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2"/>
  </p:notesMasterIdLst>
  <p:sldIdLst>
    <p:sldId id="256" r:id="rId2"/>
    <p:sldId id="257" r:id="rId3"/>
    <p:sldId id="270" r:id="rId4"/>
    <p:sldId id="258" r:id="rId5"/>
    <p:sldId id="259" r:id="rId6"/>
    <p:sldId id="271" r:id="rId7"/>
    <p:sldId id="272" r:id="rId8"/>
    <p:sldId id="273" r:id="rId9"/>
    <p:sldId id="274" r:id="rId10"/>
    <p:sldId id="275" r:id="rId11"/>
    <p:sldId id="276" r:id="rId12"/>
    <p:sldId id="277" r:id="rId13"/>
    <p:sldId id="278" r:id="rId14"/>
    <p:sldId id="279" r:id="rId15"/>
    <p:sldId id="280" r:id="rId16"/>
    <p:sldId id="281"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282" r:id="rId38"/>
    <p:sldId id="283" r:id="rId39"/>
    <p:sldId id="284" r:id="rId40"/>
    <p:sldId id="285" r:id="rId41"/>
    <p:sldId id="306" r:id="rId42"/>
    <p:sldId id="307" r:id="rId43"/>
    <p:sldId id="308" r:id="rId44"/>
    <p:sldId id="309" r:id="rId45"/>
    <p:sldId id="319" r:id="rId46"/>
    <p:sldId id="320" r:id="rId47"/>
    <p:sldId id="321" r:id="rId48"/>
    <p:sldId id="322" r:id="rId49"/>
    <p:sldId id="323" r:id="rId50"/>
    <p:sldId id="324" r:id="rId51"/>
    <p:sldId id="325" r:id="rId52"/>
    <p:sldId id="310" r:id="rId53"/>
    <p:sldId id="311" r:id="rId54"/>
    <p:sldId id="312" r:id="rId55"/>
    <p:sldId id="313" r:id="rId56"/>
    <p:sldId id="314" r:id="rId57"/>
    <p:sldId id="315" r:id="rId58"/>
    <p:sldId id="316" r:id="rId59"/>
    <p:sldId id="317" r:id="rId60"/>
    <p:sldId id="318" r:id="rId61"/>
    <p:sldId id="326" r:id="rId62"/>
    <p:sldId id="327" r:id="rId63"/>
    <p:sldId id="328" r:id="rId64"/>
    <p:sldId id="329" r:id="rId65"/>
    <p:sldId id="330" r:id="rId66"/>
    <p:sldId id="331" r:id="rId67"/>
    <p:sldId id="332" r:id="rId68"/>
    <p:sldId id="333" r:id="rId69"/>
    <p:sldId id="334" r:id="rId70"/>
    <p:sldId id="335" r:id="rId71"/>
    <p:sldId id="336" r:id="rId72"/>
    <p:sldId id="337" r:id="rId73"/>
    <p:sldId id="338" r:id="rId74"/>
    <p:sldId id="339" r:id="rId75"/>
    <p:sldId id="340" r:id="rId76"/>
    <p:sldId id="341" r:id="rId77"/>
    <p:sldId id="342" r:id="rId78"/>
    <p:sldId id="343" r:id="rId79"/>
    <p:sldId id="344" r:id="rId80"/>
    <p:sldId id="345" r:id="rId81"/>
    <p:sldId id="346" r:id="rId82"/>
    <p:sldId id="347" r:id="rId83"/>
    <p:sldId id="348" r:id="rId84"/>
    <p:sldId id="349" r:id="rId85"/>
    <p:sldId id="350" r:id="rId86"/>
    <p:sldId id="351" r:id="rId87"/>
    <p:sldId id="352" r:id="rId88"/>
    <p:sldId id="353" r:id="rId89"/>
    <p:sldId id="354" r:id="rId90"/>
    <p:sldId id="355" r:id="rId91"/>
    <p:sldId id="356" r:id="rId92"/>
    <p:sldId id="357" r:id="rId93"/>
    <p:sldId id="358" r:id="rId94"/>
    <p:sldId id="359" r:id="rId95"/>
    <p:sldId id="360" r:id="rId96"/>
    <p:sldId id="361" r:id="rId97"/>
    <p:sldId id="362" r:id="rId98"/>
    <p:sldId id="363" r:id="rId99"/>
    <p:sldId id="364" r:id="rId100"/>
    <p:sldId id="365" r:id="rId101"/>
    <p:sldId id="366" r:id="rId102"/>
    <p:sldId id="367" r:id="rId103"/>
    <p:sldId id="368" r:id="rId104"/>
    <p:sldId id="369" r:id="rId105"/>
    <p:sldId id="370" r:id="rId106"/>
    <p:sldId id="371" r:id="rId107"/>
    <p:sldId id="372" r:id="rId108"/>
    <p:sldId id="373" r:id="rId109"/>
    <p:sldId id="374" r:id="rId110"/>
    <p:sldId id="375" r:id="rId111"/>
    <p:sldId id="376" r:id="rId112"/>
    <p:sldId id="377" r:id="rId113"/>
    <p:sldId id="378" r:id="rId114"/>
    <p:sldId id="379" r:id="rId115"/>
    <p:sldId id="380" r:id="rId116"/>
    <p:sldId id="381" r:id="rId117"/>
    <p:sldId id="382" r:id="rId118"/>
    <p:sldId id="383" r:id="rId119"/>
    <p:sldId id="384" r:id="rId120"/>
    <p:sldId id="385" r:id="rId121"/>
    <p:sldId id="386" r:id="rId122"/>
    <p:sldId id="387" r:id="rId123"/>
    <p:sldId id="388" r:id="rId124"/>
    <p:sldId id="389" r:id="rId125"/>
    <p:sldId id="390" r:id="rId126"/>
    <p:sldId id="391" r:id="rId127"/>
    <p:sldId id="392" r:id="rId128"/>
    <p:sldId id="393" r:id="rId129"/>
    <p:sldId id="394" r:id="rId130"/>
    <p:sldId id="395" r:id="rId1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72" autoAdjust="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68ABB-74B8-4B3B-BC8F-16DDB8D1BF45}" type="datetimeFigureOut">
              <a:rPr lang="zh-CN" altLang="en-US" smtClean="0"/>
              <a:t>2020/7/29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600A64-8750-45F3-999B-266564CD52AD}" type="slidenum">
              <a:rPr lang="zh-CN" altLang="en-US" smtClean="0"/>
              <a:t>‹#›</a:t>
            </a:fld>
            <a:endParaRPr lang="zh-CN" altLang="en-US"/>
          </a:p>
        </p:txBody>
      </p:sp>
    </p:spTree>
    <p:extLst>
      <p:ext uri="{BB962C8B-B14F-4D97-AF65-F5344CB8AC3E}">
        <p14:creationId xmlns:p14="http://schemas.microsoft.com/office/powerpoint/2010/main" val="2413266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600A64-8750-45F3-999B-266564CD52AD}" type="slidenum">
              <a:rPr lang="zh-CN" altLang="en-US" smtClean="0"/>
              <a:t>4</a:t>
            </a:fld>
            <a:endParaRPr lang="zh-CN" altLang="en-US"/>
          </a:p>
        </p:txBody>
      </p:sp>
    </p:spTree>
    <p:extLst>
      <p:ext uri="{BB962C8B-B14F-4D97-AF65-F5344CB8AC3E}">
        <p14:creationId xmlns:p14="http://schemas.microsoft.com/office/powerpoint/2010/main" val="1618453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注意</a:t>
            </a:r>
            <a:r>
              <a:rPr lang="zh-CN" altLang="en-US" sz="1200" b="0" i="0" kern="1200" dirty="0" smtClean="0">
                <a:solidFill>
                  <a:schemeClr val="tx1"/>
                </a:solidFill>
                <a:effectLst/>
                <a:latin typeface="+mn-lt"/>
                <a:ea typeface="+mn-ea"/>
                <a:cs typeface="+mn-cs"/>
              </a:rPr>
              <a:t> 最后两种方法相似，但是前进时，您会发现最后一种更有用。</a:t>
            </a:r>
            <a:endParaRPr lang="zh-CN" altLang="en-US" dirty="0"/>
          </a:p>
        </p:txBody>
      </p:sp>
      <p:sp>
        <p:nvSpPr>
          <p:cNvPr id="4" name="灯片编号占位符 3"/>
          <p:cNvSpPr>
            <a:spLocks noGrp="1"/>
          </p:cNvSpPr>
          <p:nvPr>
            <p:ph type="sldNum" sz="quarter" idx="10"/>
          </p:nvPr>
        </p:nvSpPr>
        <p:spPr/>
        <p:txBody>
          <a:bodyPr/>
          <a:lstStyle/>
          <a:p>
            <a:fld id="{B5600A64-8750-45F3-999B-266564CD52AD}" type="slidenum">
              <a:rPr lang="zh-CN" altLang="en-US" smtClean="0"/>
              <a:t>95</a:t>
            </a:fld>
            <a:endParaRPr lang="zh-CN" altLang="en-US"/>
          </a:p>
        </p:txBody>
      </p:sp>
    </p:spTree>
    <p:extLst>
      <p:ext uri="{BB962C8B-B14F-4D97-AF65-F5344CB8AC3E}">
        <p14:creationId xmlns:p14="http://schemas.microsoft.com/office/powerpoint/2010/main" val="2545749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即使是图像旋转也不会对这个比较产生很大的影响。</a:t>
            </a:r>
            <a:r>
              <a:rPr lang="zh-CN" altLang="en-US" b="1" dirty="0" smtClean="0"/>
              <a:t>参考</a:t>
            </a:r>
            <a:r>
              <a:rPr lang="zh-CN" altLang="en-US" dirty="0" smtClean="0"/>
              <a:t> </a:t>
            </a:r>
            <a:r>
              <a:rPr lang="en-US" altLang="zh-CN" dirty="0" smtClean="0"/>
              <a:t>Hu</a:t>
            </a:r>
            <a:r>
              <a:rPr lang="zh-CN" altLang="en-US" dirty="0" smtClean="0"/>
              <a:t>矩是平移、旋转和比例不变的七个矩。第七个是无偏斜量。这些值可以使用**</a:t>
            </a:r>
            <a:r>
              <a:rPr lang="en-US" altLang="zh-CN" dirty="0" err="1" smtClean="0"/>
              <a:t>cv.HuMoments</a:t>
            </a:r>
            <a:r>
              <a:rPr lang="en-US" altLang="zh-CN" dirty="0" smtClean="0"/>
              <a:t>**()</a:t>
            </a:r>
            <a:r>
              <a:rPr lang="zh-CN" altLang="en-US" dirty="0" smtClean="0"/>
              <a:t>函数找到。</a:t>
            </a:r>
          </a:p>
          <a:p>
            <a:endParaRPr lang="zh-CN" altLang="en-US" dirty="0"/>
          </a:p>
        </p:txBody>
      </p:sp>
      <p:sp>
        <p:nvSpPr>
          <p:cNvPr id="4" name="灯片编号占位符 3"/>
          <p:cNvSpPr>
            <a:spLocks noGrp="1"/>
          </p:cNvSpPr>
          <p:nvPr>
            <p:ph type="sldNum" sz="quarter" idx="10"/>
          </p:nvPr>
        </p:nvSpPr>
        <p:spPr/>
        <p:txBody>
          <a:bodyPr/>
          <a:lstStyle/>
          <a:p>
            <a:fld id="{B5600A64-8750-45F3-999B-266564CD52AD}" type="slidenum">
              <a:rPr lang="zh-CN" altLang="en-US" smtClean="0"/>
              <a:t>129</a:t>
            </a:fld>
            <a:endParaRPr lang="zh-CN" altLang="en-US"/>
          </a:p>
        </p:txBody>
      </p:sp>
    </p:spTree>
    <p:extLst>
      <p:ext uri="{BB962C8B-B14F-4D97-AF65-F5344CB8AC3E}">
        <p14:creationId xmlns:p14="http://schemas.microsoft.com/office/powerpoint/2010/main" val="1433551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600A64-8750-45F3-999B-266564CD52AD}" type="slidenum">
              <a:rPr lang="zh-CN" altLang="en-US" smtClean="0"/>
              <a:t>130</a:t>
            </a:fld>
            <a:endParaRPr lang="zh-CN" altLang="en-US"/>
          </a:p>
        </p:txBody>
      </p:sp>
    </p:spTree>
    <p:extLst>
      <p:ext uri="{BB962C8B-B14F-4D97-AF65-F5344CB8AC3E}">
        <p14:creationId xmlns:p14="http://schemas.microsoft.com/office/powerpoint/2010/main" val="3301693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600A64-8750-45F3-999B-266564CD52AD}" type="slidenum">
              <a:rPr lang="zh-CN" altLang="en-US" smtClean="0"/>
              <a:t>17</a:t>
            </a:fld>
            <a:endParaRPr lang="zh-CN" altLang="en-US"/>
          </a:p>
        </p:txBody>
      </p:sp>
    </p:spTree>
    <p:extLst>
      <p:ext uri="{BB962C8B-B14F-4D97-AF65-F5344CB8AC3E}">
        <p14:creationId xmlns:p14="http://schemas.microsoft.com/office/powerpoint/2010/main" val="457878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600A64-8750-45F3-999B-266564CD52AD}" type="slidenum">
              <a:rPr lang="zh-CN" altLang="en-US" smtClean="0"/>
              <a:t>20</a:t>
            </a:fld>
            <a:endParaRPr lang="zh-CN" altLang="en-US"/>
          </a:p>
        </p:txBody>
      </p:sp>
    </p:spTree>
    <p:extLst>
      <p:ext uri="{BB962C8B-B14F-4D97-AF65-F5344CB8AC3E}">
        <p14:creationId xmlns:p14="http://schemas.microsoft.com/office/powerpoint/2010/main" val="1920005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看到，表面上的纹理消失了，但是边缘仍然保留。</a:t>
            </a:r>
            <a:endParaRPr lang="zh-CN" altLang="en-US" dirty="0"/>
          </a:p>
        </p:txBody>
      </p:sp>
      <p:sp>
        <p:nvSpPr>
          <p:cNvPr id="4" name="灯片编号占位符 3"/>
          <p:cNvSpPr>
            <a:spLocks noGrp="1"/>
          </p:cNvSpPr>
          <p:nvPr>
            <p:ph type="sldNum" sz="quarter" idx="10"/>
          </p:nvPr>
        </p:nvSpPr>
        <p:spPr/>
        <p:txBody>
          <a:bodyPr/>
          <a:lstStyle/>
          <a:p>
            <a:fld id="{B5600A64-8750-45F3-999B-266564CD52AD}" type="slidenum">
              <a:rPr lang="zh-CN" altLang="en-US" smtClean="0"/>
              <a:t>43</a:t>
            </a:fld>
            <a:endParaRPr lang="zh-CN" altLang="en-US"/>
          </a:p>
        </p:txBody>
      </p:sp>
    </p:spTree>
    <p:extLst>
      <p:ext uri="{BB962C8B-B14F-4D97-AF65-F5344CB8AC3E}">
        <p14:creationId xmlns:p14="http://schemas.microsoft.com/office/powerpoint/2010/main" val="144063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600A64-8750-45F3-999B-266564CD52AD}" type="slidenum">
              <a:rPr lang="zh-CN" altLang="en-US" smtClean="0"/>
              <a:t>50</a:t>
            </a:fld>
            <a:endParaRPr lang="zh-CN" altLang="en-US"/>
          </a:p>
        </p:txBody>
      </p:sp>
    </p:spTree>
    <p:extLst>
      <p:ext uri="{BB962C8B-B14F-4D97-AF65-F5344CB8AC3E}">
        <p14:creationId xmlns:p14="http://schemas.microsoft.com/office/powerpoint/2010/main" val="2706983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5600A64-8750-45F3-999B-266564CD52AD}" type="slidenum">
              <a:rPr lang="zh-CN" altLang="en-US" smtClean="0"/>
              <a:t>68</a:t>
            </a:fld>
            <a:endParaRPr lang="zh-CN" altLang="en-US"/>
          </a:p>
        </p:txBody>
      </p:sp>
    </p:spTree>
    <p:extLst>
      <p:ext uri="{BB962C8B-B14F-4D97-AF65-F5344CB8AC3E}">
        <p14:creationId xmlns:p14="http://schemas.microsoft.com/office/powerpoint/2010/main" val="1962317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梯度方向总是垂直于边缘。它是圆形的四个角之一，代表垂直，水平和两个对角线方向。</a:t>
            </a:r>
            <a:endParaRPr lang="zh-CN" altLang="en-US" dirty="0"/>
          </a:p>
        </p:txBody>
      </p:sp>
      <p:sp>
        <p:nvSpPr>
          <p:cNvPr id="4" name="灯片编号占位符 3"/>
          <p:cNvSpPr>
            <a:spLocks noGrp="1"/>
          </p:cNvSpPr>
          <p:nvPr>
            <p:ph type="sldNum" sz="quarter" idx="10"/>
          </p:nvPr>
        </p:nvSpPr>
        <p:spPr/>
        <p:txBody>
          <a:bodyPr/>
          <a:lstStyle/>
          <a:p>
            <a:fld id="{B5600A64-8750-45F3-999B-266564CD52AD}" type="slidenum">
              <a:rPr lang="zh-CN" altLang="en-US" smtClean="0"/>
              <a:t>69</a:t>
            </a:fld>
            <a:endParaRPr lang="zh-CN" altLang="en-US"/>
          </a:p>
        </p:txBody>
      </p:sp>
    </p:spTree>
    <p:extLst>
      <p:ext uri="{BB962C8B-B14F-4D97-AF65-F5344CB8AC3E}">
        <p14:creationId xmlns:p14="http://schemas.microsoft.com/office/powerpoint/2010/main" val="1834663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简而言之，你得到的结果是一幅带有“薄边”的二值图像。</a:t>
            </a:r>
            <a:endParaRPr lang="zh-CN" altLang="en-US" dirty="0"/>
          </a:p>
        </p:txBody>
      </p:sp>
      <p:sp>
        <p:nvSpPr>
          <p:cNvPr id="4" name="灯片编号占位符 3"/>
          <p:cNvSpPr>
            <a:spLocks noGrp="1"/>
          </p:cNvSpPr>
          <p:nvPr>
            <p:ph type="sldNum" sz="quarter" idx="10"/>
          </p:nvPr>
        </p:nvSpPr>
        <p:spPr/>
        <p:txBody>
          <a:bodyPr/>
          <a:lstStyle/>
          <a:p>
            <a:fld id="{B5600A64-8750-45F3-999B-266564CD52AD}" type="slidenum">
              <a:rPr lang="zh-CN" altLang="en-US" smtClean="0"/>
              <a:t>70</a:t>
            </a:fld>
            <a:endParaRPr lang="zh-CN" altLang="en-US"/>
          </a:p>
        </p:txBody>
      </p:sp>
    </p:spTree>
    <p:extLst>
      <p:ext uri="{BB962C8B-B14F-4D97-AF65-F5344CB8AC3E}">
        <p14:creationId xmlns:p14="http://schemas.microsoft.com/office/powerpoint/2010/main" val="10713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注意</a:t>
            </a:r>
            <a:r>
              <a:rPr lang="zh-CN" altLang="en-US" sz="1200" b="0" i="0" kern="1200" dirty="0" smtClean="0">
                <a:solidFill>
                  <a:schemeClr val="tx1"/>
                </a:solidFill>
                <a:effectLst/>
                <a:latin typeface="+mn-lt"/>
                <a:ea typeface="+mn-ea"/>
                <a:cs typeface="+mn-cs"/>
              </a:rPr>
              <a:t> 稍后我们将详细讨论第二和第三个参数以及有关层次结构。在此之前，代码示例中赋予它们的值将适用于所有图像。</a:t>
            </a:r>
            <a:endParaRPr lang="zh-CN" altLang="en-US" dirty="0"/>
          </a:p>
        </p:txBody>
      </p:sp>
      <p:sp>
        <p:nvSpPr>
          <p:cNvPr id="4" name="灯片编号占位符 3"/>
          <p:cNvSpPr>
            <a:spLocks noGrp="1"/>
          </p:cNvSpPr>
          <p:nvPr>
            <p:ph type="sldNum" sz="quarter" idx="10"/>
          </p:nvPr>
        </p:nvSpPr>
        <p:spPr/>
        <p:txBody>
          <a:bodyPr/>
          <a:lstStyle/>
          <a:p>
            <a:fld id="{B5600A64-8750-45F3-999B-266564CD52AD}" type="slidenum">
              <a:rPr lang="zh-CN" altLang="en-US" smtClean="0"/>
              <a:t>93</a:t>
            </a:fld>
            <a:endParaRPr lang="zh-CN" altLang="en-US"/>
          </a:p>
        </p:txBody>
      </p:sp>
    </p:spTree>
    <p:extLst>
      <p:ext uri="{BB962C8B-B14F-4D97-AF65-F5344CB8AC3E}">
        <p14:creationId xmlns:p14="http://schemas.microsoft.com/office/powerpoint/2010/main" val="1664250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3B0635D6-B388-457A-88E7-3F54A77B232F}" type="datetimeFigureOut">
              <a:rPr lang="zh-CN" altLang="en-US" smtClean="0"/>
              <a:t>2020/7/29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1807295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B0635D6-B388-457A-88E7-3F54A77B232F}" type="datetimeFigureOut">
              <a:rPr lang="zh-CN" altLang="en-US" smtClean="0"/>
              <a:t>2020/7/29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2395950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B0635D6-B388-457A-88E7-3F54A77B232F}" type="datetimeFigureOut">
              <a:rPr lang="zh-CN" altLang="en-US" smtClean="0"/>
              <a:t>2020/7/29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880091-9EA2-42A3-8A2E-0F4D79621E76}"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0487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3B0635D6-B388-457A-88E7-3F54A77B232F}" type="datetimeFigureOut">
              <a:rPr lang="zh-CN" altLang="en-US" smtClean="0"/>
              <a:t>2020/7/29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2899119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3B0635D6-B388-457A-88E7-3F54A77B232F}" type="datetimeFigureOut">
              <a:rPr lang="zh-CN" altLang="en-US" smtClean="0"/>
              <a:t>2020/7/29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880091-9EA2-42A3-8A2E-0F4D79621E76}"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17673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3B0635D6-B388-457A-88E7-3F54A77B232F}" type="datetimeFigureOut">
              <a:rPr lang="zh-CN" altLang="en-US" smtClean="0"/>
              <a:t>2020/7/29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2529605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B0635D6-B388-457A-88E7-3F54A77B232F}" type="datetimeFigureOut">
              <a:rPr lang="zh-CN" altLang="en-US" smtClean="0"/>
              <a:t>2020/7/29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2770654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B0635D6-B388-457A-88E7-3F54A77B232F}" type="datetimeFigureOut">
              <a:rPr lang="zh-CN" altLang="en-US" smtClean="0"/>
              <a:t>2020/7/29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189038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B0635D6-B388-457A-88E7-3F54A77B232F}" type="datetimeFigureOut">
              <a:rPr lang="zh-CN" altLang="en-US" smtClean="0"/>
              <a:t>2020/7/29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2523832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B0635D6-B388-457A-88E7-3F54A77B232F}" type="datetimeFigureOut">
              <a:rPr lang="zh-CN" altLang="en-US" smtClean="0"/>
              <a:t>2020/7/29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1879205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B0635D6-B388-457A-88E7-3F54A77B232F}" type="datetimeFigureOut">
              <a:rPr lang="zh-CN" altLang="en-US" smtClean="0"/>
              <a:t>2020/7/29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3642816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B0635D6-B388-457A-88E7-3F54A77B232F}" type="datetimeFigureOut">
              <a:rPr lang="zh-CN" altLang="en-US" smtClean="0"/>
              <a:t>2020/7/29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1668589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B0635D6-B388-457A-88E7-3F54A77B232F}" type="datetimeFigureOut">
              <a:rPr lang="zh-CN" altLang="en-US" smtClean="0"/>
              <a:t>2020/7/29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2170328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0635D6-B388-457A-88E7-3F54A77B232F}" type="datetimeFigureOut">
              <a:rPr lang="zh-CN" altLang="en-US" smtClean="0"/>
              <a:t>2020/7/29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299860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B0635D6-B388-457A-88E7-3F54A77B232F}" type="datetimeFigureOut">
              <a:rPr lang="zh-CN" altLang="en-US" smtClean="0"/>
              <a:t>2020/7/29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409723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B0635D6-B388-457A-88E7-3F54A77B232F}" type="datetimeFigureOut">
              <a:rPr lang="zh-CN" altLang="en-US" smtClean="0"/>
              <a:t>2020/7/29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3820139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B0635D6-B388-457A-88E7-3F54A77B232F}" type="datetimeFigureOut">
              <a:rPr lang="zh-CN" altLang="en-US" smtClean="0"/>
              <a:t>2020/7/29</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B880091-9EA2-42A3-8A2E-0F4D79621E76}" type="slidenum">
              <a:rPr lang="zh-CN" altLang="en-US" smtClean="0"/>
              <a:t>‹#›</a:t>
            </a:fld>
            <a:endParaRPr lang="zh-CN" altLang="en-US"/>
          </a:p>
        </p:txBody>
      </p:sp>
    </p:spTree>
    <p:extLst>
      <p:ext uri="{BB962C8B-B14F-4D97-AF65-F5344CB8AC3E}">
        <p14:creationId xmlns:p14="http://schemas.microsoft.com/office/powerpoint/2010/main" val="3638503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hengzhuanyang@zufe.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16.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1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cs.opencv.org/master/d7/d1b/group__imgproc__misc.html#ga72b913f352e4a1b1b397736707afcde3"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8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70598" y="794982"/>
            <a:ext cx="9633722" cy="2440587"/>
          </a:xfrm>
        </p:spPr>
        <p:txBody>
          <a:bodyPr>
            <a:normAutofit/>
          </a:bodyPr>
          <a:lstStyle/>
          <a:p>
            <a:r>
              <a:rPr lang="zh-CN" altLang="en-US" sz="5000" dirty="0" smtClean="0"/>
              <a:t>第三章  </a:t>
            </a:r>
            <a:r>
              <a:rPr lang="en-US" altLang="zh-CN" sz="5000" dirty="0" err="1" smtClean="0"/>
              <a:t>OpenCV</a:t>
            </a:r>
            <a:r>
              <a:rPr lang="zh-CN" altLang="en-US" sz="5000" dirty="0" smtClean="0"/>
              <a:t>中的图像处理</a:t>
            </a:r>
            <a:endParaRPr lang="zh-CN" altLang="en-US" sz="5000" dirty="0"/>
          </a:p>
        </p:txBody>
      </p:sp>
      <p:sp>
        <p:nvSpPr>
          <p:cNvPr id="3" name="副标题 2"/>
          <p:cNvSpPr>
            <a:spLocks noGrp="1"/>
          </p:cNvSpPr>
          <p:nvPr>
            <p:ph type="subTitle" idx="1"/>
          </p:nvPr>
        </p:nvSpPr>
        <p:spPr>
          <a:xfrm>
            <a:off x="2193428" y="4258101"/>
            <a:ext cx="8915399" cy="1850277"/>
          </a:xfrm>
        </p:spPr>
        <p:txBody>
          <a:bodyPr>
            <a:noAutofit/>
          </a:bodyPr>
          <a:lstStyle/>
          <a:p>
            <a:pPr algn="ctr"/>
            <a:r>
              <a:rPr lang="zh-CN" altLang="en-US" sz="2200" dirty="0" smtClean="0"/>
              <a:t>主讲教师：阳诚砖</a:t>
            </a:r>
            <a:endParaRPr lang="en-US" altLang="zh-CN" sz="2200" dirty="0" smtClean="0"/>
          </a:p>
          <a:p>
            <a:pPr algn="ctr"/>
            <a:r>
              <a:rPr lang="zh-CN" altLang="en-US" sz="2200" dirty="0" smtClean="0"/>
              <a:t>浙江财经大学信息管理与人工智能学院</a:t>
            </a:r>
            <a:endParaRPr lang="en-US" altLang="zh-CN" sz="2200" dirty="0" smtClean="0"/>
          </a:p>
          <a:p>
            <a:pPr algn="ctr"/>
            <a:r>
              <a:rPr lang="zh-CN" altLang="en-US" sz="2200" dirty="0" smtClean="0"/>
              <a:t>邮箱：</a:t>
            </a:r>
            <a:r>
              <a:rPr lang="en-US" altLang="zh-CN" sz="2200" dirty="0" smtClean="0">
                <a:hlinkClick r:id="rId2"/>
              </a:rPr>
              <a:t>chengzhuanyang@zufe.edu.cn</a:t>
            </a:r>
            <a:endParaRPr lang="en-US" altLang="zh-CN" sz="2200" dirty="0" smtClean="0"/>
          </a:p>
          <a:p>
            <a:pPr algn="ctr"/>
            <a:fld id="{A1EDCFD3-ABED-42F5-A3D0-A8A55DE8A960}" type="datetime2">
              <a:rPr lang="zh-CN" altLang="en-US" sz="2200" smtClean="0"/>
              <a:t>2020年7月29日</a:t>
            </a:fld>
            <a:endParaRPr lang="zh-CN" altLang="en-US" sz="2200" dirty="0"/>
          </a:p>
        </p:txBody>
      </p:sp>
    </p:spTree>
    <p:extLst>
      <p:ext uri="{BB962C8B-B14F-4D97-AF65-F5344CB8AC3E}">
        <p14:creationId xmlns:p14="http://schemas.microsoft.com/office/powerpoint/2010/main" val="1577232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Font typeface="Wingdings" panose="05000000000000000000" pitchFamily="2" charset="2"/>
              <a:buChar char="p"/>
            </a:pPr>
            <a:r>
              <a:rPr lang="zh-CN" altLang="en-US" sz="2400" dirty="0"/>
              <a:t>其中</a:t>
            </a:r>
            <a:r>
              <a:rPr lang="zh-CN" altLang="en-US" sz="2400" dirty="0" smtClean="0"/>
              <a:t>：</a:t>
            </a:r>
            <a:endParaRPr lang="en-US" altLang="zh-CN" sz="2400" dirty="0" smtClean="0"/>
          </a:p>
          <a:p>
            <a:pPr>
              <a:buFont typeface="Wingdings" panose="05000000000000000000" pitchFamily="2" charset="2"/>
              <a:buChar char="p"/>
            </a:pPr>
            <a:endParaRPr lang="en-US" altLang="zh-CN" sz="2400" dirty="0"/>
          </a:p>
          <a:p>
            <a:pPr>
              <a:buFont typeface="Wingdings" panose="05000000000000000000" pitchFamily="2" charset="2"/>
              <a:buChar char="p"/>
            </a:pPr>
            <a:endParaRPr lang="en-US" altLang="zh-CN" sz="2400" dirty="0" smtClean="0"/>
          </a:p>
          <a:p>
            <a:pPr algn="just">
              <a:buFont typeface="Wingdings" panose="05000000000000000000" pitchFamily="2" charset="2"/>
              <a:buChar char="p"/>
            </a:pPr>
            <a:r>
              <a:rPr lang="zh-CN" altLang="en-US" sz="2200" dirty="0"/>
              <a:t>为了找到此转换矩阵，</a:t>
            </a:r>
            <a:r>
              <a:rPr lang="en-US" altLang="zh-CN" sz="2200" dirty="0" err="1"/>
              <a:t>OpenCV</a:t>
            </a:r>
            <a:r>
              <a:rPr lang="zh-CN" altLang="en-US" sz="2200" dirty="0"/>
              <a:t>提供了一个</a:t>
            </a:r>
            <a:r>
              <a:rPr lang="zh-CN" altLang="en-US" sz="2200" dirty="0" smtClean="0"/>
              <a:t>函数</a:t>
            </a:r>
            <a:r>
              <a:rPr lang="en-US" altLang="zh-CN" sz="2200" dirty="0" smtClean="0"/>
              <a:t>cv.getRotationMatrix2D</a:t>
            </a:r>
            <a:r>
              <a:rPr lang="zh-CN" altLang="en-US" sz="2200" dirty="0" smtClean="0"/>
              <a:t>。</a:t>
            </a:r>
            <a:r>
              <a:rPr lang="zh-CN" altLang="en-US" sz="2200" dirty="0"/>
              <a:t>请检查以下示例，该示例将图像相对于中心旋转</a:t>
            </a:r>
            <a:r>
              <a:rPr lang="en-US" altLang="zh-CN" sz="2200" dirty="0"/>
              <a:t>90</a:t>
            </a:r>
            <a:r>
              <a:rPr lang="zh-CN" altLang="en-US" sz="2200" dirty="0"/>
              <a:t>度而没有任何缩放比例。</a:t>
            </a:r>
          </a:p>
        </p:txBody>
      </p:sp>
      <p:pic>
        <p:nvPicPr>
          <p:cNvPr id="4" name="图片 3"/>
          <p:cNvPicPr>
            <a:picLocks noChangeAspect="1"/>
          </p:cNvPicPr>
          <p:nvPr/>
        </p:nvPicPr>
        <p:blipFill>
          <a:blip r:embed="rId2"/>
          <a:stretch>
            <a:fillRect/>
          </a:stretch>
        </p:blipFill>
        <p:spPr>
          <a:xfrm>
            <a:off x="3396827" y="2747864"/>
            <a:ext cx="2219048" cy="771429"/>
          </a:xfrm>
          <a:prstGeom prst="rect">
            <a:avLst/>
          </a:prstGeom>
        </p:spPr>
      </p:pic>
    </p:spTree>
    <p:extLst>
      <p:ext uri="{BB962C8B-B14F-4D97-AF65-F5344CB8AC3E}">
        <p14:creationId xmlns:p14="http://schemas.microsoft.com/office/powerpoint/2010/main" val="416595062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en-US" altLang="zh-CN" sz="2400" b="1" dirty="0"/>
              <a:t>2. </a:t>
            </a:r>
            <a:r>
              <a:rPr lang="zh-CN" altLang="en-US" sz="2400" b="1" dirty="0"/>
              <a:t>轮廓面积</a:t>
            </a:r>
          </a:p>
          <a:p>
            <a:pPr>
              <a:buFont typeface="Wingdings" panose="05000000000000000000" pitchFamily="2" charset="2"/>
              <a:buChar char="ü"/>
            </a:pPr>
            <a:r>
              <a:rPr lang="zh-CN" altLang="en-US" sz="2200" dirty="0"/>
              <a:t>轮廓区域由</a:t>
            </a:r>
            <a:r>
              <a:rPr lang="zh-CN" altLang="en-US" sz="2200" dirty="0" smtClean="0"/>
              <a:t>函数</a:t>
            </a:r>
            <a:r>
              <a:rPr lang="en-US" altLang="zh-CN" sz="2200" dirty="0" err="1" smtClean="0"/>
              <a:t>cv.contourArea</a:t>
            </a:r>
            <a:r>
              <a:rPr lang="en-US" altLang="zh-CN" sz="2200" dirty="0" smtClean="0"/>
              <a:t>()</a:t>
            </a:r>
            <a:r>
              <a:rPr lang="zh-CN" altLang="en-US" sz="2200" dirty="0"/>
              <a:t>或从矩</a:t>
            </a:r>
            <a:r>
              <a:rPr lang="en-US" altLang="zh-CN" sz="2200" dirty="0"/>
              <a:t>M['m00']</a:t>
            </a:r>
            <a:r>
              <a:rPr lang="zh-CN" altLang="en-US" sz="2200" dirty="0"/>
              <a:t>中给出</a:t>
            </a:r>
            <a:r>
              <a:rPr lang="zh-CN" altLang="en-US" sz="2200" dirty="0" smtClean="0"/>
              <a:t>。</a:t>
            </a:r>
            <a:endParaRPr lang="en-US" altLang="zh-CN" sz="2200" dirty="0" smtClean="0"/>
          </a:p>
          <a:p>
            <a:pPr>
              <a:buFont typeface="Wingdings" panose="05000000000000000000" pitchFamily="2" charset="2"/>
              <a:buChar char="ü"/>
            </a:pPr>
            <a:endParaRPr lang="en-US" altLang="zh-CN" sz="2200" dirty="0"/>
          </a:p>
          <a:p>
            <a:pPr>
              <a:buFont typeface="Wingdings" panose="05000000000000000000" pitchFamily="2" charset="2"/>
              <a:buChar char="ü"/>
            </a:pPr>
            <a:endParaRPr lang="en-US" altLang="zh-CN" sz="2200" dirty="0" smtClean="0"/>
          </a:p>
          <a:p>
            <a:pPr marL="0" indent="0">
              <a:buNone/>
            </a:pPr>
            <a:r>
              <a:rPr lang="en-US" altLang="zh-CN" sz="2400" b="1" dirty="0"/>
              <a:t>3. </a:t>
            </a:r>
            <a:r>
              <a:rPr lang="zh-CN" altLang="en-US" sz="2400" b="1" dirty="0"/>
              <a:t>轮廓周长</a:t>
            </a:r>
          </a:p>
          <a:p>
            <a:pPr>
              <a:buFont typeface="Wingdings" panose="05000000000000000000" pitchFamily="2" charset="2"/>
              <a:buChar char="ü"/>
            </a:pPr>
            <a:r>
              <a:rPr lang="zh-CN" altLang="en-US" sz="2200" dirty="0"/>
              <a:t>也称为弧长。可以</a:t>
            </a:r>
            <a:r>
              <a:rPr lang="zh-CN" altLang="en-US" sz="2200" dirty="0" smtClean="0"/>
              <a:t>使用</a:t>
            </a:r>
            <a:r>
              <a:rPr lang="en-US" altLang="zh-CN" sz="2200" dirty="0" err="1" smtClean="0"/>
              <a:t>cv.arcLength</a:t>
            </a:r>
            <a:r>
              <a:rPr lang="en-US" altLang="zh-CN" sz="2200" dirty="0" smtClean="0"/>
              <a:t>()</a:t>
            </a:r>
            <a:r>
              <a:rPr lang="zh-CN" altLang="en-US" sz="2200" dirty="0"/>
              <a:t>函数找到它。第二个参数指定形状是闭合轮廓</a:t>
            </a:r>
            <a:r>
              <a:rPr lang="en-US" altLang="zh-CN" sz="2200" dirty="0"/>
              <a:t>(True)</a:t>
            </a:r>
            <a:r>
              <a:rPr lang="zh-CN" altLang="en-US" sz="2200" dirty="0"/>
              <a:t>还是曲线。</a:t>
            </a:r>
            <a:endParaRPr lang="en-US" altLang="zh-CN" sz="2200" dirty="0"/>
          </a:p>
          <a:p>
            <a:pPr>
              <a:buFont typeface="Wingdings" panose="05000000000000000000" pitchFamily="2" charset="2"/>
              <a:buChar char="ü"/>
            </a:pPr>
            <a:endParaRPr lang="zh-CN" altLang="en-US" sz="2200" dirty="0"/>
          </a:p>
        </p:txBody>
      </p:sp>
      <p:pic>
        <p:nvPicPr>
          <p:cNvPr id="5" name="图片 4"/>
          <p:cNvPicPr>
            <a:picLocks noChangeAspect="1"/>
          </p:cNvPicPr>
          <p:nvPr/>
        </p:nvPicPr>
        <p:blipFill>
          <a:blip r:embed="rId2"/>
          <a:stretch>
            <a:fillRect/>
          </a:stretch>
        </p:blipFill>
        <p:spPr>
          <a:xfrm>
            <a:off x="2800227" y="3200428"/>
            <a:ext cx="3476190" cy="457143"/>
          </a:xfrm>
          <a:prstGeom prst="rect">
            <a:avLst/>
          </a:prstGeom>
        </p:spPr>
      </p:pic>
      <p:pic>
        <p:nvPicPr>
          <p:cNvPr id="7" name="图片 6"/>
          <p:cNvPicPr>
            <a:picLocks noChangeAspect="1"/>
          </p:cNvPicPr>
          <p:nvPr/>
        </p:nvPicPr>
        <p:blipFill>
          <a:blip r:embed="rId3"/>
          <a:stretch>
            <a:fillRect/>
          </a:stretch>
        </p:blipFill>
        <p:spPr>
          <a:xfrm>
            <a:off x="2800227" y="5395425"/>
            <a:ext cx="4438095" cy="400000"/>
          </a:xfrm>
          <a:prstGeom prst="rect">
            <a:avLst/>
          </a:prstGeom>
        </p:spPr>
      </p:pic>
    </p:spTree>
    <p:extLst>
      <p:ext uri="{BB962C8B-B14F-4D97-AF65-F5344CB8AC3E}">
        <p14:creationId xmlns:p14="http://schemas.microsoft.com/office/powerpoint/2010/main" val="17674694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sz="2400" b="1" dirty="0"/>
              <a:t>4. </a:t>
            </a:r>
            <a:r>
              <a:rPr lang="zh-CN" altLang="en-US" sz="2400" b="1" dirty="0"/>
              <a:t>轮廓近似</a:t>
            </a:r>
          </a:p>
          <a:p>
            <a:pPr algn="just">
              <a:buFont typeface="Wingdings" panose="05000000000000000000" pitchFamily="2" charset="2"/>
              <a:buChar char="ü"/>
            </a:pPr>
            <a:r>
              <a:rPr lang="zh-CN" altLang="en-US" sz="2200" dirty="0"/>
              <a:t>根据我们指定的精度，它可以将轮廓形状近似为顶点数量较少的其他形状。它是</a:t>
            </a:r>
            <a:r>
              <a:rPr lang="en-US" altLang="zh-CN" sz="2200" dirty="0"/>
              <a:t>Douglas-</a:t>
            </a:r>
            <a:r>
              <a:rPr lang="en-US" altLang="zh-CN" sz="2200" dirty="0" err="1"/>
              <a:t>Peucker</a:t>
            </a:r>
            <a:r>
              <a:rPr lang="zh-CN" altLang="en-US" sz="2200" dirty="0"/>
              <a:t>算法的实现</a:t>
            </a:r>
            <a:r>
              <a:rPr lang="zh-CN" altLang="en-US" sz="2200" dirty="0" smtClean="0"/>
              <a:t>。</a:t>
            </a:r>
            <a:endParaRPr lang="en-US" altLang="zh-CN" sz="2200" dirty="0" smtClean="0"/>
          </a:p>
          <a:p>
            <a:pPr algn="just">
              <a:buFont typeface="Wingdings" panose="05000000000000000000" pitchFamily="2" charset="2"/>
              <a:buChar char="ü"/>
            </a:pPr>
            <a:endParaRPr lang="en-US" altLang="zh-CN" sz="2200" dirty="0"/>
          </a:p>
          <a:p>
            <a:pPr algn="just">
              <a:buFont typeface="Wingdings" panose="05000000000000000000" pitchFamily="2" charset="2"/>
              <a:buChar char="ü"/>
            </a:pPr>
            <a:r>
              <a:rPr lang="zh-CN" altLang="en-US" sz="2200" dirty="0"/>
              <a:t>为了理解这一点，假设您试图在图像中找到一个正方形，但是由于图像中的某些问题，您没有得到一个完美的正方形，而是一个“坏形状”（如下图所示）。现在，您可以使用此功能来近似形状。在这种情况下，第二个参数称为</a:t>
            </a:r>
            <a:r>
              <a:rPr lang="en-US" altLang="zh-CN" sz="2200" dirty="0"/>
              <a:t>epsilon</a:t>
            </a:r>
            <a:r>
              <a:rPr lang="zh-CN" altLang="en-US" sz="2200" dirty="0"/>
              <a:t>，它是从轮廓到近似轮廓的最大距离。它是一个精度参数。需要正确选择</a:t>
            </a:r>
            <a:r>
              <a:rPr lang="en-US" altLang="zh-CN" sz="2200" dirty="0"/>
              <a:t>epsilon</a:t>
            </a:r>
            <a:r>
              <a:rPr lang="zh-CN" altLang="en-US" sz="2200" dirty="0"/>
              <a:t>才能获得正确的输出。</a:t>
            </a:r>
          </a:p>
        </p:txBody>
      </p:sp>
      <p:pic>
        <p:nvPicPr>
          <p:cNvPr id="4" name="图片 3"/>
          <p:cNvPicPr>
            <a:picLocks noChangeAspect="1"/>
          </p:cNvPicPr>
          <p:nvPr/>
        </p:nvPicPr>
        <p:blipFill>
          <a:blip r:embed="rId2"/>
          <a:stretch>
            <a:fillRect/>
          </a:stretch>
        </p:blipFill>
        <p:spPr>
          <a:xfrm>
            <a:off x="3086074" y="5792203"/>
            <a:ext cx="5457143" cy="695238"/>
          </a:xfrm>
          <a:prstGeom prst="rect">
            <a:avLst/>
          </a:prstGeom>
        </p:spPr>
      </p:pic>
    </p:spTree>
    <p:extLst>
      <p:ext uri="{BB962C8B-B14F-4D97-AF65-F5344CB8AC3E}">
        <p14:creationId xmlns:p14="http://schemas.microsoft.com/office/powerpoint/2010/main" val="175587118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just">
              <a:buFont typeface="Wingdings" panose="05000000000000000000" pitchFamily="2" charset="2"/>
              <a:buChar char="ü"/>
            </a:pPr>
            <a:r>
              <a:rPr lang="zh-CN" altLang="en-US" sz="2200" dirty="0"/>
              <a:t>下面，在第二张图片中，绿线显示了</a:t>
            </a:r>
            <a:r>
              <a:rPr lang="en-US" altLang="zh-CN" sz="2200" dirty="0"/>
              <a:t>ε=</a:t>
            </a:r>
            <a:r>
              <a:rPr lang="zh-CN" altLang="en-US" sz="2200" dirty="0"/>
              <a:t>弧长的</a:t>
            </a:r>
            <a:r>
              <a:rPr lang="en-US" altLang="zh-CN" sz="2200" dirty="0"/>
              <a:t>10</a:t>
            </a:r>
            <a:r>
              <a:rPr lang="zh-CN" altLang="en-US" sz="2200" dirty="0"/>
              <a:t>％时的近似曲线。第三幅图显示了</a:t>
            </a:r>
            <a:r>
              <a:rPr lang="en-US" altLang="zh-CN" sz="2200" dirty="0"/>
              <a:t>ε=</a:t>
            </a:r>
            <a:r>
              <a:rPr lang="zh-CN" altLang="en-US" sz="2200" dirty="0"/>
              <a:t>弧长度的</a:t>
            </a:r>
            <a:r>
              <a:rPr lang="en-US" altLang="zh-CN" sz="2200" dirty="0"/>
              <a:t>1</a:t>
            </a:r>
            <a:r>
              <a:rPr lang="zh-CN" altLang="en-US" sz="2200" dirty="0"/>
              <a:t>％时的情况。第三个参数指定曲线是否闭合。</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349" y="3359764"/>
            <a:ext cx="7837977" cy="1911072"/>
          </a:xfrm>
          <a:prstGeom prst="rect">
            <a:avLst/>
          </a:prstGeom>
        </p:spPr>
      </p:pic>
    </p:spTree>
    <p:extLst>
      <p:ext uri="{BB962C8B-B14F-4D97-AF65-F5344CB8AC3E}">
        <p14:creationId xmlns:p14="http://schemas.microsoft.com/office/powerpoint/2010/main" val="316955083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47009" y="1120726"/>
            <a:ext cx="8915400" cy="3777622"/>
          </a:xfrm>
        </p:spPr>
        <p:txBody>
          <a:bodyPr/>
          <a:lstStyle/>
          <a:p>
            <a:pPr marL="0" indent="0">
              <a:buNone/>
            </a:pPr>
            <a:r>
              <a:rPr lang="en-US" altLang="zh-CN" sz="2400" b="1" dirty="0" smtClean="0"/>
              <a:t>5. </a:t>
            </a:r>
            <a:r>
              <a:rPr lang="zh-CN" altLang="en-US" sz="2400" b="1" dirty="0" smtClean="0"/>
              <a:t>轮廓凸包</a:t>
            </a:r>
          </a:p>
          <a:p>
            <a:pPr algn="just">
              <a:buFont typeface="Wingdings" panose="05000000000000000000" pitchFamily="2" charset="2"/>
              <a:buChar char="ü"/>
            </a:pPr>
            <a:r>
              <a:rPr lang="zh-CN" altLang="en-US" sz="2200" dirty="0" smtClean="0"/>
              <a:t>凸包外观看起来与轮廓逼近相似，但不同（在某些情况下两者可能提供相同的结果）。在这里，</a:t>
            </a:r>
            <a:r>
              <a:rPr lang="en-US" altLang="zh-CN" sz="2200" b="1" dirty="0" err="1" smtClean="0"/>
              <a:t>cv.convexHull</a:t>
            </a:r>
            <a:r>
              <a:rPr lang="en-US" altLang="zh-CN" sz="2200" dirty="0" smtClean="0"/>
              <a:t>()</a:t>
            </a:r>
            <a:r>
              <a:rPr lang="zh-CN" altLang="en-US" sz="2200" dirty="0" smtClean="0"/>
              <a:t>函数检查曲线是否存在凸凹缺陷并对其进行校正。一般而言，凸曲线是始终凸出或至少平坦的曲线。如果在内部凸出，则称为凸度缺陷。例如，检查下面手的图像。红线显示手的凸包。双向箭头标记显示凸度缺陷，这是凸包与轮廓线之间的局部最大偏差。</a:t>
            </a:r>
            <a:endParaRPr lang="zh-CN" altLang="en-US" sz="22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4032" y="3867150"/>
            <a:ext cx="2657475" cy="2990850"/>
          </a:xfrm>
          <a:prstGeom prst="rect">
            <a:avLst/>
          </a:prstGeom>
        </p:spPr>
      </p:pic>
    </p:spTree>
    <p:extLst>
      <p:ext uri="{BB962C8B-B14F-4D97-AF65-F5344CB8AC3E}">
        <p14:creationId xmlns:p14="http://schemas.microsoft.com/office/powerpoint/2010/main" val="226483912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ü"/>
            </a:pPr>
            <a:r>
              <a:rPr lang="zh-CN" altLang="en-US" sz="2400" dirty="0"/>
              <a:t>关于它的语法，有一些需要讨论</a:t>
            </a:r>
            <a:r>
              <a:rPr lang="zh-CN" altLang="en-US" sz="2400" dirty="0" smtClean="0"/>
              <a:t>：</a:t>
            </a:r>
            <a:endParaRPr lang="en-US" altLang="zh-CN" sz="2400" dirty="0" smtClean="0"/>
          </a:p>
          <a:p>
            <a:pPr>
              <a:buFont typeface="Wingdings" panose="05000000000000000000" pitchFamily="2" charset="2"/>
              <a:buChar char="ü"/>
            </a:pPr>
            <a:endParaRPr lang="en-US" altLang="zh-CN" sz="2200" dirty="0" smtClean="0"/>
          </a:p>
          <a:p>
            <a:pPr marL="0" indent="0">
              <a:buNone/>
            </a:pPr>
            <a:endParaRPr lang="en-US" altLang="zh-CN" sz="2200" dirty="0" smtClean="0"/>
          </a:p>
          <a:p>
            <a:pPr>
              <a:buFont typeface="Wingdings" panose="05000000000000000000" pitchFamily="2" charset="2"/>
              <a:buChar char="ü"/>
            </a:pPr>
            <a:r>
              <a:rPr lang="zh-CN" altLang="en-US" sz="2400" dirty="0"/>
              <a:t>参数详细信息：</a:t>
            </a:r>
            <a:endParaRPr lang="zh-CN" altLang="en-US" sz="2200" dirty="0"/>
          </a:p>
        </p:txBody>
      </p:sp>
      <p:pic>
        <p:nvPicPr>
          <p:cNvPr id="5" name="图片 4"/>
          <p:cNvPicPr>
            <a:picLocks noChangeAspect="1"/>
          </p:cNvPicPr>
          <p:nvPr/>
        </p:nvPicPr>
        <p:blipFill>
          <a:blip r:embed="rId2"/>
          <a:stretch>
            <a:fillRect/>
          </a:stretch>
        </p:blipFill>
        <p:spPr>
          <a:xfrm>
            <a:off x="2589212" y="2717582"/>
            <a:ext cx="8590476" cy="438095"/>
          </a:xfrm>
          <a:prstGeom prst="rect">
            <a:avLst/>
          </a:prstGeom>
        </p:spPr>
      </p:pic>
      <p:pic>
        <p:nvPicPr>
          <p:cNvPr id="6" name="图片 5"/>
          <p:cNvPicPr>
            <a:picLocks noChangeAspect="1"/>
          </p:cNvPicPr>
          <p:nvPr/>
        </p:nvPicPr>
        <p:blipFill>
          <a:blip r:embed="rId3"/>
          <a:stretch>
            <a:fillRect/>
          </a:stretch>
        </p:blipFill>
        <p:spPr>
          <a:xfrm>
            <a:off x="2589212" y="4141524"/>
            <a:ext cx="9541280" cy="1998298"/>
          </a:xfrm>
          <a:prstGeom prst="rect">
            <a:avLst/>
          </a:prstGeom>
        </p:spPr>
      </p:pic>
    </p:spTree>
    <p:extLst>
      <p:ext uri="{BB962C8B-B14F-4D97-AF65-F5344CB8AC3E}">
        <p14:creationId xmlns:p14="http://schemas.microsoft.com/office/powerpoint/2010/main" val="309590000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pPr>
              <a:buFont typeface="Wingdings" panose="05000000000000000000" pitchFamily="2" charset="2"/>
              <a:buChar char="ü"/>
            </a:pPr>
            <a:r>
              <a:rPr lang="zh-CN" altLang="en-US" sz="2200" dirty="0"/>
              <a:t>因此，要获得如上图所示的凸包，以下内容就足够了</a:t>
            </a:r>
            <a:r>
              <a:rPr lang="zh-CN" altLang="en-US" sz="2200" dirty="0" smtClean="0"/>
              <a:t>：</a:t>
            </a:r>
            <a:endParaRPr lang="en-US" altLang="zh-CN" sz="2200" dirty="0" smtClean="0"/>
          </a:p>
          <a:p>
            <a:pPr>
              <a:buFont typeface="Wingdings" panose="05000000000000000000" pitchFamily="2" charset="2"/>
              <a:buChar char="ü"/>
            </a:pPr>
            <a:endParaRPr lang="en-US" altLang="zh-CN" sz="2400" dirty="0"/>
          </a:p>
          <a:p>
            <a:pPr>
              <a:buFont typeface="Wingdings" panose="05000000000000000000" pitchFamily="2" charset="2"/>
              <a:buChar char="ü"/>
            </a:pPr>
            <a:endParaRPr lang="en-US" altLang="zh-CN" sz="2400" dirty="0" smtClean="0"/>
          </a:p>
          <a:p>
            <a:pPr algn="just">
              <a:buFont typeface="Wingdings" panose="05000000000000000000" pitchFamily="2" charset="2"/>
              <a:buChar char="ü"/>
            </a:pPr>
            <a:r>
              <a:rPr lang="zh-CN" altLang="en-US" sz="2200" dirty="0"/>
              <a:t>但是，如果要查找凸度缺陷，则需要传递</a:t>
            </a:r>
            <a:r>
              <a:rPr lang="en-US" altLang="zh-CN" sz="2200" dirty="0" err="1"/>
              <a:t>returnPoints</a:t>
            </a:r>
            <a:r>
              <a:rPr lang="en-US" altLang="zh-CN" sz="2200" dirty="0"/>
              <a:t> = False</a:t>
            </a:r>
            <a:r>
              <a:rPr lang="zh-CN" altLang="en-US" sz="2200" dirty="0"/>
              <a:t>。为了理解它，我们将拍摄上面的矩形图像。首先，我发现它的轮廓为</a:t>
            </a:r>
            <a:r>
              <a:rPr lang="en-US" altLang="zh-CN" sz="2200" dirty="0" err="1"/>
              <a:t>cnt</a:t>
            </a:r>
            <a:r>
              <a:rPr lang="zh-CN" altLang="en-US" sz="2200" dirty="0"/>
              <a:t>。现在，我发现它的带有</a:t>
            </a:r>
            <a:r>
              <a:rPr lang="en-US" altLang="zh-CN" sz="2200" dirty="0" err="1"/>
              <a:t>returnPoints</a:t>
            </a:r>
            <a:r>
              <a:rPr lang="en-US" altLang="zh-CN" sz="2200" dirty="0"/>
              <a:t> = True</a:t>
            </a:r>
            <a:r>
              <a:rPr lang="zh-CN" altLang="en-US" sz="2200" dirty="0"/>
              <a:t>的凸包，得到以下值：</a:t>
            </a:r>
            <a:r>
              <a:rPr lang="en-US" altLang="zh-CN" sz="2200" dirty="0"/>
              <a:t>[[[234 202]]</a:t>
            </a:r>
            <a:r>
              <a:rPr lang="zh-CN" altLang="en-US" sz="2200" dirty="0"/>
              <a:t>，</a:t>
            </a:r>
            <a:r>
              <a:rPr lang="en-US" altLang="zh-CN" sz="2200" dirty="0"/>
              <a:t>[[51 202]]</a:t>
            </a:r>
            <a:r>
              <a:rPr lang="zh-CN" altLang="en-US" sz="2200" dirty="0"/>
              <a:t>，</a:t>
            </a:r>
            <a:r>
              <a:rPr lang="en-US" altLang="zh-CN" sz="2200" dirty="0"/>
              <a:t>[[51 79]]</a:t>
            </a:r>
            <a:r>
              <a:rPr lang="zh-CN" altLang="en-US" sz="2200" dirty="0"/>
              <a:t>，</a:t>
            </a:r>
            <a:r>
              <a:rPr lang="en-US" altLang="zh-CN" sz="2200" dirty="0"/>
              <a:t>[[234 79]]]</a:t>
            </a:r>
            <a:r>
              <a:rPr lang="zh-CN" altLang="en-US" sz="2200" dirty="0"/>
              <a:t>，它们是四个角 矩形的点。现在，如果对</a:t>
            </a:r>
            <a:r>
              <a:rPr lang="en-US" altLang="zh-CN" sz="2200" dirty="0" err="1"/>
              <a:t>returnPoints</a:t>
            </a:r>
            <a:r>
              <a:rPr lang="en-US" altLang="zh-CN" sz="2200" dirty="0"/>
              <a:t> = False</a:t>
            </a:r>
            <a:r>
              <a:rPr lang="zh-CN" altLang="en-US" sz="2200" dirty="0"/>
              <a:t>执行相同的操作，则会得到以下结果：</a:t>
            </a:r>
            <a:r>
              <a:rPr lang="en-US" altLang="zh-CN" sz="2200" dirty="0"/>
              <a:t>[[129]</a:t>
            </a:r>
            <a:r>
              <a:rPr lang="zh-CN" altLang="en-US" sz="2200" dirty="0"/>
              <a:t>，</a:t>
            </a:r>
            <a:r>
              <a:rPr lang="en-US" altLang="zh-CN" sz="2200" dirty="0"/>
              <a:t>[67]</a:t>
            </a:r>
            <a:r>
              <a:rPr lang="zh-CN" altLang="en-US" sz="2200" dirty="0"/>
              <a:t>，</a:t>
            </a:r>
            <a:r>
              <a:rPr lang="en-US" altLang="zh-CN" sz="2200" dirty="0"/>
              <a:t>[0]</a:t>
            </a:r>
            <a:r>
              <a:rPr lang="zh-CN" altLang="en-US" sz="2200" dirty="0"/>
              <a:t>，</a:t>
            </a:r>
            <a:r>
              <a:rPr lang="en-US" altLang="zh-CN" sz="2200" dirty="0"/>
              <a:t>[142]]</a:t>
            </a:r>
            <a:r>
              <a:rPr lang="zh-CN" altLang="en-US" sz="2200" dirty="0"/>
              <a:t>。这些是轮廓中相应点的索引。例如，检查第一个值：</a:t>
            </a:r>
            <a:r>
              <a:rPr lang="en-US" altLang="zh-CN" sz="2200" dirty="0" err="1"/>
              <a:t>cnt</a:t>
            </a:r>
            <a:r>
              <a:rPr lang="en-US" altLang="zh-CN" sz="2200" dirty="0"/>
              <a:t> [129] = [[234</a:t>
            </a:r>
            <a:r>
              <a:rPr lang="zh-CN" altLang="en-US" sz="2200" dirty="0"/>
              <a:t>，</a:t>
            </a:r>
            <a:r>
              <a:rPr lang="en-US" altLang="zh-CN" sz="2200" dirty="0"/>
              <a:t>202]]</a:t>
            </a:r>
            <a:r>
              <a:rPr lang="zh-CN" altLang="en-US" sz="2200" dirty="0"/>
              <a:t>与第一个结果相同（对于其他结果依此类推）。</a:t>
            </a:r>
          </a:p>
        </p:txBody>
      </p:sp>
      <p:pic>
        <p:nvPicPr>
          <p:cNvPr id="4" name="图片 3"/>
          <p:cNvPicPr>
            <a:picLocks noChangeAspect="1"/>
          </p:cNvPicPr>
          <p:nvPr/>
        </p:nvPicPr>
        <p:blipFill>
          <a:blip r:embed="rId2"/>
          <a:stretch>
            <a:fillRect/>
          </a:stretch>
        </p:blipFill>
        <p:spPr>
          <a:xfrm>
            <a:off x="3091378" y="2698318"/>
            <a:ext cx="3533333" cy="504762"/>
          </a:xfrm>
          <a:prstGeom prst="rect">
            <a:avLst/>
          </a:prstGeom>
        </p:spPr>
      </p:pic>
    </p:spTree>
    <p:extLst>
      <p:ext uri="{BB962C8B-B14F-4D97-AF65-F5344CB8AC3E}">
        <p14:creationId xmlns:p14="http://schemas.microsoft.com/office/powerpoint/2010/main" val="300702441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en-US" altLang="zh-CN" sz="2400" b="1" dirty="0"/>
              <a:t>6. </a:t>
            </a:r>
            <a:r>
              <a:rPr lang="zh-CN" altLang="en-US" sz="2400" b="1" dirty="0"/>
              <a:t>检查凸度</a:t>
            </a:r>
          </a:p>
          <a:p>
            <a:pPr>
              <a:buFont typeface="Wingdings" panose="05000000000000000000" pitchFamily="2" charset="2"/>
              <a:buChar char="ü"/>
            </a:pPr>
            <a:r>
              <a:rPr lang="en-US" altLang="zh-CN" sz="2200" b="1" dirty="0" err="1"/>
              <a:t>cv.isContourConvex</a:t>
            </a:r>
            <a:r>
              <a:rPr lang="en-US" altLang="zh-CN" sz="2200" dirty="0"/>
              <a:t>()</a:t>
            </a:r>
            <a:r>
              <a:rPr lang="zh-CN" altLang="en-US" sz="2200" dirty="0"/>
              <a:t>具有检查曲线是否凸出的功能。它只是返回</a:t>
            </a:r>
            <a:r>
              <a:rPr lang="en-US" altLang="zh-CN" sz="2200" dirty="0"/>
              <a:t>True</a:t>
            </a:r>
            <a:r>
              <a:rPr lang="zh-CN" altLang="en-US" sz="2200" dirty="0"/>
              <a:t>还是</a:t>
            </a:r>
            <a:r>
              <a:rPr lang="en-US" altLang="zh-CN" sz="2200" dirty="0"/>
              <a:t>False</a:t>
            </a:r>
            <a:r>
              <a:rPr lang="zh-CN" altLang="en-US" sz="2200" dirty="0" smtClean="0"/>
              <a:t>。</a:t>
            </a:r>
            <a:endParaRPr lang="en-US" altLang="zh-CN" sz="2200" dirty="0" smtClean="0"/>
          </a:p>
          <a:p>
            <a:pPr>
              <a:buFont typeface="Wingdings" panose="05000000000000000000" pitchFamily="2" charset="2"/>
              <a:buChar char="ü"/>
            </a:pPr>
            <a:endParaRPr lang="en-US" altLang="zh-CN" sz="2200" dirty="0"/>
          </a:p>
          <a:p>
            <a:pPr>
              <a:buFont typeface="Wingdings" panose="05000000000000000000" pitchFamily="2" charset="2"/>
              <a:buChar char="ü"/>
            </a:pPr>
            <a:endParaRPr lang="en-US" altLang="zh-CN" sz="2200" dirty="0" smtClean="0"/>
          </a:p>
          <a:p>
            <a:pPr marL="0" indent="0">
              <a:buNone/>
            </a:pPr>
            <a:r>
              <a:rPr lang="en-US" altLang="zh-CN" sz="2400" b="1" dirty="0"/>
              <a:t>7. </a:t>
            </a:r>
            <a:r>
              <a:rPr lang="zh-CN" altLang="en-US" sz="2400" b="1" dirty="0"/>
              <a:t>边界矩形</a:t>
            </a:r>
          </a:p>
          <a:p>
            <a:pPr>
              <a:buFont typeface="Wingdings" panose="05000000000000000000" pitchFamily="2" charset="2"/>
              <a:buChar char="ü"/>
            </a:pPr>
            <a:r>
              <a:rPr lang="zh-CN" altLang="en-US" sz="2400" dirty="0"/>
              <a:t>有两种类型的边界矩形：直角矩形与旋转</a:t>
            </a:r>
            <a:r>
              <a:rPr lang="zh-CN" altLang="en-US" sz="2400" dirty="0" smtClean="0"/>
              <a:t>矩形。</a:t>
            </a:r>
            <a:endParaRPr lang="zh-CN" altLang="en-US" sz="2200" dirty="0"/>
          </a:p>
        </p:txBody>
      </p:sp>
      <p:pic>
        <p:nvPicPr>
          <p:cNvPr id="4" name="图片 3"/>
          <p:cNvPicPr>
            <a:picLocks noChangeAspect="1"/>
          </p:cNvPicPr>
          <p:nvPr/>
        </p:nvPicPr>
        <p:blipFill>
          <a:blip r:embed="rId2"/>
          <a:stretch>
            <a:fillRect/>
          </a:stretch>
        </p:blipFill>
        <p:spPr>
          <a:xfrm>
            <a:off x="2790756" y="3593840"/>
            <a:ext cx="3600000" cy="428571"/>
          </a:xfrm>
          <a:prstGeom prst="rect">
            <a:avLst/>
          </a:prstGeom>
        </p:spPr>
      </p:pic>
    </p:spTree>
    <p:extLst>
      <p:ext uri="{BB962C8B-B14F-4D97-AF65-F5344CB8AC3E}">
        <p14:creationId xmlns:p14="http://schemas.microsoft.com/office/powerpoint/2010/main" val="250958946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en-US" altLang="zh-CN" sz="2400" b="1" dirty="0"/>
              <a:t>7.a.</a:t>
            </a:r>
            <a:r>
              <a:rPr lang="zh-CN" altLang="en-US" sz="2400" b="1" dirty="0"/>
              <a:t>直角矩形</a:t>
            </a:r>
          </a:p>
          <a:p>
            <a:pPr>
              <a:buFont typeface="Wingdings" panose="05000000000000000000" pitchFamily="2" charset="2"/>
              <a:buChar char="ü"/>
            </a:pPr>
            <a:r>
              <a:rPr lang="zh-CN" altLang="en-US" sz="2200" dirty="0"/>
              <a:t>它是一个矩形，不考虑物体的旋转。所以边界矩形的面积不是最小的。它是由函数**</a:t>
            </a:r>
            <a:r>
              <a:rPr lang="en-US" altLang="zh-CN" sz="2200" dirty="0" err="1"/>
              <a:t>cv.boundingRect</a:t>
            </a:r>
            <a:r>
              <a:rPr lang="en-US" altLang="zh-CN" sz="2200" dirty="0"/>
              <a:t>**()</a:t>
            </a:r>
            <a:r>
              <a:rPr lang="zh-CN" altLang="en-US" sz="2200" dirty="0"/>
              <a:t>找到的</a:t>
            </a:r>
            <a:r>
              <a:rPr lang="zh-CN" altLang="en-US" sz="2200" dirty="0" smtClean="0"/>
              <a:t>。</a:t>
            </a:r>
            <a:endParaRPr lang="en-US" altLang="zh-CN" sz="2200" dirty="0" smtClean="0"/>
          </a:p>
          <a:p>
            <a:pPr>
              <a:buFont typeface="Wingdings" panose="05000000000000000000" pitchFamily="2" charset="2"/>
              <a:buChar char="ü"/>
            </a:pPr>
            <a:endParaRPr lang="en-US" altLang="zh-CN" sz="2200" dirty="0" smtClean="0"/>
          </a:p>
          <a:p>
            <a:pPr>
              <a:buFont typeface="Wingdings" panose="05000000000000000000" pitchFamily="2" charset="2"/>
              <a:buChar char="ü"/>
            </a:pPr>
            <a:r>
              <a:rPr lang="zh-CN" altLang="en-US" sz="2200" dirty="0"/>
              <a:t>令</a:t>
            </a:r>
            <a:r>
              <a:rPr lang="en-US" altLang="zh-CN" sz="2200" dirty="0"/>
              <a:t>(x</a:t>
            </a:r>
            <a:r>
              <a:rPr lang="zh-CN" altLang="en-US" sz="2200" dirty="0"/>
              <a:t>，</a:t>
            </a:r>
            <a:r>
              <a:rPr lang="en-US" altLang="zh-CN" sz="2200" dirty="0"/>
              <a:t>y)</a:t>
            </a:r>
            <a:r>
              <a:rPr lang="zh-CN" altLang="en-US" sz="2200" dirty="0"/>
              <a:t>为矩形的左上角坐标，而</a:t>
            </a:r>
            <a:r>
              <a:rPr lang="en-US" altLang="zh-CN" sz="2200" dirty="0"/>
              <a:t>(w</a:t>
            </a:r>
            <a:r>
              <a:rPr lang="zh-CN" altLang="en-US" sz="2200" dirty="0"/>
              <a:t>，</a:t>
            </a:r>
            <a:r>
              <a:rPr lang="en-US" altLang="zh-CN" sz="2200" dirty="0"/>
              <a:t>h)</a:t>
            </a:r>
            <a:r>
              <a:rPr lang="zh-CN" altLang="en-US" sz="2200" dirty="0"/>
              <a:t>为矩形的宽度和高度。</a:t>
            </a:r>
          </a:p>
        </p:txBody>
      </p:sp>
      <p:pic>
        <p:nvPicPr>
          <p:cNvPr id="4" name="图片 3"/>
          <p:cNvPicPr>
            <a:picLocks noChangeAspect="1"/>
          </p:cNvPicPr>
          <p:nvPr/>
        </p:nvPicPr>
        <p:blipFill>
          <a:blip r:embed="rId2"/>
          <a:stretch>
            <a:fillRect/>
          </a:stretch>
        </p:blipFill>
        <p:spPr>
          <a:xfrm>
            <a:off x="2872225" y="4627322"/>
            <a:ext cx="5828571" cy="733333"/>
          </a:xfrm>
          <a:prstGeom prst="rect">
            <a:avLst/>
          </a:prstGeom>
        </p:spPr>
      </p:pic>
    </p:spTree>
    <p:extLst>
      <p:ext uri="{BB962C8B-B14F-4D97-AF65-F5344CB8AC3E}">
        <p14:creationId xmlns:p14="http://schemas.microsoft.com/office/powerpoint/2010/main" val="303341423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en-US" altLang="zh-CN" sz="2400" b="1" dirty="0"/>
              <a:t>7.b. </a:t>
            </a:r>
            <a:r>
              <a:rPr lang="zh-CN" altLang="en-US" sz="2400" b="1" dirty="0"/>
              <a:t>旋转矩形</a:t>
            </a:r>
          </a:p>
          <a:p>
            <a:pPr algn="just">
              <a:buFont typeface="Wingdings" panose="05000000000000000000" pitchFamily="2" charset="2"/>
              <a:buChar char="ü"/>
            </a:pPr>
            <a:r>
              <a:rPr lang="zh-CN" altLang="en-US" sz="2200" dirty="0"/>
              <a:t>这里，边界矩形是用最小面积绘制的，所以它也考虑了旋转。使用的函数</a:t>
            </a:r>
            <a:r>
              <a:rPr lang="zh-CN" altLang="en-US" sz="2200" dirty="0" smtClean="0"/>
              <a:t>是</a:t>
            </a:r>
            <a:r>
              <a:rPr lang="en-US" altLang="zh-CN" sz="2200" dirty="0" err="1" smtClean="0"/>
              <a:t>cv.minAreaRect</a:t>
            </a:r>
            <a:r>
              <a:rPr lang="en-US" altLang="zh-CN" sz="2200" dirty="0" smtClean="0"/>
              <a:t>()</a:t>
            </a:r>
            <a:r>
              <a:rPr lang="zh-CN" altLang="en-US" sz="2200" dirty="0"/>
              <a:t>。它返回一个</a:t>
            </a:r>
            <a:r>
              <a:rPr lang="en-US" altLang="zh-CN" sz="2200" dirty="0"/>
              <a:t>Box2D</a:t>
            </a:r>
            <a:r>
              <a:rPr lang="zh-CN" altLang="en-US" sz="2200" dirty="0"/>
              <a:t>结构，其中包含以下细节 </a:t>
            </a:r>
            <a:r>
              <a:rPr lang="en-US" altLang="zh-CN" sz="2200" dirty="0"/>
              <a:t>-(</a:t>
            </a:r>
            <a:r>
              <a:rPr lang="zh-CN" altLang="en-US" sz="2200" dirty="0"/>
              <a:t>中心</a:t>
            </a:r>
            <a:r>
              <a:rPr lang="en-US" altLang="zh-CN" sz="2200" dirty="0"/>
              <a:t>(</a:t>
            </a:r>
            <a:r>
              <a:rPr lang="en-US" altLang="zh-CN" sz="2200" dirty="0" err="1"/>
              <a:t>x,y</a:t>
            </a:r>
            <a:r>
              <a:rPr lang="en-US" altLang="zh-CN" sz="2200" dirty="0"/>
              <a:t>)</a:t>
            </a:r>
            <a:r>
              <a:rPr lang="zh-CN" altLang="en-US" sz="2200" dirty="0"/>
              <a:t>，</a:t>
            </a:r>
            <a:r>
              <a:rPr lang="en-US" altLang="zh-CN" sz="2200" dirty="0"/>
              <a:t>(</a:t>
            </a:r>
            <a:r>
              <a:rPr lang="zh-CN" altLang="en-US" sz="2200" dirty="0"/>
              <a:t>宽度，高度</a:t>
            </a:r>
            <a:r>
              <a:rPr lang="en-US" altLang="zh-CN" sz="2200" dirty="0"/>
              <a:t>)</a:t>
            </a:r>
            <a:r>
              <a:rPr lang="zh-CN" altLang="en-US" sz="2200" dirty="0"/>
              <a:t>，旋转角度</a:t>
            </a:r>
            <a:r>
              <a:rPr lang="en-US" altLang="zh-CN" sz="2200" dirty="0"/>
              <a:t>)</a:t>
            </a:r>
            <a:r>
              <a:rPr lang="zh-CN" altLang="en-US" sz="2200" dirty="0"/>
              <a:t>。但要画出这个矩形，我们需要矩形的四个角。它由</a:t>
            </a:r>
            <a:r>
              <a:rPr lang="zh-CN" altLang="en-US" sz="2200" dirty="0" smtClean="0"/>
              <a:t>函数</a:t>
            </a:r>
            <a:r>
              <a:rPr lang="en-US" altLang="zh-CN" sz="2200" dirty="0" err="1" smtClean="0"/>
              <a:t>cv.boxPoints</a:t>
            </a:r>
            <a:r>
              <a:rPr lang="en-US" altLang="zh-CN" sz="2200" dirty="0" smtClean="0"/>
              <a:t>()</a:t>
            </a:r>
            <a:r>
              <a:rPr lang="zh-CN" altLang="en-US" sz="2200" dirty="0" smtClean="0"/>
              <a:t>获得。</a:t>
            </a:r>
            <a:endParaRPr lang="zh-CN" altLang="en-US" sz="2200" dirty="0"/>
          </a:p>
        </p:txBody>
      </p:sp>
      <p:pic>
        <p:nvPicPr>
          <p:cNvPr id="4" name="图片 3"/>
          <p:cNvPicPr>
            <a:picLocks noChangeAspect="1"/>
          </p:cNvPicPr>
          <p:nvPr/>
        </p:nvPicPr>
        <p:blipFill>
          <a:blip r:embed="rId2"/>
          <a:stretch>
            <a:fillRect/>
          </a:stretch>
        </p:blipFill>
        <p:spPr>
          <a:xfrm>
            <a:off x="2984582" y="4211742"/>
            <a:ext cx="5238095" cy="1276190"/>
          </a:xfrm>
          <a:prstGeom prst="rect">
            <a:avLst/>
          </a:prstGeom>
        </p:spPr>
      </p:pic>
    </p:spTree>
    <p:extLst>
      <p:ext uri="{BB962C8B-B14F-4D97-AF65-F5344CB8AC3E}">
        <p14:creationId xmlns:p14="http://schemas.microsoft.com/office/powerpoint/2010/main" val="422367306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Font typeface="Wingdings" panose="05000000000000000000" pitchFamily="2" charset="2"/>
              <a:buChar char="ü"/>
            </a:pPr>
            <a:r>
              <a:rPr lang="zh-CN" altLang="en-US" sz="2400" dirty="0"/>
              <a:t>两个矩形都显示在一张单独的图像中。绿色矩形显示正常的边界矩形。红色矩形是旋转后的矩形。</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625" y="3139732"/>
            <a:ext cx="3323200" cy="3323200"/>
          </a:xfrm>
          <a:prstGeom prst="rect">
            <a:avLst/>
          </a:prstGeom>
        </p:spPr>
      </p:pic>
    </p:spTree>
    <p:extLst>
      <p:ext uri="{BB962C8B-B14F-4D97-AF65-F5344CB8AC3E}">
        <p14:creationId xmlns:p14="http://schemas.microsoft.com/office/powerpoint/2010/main" val="3544332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2589212" y="2133600"/>
            <a:ext cx="5895238" cy="1171429"/>
          </a:xfrm>
          <a:prstGeom prst="rect">
            <a:avLst/>
          </a:prstGeom>
        </p:spPr>
      </p:pic>
      <p:pic>
        <p:nvPicPr>
          <p:cNvPr id="1026" name="Picture 2" descr="http://qiniu.aihubs.net/rot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212" y="3750157"/>
            <a:ext cx="8022526" cy="2495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42393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sz="2400" b="1" dirty="0"/>
              <a:t>8. </a:t>
            </a:r>
            <a:r>
              <a:rPr lang="zh-CN" altLang="en-US" sz="2400" b="1" dirty="0"/>
              <a:t>最小闭合圈</a:t>
            </a:r>
          </a:p>
          <a:p>
            <a:pPr>
              <a:buFont typeface="Wingdings" panose="05000000000000000000" pitchFamily="2" charset="2"/>
              <a:buChar char="ü"/>
            </a:pPr>
            <a:r>
              <a:rPr lang="zh-CN" altLang="en-US" sz="2200" dirty="0"/>
              <a:t>接下来，使用</a:t>
            </a:r>
            <a:r>
              <a:rPr lang="zh-CN" altLang="en-US" sz="2200" dirty="0" smtClean="0"/>
              <a:t>函数</a:t>
            </a:r>
            <a:r>
              <a:rPr lang="en-US" altLang="zh-CN" sz="2200" dirty="0" err="1" smtClean="0"/>
              <a:t>cv.minEnclosingCircle</a:t>
            </a:r>
            <a:r>
              <a:rPr lang="en-US" altLang="zh-CN" sz="2200" dirty="0" smtClean="0"/>
              <a:t>()</a:t>
            </a:r>
            <a:r>
              <a:rPr lang="zh-CN" altLang="en-US" sz="2200" dirty="0"/>
              <a:t>查找对象的圆周。它是一个以最小面积完全覆盖物体的圆。</a:t>
            </a:r>
          </a:p>
          <a:p>
            <a:endParaRPr lang="zh-CN" altLang="en-US" dirty="0"/>
          </a:p>
        </p:txBody>
      </p:sp>
      <p:pic>
        <p:nvPicPr>
          <p:cNvPr id="4" name="图片 3"/>
          <p:cNvPicPr>
            <a:picLocks noChangeAspect="1"/>
          </p:cNvPicPr>
          <p:nvPr/>
        </p:nvPicPr>
        <p:blipFill>
          <a:blip r:embed="rId2"/>
          <a:stretch>
            <a:fillRect/>
          </a:stretch>
        </p:blipFill>
        <p:spPr>
          <a:xfrm>
            <a:off x="2605645" y="3491673"/>
            <a:ext cx="6609524" cy="1619048"/>
          </a:xfrm>
          <a:prstGeom prst="rect">
            <a:avLst/>
          </a:prstGeom>
        </p:spPr>
      </p:pic>
      <p:pic>
        <p:nvPicPr>
          <p:cNvPr id="2050" name="Picture 2" descr="http://qiniu.aihubs.net/circumcirc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5374" y="4022411"/>
            <a:ext cx="2528528" cy="2528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93520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sz="2400" b="1" dirty="0"/>
              <a:t>9. </a:t>
            </a:r>
            <a:r>
              <a:rPr lang="zh-CN" altLang="en-US" sz="2400" b="1" dirty="0"/>
              <a:t>拟合一个椭圆</a:t>
            </a:r>
          </a:p>
          <a:p>
            <a:pPr>
              <a:buFont typeface="Wingdings" panose="05000000000000000000" pitchFamily="2" charset="2"/>
              <a:buChar char="ü"/>
            </a:pPr>
            <a:r>
              <a:rPr lang="zh-CN" altLang="en-US" sz="2200" dirty="0"/>
              <a:t>下一个是把一个椭圆拟合到一个物体上。它返回内接椭圆的旋转矩形</a:t>
            </a:r>
            <a:r>
              <a:rPr lang="zh-CN" altLang="en-US" sz="2200" dirty="0" smtClean="0"/>
              <a:t>。</a:t>
            </a:r>
            <a:endParaRPr lang="en-US" altLang="zh-CN" sz="2200" dirty="0" smtClean="0"/>
          </a:p>
          <a:p>
            <a:pPr>
              <a:buFont typeface="Wingdings" panose="05000000000000000000" pitchFamily="2" charset="2"/>
              <a:buChar char="ü"/>
            </a:pPr>
            <a:endParaRPr lang="en-US" altLang="zh-CN" sz="2200" dirty="0"/>
          </a:p>
          <a:p>
            <a:pPr>
              <a:buFont typeface="Wingdings" panose="05000000000000000000" pitchFamily="2" charset="2"/>
              <a:buChar char="ü"/>
            </a:pPr>
            <a:endParaRPr lang="zh-CN" altLang="en-US" sz="2200" dirty="0"/>
          </a:p>
          <a:p>
            <a:endParaRPr lang="zh-CN" altLang="en-US" dirty="0"/>
          </a:p>
        </p:txBody>
      </p:sp>
      <p:pic>
        <p:nvPicPr>
          <p:cNvPr id="4" name="图片 3"/>
          <p:cNvPicPr>
            <a:picLocks noChangeAspect="1"/>
          </p:cNvPicPr>
          <p:nvPr/>
        </p:nvPicPr>
        <p:blipFill>
          <a:blip r:embed="rId2"/>
          <a:stretch>
            <a:fillRect/>
          </a:stretch>
        </p:blipFill>
        <p:spPr>
          <a:xfrm>
            <a:off x="2589212" y="3345456"/>
            <a:ext cx="4580952" cy="79047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1612" y="3232914"/>
            <a:ext cx="2678308" cy="2678308"/>
          </a:xfrm>
          <a:prstGeom prst="rect">
            <a:avLst/>
          </a:prstGeom>
        </p:spPr>
      </p:pic>
    </p:spTree>
    <p:extLst>
      <p:ext uri="{BB962C8B-B14F-4D97-AF65-F5344CB8AC3E}">
        <p14:creationId xmlns:p14="http://schemas.microsoft.com/office/powerpoint/2010/main" val="163983240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sz="2400" b="1" dirty="0"/>
              <a:t>10. </a:t>
            </a:r>
            <a:r>
              <a:rPr lang="zh-CN" altLang="en-US" sz="2400" b="1" dirty="0"/>
              <a:t>拟合直线</a:t>
            </a:r>
          </a:p>
          <a:p>
            <a:pPr>
              <a:buFont typeface="Wingdings" panose="05000000000000000000" pitchFamily="2" charset="2"/>
              <a:buChar char="ü"/>
            </a:pPr>
            <a:r>
              <a:rPr lang="zh-CN" altLang="en-US" sz="2200" dirty="0"/>
              <a:t>同样，我们可以将一条直线拟合到一组点。下图包含一组白点。我们可以近似一条直线。</a:t>
            </a:r>
          </a:p>
          <a:p>
            <a:endParaRPr lang="zh-CN" altLang="en-US" dirty="0"/>
          </a:p>
        </p:txBody>
      </p:sp>
      <p:pic>
        <p:nvPicPr>
          <p:cNvPr id="4" name="图片 3"/>
          <p:cNvPicPr>
            <a:picLocks noChangeAspect="1"/>
          </p:cNvPicPr>
          <p:nvPr/>
        </p:nvPicPr>
        <p:blipFill>
          <a:blip r:embed="rId2"/>
          <a:stretch>
            <a:fillRect/>
          </a:stretch>
        </p:blipFill>
        <p:spPr>
          <a:xfrm>
            <a:off x="2714611" y="3633222"/>
            <a:ext cx="6819048" cy="1504762"/>
          </a:xfrm>
          <a:prstGeom prst="rect">
            <a:avLst/>
          </a:prstGeom>
        </p:spPr>
      </p:pic>
    </p:spTree>
    <p:extLst>
      <p:ext uri="{BB962C8B-B14F-4D97-AF65-F5344CB8AC3E}">
        <p14:creationId xmlns:p14="http://schemas.microsoft.com/office/powerpoint/2010/main" val="347216149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轮廓属性</a:t>
            </a:r>
            <a:br>
              <a:rPr lang="zh-CN" altLang="en-US" b="1" dirty="0"/>
            </a:br>
            <a:endParaRPr lang="zh-CN" altLang="en-US" dirty="0"/>
          </a:p>
        </p:txBody>
      </p:sp>
      <p:sp>
        <p:nvSpPr>
          <p:cNvPr id="3" name="内容占位符 2"/>
          <p:cNvSpPr>
            <a:spLocks noGrp="1"/>
          </p:cNvSpPr>
          <p:nvPr>
            <p:ph idx="1"/>
          </p:nvPr>
        </p:nvSpPr>
        <p:spPr/>
        <p:txBody>
          <a:bodyPr>
            <a:normAutofit/>
          </a:bodyPr>
          <a:lstStyle/>
          <a:p>
            <a:pPr algn="just">
              <a:buFont typeface="Wingdings" panose="05000000000000000000" pitchFamily="2" charset="2"/>
              <a:buChar char="Ø"/>
            </a:pPr>
            <a:r>
              <a:rPr lang="zh-CN" altLang="en-US" sz="2400" dirty="0"/>
              <a:t>在这里，我们将学习提取一些常用的物体属性，如坚实度，等效直径，掩模图像，平均强度等。更多的功能可以在</a:t>
            </a:r>
            <a:r>
              <a:rPr lang="en-US" altLang="zh-CN" sz="2400" dirty="0" err="1"/>
              <a:t>Matlab</a:t>
            </a:r>
            <a:r>
              <a:rPr lang="en-US" altLang="zh-CN" sz="2400" dirty="0"/>
              <a:t> </a:t>
            </a:r>
            <a:r>
              <a:rPr lang="en-US" altLang="zh-CN" sz="2400" dirty="0" err="1"/>
              <a:t>regionprops</a:t>
            </a:r>
            <a:r>
              <a:rPr lang="zh-CN" altLang="en-US" sz="2400" dirty="0"/>
              <a:t>文档中找到</a:t>
            </a:r>
            <a:r>
              <a:rPr lang="zh-CN" altLang="en-US" sz="2400" dirty="0" smtClean="0"/>
              <a:t>。</a:t>
            </a:r>
            <a:endParaRPr lang="en-US" altLang="zh-CN" sz="2400" dirty="0" smtClean="0"/>
          </a:p>
          <a:p>
            <a:pPr algn="just">
              <a:buFont typeface="Wingdings" panose="05000000000000000000" pitchFamily="2" charset="2"/>
              <a:buChar char="Ø"/>
            </a:pPr>
            <a:endParaRPr lang="en-US" altLang="zh-CN" sz="2400" dirty="0"/>
          </a:p>
          <a:p>
            <a:pPr marL="0" indent="0" algn="just">
              <a:buNone/>
            </a:pPr>
            <a:r>
              <a:rPr lang="en-US" altLang="zh-CN" sz="2400" b="1" dirty="0"/>
              <a:t>1. </a:t>
            </a:r>
            <a:r>
              <a:rPr lang="zh-CN" altLang="en-US" sz="2400" b="1" dirty="0"/>
              <a:t>长宽比</a:t>
            </a:r>
          </a:p>
          <a:p>
            <a:pPr algn="just">
              <a:buFont typeface="Wingdings" panose="05000000000000000000" pitchFamily="2" charset="2"/>
              <a:buChar char="ü"/>
            </a:pPr>
            <a:r>
              <a:rPr lang="zh-CN" altLang="en-US" sz="2400" dirty="0"/>
              <a:t>它是对象边界矩形的宽度与高度的比值。</a:t>
            </a:r>
          </a:p>
        </p:txBody>
      </p:sp>
      <p:pic>
        <p:nvPicPr>
          <p:cNvPr id="4" name="图片 3"/>
          <p:cNvPicPr>
            <a:picLocks noChangeAspect="1"/>
          </p:cNvPicPr>
          <p:nvPr/>
        </p:nvPicPr>
        <p:blipFill>
          <a:blip r:embed="rId2"/>
          <a:stretch>
            <a:fillRect/>
          </a:stretch>
        </p:blipFill>
        <p:spPr>
          <a:xfrm>
            <a:off x="4327877" y="4975975"/>
            <a:ext cx="2748172" cy="744733"/>
          </a:xfrm>
          <a:prstGeom prst="rect">
            <a:avLst/>
          </a:prstGeom>
        </p:spPr>
      </p:pic>
      <p:pic>
        <p:nvPicPr>
          <p:cNvPr id="5" name="图片 4"/>
          <p:cNvPicPr>
            <a:picLocks noChangeAspect="1"/>
          </p:cNvPicPr>
          <p:nvPr/>
        </p:nvPicPr>
        <p:blipFill>
          <a:blip r:embed="rId3"/>
          <a:stretch>
            <a:fillRect/>
          </a:stretch>
        </p:blipFill>
        <p:spPr>
          <a:xfrm>
            <a:off x="2843180" y="5911222"/>
            <a:ext cx="3914286" cy="704762"/>
          </a:xfrm>
          <a:prstGeom prst="rect">
            <a:avLst/>
          </a:prstGeom>
        </p:spPr>
      </p:pic>
    </p:spTree>
    <p:extLst>
      <p:ext uri="{BB962C8B-B14F-4D97-AF65-F5344CB8AC3E}">
        <p14:creationId xmlns:p14="http://schemas.microsoft.com/office/powerpoint/2010/main" val="199710892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sz="2400" b="1" dirty="0"/>
              <a:t>2. </a:t>
            </a:r>
            <a:r>
              <a:rPr lang="zh-CN" altLang="en-US" sz="2400" b="1" dirty="0"/>
              <a:t>范围</a:t>
            </a:r>
          </a:p>
          <a:p>
            <a:pPr>
              <a:buFont typeface="Wingdings" panose="05000000000000000000" pitchFamily="2" charset="2"/>
              <a:buChar char="ü"/>
            </a:pPr>
            <a:r>
              <a:rPr lang="zh-CN" altLang="en-US" sz="2200" dirty="0"/>
              <a:t>范围是轮廓区域与边界矩形区域的比值。</a:t>
            </a:r>
          </a:p>
          <a:p>
            <a:endParaRPr lang="zh-CN" altLang="en-US" dirty="0"/>
          </a:p>
        </p:txBody>
      </p:sp>
      <p:pic>
        <p:nvPicPr>
          <p:cNvPr id="4" name="图片 3"/>
          <p:cNvPicPr>
            <a:picLocks noChangeAspect="1"/>
          </p:cNvPicPr>
          <p:nvPr/>
        </p:nvPicPr>
        <p:blipFill>
          <a:blip r:embed="rId2"/>
          <a:stretch>
            <a:fillRect/>
          </a:stretch>
        </p:blipFill>
        <p:spPr>
          <a:xfrm>
            <a:off x="3071537" y="3227220"/>
            <a:ext cx="5594162" cy="1137943"/>
          </a:xfrm>
          <a:prstGeom prst="rect">
            <a:avLst/>
          </a:prstGeom>
        </p:spPr>
      </p:pic>
      <p:pic>
        <p:nvPicPr>
          <p:cNvPr id="5" name="图片 4"/>
          <p:cNvPicPr>
            <a:picLocks noChangeAspect="1"/>
          </p:cNvPicPr>
          <p:nvPr/>
        </p:nvPicPr>
        <p:blipFill>
          <a:blip r:embed="rId3"/>
          <a:stretch>
            <a:fillRect/>
          </a:stretch>
        </p:blipFill>
        <p:spPr>
          <a:xfrm>
            <a:off x="3071537" y="4509621"/>
            <a:ext cx="4076190" cy="1257143"/>
          </a:xfrm>
          <a:prstGeom prst="rect">
            <a:avLst/>
          </a:prstGeom>
        </p:spPr>
      </p:pic>
    </p:spTree>
    <p:extLst>
      <p:ext uri="{BB962C8B-B14F-4D97-AF65-F5344CB8AC3E}">
        <p14:creationId xmlns:p14="http://schemas.microsoft.com/office/powerpoint/2010/main" val="206512639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sz="2400" b="1" dirty="0"/>
              <a:t>3. </a:t>
            </a:r>
            <a:r>
              <a:rPr lang="zh-CN" altLang="en-US" sz="2400" b="1" dirty="0"/>
              <a:t>坚实度</a:t>
            </a:r>
          </a:p>
          <a:p>
            <a:pPr>
              <a:buFont typeface="Wingdings" panose="05000000000000000000" pitchFamily="2" charset="2"/>
              <a:buChar char="ü"/>
            </a:pPr>
            <a:r>
              <a:rPr lang="zh-CN" altLang="en-US" sz="2200" dirty="0"/>
              <a:t>坚实度是等高线面积与其凸包面积之比。</a:t>
            </a:r>
          </a:p>
          <a:p>
            <a:endParaRPr lang="zh-CN" altLang="en-US" dirty="0"/>
          </a:p>
        </p:txBody>
      </p:sp>
      <p:pic>
        <p:nvPicPr>
          <p:cNvPr id="4" name="图片 3"/>
          <p:cNvPicPr>
            <a:picLocks noChangeAspect="1"/>
          </p:cNvPicPr>
          <p:nvPr/>
        </p:nvPicPr>
        <p:blipFill>
          <a:blip r:embed="rId2"/>
          <a:stretch>
            <a:fillRect/>
          </a:stretch>
        </p:blipFill>
        <p:spPr>
          <a:xfrm>
            <a:off x="3199293" y="3231935"/>
            <a:ext cx="3847619" cy="790476"/>
          </a:xfrm>
          <a:prstGeom prst="rect">
            <a:avLst/>
          </a:prstGeom>
        </p:spPr>
      </p:pic>
      <p:pic>
        <p:nvPicPr>
          <p:cNvPr id="5" name="图片 4"/>
          <p:cNvPicPr>
            <a:picLocks noChangeAspect="1"/>
          </p:cNvPicPr>
          <p:nvPr/>
        </p:nvPicPr>
        <p:blipFill>
          <a:blip r:embed="rId3"/>
          <a:stretch>
            <a:fillRect/>
          </a:stretch>
        </p:blipFill>
        <p:spPr>
          <a:xfrm>
            <a:off x="2961197" y="4251011"/>
            <a:ext cx="4323809" cy="1228571"/>
          </a:xfrm>
          <a:prstGeom prst="rect">
            <a:avLst/>
          </a:prstGeom>
        </p:spPr>
      </p:pic>
    </p:spTree>
    <p:extLst>
      <p:ext uri="{BB962C8B-B14F-4D97-AF65-F5344CB8AC3E}">
        <p14:creationId xmlns:p14="http://schemas.microsoft.com/office/powerpoint/2010/main" val="148311602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sz="2400" b="1" dirty="0"/>
              <a:t>4. </a:t>
            </a:r>
            <a:r>
              <a:rPr lang="zh-CN" altLang="en-US" sz="2400" b="1" dirty="0"/>
              <a:t>等效直径</a:t>
            </a:r>
          </a:p>
          <a:p>
            <a:pPr>
              <a:buFont typeface="Wingdings" panose="05000000000000000000" pitchFamily="2" charset="2"/>
              <a:buChar char="ü"/>
            </a:pPr>
            <a:r>
              <a:rPr lang="zh-CN" altLang="en-US" sz="2200" dirty="0"/>
              <a:t>等效直径是面积与轮廓面积相同的圆的直径。</a:t>
            </a:r>
          </a:p>
          <a:p>
            <a:endParaRPr lang="zh-CN" altLang="en-US" dirty="0"/>
          </a:p>
        </p:txBody>
      </p:sp>
      <p:pic>
        <p:nvPicPr>
          <p:cNvPr id="4" name="图片 3"/>
          <p:cNvPicPr>
            <a:picLocks noChangeAspect="1"/>
          </p:cNvPicPr>
          <p:nvPr/>
        </p:nvPicPr>
        <p:blipFill>
          <a:blip r:embed="rId2"/>
          <a:stretch>
            <a:fillRect/>
          </a:stretch>
        </p:blipFill>
        <p:spPr>
          <a:xfrm>
            <a:off x="2800980" y="3256882"/>
            <a:ext cx="6561905" cy="1047619"/>
          </a:xfrm>
          <a:prstGeom prst="rect">
            <a:avLst/>
          </a:prstGeom>
        </p:spPr>
      </p:pic>
      <p:pic>
        <p:nvPicPr>
          <p:cNvPr id="5" name="图片 4"/>
          <p:cNvPicPr>
            <a:picLocks noChangeAspect="1"/>
          </p:cNvPicPr>
          <p:nvPr/>
        </p:nvPicPr>
        <p:blipFill>
          <a:blip r:embed="rId3"/>
          <a:stretch>
            <a:fillRect/>
          </a:stretch>
        </p:blipFill>
        <p:spPr>
          <a:xfrm>
            <a:off x="2912317" y="4533101"/>
            <a:ext cx="4876190" cy="723810"/>
          </a:xfrm>
          <a:prstGeom prst="rect">
            <a:avLst/>
          </a:prstGeom>
        </p:spPr>
      </p:pic>
    </p:spTree>
    <p:extLst>
      <p:ext uri="{BB962C8B-B14F-4D97-AF65-F5344CB8AC3E}">
        <p14:creationId xmlns:p14="http://schemas.microsoft.com/office/powerpoint/2010/main" val="245751550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89212" y="1376976"/>
            <a:ext cx="8915400" cy="3777622"/>
          </a:xfrm>
        </p:spPr>
        <p:txBody>
          <a:bodyPr/>
          <a:lstStyle/>
          <a:p>
            <a:pPr marL="0" indent="0">
              <a:buNone/>
            </a:pPr>
            <a:r>
              <a:rPr lang="en-US" altLang="zh-CN" sz="2400" b="1" dirty="0"/>
              <a:t>5. </a:t>
            </a:r>
            <a:r>
              <a:rPr lang="zh-CN" altLang="en-US" sz="2400" b="1" dirty="0"/>
              <a:t>取向</a:t>
            </a:r>
          </a:p>
          <a:p>
            <a:pPr>
              <a:buFont typeface="Wingdings" panose="05000000000000000000" pitchFamily="2" charset="2"/>
              <a:buChar char="ü"/>
            </a:pPr>
            <a:r>
              <a:rPr lang="zh-CN" altLang="en-US" sz="2200" dirty="0"/>
              <a:t>取向是物体指向的角度。以下方法还给出了主轴和副轴的长度。</a:t>
            </a:r>
          </a:p>
          <a:p>
            <a:endParaRPr lang="en-US" altLang="zh-CN" dirty="0" smtClean="0"/>
          </a:p>
          <a:p>
            <a:endParaRPr lang="en-US" altLang="zh-CN" dirty="0"/>
          </a:p>
          <a:p>
            <a:endParaRPr lang="en-US" altLang="zh-CN" dirty="0" smtClean="0"/>
          </a:p>
          <a:p>
            <a:pPr marL="0" indent="0">
              <a:buNone/>
            </a:pPr>
            <a:r>
              <a:rPr lang="en-US" altLang="zh-CN" sz="2400" b="1" dirty="0"/>
              <a:t>6. </a:t>
            </a:r>
            <a:r>
              <a:rPr lang="zh-CN" altLang="en-US" sz="2400" b="1" dirty="0"/>
              <a:t>掩码和像素点</a:t>
            </a:r>
          </a:p>
          <a:p>
            <a:pPr>
              <a:buFont typeface="Wingdings" panose="05000000000000000000" pitchFamily="2" charset="2"/>
              <a:buChar char="ü"/>
            </a:pPr>
            <a:r>
              <a:rPr lang="zh-CN" altLang="en-US" sz="2200" dirty="0"/>
              <a:t>在某些情况下，我们可能需要构成该对象的所有点。可以按照以下步骤完成：</a:t>
            </a:r>
          </a:p>
          <a:p>
            <a:endParaRPr lang="zh-CN" altLang="en-US" dirty="0"/>
          </a:p>
        </p:txBody>
      </p:sp>
      <p:pic>
        <p:nvPicPr>
          <p:cNvPr id="4" name="图片 3"/>
          <p:cNvPicPr>
            <a:picLocks noChangeAspect="1"/>
          </p:cNvPicPr>
          <p:nvPr/>
        </p:nvPicPr>
        <p:blipFill>
          <a:blip r:embed="rId2"/>
          <a:stretch>
            <a:fillRect/>
          </a:stretch>
        </p:blipFill>
        <p:spPr>
          <a:xfrm>
            <a:off x="2820314" y="2494949"/>
            <a:ext cx="5257143" cy="495238"/>
          </a:xfrm>
          <a:prstGeom prst="rect">
            <a:avLst/>
          </a:prstGeom>
        </p:spPr>
      </p:pic>
      <p:pic>
        <p:nvPicPr>
          <p:cNvPr id="5" name="图片 4"/>
          <p:cNvPicPr>
            <a:picLocks noChangeAspect="1"/>
          </p:cNvPicPr>
          <p:nvPr/>
        </p:nvPicPr>
        <p:blipFill>
          <a:blip r:embed="rId3"/>
          <a:stretch>
            <a:fillRect/>
          </a:stretch>
        </p:blipFill>
        <p:spPr>
          <a:xfrm>
            <a:off x="2820314" y="5021264"/>
            <a:ext cx="5733333" cy="1257143"/>
          </a:xfrm>
          <a:prstGeom prst="rect">
            <a:avLst/>
          </a:prstGeom>
        </p:spPr>
      </p:pic>
    </p:spTree>
    <p:extLst>
      <p:ext uri="{BB962C8B-B14F-4D97-AF65-F5344CB8AC3E}">
        <p14:creationId xmlns:p14="http://schemas.microsoft.com/office/powerpoint/2010/main" val="235743989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just">
              <a:buFont typeface="Wingdings" panose="05000000000000000000" pitchFamily="2" charset="2"/>
              <a:buChar char="ü"/>
            </a:pPr>
            <a:r>
              <a:rPr lang="zh-CN" altLang="en-US" sz="2200" dirty="0"/>
              <a:t>这里提供了两个方法，一个使用</a:t>
            </a:r>
            <a:r>
              <a:rPr lang="en-US" altLang="zh-CN" sz="2200" dirty="0" err="1"/>
              <a:t>Numpy</a:t>
            </a:r>
            <a:r>
              <a:rPr lang="zh-CN" altLang="en-US" sz="2200" dirty="0"/>
              <a:t>函数，另一个使用</a:t>
            </a:r>
            <a:r>
              <a:rPr lang="en-US" altLang="zh-CN" sz="2200" dirty="0" err="1"/>
              <a:t>OpenCV</a:t>
            </a:r>
            <a:r>
              <a:rPr lang="zh-CN" altLang="en-US" sz="2200" dirty="0"/>
              <a:t>函数</a:t>
            </a:r>
            <a:r>
              <a:rPr lang="en-US" altLang="zh-CN" sz="2200" dirty="0"/>
              <a:t>(</a:t>
            </a:r>
            <a:r>
              <a:rPr lang="zh-CN" altLang="en-US" sz="2200" dirty="0"/>
              <a:t>最后的注释行</a:t>
            </a:r>
            <a:r>
              <a:rPr lang="en-US" altLang="zh-CN" sz="2200" dirty="0"/>
              <a:t>)</a:t>
            </a:r>
            <a:r>
              <a:rPr lang="zh-CN" altLang="en-US" sz="2200" dirty="0"/>
              <a:t>。结果也是一样的，只是略有不同。</a:t>
            </a:r>
            <a:r>
              <a:rPr lang="en-US" altLang="zh-CN" sz="2200" dirty="0" err="1"/>
              <a:t>Numpy</a:t>
            </a:r>
            <a:r>
              <a:rPr lang="zh-CN" altLang="en-US" sz="2200" dirty="0"/>
              <a:t>给出的坐标是</a:t>
            </a:r>
            <a:r>
              <a:rPr lang="en-US" altLang="zh-CN" sz="2200" dirty="0"/>
              <a:t>(</a:t>
            </a:r>
            <a:r>
              <a:rPr lang="zh-CN" altLang="en-US" sz="2200" dirty="0"/>
              <a:t>行、列</a:t>
            </a:r>
            <a:r>
              <a:rPr lang="en-US" altLang="zh-CN" sz="2200" dirty="0"/>
              <a:t>)</a:t>
            </a:r>
            <a:r>
              <a:rPr lang="zh-CN" altLang="en-US" sz="2200" dirty="0"/>
              <a:t>格式，而</a:t>
            </a:r>
            <a:r>
              <a:rPr lang="en-US" altLang="zh-CN" sz="2200" dirty="0" err="1"/>
              <a:t>OpenCV</a:t>
            </a:r>
            <a:r>
              <a:rPr lang="zh-CN" altLang="en-US" sz="2200" dirty="0"/>
              <a:t>给出的坐标是</a:t>
            </a:r>
            <a:r>
              <a:rPr lang="en-US" altLang="zh-CN" sz="2200" dirty="0"/>
              <a:t>(</a:t>
            </a:r>
            <a:r>
              <a:rPr lang="en-US" altLang="zh-CN" sz="2200" dirty="0" err="1"/>
              <a:t>x,y</a:t>
            </a:r>
            <a:r>
              <a:rPr lang="en-US" altLang="zh-CN" sz="2200" dirty="0"/>
              <a:t>)</a:t>
            </a:r>
            <a:r>
              <a:rPr lang="zh-CN" altLang="en-US" sz="2200" dirty="0"/>
              <a:t>格式。所以基本上答案是可以互换的。注意，</a:t>
            </a:r>
            <a:r>
              <a:rPr lang="en-US" altLang="zh-CN" sz="2200" dirty="0"/>
              <a:t>row = x, column = y</a:t>
            </a:r>
            <a:r>
              <a:rPr lang="zh-CN" altLang="en-US" sz="2200" dirty="0" smtClean="0"/>
              <a:t>。</a:t>
            </a:r>
            <a:endParaRPr lang="en-US" altLang="zh-CN" sz="2200" dirty="0" smtClean="0"/>
          </a:p>
          <a:p>
            <a:pPr algn="just">
              <a:buFont typeface="Wingdings" panose="05000000000000000000" pitchFamily="2" charset="2"/>
              <a:buChar char="ü"/>
            </a:pPr>
            <a:endParaRPr lang="en-US" altLang="zh-CN" sz="2200" dirty="0"/>
          </a:p>
          <a:p>
            <a:pPr algn="just">
              <a:buFont typeface="Wingdings" panose="05000000000000000000" pitchFamily="2" charset="2"/>
              <a:buChar char="ü"/>
            </a:pPr>
            <a:endParaRPr lang="en-US" altLang="zh-CN" sz="2200" dirty="0" smtClean="0"/>
          </a:p>
          <a:p>
            <a:pPr marL="0" indent="0" algn="just">
              <a:buNone/>
            </a:pPr>
            <a:r>
              <a:rPr lang="en-US" altLang="zh-CN" sz="2400" b="1" dirty="0"/>
              <a:t>7. </a:t>
            </a:r>
            <a:r>
              <a:rPr lang="zh-CN" altLang="en-US" sz="2400" b="1" dirty="0"/>
              <a:t>最大值，最小值和它们的位置</a:t>
            </a:r>
          </a:p>
          <a:p>
            <a:pPr algn="just">
              <a:buFont typeface="Wingdings" panose="05000000000000000000" pitchFamily="2" charset="2"/>
              <a:buChar char="ü"/>
            </a:pPr>
            <a:r>
              <a:rPr lang="zh-CN" altLang="en-US" sz="2200" dirty="0"/>
              <a:t>我们可以使用掩码图像找到这些参数。</a:t>
            </a:r>
          </a:p>
        </p:txBody>
      </p:sp>
      <p:pic>
        <p:nvPicPr>
          <p:cNvPr id="4" name="图片 3"/>
          <p:cNvPicPr>
            <a:picLocks noChangeAspect="1"/>
          </p:cNvPicPr>
          <p:nvPr/>
        </p:nvPicPr>
        <p:blipFill>
          <a:blip r:embed="rId2"/>
          <a:stretch>
            <a:fillRect/>
          </a:stretch>
        </p:blipFill>
        <p:spPr>
          <a:xfrm>
            <a:off x="2618898" y="5654079"/>
            <a:ext cx="8885714" cy="514286"/>
          </a:xfrm>
          <a:prstGeom prst="rect">
            <a:avLst/>
          </a:prstGeom>
        </p:spPr>
      </p:pic>
    </p:spTree>
    <p:extLst>
      <p:ext uri="{BB962C8B-B14F-4D97-AF65-F5344CB8AC3E}">
        <p14:creationId xmlns:p14="http://schemas.microsoft.com/office/powerpoint/2010/main" val="185623513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sz="2400" b="1" dirty="0"/>
              <a:t>8. </a:t>
            </a:r>
            <a:r>
              <a:rPr lang="zh-CN" altLang="en-US" sz="2400" b="1" dirty="0"/>
              <a:t>平均颜色或平均强度</a:t>
            </a:r>
          </a:p>
          <a:p>
            <a:pPr>
              <a:buFont typeface="Wingdings" panose="05000000000000000000" pitchFamily="2" charset="2"/>
              <a:buChar char="ü"/>
            </a:pPr>
            <a:r>
              <a:rPr lang="zh-CN" altLang="en-US" sz="2200" dirty="0"/>
              <a:t>在这里，我们可以找到对象的平均颜色。或者可以是灰度模式下物体的平均强度。我们再次使用相同的掩码进行此操作</a:t>
            </a:r>
            <a:r>
              <a:rPr lang="zh-CN" altLang="en-US" sz="2200" dirty="0" smtClean="0"/>
              <a:t>。</a:t>
            </a:r>
            <a:endParaRPr lang="en-US" altLang="zh-CN" sz="2200" dirty="0" smtClean="0"/>
          </a:p>
          <a:p>
            <a:pPr>
              <a:buFont typeface="Wingdings" panose="05000000000000000000" pitchFamily="2" charset="2"/>
              <a:buChar char="ü"/>
            </a:pPr>
            <a:endParaRPr lang="en-US" altLang="zh-CN" sz="2200" dirty="0"/>
          </a:p>
          <a:p>
            <a:pPr>
              <a:buFont typeface="Wingdings" panose="05000000000000000000" pitchFamily="2" charset="2"/>
              <a:buChar char="ü"/>
            </a:pPr>
            <a:endParaRPr lang="en-US" altLang="zh-CN" sz="2200" dirty="0" smtClean="0"/>
          </a:p>
          <a:p>
            <a:pPr>
              <a:buFont typeface="Wingdings" panose="05000000000000000000" pitchFamily="2" charset="2"/>
              <a:buChar char="ü"/>
            </a:pPr>
            <a:endParaRPr lang="en-US" altLang="zh-CN" sz="2200" dirty="0"/>
          </a:p>
          <a:p>
            <a:pPr marL="0" indent="0">
              <a:buNone/>
            </a:pPr>
            <a:r>
              <a:rPr lang="en-US" altLang="zh-CN" sz="2400" b="1" dirty="0"/>
              <a:t>9. </a:t>
            </a:r>
            <a:r>
              <a:rPr lang="zh-CN" altLang="en-US" sz="2400" b="1" dirty="0"/>
              <a:t>极端点</a:t>
            </a:r>
          </a:p>
          <a:p>
            <a:pPr>
              <a:buFont typeface="Wingdings" panose="05000000000000000000" pitchFamily="2" charset="2"/>
              <a:buChar char="ü"/>
            </a:pPr>
            <a:r>
              <a:rPr lang="zh-CN" altLang="en-US" sz="2200" dirty="0"/>
              <a:t>极点是指对象的最顶部，最底部，最右侧和最左侧的点。</a:t>
            </a:r>
          </a:p>
          <a:p>
            <a:pPr>
              <a:buFont typeface="Wingdings" panose="05000000000000000000" pitchFamily="2" charset="2"/>
              <a:buChar char="ü"/>
            </a:pPr>
            <a:endParaRPr lang="zh-CN" altLang="en-US" sz="2200" dirty="0"/>
          </a:p>
          <a:p>
            <a:endParaRPr lang="zh-CN" altLang="en-US" dirty="0"/>
          </a:p>
        </p:txBody>
      </p:sp>
      <p:pic>
        <p:nvPicPr>
          <p:cNvPr id="4" name="图片 3"/>
          <p:cNvPicPr>
            <a:picLocks noChangeAspect="1"/>
          </p:cNvPicPr>
          <p:nvPr/>
        </p:nvPicPr>
        <p:blipFill>
          <a:blip r:embed="rId2"/>
          <a:stretch>
            <a:fillRect/>
          </a:stretch>
        </p:blipFill>
        <p:spPr>
          <a:xfrm>
            <a:off x="2746557" y="3546221"/>
            <a:ext cx="4476190" cy="476190"/>
          </a:xfrm>
          <a:prstGeom prst="rect">
            <a:avLst/>
          </a:prstGeom>
        </p:spPr>
      </p:pic>
    </p:spTree>
    <p:extLst>
      <p:ext uri="{BB962C8B-B14F-4D97-AF65-F5344CB8AC3E}">
        <p14:creationId xmlns:p14="http://schemas.microsoft.com/office/powerpoint/2010/main" val="2377020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仿射变换</a:t>
            </a:r>
            <a:br>
              <a:rPr lang="zh-CN" altLang="en-US" b="1" dirty="0"/>
            </a:br>
            <a:endParaRPr lang="zh-CN" altLang="en-US" dirty="0"/>
          </a:p>
        </p:txBody>
      </p:sp>
      <p:sp>
        <p:nvSpPr>
          <p:cNvPr id="3" name="内容占位符 2"/>
          <p:cNvSpPr>
            <a:spLocks noGrp="1"/>
          </p:cNvSpPr>
          <p:nvPr>
            <p:ph idx="1"/>
          </p:nvPr>
        </p:nvSpPr>
        <p:spPr/>
        <p:txBody>
          <a:bodyPr>
            <a:normAutofit/>
          </a:bodyPr>
          <a:lstStyle/>
          <a:p>
            <a:pPr algn="just">
              <a:buFont typeface="Wingdings" panose="05000000000000000000" pitchFamily="2" charset="2"/>
              <a:buChar char="p"/>
            </a:pPr>
            <a:r>
              <a:rPr lang="zh-CN" altLang="en-US" sz="2400" dirty="0"/>
              <a:t>在仿射变换中，原始图像中的所有平行线在输出图像中仍将平行。为了找到变换矩阵，我们需要输入图像中的三个点及其在输出图像中的对应位置。</a:t>
            </a:r>
            <a:r>
              <a:rPr lang="zh-CN" altLang="en-US" sz="2400" dirty="0" smtClean="0"/>
              <a:t>然后</a:t>
            </a:r>
            <a:r>
              <a:rPr lang="en-US" altLang="zh-CN" sz="2400" dirty="0" err="1" smtClean="0"/>
              <a:t>cv.getAffineTransform</a:t>
            </a:r>
            <a:r>
              <a:rPr lang="zh-CN" altLang="en-US" sz="2400" dirty="0" smtClean="0"/>
              <a:t>将</a:t>
            </a:r>
            <a:r>
              <a:rPr lang="zh-CN" altLang="en-US" sz="2400" dirty="0"/>
              <a:t>创建一个</a:t>
            </a:r>
            <a:r>
              <a:rPr lang="en-US" altLang="zh-CN" sz="2400" dirty="0"/>
              <a:t>2x3</a:t>
            </a:r>
            <a:r>
              <a:rPr lang="zh-CN" altLang="en-US" sz="2400" dirty="0"/>
              <a:t>矩阵，该矩阵将传递</a:t>
            </a:r>
            <a:r>
              <a:rPr lang="zh-CN" altLang="en-US" sz="2400" dirty="0" smtClean="0"/>
              <a:t>给</a:t>
            </a:r>
            <a:r>
              <a:rPr lang="en-US" altLang="zh-CN" sz="2400" dirty="0" err="1" smtClean="0"/>
              <a:t>cv.warpAffine</a:t>
            </a:r>
            <a:r>
              <a:rPr lang="zh-CN" altLang="en-US" sz="2400" dirty="0" smtClean="0"/>
              <a:t>。</a:t>
            </a:r>
            <a:endParaRPr lang="en-US" altLang="zh-CN" sz="2400" dirty="0" smtClean="0"/>
          </a:p>
          <a:p>
            <a:pPr algn="just">
              <a:buFont typeface="Wingdings" panose="05000000000000000000" pitchFamily="2" charset="2"/>
              <a:buChar char="p"/>
            </a:pPr>
            <a:endParaRPr lang="en-US" altLang="zh-CN" sz="2400" dirty="0"/>
          </a:p>
          <a:p>
            <a:pPr algn="just">
              <a:buFont typeface="Wingdings" panose="05000000000000000000" pitchFamily="2" charset="2"/>
              <a:buChar char="p"/>
            </a:pPr>
            <a:endParaRPr lang="en-US" altLang="zh-CN" sz="2400" dirty="0" smtClean="0"/>
          </a:p>
          <a:p>
            <a:pPr algn="just">
              <a:buFont typeface="Wingdings" panose="05000000000000000000" pitchFamily="2" charset="2"/>
              <a:buChar char="p"/>
            </a:pPr>
            <a:r>
              <a:rPr lang="zh-CN" altLang="en-US" sz="2400" dirty="0"/>
              <a:t>查看以下示例，并</a:t>
            </a:r>
            <a:r>
              <a:rPr lang="zh-CN" altLang="en-US" sz="2400" dirty="0" smtClean="0"/>
              <a:t>查看选择</a:t>
            </a:r>
            <a:r>
              <a:rPr lang="zh-CN" altLang="en-US" sz="2400" dirty="0"/>
              <a:t>的点（以绿色标记）：</a:t>
            </a:r>
          </a:p>
        </p:txBody>
      </p:sp>
    </p:spTree>
    <p:extLst>
      <p:ext uri="{BB962C8B-B14F-4D97-AF65-F5344CB8AC3E}">
        <p14:creationId xmlns:p14="http://schemas.microsoft.com/office/powerpoint/2010/main" val="191235195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Font typeface="Wingdings" panose="05000000000000000000" pitchFamily="2" charset="2"/>
              <a:buChar char="ü"/>
            </a:pPr>
            <a:r>
              <a:rPr lang="zh-CN" altLang="en-US" sz="2200" dirty="0"/>
              <a:t>例如，如果我将其应用于印度地图，则会得到以下结果：</a:t>
            </a:r>
          </a:p>
        </p:txBody>
      </p:sp>
      <p:pic>
        <p:nvPicPr>
          <p:cNvPr id="4" name="图片 3"/>
          <p:cNvPicPr>
            <a:picLocks noChangeAspect="1"/>
          </p:cNvPicPr>
          <p:nvPr/>
        </p:nvPicPr>
        <p:blipFill>
          <a:blip r:embed="rId2"/>
          <a:stretch>
            <a:fillRect/>
          </a:stretch>
        </p:blipFill>
        <p:spPr>
          <a:xfrm>
            <a:off x="2589212" y="657381"/>
            <a:ext cx="6066667" cy="1247619"/>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7428" y="2700998"/>
            <a:ext cx="3789447" cy="3974709"/>
          </a:xfrm>
          <a:prstGeom prst="rect">
            <a:avLst/>
          </a:prstGeom>
        </p:spPr>
      </p:pic>
    </p:spTree>
    <p:extLst>
      <p:ext uri="{BB962C8B-B14F-4D97-AF65-F5344CB8AC3E}">
        <p14:creationId xmlns:p14="http://schemas.microsoft.com/office/powerpoint/2010/main" val="28561700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800" b="1" dirty="0"/>
              <a:t>练习</a:t>
            </a:r>
          </a:p>
          <a:p>
            <a:pPr>
              <a:buFont typeface="Wingdings" panose="05000000000000000000" pitchFamily="2" charset="2"/>
              <a:buChar char="ü"/>
            </a:pPr>
            <a:r>
              <a:rPr lang="en-US" altLang="zh-CN" sz="2400" dirty="0" err="1"/>
              <a:t>matlab</a:t>
            </a:r>
            <a:r>
              <a:rPr lang="zh-CN" altLang="en-US" sz="2400" dirty="0"/>
              <a:t>的</a:t>
            </a:r>
            <a:r>
              <a:rPr lang="en-US" altLang="zh-CN" sz="2400" dirty="0" err="1"/>
              <a:t>regionprops</a:t>
            </a:r>
            <a:r>
              <a:rPr lang="en-US" altLang="zh-CN" sz="2400" dirty="0"/>
              <a:t> doc</a:t>
            </a:r>
            <a:r>
              <a:rPr lang="zh-CN" altLang="en-US" sz="2400" dirty="0"/>
              <a:t>中仍然有一些特性。试着去实现它们。</a:t>
            </a:r>
          </a:p>
          <a:p>
            <a:endParaRPr lang="zh-CN" altLang="en-US" dirty="0"/>
          </a:p>
        </p:txBody>
      </p:sp>
    </p:spTree>
    <p:extLst>
      <p:ext uri="{BB962C8B-B14F-4D97-AF65-F5344CB8AC3E}">
        <p14:creationId xmlns:p14="http://schemas.microsoft.com/office/powerpoint/2010/main" val="27060933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轮廓：更多属性</a:t>
            </a:r>
            <a:br>
              <a:rPr lang="zh-CN" altLang="en-US" b="1" dirty="0"/>
            </a:b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en-US" sz="2800" b="1" dirty="0"/>
              <a:t>目标</a:t>
            </a:r>
          </a:p>
          <a:p>
            <a:pPr>
              <a:buFont typeface="Wingdings" panose="05000000000000000000" pitchFamily="2" charset="2"/>
              <a:buChar char="Ø"/>
            </a:pPr>
            <a:r>
              <a:rPr lang="zh-CN" altLang="en-US" sz="2400" dirty="0"/>
              <a:t>在本章中，我们将学习 </a:t>
            </a:r>
            <a:r>
              <a:rPr lang="en-US" altLang="zh-CN" sz="2400" dirty="0"/>
              <a:t>- </a:t>
            </a:r>
            <a:r>
              <a:rPr lang="zh-CN" altLang="en-US" sz="2400" dirty="0"/>
              <a:t>凸性缺陷以及如何找到它们 </a:t>
            </a:r>
            <a:r>
              <a:rPr lang="en-US" altLang="zh-CN" sz="2400" dirty="0"/>
              <a:t>- </a:t>
            </a:r>
            <a:r>
              <a:rPr lang="zh-CN" altLang="en-US" sz="2400" dirty="0"/>
              <a:t>查找点到多边形的最短距离 </a:t>
            </a:r>
            <a:r>
              <a:rPr lang="en-US" altLang="zh-CN" sz="2400" dirty="0"/>
              <a:t>- </a:t>
            </a:r>
            <a:r>
              <a:rPr lang="zh-CN" altLang="en-US" sz="2400" dirty="0"/>
              <a:t>匹配不同的</a:t>
            </a:r>
            <a:r>
              <a:rPr lang="zh-CN" altLang="en-US" sz="2400" dirty="0" smtClean="0"/>
              <a:t>形状。</a:t>
            </a:r>
            <a:endParaRPr lang="en-US" altLang="zh-CN" sz="2400" dirty="0" smtClean="0"/>
          </a:p>
          <a:p>
            <a:pPr>
              <a:buFont typeface="Wingdings" panose="05000000000000000000" pitchFamily="2" charset="2"/>
              <a:buChar char="Ø"/>
            </a:pPr>
            <a:endParaRPr lang="en-US" altLang="zh-CN" sz="2400" dirty="0"/>
          </a:p>
          <a:p>
            <a:pPr marL="0" indent="0">
              <a:buNone/>
            </a:pPr>
            <a:r>
              <a:rPr lang="en-US" altLang="zh-CN" sz="2400" b="1" dirty="0"/>
              <a:t>1. </a:t>
            </a:r>
            <a:r>
              <a:rPr lang="zh-CN" altLang="en-US" sz="2400" b="1" dirty="0"/>
              <a:t>凸性缺陷</a:t>
            </a:r>
          </a:p>
          <a:p>
            <a:pPr algn="just">
              <a:buFont typeface="Wingdings" panose="05000000000000000000" pitchFamily="2" charset="2"/>
              <a:buChar char="ü"/>
            </a:pPr>
            <a:r>
              <a:rPr lang="zh-CN" altLang="en-US" sz="2200" dirty="0"/>
              <a:t>我们看到了关于轮廓的第二章的凸包。从这个凸包上的任何偏差都可以被认为是凸性</a:t>
            </a:r>
            <a:r>
              <a:rPr lang="zh-CN" altLang="en-US" sz="2200" dirty="0" smtClean="0"/>
              <a:t>缺陷</a:t>
            </a:r>
            <a:r>
              <a:rPr lang="zh-CN" altLang="en-US" sz="2200" dirty="0"/>
              <a:t>。</a:t>
            </a:r>
            <a:r>
              <a:rPr lang="en-US" altLang="zh-CN" sz="2200" dirty="0" err="1" smtClean="0"/>
              <a:t>OpenCV</a:t>
            </a:r>
            <a:r>
              <a:rPr lang="zh-CN" altLang="en-US" sz="2200" dirty="0"/>
              <a:t>有一个函数来找到这个</a:t>
            </a:r>
            <a:r>
              <a:rPr lang="en-US" altLang="zh-CN" sz="2200" dirty="0" smtClean="0"/>
              <a:t>, </a:t>
            </a:r>
            <a:r>
              <a:rPr lang="en-US" altLang="zh-CN" sz="2200" b="1" dirty="0" err="1" smtClean="0"/>
              <a:t>cv.convexityDefects</a:t>
            </a:r>
            <a:r>
              <a:rPr lang="en-US" altLang="zh-CN" sz="2200" dirty="0"/>
              <a:t>()</a:t>
            </a:r>
            <a:r>
              <a:rPr lang="zh-CN" altLang="en-US" sz="2200" dirty="0"/>
              <a:t>。一个基本的函数调用如下</a:t>
            </a:r>
            <a:r>
              <a:rPr lang="en-US" altLang="zh-CN" sz="2200" dirty="0"/>
              <a:t>:</a:t>
            </a:r>
          </a:p>
          <a:p>
            <a:pPr>
              <a:buFont typeface="Wingdings" panose="05000000000000000000" pitchFamily="2" charset="2"/>
              <a:buChar char="Ø"/>
            </a:pPr>
            <a:endParaRPr lang="zh-CN" altLang="en-US" sz="2400" dirty="0"/>
          </a:p>
          <a:p>
            <a:endParaRPr lang="zh-CN" altLang="en-US" dirty="0"/>
          </a:p>
        </p:txBody>
      </p:sp>
      <p:pic>
        <p:nvPicPr>
          <p:cNvPr id="4" name="图片 3"/>
          <p:cNvPicPr>
            <a:picLocks noChangeAspect="1"/>
          </p:cNvPicPr>
          <p:nvPr/>
        </p:nvPicPr>
        <p:blipFill>
          <a:blip r:embed="rId2"/>
          <a:stretch>
            <a:fillRect/>
          </a:stretch>
        </p:blipFill>
        <p:spPr>
          <a:xfrm>
            <a:off x="2894725" y="5787441"/>
            <a:ext cx="5952381" cy="704762"/>
          </a:xfrm>
          <a:prstGeom prst="rect">
            <a:avLst/>
          </a:prstGeom>
        </p:spPr>
      </p:pic>
    </p:spTree>
    <p:extLst>
      <p:ext uri="{BB962C8B-B14F-4D97-AF65-F5344CB8AC3E}">
        <p14:creationId xmlns:p14="http://schemas.microsoft.com/office/powerpoint/2010/main" val="259238712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just">
              <a:buFont typeface="Wingdings" panose="05000000000000000000" pitchFamily="2" charset="2"/>
              <a:buChar char="ü"/>
            </a:pPr>
            <a:r>
              <a:rPr lang="zh-CN" altLang="en-US" sz="2200" b="1" dirty="0"/>
              <a:t>注意 记住</a:t>
            </a:r>
            <a:r>
              <a:rPr lang="en-US" altLang="zh-CN" sz="2200" b="1" dirty="0"/>
              <a:t>,</a:t>
            </a:r>
            <a:r>
              <a:rPr lang="zh-CN" altLang="en-US" sz="2200" b="1" dirty="0"/>
              <a:t>我们必须在发现凸包时</a:t>
            </a:r>
            <a:r>
              <a:rPr lang="en-US" altLang="zh-CN" sz="2200" b="1" dirty="0"/>
              <a:t>,</a:t>
            </a:r>
            <a:r>
              <a:rPr lang="zh-CN" altLang="en-US" sz="2200" b="1" dirty="0"/>
              <a:t>传递</a:t>
            </a:r>
            <a:r>
              <a:rPr lang="en-US" altLang="zh-CN" sz="2200" b="1" dirty="0" err="1"/>
              <a:t>returnPoints</a:t>
            </a:r>
            <a:r>
              <a:rPr lang="en-US" altLang="zh-CN" sz="2200" b="1" dirty="0"/>
              <a:t>= False,</a:t>
            </a:r>
            <a:r>
              <a:rPr lang="zh-CN" altLang="en-US" sz="2200" b="1" dirty="0"/>
              <a:t>以找到凸性缺陷</a:t>
            </a:r>
            <a:r>
              <a:rPr lang="zh-CN" altLang="en-US" sz="2200" b="1" dirty="0" smtClean="0"/>
              <a:t>。</a:t>
            </a:r>
            <a:endParaRPr lang="en-US" altLang="zh-CN" sz="2200" b="1" dirty="0" smtClean="0"/>
          </a:p>
          <a:p>
            <a:pPr algn="just">
              <a:buFont typeface="Wingdings" panose="05000000000000000000" pitchFamily="2" charset="2"/>
              <a:buChar char="ü"/>
            </a:pPr>
            <a:endParaRPr lang="en-US" altLang="zh-CN" sz="2200" dirty="0"/>
          </a:p>
          <a:p>
            <a:pPr algn="just">
              <a:buFont typeface="Wingdings" panose="05000000000000000000" pitchFamily="2" charset="2"/>
              <a:buChar char="ü"/>
            </a:pPr>
            <a:r>
              <a:rPr lang="zh-CN" altLang="en-US" sz="2200" dirty="0"/>
              <a:t>它返回一个数组，其中每行包含这些值</a:t>
            </a:r>
            <a:r>
              <a:rPr lang="en-US" altLang="zh-CN" sz="2200" dirty="0"/>
              <a:t>—[</a:t>
            </a:r>
            <a:r>
              <a:rPr lang="zh-CN" altLang="en-US" sz="2200" dirty="0"/>
              <a:t>起点、终点、最远点、到最远点的近似距离</a:t>
            </a:r>
            <a:r>
              <a:rPr lang="en-US" altLang="zh-CN" sz="2200" dirty="0"/>
              <a:t>]</a:t>
            </a:r>
            <a:r>
              <a:rPr lang="zh-CN" altLang="en-US" sz="2200" dirty="0"/>
              <a:t>。我们可以用图像把它形象化。我们画一条连接起点和终点的线，然后在最远处画一个圆。记住，返回的前三个值是</a:t>
            </a:r>
            <a:r>
              <a:rPr lang="en-US" altLang="zh-CN" sz="2200" dirty="0" err="1"/>
              <a:t>cnt</a:t>
            </a:r>
            <a:r>
              <a:rPr lang="zh-CN" altLang="en-US" sz="2200" dirty="0"/>
              <a:t>的索引。所以我们必须从</a:t>
            </a:r>
            <a:r>
              <a:rPr lang="en-US" altLang="zh-CN" sz="2200" dirty="0" err="1"/>
              <a:t>cnt</a:t>
            </a:r>
            <a:r>
              <a:rPr lang="zh-CN" altLang="en-US" sz="2200" dirty="0"/>
              <a:t>中获取这些值。</a:t>
            </a:r>
          </a:p>
        </p:txBody>
      </p:sp>
    </p:spTree>
    <p:extLst>
      <p:ext uri="{BB962C8B-B14F-4D97-AF65-F5344CB8AC3E}">
        <p14:creationId xmlns:p14="http://schemas.microsoft.com/office/powerpoint/2010/main" val="37800729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589212" y="624110"/>
            <a:ext cx="6304762" cy="5209524"/>
          </a:xfrm>
          <a:prstGeom prst="rect">
            <a:avLst/>
          </a:prstGeom>
        </p:spPr>
      </p:pic>
    </p:spTree>
    <p:extLst>
      <p:ext uri="{BB962C8B-B14F-4D97-AF65-F5344CB8AC3E}">
        <p14:creationId xmlns:p14="http://schemas.microsoft.com/office/powerpoint/2010/main" val="218368347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Font typeface="Wingdings" panose="05000000000000000000" pitchFamily="2" charset="2"/>
              <a:buChar char="Ø"/>
            </a:pPr>
            <a:r>
              <a:rPr lang="zh-CN" altLang="en-US" sz="2400" dirty="0"/>
              <a:t>查看结果：</a:t>
            </a:r>
            <a:endParaRPr lang="zh-CN" altLang="en-US" sz="2400" dirty="0"/>
          </a:p>
        </p:txBody>
      </p:sp>
      <p:pic>
        <p:nvPicPr>
          <p:cNvPr id="2050" name="Picture 2" descr="http://qiniu.aihubs.net/defec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50" y="2133601"/>
            <a:ext cx="3825582" cy="3825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30296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en-US" altLang="zh-CN" sz="2400" b="1" dirty="0"/>
              <a:t>2. </a:t>
            </a:r>
            <a:r>
              <a:rPr lang="zh-CN" altLang="en-US" sz="2400" b="1" dirty="0"/>
              <a:t>点多边形测试</a:t>
            </a:r>
          </a:p>
          <a:p>
            <a:pPr algn="just">
              <a:buFont typeface="Wingdings" panose="05000000000000000000" pitchFamily="2" charset="2"/>
              <a:buChar char="ü"/>
            </a:pPr>
            <a:r>
              <a:rPr lang="zh-CN" altLang="en-US" sz="2200" dirty="0"/>
              <a:t>这个函数找出图像中一点到轮廓线的最短距离。它返回的距离，点在轮廓线外时为负，点在轮廓线内时为正，点在轮廓线上时为零。</a:t>
            </a:r>
          </a:p>
          <a:p>
            <a:pPr algn="just">
              <a:buFont typeface="Wingdings" panose="05000000000000000000" pitchFamily="2" charset="2"/>
              <a:buChar char="ü"/>
            </a:pPr>
            <a:endParaRPr lang="zh-CN" altLang="en-US" sz="2200" dirty="0"/>
          </a:p>
          <a:p>
            <a:pPr algn="just">
              <a:buFont typeface="Wingdings" panose="05000000000000000000" pitchFamily="2" charset="2"/>
              <a:buChar char="ü"/>
            </a:pPr>
            <a:r>
              <a:rPr lang="zh-CN" altLang="en-US" sz="2200" dirty="0"/>
              <a:t>例如，我们可以检查点</a:t>
            </a:r>
            <a:r>
              <a:rPr lang="en-US" altLang="zh-CN" sz="2200" dirty="0"/>
              <a:t>(50,50)</a:t>
            </a:r>
            <a:r>
              <a:rPr lang="zh-CN" altLang="en-US" sz="2200" dirty="0"/>
              <a:t>如下</a:t>
            </a:r>
            <a:r>
              <a:rPr lang="en-US" altLang="zh-CN" sz="2200" dirty="0" smtClean="0"/>
              <a:t>:</a:t>
            </a:r>
          </a:p>
          <a:p>
            <a:pPr algn="just">
              <a:buFont typeface="Wingdings" panose="05000000000000000000" pitchFamily="2" charset="2"/>
              <a:buChar char="ü"/>
            </a:pPr>
            <a:endParaRPr lang="en-US" altLang="zh-CN" sz="2200" dirty="0"/>
          </a:p>
          <a:p>
            <a:pPr algn="just">
              <a:buFont typeface="Wingdings" panose="05000000000000000000" pitchFamily="2" charset="2"/>
              <a:buChar char="ü"/>
            </a:pPr>
            <a:endParaRPr lang="en-US" altLang="zh-CN" sz="2200" dirty="0" smtClean="0"/>
          </a:p>
          <a:p>
            <a:pPr algn="just">
              <a:buFont typeface="Wingdings" panose="05000000000000000000" pitchFamily="2" charset="2"/>
              <a:buChar char="ü"/>
            </a:pPr>
            <a:endParaRPr lang="zh-CN" altLang="en-US" sz="2200" dirty="0"/>
          </a:p>
        </p:txBody>
      </p:sp>
      <p:pic>
        <p:nvPicPr>
          <p:cNvPr id="4" name="图片 3"/>
          <p:cNvPicPr>
            <a:picLocks noChangeAspect="1"/>
          </p:cNvPicPr>
          <p:nvPr/>
        </p:nvPicPr>
        <p:blipFill>
          <a:blip r:embed="rId2"/>
          <a:stretch>
            <a:fillRect/>
          </a:stretch>
        </p:blipFill>
        <p:spPr>
          <a:xfrm>
            <a:off x="2741508" y="4475826"/>
            <a:ext cx="5752381" cy="466667"/>
          </a:xfrm>
          <a:prstGeom prst="rect">
            <a:avLst/>
          </a:prstGeom>
        </p:spPr>
      </p:pic>
    </p:spTree>
    <p:extLst>
      <p:ext uri="{BB962C8B-B14F-4D97-AF65-F5344CB8AC3E}">
        <p14:creationId xmlns:p14="http://schemas.microsoft.com/office/powerpoint/2010/main" val="185888587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just">
              <a:buFont typeface="Wingdings" panose="05000000000000000000" pitchFamily="2" charset="2"/>
              <a:buChar char="ü"/>
            </a:pPr>
            <a:r>
              <a:rPr lang="zh-CN" altLang="en-US" sz="2200" dirty="0"/>
              <a:t>在函数中，第三个参数是</a:t>
            </a:r>
            <a:r>
              <a:rPr lang="en-US" altLang="zh-CN" sz="2200" dirty="0" err="1"/>
              <a:t>measureDist</a:t>
            </a:r>
            <a:r>
              <a:rPr lang="zh-CN" altLang="en-US" sz="2200" dirty="0"/>
              <a:t>。如果它是真的，它会找到有符号的距离。如果为假，则查找该点是在轮廓线内部还是外部</a:t>
            </a:r>
            <a:r>
              <a:rPr lang="en-US" altLang="zh-CN" sz="2200" dirty="0"/>
              <a:t>(</a:t>
            </a:r>
            <a:r>
              <a:rPr lang="zh-CN" altLang="en-US" sz="2200" dirty="0"/>
              <a:t>分别返回</a:t>
            </a:r>
            <a:r>
              <a:rPr lang="en-US" altLang="zh-CN" sz="2200" dirty="0"/>
              <a:t>+1</a:t>
            </a:r>
            <a:r>
              <a:rPr lang="zh-CN" altLang="en-US" sz="2200" dirty="0"/>
              <a:t>、</a:t>
            </a:r>
            <a:r>
              <a:rPr lang="en-US" altLang="zh-CN" sz="2200" dirty="0"/>
              <a:t>-1</a:t>
            </a:r>
            <a:r>
              <a:rPr lang="zh-CN" altLang="en-US" sz="2200" dirty="0"/>
              <a:t>和</a:t>
            </a:r>
            <a:r>
              <a:rPr lang="en-US" altLang="zh-CN" sz="2200" dirty="0"/>
              <a:t>0)</a:t>
            </a:r>
            <a:r>
              <a:rPr lang="zh-CN" altLang="en-US" sz="2200" dirty="0" smtClean="0"/>
              <a:t>。</a:t>
            </a:r>
            <a:endParaRPr lang="en-US" altLang="zh-CN" sz="2200" dirty="0" smtClean="0"/>
          </a:p>
          <a:p>
            <a:pPr algn="just">
              <a:buFont typeface="Wingdings" panose="05000000000000000000" pitchFamily="2" charset="2"/>
              <a:buChar char="ü"/>
            </a:pPr>
            <a:endParaRPr lang="en-US" altLang="zh-CN" sz="2200" b="1" dirty="0"/>
          </a:p>
          <a:p>
            <a:pPr algn="just">
              <a:buFont typeface="Wingdings" panose="05000000000000000000" pitchFamily="2" charset="2"/>
              <a:buChar char="ü"/>
            </a:pPr>
            <a:r>
              <a:rPr lang="zh-CN" altLang="en-US" sz="2200" b="1" dirty="0"/>
              <a:t>注意 如果您不想找到距离，请确保第三个参数为</a:t>
            </a:r>
            <a:r>
              <a:rPr lang="en-US" altLang="zh-CN" sz="2200" b="1" dirty="0"/>
              <a:t>False</a:t>
            </a:r>
            <a:r>
              <a:rPr lang="zh-CN" altLang="en-US" sz="2200" b="1" dirty="0"/>
              <a:t>，因为这是一个耗时的过程。因此，将其设置为</a:t>
            </a:r>
            <a:r>
              <a:rPr lang="en-US" altLang="zh-CN" sz="2200" b="1" dirty="0"/>
              <a:t>False</a:t>
            </a:r>
            <a:r>
              <a:rPr lang="zh-CN" altLang="en-US" sz="2200" b="1" dirty="0"/>
              <a:t>可使速度提高</a:t>
            </a:r>
            <a:r>
              <a:rPr lang="en-US" altLang="zh-CN" sz="2200" b="1" dirty="0"/>
              <a:t>2-3</a:t>
            </a:r>
            <a:r>
              <a:rPr lang="zh-CN" altLang="en-US" sz="2200" b="1" dirty="0"/>
              <a:t>倍。</a:t>
            </a:r>
          </a:p>
        </p:txBody>
      </p:sp>
    </p:spTree>
    <p:extLst>
      <p:ext uri="{BB962C8B-B14F-4D97-AF65-F5344CB8AC3E}">
        <p14:creationId xmlns:p14="http://schemas.microsoft.com/office/powerpoint/2010/main" val="47814664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03280" y="1050387"/>
            <a:ext cx="8915400" cy="3777622"/>
          </a:xfrm>
        </p:spPr>
        <p:txBody>
          <a:bodyPr>
            <a:normAutofit/>
          </a:bodyPr>
          <a:lstStyle/>
          <a:p>
            <a:pPr marL="0" indent="0">
              <a:buNone/>
            </a:pPr>
            <a:r>
              <a:rPr lang="en-US" altLang="zh-CN" sz="2400" b="1" dirty="0"/>
              <a:t>3. </a:t>
            </a:r>
            <a:r>
              <a:rPr lang="zh-CN" altLang="en-US" sz="2400" b="1" dirty="0"/>
              <a:t>形状匹配</a:t>
            </a:r>
          </a:p>
          <a:p>
            <a:pPr algn="just">
              <a:buFont typeface="Wingdings" panose="05000000000000000000" pitchFamily="2" charset="2"/>
              <a:buChar char="ü"/>
            </a:pPr>
            <a:r>
              <a:rPr lang="en-US" altLang="zh-CN" sz="2200" dirty="0" err="1"/>
              <a:t>OpenCV</a:t>
            </a:r>
            <a:r>
              <a:rPr lang="zh-CN" altLang="en-US" sz="2200" dirty="0"/>
              <a:t>附带一个</a:t>
            </a:r>
            <a:r>
              <a:rPr lang="zh-CN" altLang="en-US" sz="2200" dirty="0" smtClean="0"/>
              <a:t>函数</a:t>
            </a:r>
            <a:r>
              <a:rPr lang="en-US" altLang="zh-CN" sz="2200" dirty="0" err="1" smtClean="0"/>
              <a:t>cv.matchShapes</a:t>
            </a:r>
            <a:r>
              <a:rPr lang="en-US" altLang="zh-CN" sz="2200" dirty="0" smtClean="0"/>
              <a:t>()</a:t>
            </a:r>
            <a:r>
              <a:rPr lang="zh-CN" altLang="en-US" sz="2200" dirty="0"/>
              <a:t>，该函数使我们能够比较两个形状或两个轮廓，并返回一个显示相似性的度量。结果越低，匹配越好。它是根据矩值计算出来的。不同的测量方法在文档中有解释。</a:t>
            </a:r>
            <a:endParaRPr lang="zh-CN" altLang="en-US" sz="2200" dirty="0"/>
          </a:p>
        </p:txBody>
      </p:sp>
      <p:pic>
        <p:nvPicPr>
          <p:cNvPr id="4" name="图片 3"/>
          <p:cNvPicPr>
            <a:picLocks noChangeAspect="1"/>
          </p:cNvPicPr>
          <p:nvPr/>
        </p:nvPicPr>
        <p:blipFill>
          <a:blip r:embed="rId2"/>
          <a:stretch>
            <a:fillRect/>
          </a:stretch>
        </p:blipFill>
        <p:spPr>
          <a:xfrm>
            <a:off x="2816574" y="3161342"/>
            <a:ext cx="6361905" cy="3333333"/>
          </a:xfrm>
          <a:prstGeom prst="rect">
            <a:avLst/>
          </a:prstGeom>
        </p:spPr>
      </p:pic>
    </p:spTree>
    <p:extLst>
      <p:ext uri="{BB962C8B-B14F-4D97-AF65-F5344CB8AC3E}">
        <p14:creationId xmlns:p14="http://schemas.microsoft.com/office/powerpoint/2010/main" val="174219127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a:buFont typeface="Wingdings" panose="05000000000000000000" pitchFamily="2" charset="2"/>
              <a:buChar char="ü"/>
            </a:pPr>
            <a:r>
              <a:rPr lang="zh-CN" altLang="en-US" sz="2400" dirty="0"/>
              <a:t>我尝试过匹配下面给出的不同形状的形状</a:t>
            </a:r>
            <a:r>
              <a:rPr lang="zh-CN" altLang="en-US" sz="2400" dirty="0" smtClean="0"/>
              <a:t>：</a:t>
            </a:r>
            <a:endParaRPr lang="en-US" altLang="zh-CN" sz="2400" dirty="0" smtClean="0"/>
          </a:p>
          <a:p>
            <a:pPr>
              <a:buFont typeface="Wingdings" panose="05000000000000000000" pitchFamily="2" charset="2"/>
              <a:buChar char="ü"/>
            </a:pPr>
            <a:endParaRPr lang="en-US" altLang="zh-CN" sz="2400" dirty="0"/>
          </a:p>
          <a:p>
            <a:pPr>
              <a:buFont typeface="Wingdings" panose="05000000000000000000" pitchFamily="2" charset="2"/>
              <a:buChar char="ü"/>
            </a:pPr>
            <a:endParaRPr lang="en-US" altLang="zh-CN" sz="2400" dirty="0" smtClean="0"/>
          </a:p>
          <a:p>
            <a:pPr>
              <a:buFont typeface="Wingdings" panose="05000000000000000000" pitchFamily="2" charset="2"/>
              <a:buChar char="ü"/>
            </a:pPr>
            <a:endParaRPr lang="en-US" altLang="zh-CN" sz="2400" dirty="0"/>
          </a:p>
          <a:p>
            <a:pPr>
              <a:buFont typeface="Wingdings" panose="05000000000000000000" pitchFamily="2" charset="2"/>
              <a:buChar char="ü"/>
            </a:pPr>
            <a:endParaRPr lang="en-US" altLang="zh-CN" sz="2400" dirty="0" smtClean="0"/>
          </a:p>
          <a:p>
            <a:pPr>
              <a:buFont typeface="Wingdings" panose="05000000000000000000" pitchFamily="2" charset="2"/>
              <a:buChar char="ü"/>
            </a:pPr>
            <a:endParaRPr lang="en-US" altLang="zh-CN" sz="2400" dirty="0"/>
          </a:p>
          <a:p>
            <a:pPr>
              <a:buFont typeface="Wingdings" panose="05000000000000000000" pitchFamily="2" charset="2"/>
              <a:buChar char="ü"/>
            </a:pPr>
            <a:r>
              <a:rPr lang="zh-CN" altLang="en-US" sz="2400" dirty="0"/>
              <a:t>我得到以下结果</a:t>
            </a:r>
            <a:r>
              <a:rPr lang="en-US" altLang="zh-CN" sz="2400" dirty="0"/>
              <a:t>: - </a:t>
            </a:r>
            <a:r>
              <a:rPr lang="zh-CN" altLang="en-US" sz="2400" dirty="0"/>
              <a:t>匹配的图像</a:t>
            </a:r>
            <a:r>
              <a:rPr lang="en-US" altLang="zh-CN" sz="2400" dirty="0"/>
              <a:t>A</a:t>
            </a:r>
            <a:r>
              <a:rPr lang="zh-CN" altLang="en-US" sz="2400" dirty="0"/>
              <a:t>与本身</a:t>
            </a:r>
            <a:r>
              <a:rPr lang="en-US" altLang="zh-CN" sz="2400" dirty="0"/>
              <a:t>= 0.0 - </a:t>
            </a:r>
            <a:r>
              <a:rPr lang="zh-CN" altLang="en-US" sz="2400" dirty="0"/>
              <a:t>匹配图像</a:t>
            </a:r>
            <a:r>
              <a:rPr lang="en-US" altLang="zh-CN" sz="2400" dirty="0"/>
              <a:t>A</a:t>
            </a:r>
            <a:r>
              <a:rPr lang="zh-CN" altLang="en-US" sz="2400" dirty="0"/>
              <a:t>与图像</a:t>
            </a:r>
            <a:r>
              <a:rPr lang="en-US" altLang="zh-CN" sz="2400" dirty="0"/>
              <a:t>B = 0.001946 - </a:t>
            </a:r>
            <a:r>
              <a:rPr lang="zh-CN" altLang="en-US" sz="2400" dirty="0"/>
              <a:t>匹配图像</a:t>
            </a:r>
            <a:r>
              <a:rPr lang="en-US" altLang="zh-CN" sz="2400" dirty="0"/>
              <a:t>A</a:t>
            </a:r>
            <a:r>
              <a:rPr lang="zh-CN" altLang="en-US" sz="2400" dirty="0"/>
              <a:t>与图像</a:t>
            </a:r>
            <a:r>
              <a:rPr lang="en-US" altLang="zh-CN" sz="2400" dirty="0"/>
              <a:t>C = 0.326911</a:t>
            </a:r>
            <a:endParaRPr lang="zh-CN" altLang="en-US" sz="2400" dirty="0"/>
          </a:p>
        </p:txBody>
      </p:sp>
      <p:pic>
        <p:nvPicPr>
          <p:cNvPr id="3074" name="Picture 2" descr="http://qiniu.aihubs.net/matchshap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9952" y="2676380"/>
            <a:ext cx="4766601" cy="1881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348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2589212" y="1542757"/>
            <a:ext cx="8915400" cy="3777622"/>
          </a:xfrm>
        </p:spPr>
        <p:txBody>
          <a:bodyPr/>
          <a:lstStyle/>
          <a:p>
            <a:endParaRPr lang="zh-CN" altLang="en-US" dirty="0"/>
          </a:p>
        </p:txBody>
      </p:sp>
      <p:pic>
        <p:nvPicPr>
          <p:cNvPr id="4" name="图片 3"/>
          <p:cNvPicPr>
            <a:picLocks noChangeAspect="1"/>
          </p:cNvPicPr>
          <p:nvPr/>
        </p:nvPicPr>
        <p:blipFill>
          <a:blip r:embed="rId2"/>
          <a:stretch>
            <a:fillRect/>
          </a:stretch>
        </p:blipFill>
        <p:spPr>
          <a:xfrm>
            <a:off x="2589212" y="1581771"/>
            <a:ext cx="5476190" cy="1914286"/>
          </a:xfrm>
          <a:prstGeom prst="rect">
            <a:avLst/>
          </a:prstGeom>
        </p:spPr>
      </p:pic>
      <p:pic>
        <p:nvPicPr>
          <p:cNvPr id="2050" name="Picture 2" descr="http://qiniu.aihubs.net/affi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152" y="3926807"/>
            <a:ext cx="4286250" cy="2619375"/>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589212" y="4554092"/>
            <a:ext cx="1040253" cy="68240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b="1" dirty="0" smtClean="0"/>
              <a:t>结果：</a:t>
            </a:r>
            <a:endParaRPr lang="zh-CN" altLang="en-US" sz="2200" b="1" dirty="0"/>
          </a:p>
        </p:txBody>
      </p:sp>
    </p:spTree>
    <p:extLst>
      <p:ext uri="{BB962C8B-B14F-4D97-AF65-F5344CB8AC3E}">
        <p14:creationId xmlns:p14="http://schemas.microsoft.com/office/powerpoint/2010/main" val="110864410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a:buFont typeface="Wingdings" panose="05000000000000000000" pitchFamily="2" charset="2"/>
              <a:buChar char="p"/>
            </a:pPr>
            <a:r>
              <a:rPr lang="zh-CN" altLang="en-US" sz="2800" b="1" dirty="0">
                <a:solidFill>
                  <a:srgbClr val="FF0000"/>
                </a:solidFill>
              </a:rPr>
              <a:t>练习</a:t>
            </a:r>
          </a:p>
          <a:p>
            <a:pPr algn="just">
              <a:buFont typeface="Wingdings" panose="05000000000000000000" pitchFamily="2" charset="2"/>
              <a:buChar char="Ø"/>
            </a:pPr>
            <a:r>
              <a:rPr lang="zh-CN" altLang="en-US" sz="2400" dirty="0"/>
              <a:t>检查文档中</a:t>
            </a:r>
            <a:r>
              <a:rPr lang="zh-CN" altLang="en-US" sz="2400" dirty="0" smtClean="0"/>
              <a:t>的</a:t>
            </a:r>
            <a:r>
              <a:rPr lang="en-US" altLang="zh-CN" sz="2400" dirty="0" err="1" smtClean="0"/>
              <a:t>cv.pointPolygonTest</a:t>
            </a:r>
            <a:r>
              <a:rPr lang="en-US" altLang="zh-CN" sz="2400" dirty="0" smtClean="0"/>
              <a:t>()</a:t>
            </a:r>
            <a:r>
              <a:rPr lang="zh-CN" altLang="en-US" sz="2400" dirty="0"/>
              <a:t>，您可以找到红色和蓝色的漂亮图像。它表示从所有像素到白色曲线的距离。曲线内的所有像素都是蓝色的，这取决于距离。外面的点也是红色的。轮廓边缘用白色标记。所以问题很简单。编写一个代码来创建这样的距离表示</a:t>
            </a:r>
            <a:r>
              <a:rPr lang="zh-CN" altLang="en-US" sz="2400" dirty="0" smtClean="0"/>
              <a:t>。</a:t>
            </a:r>
            <a:endParaRPr lang="en-US" altLang="zh-CN" sz="2400" dirty="0" smtClean="0"/>
          </a:p>
          <a:p>
            <a:pPr algn="just">
              <a:buFont typeface="Wingdings" panose="05000000000000000000" pitchFamily="2" charset="2"/>
              <a:buChar char="Ø"/>
            </a:pPr>
            <a:endParaRPr lang="zh-CN" altLang="en-US" sz="2400" dirty="0"/>
          </a:p>
          <a:p>
            <a:pPr algn="just">
              <a:buFont typeface="Wingdings" panose="05000000000000000000" pitchFamily="2" charset="2"/>
              <a:buChar char="Ø"/>
            </a:pPr>
            <a:r>
              <a:rPr lang="zh-CN" altLang="en-US" sz="2400" dirty="0" smtClean="0"/>
              <a:t>使用</a:t>
            </a:r>
            <a:r>
              <a:rPr lang="en-US" altLang="zh-CN" sz="2400" dirty="0" err="1" smtClean="0"/>
              <a:t>cv.matchShapes</a:t>
            </a:r>
            <a:r>
              <a:rPr lang="en-US" altLang="zh-CN" sz="2400" dirty="0" smtClean="0"/>
              <a:t>()</a:t>
            </a:r>
            <a:r>
              <a:rPr lang="zh-CN" altLang="en-US" sz="2400" dirty="0"/>
              <a:t>比较数字或字母的图像。</a:t>
            </a:r>
            <a:r>
              <a:rPr lang="en-US" altLang="zh-CN" sz="2400" dirty="0"/>
              <a:t>(</a:t>
            </a:r>
            <a:r>
              <a:rPr lang="zh-CN" altLang="en-US" sz="2400" dirty="0"/>
              <a:t>这是迈向</a:t>
            </a:r>
            <a:r>
              <a:rPr lang="en-US" altLang="zh-CN" sz="2400" dirty="0"/>
              <a:t>OCR</a:t>
            </a:r>
            <a:r>
              <a:rPr lang="zh-CN" altLang="en-US" sz="2400" dirty="0"/>
              <a:t>的简单一步</a:t>
            </a:r>
            <a:r>
              <a:rPr lang="en-US" altLang="zh-CN" sz="2400" dirty="0"/>
              <a:t>)</a:t>
            </a:r>
          </a:p>
          <a:p>
            <a:endParaRPr lang="zh-CN" altLang="en-US" dirty="0"/>
          </a:p>
        </p:txBody>
      </p:sp>
    </p:spTree>
    <p:extLst>
      <p:ext uri="{BB962C8B-B14F-4D97-AF65-F5344CB8AC3E}">
        <p14:creationId xmlns:p14="http://schemas.microsoft.com/office/powerpoint/2010/main" val="16615135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透视变换</a:t>
            </a:r>
            <a:br>
              <a:rPr lang="zh-CN" altLang="en-US" b="1" dirty="0"/>
            </a:br>
            <a:endParaRPr lang="zh-CN" altLang="en-US" dirty="0"/>
          </a:p>
        </p:txBody>
      </p:sp>
      <p:sp>
        <p:nvSpPr>
          <p:cNvPr id="3" name="内容占位符 2"/>
          <p:cNvSpPr>
            <a:spLocks noGrp="1"/>
          </p:cNvSpPr>
          <p:nvPr>
            <p:ph idx="1"/>
          </p:nvPr>
        </p:nvSpPr>
        <p:spPr/>
        <p:txBody>
          <a:bodyPr>
            <a:normAutofit/>
          </a:bodyPr>
          <a:lstStyle/>
          <a:p>
            <a:pPr algn="just">
              <a:buFont typeface="Wingdings" panose="05000000000000000000" pitchFamily="2" charset="2"/>
              <a:buChar char="p"/>
            </a:pPr>
            <a:r>
              <a:rPr lang="zh-CN" altLang="en-US" sz="2400" dirty="0"/>
              <a:t>对于透视变换，您需要</a:t>
            </a:r>
            <a:r>
              <a:rPr lang="en-US" altLang="zh-CN" sz="2400" dirty="0"/>
              <a:t>3x3</a:t>
            </a:r>
            <a:r>
              <a:rPr lang="zh-CN" altLang="en-US" sz="2400" dirty="0"/>
              <a:t>变换矩阵。即使在转换后，直线也将保持直线。要找到此变换矩阵，您需要在输入图像上有</a:t>
            </a:r>
            <a:r>
              <a:rPr lang="en-US" altLang="zh-CN" sz="2400" dirty="0"/>
              <a:t>4</a:t>
            </a:r>
            <a:r>
              <a:rPr lang="zh-CN" altLang="en-US" sz="2400" dirty="0"/>
              <a:t>个点，在输出图像上需要相应的点。在这四个点中，其中三个不应共线。然后可以通过</a:t>
            </a:r>
            <a:r>
              <a:rPr lang="zh-CN" altLang="en-US" sz="2400" dirty="0" smtClean="0"/>
              <a:t>函数</a:t>
            </a:r>
            <a:r>
              <a:rPr lang="en-US" altLang="zh-CN" sz="2400" dirty="0" err="1" smtClean="0"/>
              <a:t>cv.getPerspectiveTransform</a:t>
            </a:r>
            <a:r>
              <a:rPr lang="zh-CN" altLang="en-US" sz="2400" dirty="0" smtClean="0"/>
              <a:t>找到</a:t>
            </a:r>
            <a:r>
              <a:rPr lang="zh-CN" altLang="en-US" sz="2400" dirty="0"/>
              <a:t>变换矩阵。然后</a:t>
            </a:r>
            <a:r>
              <a:rPr lang="zh-CN" altLang="en-US" sz="2400" dirty="0" smtClean="0"/>
              <a:t>将</a:t>
            </a:r>
            <a:r>
              <a:rPr lang="en-US" altLang="zh-CN" sz="2400" dirty="0" err="1" smtClean="0"/>
              <a:t>cv.warpPerspective</a:t>
            </a:r>
            <a:r>
              <a:rPr lang="zh-CN" altLang="en-US" sz="2400" dirty="0" smtClean="0"/>
              <a:t>应用</a:t>
            </a:r>
            <a:r>
              <a:rPr lang="zh-CN" altLang="en-US" sz="2400" dirty="0"/>
              <a:t>于此</a:t>
            </a:r>
            <a:r>
              <a:rPr lang="en-US" altLang="zh-CN" sz="2400" dirty="0"/>
              <a:t>3x3</a:t>
            </a:r>
            <a:r>
              <a:rPr lang="zh-CN" altLang="en-US" sz="2400" dirty="0"/>
              <a:t>转换矩阵</a:t>
            </a:r>
            <a:r>
              <a:rPr lang="zh-CN" altLang="en-US" sz="2400" dirty="0" smtClean="0"/>
              <a:t>。</a:t>
            </a:r>
            <a:endParaRPr lang="en-US" altLang="zh-CN" sz="2400" dirty="0" smtClean="0"/>
          </a:p>
          <a:p>
            <a:pPr algn="just">
              <a:buFont typeface="Wingdings" panose="05000000000000000000" pitchFamily="2" charset="2"/>
              <a:buChar char="p"/>
            </a:pPr>
            <a:endParaRPr lang="en-US" altLang="zh-CN" sz="2400" dirty="0"/>
          </a:p>
          <a:p>
            <a:pPr algn="just">
              <a:buFont typeface="Wingdings" panose="05000000000000000000" pitchFamily="2" charset="2"/>
              <a:buChar char="p"/>
            </a:pPr>
            <a:r>
              <a:rPr lang="zh-CN" altLang="en-US" sz="2400" dirty="0"/>
              <a:t>请参见下面的代码：</a:t>
            </a:r>
          </a:p>
        </p:txBody>
      </p:sp>
    </p:spTree>
    <p:extLst>
      <p:ext uri="{BB962C8B-B14F-4D97-AF65-F5344CB8AC3E}">
        <p14:creationId xmlns:p14="http://schemas.microsoft.com/office/powerpoint/2010/main" val="42311116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a:xfrm>
            <a:off x="2589212" y="1613095"/>
            <a:ext cx="8915400" cy="3777622"/>
          </a:xfrm>
        </p:spPr>
        <p:txBody>
          <a:bodyPr/>
          <a:lstStyle/>
          <a:p>
            <a:endParaRPr lang="zh-CN" altLang="en-US"/>
          </a:p>
        </p:txBody>
      </p:sp>
      <p:pic>
        <p:nvPicPr>
          <p:cNvPr id="4" name="图片 3"/>
          <p:cNvPicPr>
            <a:picLocks noChangeAspect="1"/>
          </p:cNvPicPr>
          <p:nvPr/>
        </p:nvPicPr>
        <p:blipFill>
          <a:blip r:embed="rId2"/>
          <a:stretch>
            <a:fillRect/>
          </a:stretch>
        </p:blipFill>
        <p:spPr>
          <a:xfrm>
            <a:off x="2589212" y="1613095"/>
            <a:ext cx="5628571" cy="2000000"/>
          </a:xfrm>
          <a:prstGeom prst="rect">
            <a:avLst/>
          </a:prstGeom>
        </p:spPr>
      </p:pic>
      <p:sp>
        <p:nvSpPr>
          <p:cNvPr id="5" name="矩形 4"/>
          <p:cNvSpPr/>
          <p:nvPr/>
        </p:nvSpPr>
        <p:spPr>
          <a:xfrm>
            <a:off x="2589212" y="4381966"/>
            <a:ext cx="1040253" cy="68240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200" b="1" dirty="0" smtClean="0"/>
              <a:t>结果：</a:t>
            </a:r>
            <a:endParaRPr lang="zh-CN" altLang="en-US" sz="2200" b="1" dirty="0"/>
          </a:p>
        </p:txBody>
      </p:sp>
      <p:pic>
        <p:nvPicPr>
          <p:cNvPr id="3074" name="Picture 2" descr="http://qiniu.aihubs.net/perspectiv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465" y="3777029"/>
            <a:ext cx="5838092" cy="2932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9086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solidFill>
                  <a:schemeClr val="accent1">
                    <a:lumMod val="75000"/>
                  </a:schemeClr>
                </a:solidFill>
              </a:rPr>
              <a:t>3.2 </a:t>
            </a:r>
            <a:r>
              <a:rPr lang="zh-CN" altLang="en-US" sz="4000" b="1" dirty="0" smtClean="0">
                <a:solidFill>
                  <a:schemeClr val="accent1">
                    <a:lumMod val="75000"/>
                  </a:schemeClr>
                </a:solidFill>
              </a:rPr>
              <a:t>阈值与平滑处理</a:t>
            </a:r>
            <a:endParaRPr lang="zh-CN" altLang="en-US" sz="4000" b="1" dirty="0">
              <a:solidFill>
                <a:schemeClr val="accent1">
                  <a:lumMod val="75000"/>
                </a:schemeClr>
              </a:solidFill>
            </a:endParaRPr>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en-US" sz="2800" b="1" dirty="0"/>
              <a:t>目标</a:t>
            </a:r>
          </a:p>
          <a:p>
            <a:pPr>
              <a:buFont typeface="Wingdings" panose="05000000000000000000" pitchFamily="2" charset="2"/>
              <a:buChar char="ü"/>
            </a:pPr>
            <a:r>
              <a:rPr lang="zh-CN" altLang="en-US" sz="2400" dirty="0"/>
              <a:t>在本教程中，您将学习简单阈值，自适应阈值和</a:t>
            </a:r>
            <a:r>
              <a:rPr lang="en-US" altLang="zh-CN" sz="2400" dirty="0"/>
              <a:t>Otsu</a:t>
            </a:r>
            <a:r>
              <a:rPr lang="zh-CN" altLang="en-US" sz="2400" dirty="0"/>
              <a:t>阈值。</a:t>
            </a:r>
          </a:p>
          <a:p>
            <a:pPr>
              <a:buFont typeface="Wingdings" panose="05000000000000000000" pitchFamily="2" charset="2"/>
              <a:buChar char="ü"/>
            </a:pPr>
            <a:r>
              <a:rPr lang="zh-CN" altLang="en-US" sz="2400" dirty="0"/>
              <a:t>你将学习</a:t>
            </a:r>
            <a:r>
              <a:rPr lang="zh-CN" altLang="en-US" sz="2400" dirty="0" smtClean="0"/>
              <a:t>函数</a:t>
            </a:r>
            <a:r>
              <a:rPr lang="en-US" altLang="zh-CN" sz="2400" dirty="0" err="1" smtClean="0"/>
              <a:t>cv.threshold</a:t>
            </a:r>
            <a:r>
              <a:rPr lang="zh-CN" altLang="en-US" sz="2400" dirty="0" smtClean="0"/>
              <a:t>和</a:t>
            </a:r>
            <a:r>
              <a:rPr lang="en-US" altLang="zh-CN" sz="2400" dirty="0" err="1" smtClean="0"/>
              <a:t>cv.adaptiveThreshold</a:t>
            </a:r>
            <a:r>
              <a:rPr lang="zh-CN" altLang="en-US" sz="2400" dirty="0" smtClean="0"/>
              <a:t>。</a:t>
            </a:r>
            <a:endParaRPr lang="zh-CN" altLang="en-US" sz="2400" dirty="0"/>
          </a:p>
          <a:p>
            <a:endParaRPr lang="zh-CN" altLang="en-US" dirty="0"/>
          </a:p>
        </p:txBody>
      </p:sp>
    </p:spTree>
    <p:extLst>
      <p:ext uri="{BB962C8B-B14F-4D97-AF65-F5344CB8AC3E}">
        <p14:creationId xmlns:p14="http://schemas.microsoft.com/office/powerpoint/2010/main" val="4229555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简单阈值</a:t>
            </a:r>
            <a:br>
              <a:rPr lang="zh-CN" altLang="en-US" b="1" dirty="0"/>
            </a:br>
            <a:endParaRPr lang="zh-CN" altLang="en-US" dirty="0"/>
          </a:p>
        </p:txBody>
      </p:sp>
      <p:sp>
        <p:nvSpPr>
          <p:cNvPr id="3" name="内容占位符 2"/>
          <p:cNvSpPr>
            <a:spLocks noGrp="1"/>
          </p:cNvSpPr>
          <p:nvPr>
            <p:ph idx="1"/>
          </p:nvPr>
        </p:nvSpPr>
        <p:spPr>
          <a:xfrm>
            <a:off x="2589212" y="1561514"/>
            <a:ext cx="8915400" cy="4768948"/>
          </a:xfrm>
        </p:spPr>
        <p:txBody>
          <a:bodyPr>
            <a:normAutofit lnSpcReduction="10000"/>
          </a:bodyPr>
          <a:lstStyle/>
          <a:p>
            <a:pPr algn="just">
              <a:buFont typeface="Wingdings" panose="05000000000000000000" pitchFamily="2" charset="2"/>
              <a:buChar char="p"/>
            </a:pPr>
            <a:r>
              <a:rPr lang="zh-CN" altLang="en-US" sz="2400" dirty="0"/>
              <a:t>在这里，问题直截了当。对于每个像素，应用相同的阈值。如果像素值小于阈值，则将其设置为</a:t>
            </a:r>
            <a:r>
              <a:rPr lang="en-US" altLang="zh-CN" sz="2400" dirty="0"/>
              <a:t>0</a:t>
            </a:r>
            <a:r>
              <a:rPr lang="zh-CN" altLang="en-US" sz="2400" dirty="0"/>
              <a:t>，否则将其设置为最大值。</a:t>
            </a:r>
            <a:r>
              <a:rPr lang="zh-CN" altLang="en-US" sz="2400" dirty="0" smtClean="0"/>
              <a:t>函数</a:t>
            </a:r>
            <a:r>
              <a:rPr lang="en-US" altLang="zh-CN" sz="2400" dirty="0" err="1" smtClean="0"/>
              <a:t>cv.threshold</a:t>
            </a:r>
            <a:r>
              <a:rPr lang="zh-CN" altLang="en-US" sz="2400" dirty="0" smtClean="0"/>
              <a:t>用于</a:t>
            </a:r>
            <a:r>
              <a:rPr lang="zh-CN" altLang="en-US" sz="2400" dirty="0"/>
              <a:t>应用阈值。第一个参数是源图像，它**应该是灰度</a:t>
            </a:r>
            <a:r>
              <a:rPr lang="zh-CN" altLang="en-US" sz="2400" dirty="0" smtClean="0"/>
              <a:t>图像。</a:t>
            </a:r>
            <a:r>
              <a:rPr lang="zh-CN" altLang="en-US" sz="2400" dirty="0"/>
              <a:t>第二个参数是阈值，用于对像素值进行分类。第三个参数是分配给超过阈值的像素值的最大值。</a:t>
            </a:r>
            <a:r>
              <a:rPr lang="en-US" altLang="zh-CN" sz="2400" dirty="0" err="1"/>
              <a:t>OpenCV</a:t>
            </a:r>
            <a:r>
              <a:rPr lang="zh-CN" altLang="en-US" sz="2400" dirty="0"/>
              <a:t>提供了不同类型的阈值，这由函数的第四个参数给出。通过</a:t>
            </a:r>
            <a:r>
              <a:rPr lang="zh-CN" altLang="en-US" sz="2400" dirty="0" smtClean="0"/>
              <a:t>使用</a:t>
            </a:r>
            <a:r>
              <a:rPr lang="en-US" altLang="zh-CN" sz="2400" dirty="0" err="1" smtClean="0"/>
              <a:t>cv.THRESH_BINARY</a:t>
            </a:r>
            <a:r>
              <a:rPr lang="zh-CN" altLang="en-US" sz="2400" dirty="0" smtClean="0"/>
              <a:t>类型</a:t>
            </a:r>
            <a:r>
              <a:rPr lang="zh-CN" altLang="en-US" sz="2400" dirty="0"/>
              <a:t>。所有简单的阈值类型为</a:t>
            </a:r>
            <a:r>
              <a:rPr lang="zh-CN" altLang="en-US" sz="2400" dirty="0" smtClean="0"/>
              <a:t>：</a:t>
            </a:r>
            <a:endParaRPr lang="en-US" altLang="zh-CN" sz="2400" dirty="0" smtClean="0"/>
          </a:p>
          <a:p>
            <a:pPr marL="720000">
              <a:buFont typeface="Arial" panose="020B0604020202020204" pitchFamily="34" charset="0"/>
              <a:buChar char="•"/>
            </a:pPr>
            <a:r>
              <a:rPr lang="en-US" altLang="zh-CN" sz="2000" b="1" dirty="0" err="1"/>
              <a:t>cv.THRESH_BINARY</a:t>
            </a:r>
            <a:endParaRPr lang="en-US" altLang="zh-CN" sz="2000" dirty="0"/>
          </a:p>
          <a:p>
            <a:pPr marL="720000">
              <a:buFont typeface="Arial" panose="020B0604020202020204" pitchFamily="34" charset="0"/>
              <a:buChar char="•"/>
            </a:pPr>
            <a:r>
              <a:rPr lang="en-US" altLang="zh-CN" sz="2000" b="1" dirty="0" err="1"/>
              <a:t>cv.THRESH_BINARY_INV</a:t>
            </a:r>
            <a:endParaRPr lang="en-US" altLang="zh-CN" sz="2000" dirty="0"/>
          </a:p>
          <a:p>
            <a:pPr marL="720000">
              <a:buFont typeface="Arial" panose="020B0604020202020204" pitchFamily="34" charset="0"/>
              <a:buChar char="•"/>
            </a:pPr>
            <a:r>
              <a:rPr lang="en-US" altLang="zh-CN" sz="2000" b="1" dirty="0" err="1"/>
              <a:t>cv.THRESH_TRUNC</a:t>
            </a:r>
            <a:endParaRPr lang="en-US" altLang="zh-CN" sz="2000" dirty="0"/>
          </a:p>
          <a:p>
            <a:pPr marL="720000">
              <a:buFont typeface="Arial" panose="020B0604020202020204" pitchFamily="34" charset="0"/>
              <a:buChar char="•"/>
            </a:pPr>
            <a:r>
              <a:rPr lang="en-US" altLang="zh-CN" sz="2000" b="1" dirty="0" err="1"/>
              <a:t>cv.THRESH_TOZERO</a:t>
            </a:r>
            <a:endParaRPr lang="en-US" altLang="zh-CN" sz="2000" dirty="0"/>
          </a:p>
          <a:p>
            <a:pPr marL="720000">
              <a:buFont typeface="Arial" panose="020B0604020202020204" pitchFamily="34" charset="0"/>
              <a:buChar char="•"/>
            </a:pPr>
            <a:r>
              <a:rPr lang="en-US" altLang="zh-CN" sz="2000" b="1" dirty="0" err="1"/>
              <a:t>cv.THRESH_TOZERO_INV</a:t>
            </a:r>
            <a:endParaRPr lang="en-US" altLang="zh-CN" sz="2000" dirty="0"/>
          </a:p>
          <a:p>
            <a:pPr algn="just">
              <a:buFont typeface="Wingdings" panose="05000000000000000000" pitchFamily="2" charset="2"/>
              <a:buChar char="p"/>
            </a:pPr>
            <a:endParaRPr lang="zh-CN" altLang="en-US" sz="2400" dirty="0"/>
          </a:p>
        </p:txBody>
      </p:sp>
    </p:spTree>
    <p:extLst>
      <p:ext uri="{BB962C8B-B14F-4D97-AF65-F5344CB8AC3E}">
        <p14:creationId xmlns:p14="http://schemas.microsoft.com/office/powerpoint/2010/main" val="3318850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a:buFont typeface="Wingdings" panose="05000000000000000000" pitchFamily="2" charset="2"/>
              <a:buChar char="p"/>
            </a:pPr>
            <a:r>
              <a:rPr lang="zh-CN" altLang="en-US" sz="2400" b="1" dirty="0"/>
              <a:t>函数：</a:t>
            </a:r>
          </a:p>
          <a:p>
            <a:pPr algn="just">
              <a:buFont typeface="Wingdings" panose="05000000000000000000" pitchFamily="2" charset="2"/>
              <a:buChar char="ü"/>
            </a:pPr>
            <a:r>
              <a:rPr lang="en-US" altLang="zh-CN" sz="2400" b="1" dirty="0" err="1"/>
              <a:t>retval</a:t>
            </a:r>
            <a:r>
              <a:rPr lang="en-US" altLang="zh-CN" sz="2400" b="1" dirty="0"/>
              <a:t>, </a:t>
            </a:r>
            <a:r>
              <a:rPr lang="en-US" altLang="zh-CN" sz="2400" b="1" dirty="0" err="1"/>
              <a:t>dst</a:t>
            </a:r>
            <a:r>
              <a:rPr lang="en-US" altLang="zh-CN" sz="2400" b="1" dirty="0"/>
              <a:t>=</a:t>
            </a:r>
            <a:r>
              <a:rPr lang="en-US" altLang="zh-CN" sz="2400" b="1" dirty="0" err="1"/>
              <a:t>cv.threshold</a:t>
            </a:r>
            <a:r>
              <a:rPr lang="en-US" altLang="zh-CN" sz="2400" b="1" dirty="0"/>
              <a:t>(</a:t>
            </a:r>
            <a:r>
              <a:rPr lang="en-US" altLang="zh-CN" sz="2400" b="1" dirty="0" err="1"/>
              <a:t>src</a:t>
            </a:r>
            <a:r>
              <a:rPr lang="en-US" altLang="zh-CN" sz="2400" b="1" dirty="0"/>
              <a:t>, thresh, </a:t>
            </a:r>
            <a:r>
              <a:rPr lang="en-US" altLang="zh-CN" sz="2400" b="1" dirty="0" err="1"/>
              <a:t>maxval</a:t>
            </a:r>
            <a:r>
              <a:rPr lang="en-US" altLang="zh-CN" sz="2400" b="1" dirty="0"/>
              <a:t>, type[, </a:t>
            </a:r>
            <a:r>
              <a:rPr lang="en-US" altLang="zh-CN" sz="2400" b="1" dirty="0" err="1"/>
              <a:t>dst</a:t>
            </a:r>
            <a:r>
              <a:rPr lang="en-US" altLang="zh-CN" sz="2400" b="1" dirty="0"/>
              <a:t>])</a:t>
            </a:r>
            <a:r>
              <a:rPr lang="zh-CN" altLang="en-US" sz="2400" b="1" dirty="0"/>
              <a:t>对每个像素使用固定的</a:t>
            </a:r>
            <a:r>
              <a:rPr lang="zh-CN" altLang="en-US" sz="2400" b="1" dirty="0" smtClean="0"/>
              <a:t>阈值。</a:t>
            </a:r>
            <a:endParaRPr lang="en-US" altLang="zh-CN" sz="2400" b="1" dirty="0" smtClean="0"/>
          </a:p>
          <a:p>
            <a:pPr algn="just">
              <a:buFont typeface="Wingdings" panose="05000000000000000000" pitchFamily="2" charset="2"/>
              <a:buChar char="ü"/>
            </a:pPr>
            <a:endParaRPr lang="en-US" altLang="zh-CN" sz="2400" b="1" dirty="0"/>
          </a:p>
          <a:p>
            <a:pPr>
              <a:buFont typeface="Wingdings" panose="05000000000000000000" pitchFamily="2" charset="2"/>
              <a:buChar char="ü"/>
            </a:pPr>
            <a:r>
              <a:rPr lang="zh-CN" altLang="en-US" sz="2400" dirty="0"/>
              <a:t>返回值：</a:t>
            </a:r>
          </a:p>
          <a:p>
            <a:pPr>
              <a:buFont typeface="Arial" panose="020B0604020202020204" pitchFamily="34" charset="0"/>
              <a:buChar char="•"/>
            </a:pPr>
            <a:r>
              <a:rPr lang="zh-CN" altLang="en-US" sz="2400" dirty="0"/>
              <a:t> </a:t>
            </a:r>
            <a:r>
              <a:rPr lang="en-US" altLang="zh-CN" sz="2400" dirty="0" err="1"/>
              <a:t>retVal</a:t>
            </a:r>
            <a:r>
              <a:rPr lang="zh-CN" altLang="en-US" sz="2400" dirty="0"/>
              <a:t>：使用的阈值，在</a:t>
            </a:r>
            <a:r>
              <a:rPr lang="en-US" altLang="zh-CN" sz="2400" dirty="0"/>
              <a:t>Otsu‘s</a:t>
            </a:r>
            <a:r>
              <a:rPr lang="zh-CN" altLang="en-US" sz="2400" dirty="0"/>
              <a:t>中会用到</a:t>
            </a:r>
          </a:p>
          <a:p>
            <a:pPr>
              <a:buFont typeface="Arial" panose="020B0604020202020204" pitchFamily="34" charset="0"/>
              <a:buChar char="•"/>
            </a:pPr>
            <a:r>
              <a:rPr lang="zh-CN" altLang="en-US" sz="2400" dirty="0"/>
              <a:t> </a:t>
            </a:r>
            <a:r>
              <a:rPr lang="en-US" altLang="zh-CN" sz="2400" dirty="0" err="1"/>
              <a:t>dst</a:t>
            </a:r>
            <a:r>
              <a:rPr lang="zh-CN" altLang="en-US" sz="2400" dirty="0"/>
              <a:t>： 经过阈值处理的图像</a:t>
            </a:r>
          </a:p>
          <a:p>
            <a:pPr algn="just">
              <a:buFont typeface="Wingdings" panose="05000000000000000000" pitchFamily="2" charset="2"/>
              <a:buChar char="ü"/>
            </a:pPr>
            <a:endParaRPr lang="zh-CN" altLang="en-US" sz="2400" b="1" dirty="0"/>
          </a:p>
          <a:p>
            <a:endParaRPr lang="zh-CN" altLang="en-US" dirty="0"/>
          </a:p>
        </p:txBody>
      </p:sp>
    </p:spTree>
    <p:extLst>
      <p:ext uri="{BB962C8B-B14F-4D97-AF65-F5344CB8AC3E}">
        <p14:creationId xmlns:p14="http://schemas.microsoft.com/office/powerpoint/2010/main" val="1648118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589212" y="1905000"/>
            <a:ext cx="7742857" cy="4190476"/>
          </a:xfrm>
          <a:prstGeom prst="rect">
            <a:avLst/>
          </a:prstGeom>
        </p:spPr>
      </p:pic>
    </p:spTree>
    <p:extLst>
      <p:ext uri="{BB962C8B-B14F-4D97-AF65-F5344CB8AC3E}">
        <p14:creationId xmlns:p14="http://schemas.microsoft.com/office/powerpoint/2010/main" val="12981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solidFill>
                  <a:schemeClr val="accent1">
                    <a:lumMod val="75000"/>
                  </a:schemeClr>
                </a:solidFill>
              </a:rPr>
              <a:t>3.1 </a:t>
            </a:r>
            <a:r>
              <a:rPr lang="zh-CN" altLang="en-US" sz="4000" b="1" dirty="0" smtClean="0">
                <a:solidFill>
                  <a:schemeClr val="accent1">
                    <a:lumMod val="75000"/>
                  </a:schemeClr>
                </a:solidFill>
              </a:rPr>
              <a:t>图像</a:t>
            </a:r>
            <a:r>
              <a:rPr lang="zh-CN" altLang="en-US" sz="4000" b="1" dirty="0">
                <a:solidFill>
                  <a:schemeClr val="accent1">
                    <a:lumMod val="75000"/>
                  </a:schemeClr>
                </a:solidFill>
              </a:rPr>
              <a:t>的几何变换</a:t>
            </a:r>
          </a:p>
        </p:txBody>
      </p:sp>
      <p:sp>
        <p:nvSpPr>
          <p:cNvPr id="3" name="内容占位符 2"/>
          <p:cNvSpPr>
            <a:spLocks noGrp="1"/>
          </p:cNvSpPr>
          <p:nvPr>
            <p:ph idx="1"/>
          </p:nvPr>
        </p:nvSpPr>
        <p:spPr/>
        <p:txBody>
          <a:bodyPr>
            <a:normAutofit/>
          </a:bodyPr>
          <a:lstStyle/>
          <a:p>
            <a:pPr>
              <a:buFont typeface="Wingdings" panose="05000000000000000000" pitchFamily="2" charset="2"/>
              <a:buChar char="p"/>
            </a:pPr>
            <a:r>
              <a:rPr lang="zh-CN" altLang="en-US" sz="2800" b="1" dirty="0"/>
              <a:t>目标</a:t>
            </a:r>
          </a:p>
          <a:p>
            <a:pPr>
              <a:buFont typeface="Wingdings" panose="05000000000000000000" pitchFamily="2" charset="2"/>
              <a:buChar char="ü"/>
            </a:pPr>
            <a:r>
              <a:rPr lang="zh-CN" altLang="en-US" sz="2400" dirty="0"/>
              <a:t>学习将不同的几何变换应用到图像上，如平移、旋转、仿射变换等。</a:t>
            </a:r>
          </a:p>
          <a:p>
            <a:pPr>
              <a:buFont typeface="Wingdings" panose="05000000000000000000" pitchFamily="2" charset="2"/>
              <a:buChar char="ü"/>
            </a:pPr>
            <a:r>
              <a:rPr lang="zh-CN" altLang="en-US" sz="2400" dirty="0"/>
              <a:t>你会看到这些函数</a:t>
            </a:r>
            <a:r>
              <a:rPr lang="en-US" altLang="zh-CN" sz="2400" dirty="0"/>
              <a:t>: </a:t>
            </a:r>
            <a:r>
              <a:rPr lang="en-US" altLang="zh-CN" sz="2400" b="1" dirty="0" err="1"/>
              <a:t>cv.getPerspectiveTransform</a:t>
            </a:r>
            <a:endParaRPr lang="zh-CN" altLang="en-US" sz="2400" dirty="0"/>
          </a:p>
        </p:txBody>
      </p:sp>
    </p:spTree>
    <p:extLst>
      <p:ext uri="{BB962C8B-B14F-4D97-AF65-F5344CB8AC3E}">
        <p14:creationId xmlns:p14="http://schemas.microsoft.com/office/powerpoint/2010/main" val="2733412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100" name="Picture 4" descr="https://img2018.cnblogs.com/blog/1733520/201907/1733520-20190728145730103-19614016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1482" y="777247"/>
            <a:ext cx="6105525" cy="513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895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自适应阈值</a:t>
            </a:r>
            <a:br>
              <a:rPr lang="zh-CN" altLang="en-US" b="1" dirty="0"/>
            </a:br>
            <a:endParaRPr lang="zh-CN" altLang="en-US" dirty="0"/>
          </a:p>
        </p:txBody>
      </p:sp>
      <p:sp>
        <p:nvSpPr>
          <p:cNvPr id="3" name="内容占位符 2"/>
          <p:cNvSpPr>
            <a:spLocks noGrp="1"/>
          </p:cNvSpPr>
          <p:nvPr>
            <p:ph idx="1"/>
          </p:nvPr>
        </p:nvSpPr>
        <p:spPr>
          <a:xfrm>
            <a:off x="2589212" y="2133600"/>
            <a:ext cx="8915400" cy="4098388"/>
          </a:xfrm>
        </p:spPr>
        <p:txBody>
          <a:bodyPr>
            <a:normAutofit/>
          </a:bodyPr>
          <a:lstStyle/>
          <a:p>
            <a:pPr algn="just">
              <a:buFont typeface="Wingdings" panose="05000000000000000000" pitchFamily="2" charset="2"/>
              <a:buChar char="p"/>
            </a:pPr>
            <a:r>
              <a:rPr lang="zh-CN" altLang="en-US" sz="2400" dirty="0"/>
              <a:t>在上一节中，我们使用一个全局值作为阈值。但这并不适用于所有情况，例如，如果一张图像在不同的区域有不同的光照条件。在这种情况下，自适应阈值阈值可以提供帮助，算法会根据像素周围的小区域来确定像素的阈值。因此，对于同一幅图像的不同区域，我们得到了不同的阈值，对于光照不同的图像，我们得到了更好的结果。除了上述所描述的区域外，</a:t>
            </a:r>
            <a:r>
              <a:rPr lang="en-US" altLang="zh-CN" sz="2400" u="sng" dirty="0" err="1">
                <a:hlinkClick r:id="rId2" tooltip="Applies an adaptive threshold to an array. "/>
              </a:rPr>
              <a:t>cv.adaptiveThreshold</a:t>
            </a:r>
            <a:r>
              <a:rPr lang="zh-CN" altLang="en-US" sz="2400" dirty="0"/>
              <a:t>函数还需要</a:t>
            </a:r>
            <a:r>
              <a:rPr lang="en-US" altLang="zh-CN" sz="2400" dirty="0"/>
              <a:t>3</a:t>
            </a:r>
            <a:r>
              <a:rPr lang="zh-CN" altLang="en-US" sz="2400" dirty="0"/>
              <a:t>个其它参数</a:t>
            </a:r>
            <a:r>
              <a:rPr lang="zh-CN" altLang="en-US" sz="2400" dirty="0" smtClean="0"/>
              <a:t>。</a:t>
            </a:r>
            <a:endParaRPr lang="en-US" altLang="zh-CN" sz="2400" dirty="0" smtClean="0"/>
          </a:p>
          <a:p>
            <a:pPr algn="just">
              <a:buFont typeface="Wingdings" panose="05000000000000000000" pitchFamily="2" charset="2"/>
              <a:buChar char="p"/>
            </a:pPr>
            <a:endParaRPr lang="en-US" altLang="zh-CN" sz="2400" dirty="0" smtClean="0"/>
          </a:p>
          <a:p>
            <a:pPr algn="just">
              <a:buFont typeface="Wingdings" panose="05000000000000000000" pitchFamily="2" charset="2"/>
              <a:buChar char="p"/>
            </a:pPr>
            <a:r>
              <a:rPr lang="en-US" altLang="zh-CN" sz="2400" dirty="0" err="1"/>
              <a:t>dst</a:t>
            </a:r>
            <a:r>
              <a:rPr lang="en-US" altLang="zh-CN" sz="2400" dirty="0"/>
              <a:t> = cv2.adaptiveThreshold(</a:t>
            </a:r>
            <a:r>
              <a:rPr lang="en-US" altLang="zh-CN" sz="2400" dirty="0" err="1"/>
              <a:t>src</a:t>
            </a:r>
            <a:r>
              <a:rPr lang="en-US" altLang="zh-CN" sz="2400" dirty="0"/>
              <a:t>, </a:t>
            </a:r>
            <a:r>
              <a:rPr lang="en-US" altLang="zh-CN" sz="2400" dirty="0" err="1"/>
              <a:t>maxval</a:t>
            </a:r>
            <a:r>
              <a:rPr lang="en-US" altLang="zh-CN" sz="2400" dirty="0"/>
              <a:t>, </a:t>
            </a:r>
            <a:r>
              <a:rPr lang="en-US" altLang="zh-CN" sz="2400" dirty="0" err="1"/>
              <a:t>thresh_type</a:t>
            </a:r>
            <a:r>
              <a:rPr lang="en-US" altLang="zh-CN" sz="2400" dirty="0"/>
              <a:t>, type, Block Size, C)</a:t>
            </a:r>
            <a:endParaRPr lang="zh-CN" altLang="en-US" sz="2400" dirty="0"/>
          </a:p>
        </p:txBody>
      </p:sp>
    </p:spTree>
    <p:extLst>
      <p:ext uri="{BB962C8B-B14F-4D97-AF65-F5344CB8AC3E}">
        <p14:creationId xmlns:p14="http://schemas.microsoft.com/office/powerpoint/2010/main" val="9504519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自适应阈值</a:t>
            </a:r>
            <a:endParaRPr lang="zh-CN" altLang="en-US" dirty="0"/>
          </a:p>
        </p:txBody>
      </p:sp>
      <p:sp>
        <p:nvSpPr>
          <p:cNvPr id="3" name="内容占位符 2"/>
          <p:cNvSpPr>
            <a:spLocks noGrp="1"/>
          </p:cNvSpPr>
          <p:nvPr>
            <p:ph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2589210" y="1587528"/>
            <a:ext cx="6142857" cy="3723809"/>
          </a:xfrm>
          <a:prstGeom prst="rect">
            <a:avLst/>
          </a:prstGeom>
        </p:spPr>
      </p:pic>
      <p:pic>
        <p:nvPicPr>
          <p:cNvPr id="7" name="图片 6"/>
          <p:cNvPicPr>
            <a:picLocks noChangeAspect="1"/>
          </p:cNvPicPr>
          <p:nvPr/>
        </p:nvPicPr>
        <p:blipFill>
          <a:blip r:embed="rId3"/>
          <a:stretch>
            <a:fillRect/>
          </a:stretch>
        </p:blipFill>
        <p:spPr>
          <a:xfrm>
            <a:off x="2589210" y="5330654"/>
            <a:ext cx="6952381" cy="1361905"/>
          </a:xfrm>
          <a:prstGeom prst="rect">
            <a:avLst/>
          </a:prstGeom>
        </p:spPr>
      </p:pic>
    </p:spTree>
    <p:extLst>
      <p:ext uri="{BB962C8B-B14F-4D97-AF65-F5344CB8AC3E}">
        <p14:creationId xmlns:p14="http://schemas.microsoft.com/office/powerpoint/2010/main" val="40678315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589212" y="624110"/>
            <a:ext cx="7914286" cy="5400000"/>
          </a:xfrm>
          <a:prstGeom prst="rect">
            <a:avLst/>
          </a:prstGeom>
        </p:spPr>
      </p:pic>
    </p:spTree>
    <p:extLst>
      <p:ext uri="{BB962C8B-B14F-4D97-AF65-F5344CB8AC3E}">
        <p14:creationId xmlns:p14="http://schemas.microsoft.com/office/powerpoint/2010/main" val="22250964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descr="https://img2018.cnblogs.com/blog/1733520/201907/1733520-20190728161703156-9445002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6904" y="796296"/>
            <a:ext cx="6115050" cy="511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4214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Otsu</a:t>
            </a:r>
            <a:r>
              <a:rPr lang="zh-CN" altLang="en-US" b="1" dirty="0"/>
              <a:t>的二值化</a:t>
            </a:r>
            <a:br>
              <a:rPr lang="zh-CN" altLang="en-US" b="1" dirty="0"/>
            </a:br>
            <a:endParaRPr lang="zh-CN" altLang="en-US" dirty="0"/>
          </a:p>
        </p:txBody>
      </p:sp>
      <p:sp>
        <p:nvSpPr>
          <p:cNvPr id="3" name="内容占位符 2"/>
          <p:cNvSpPr>
            <a:spLocks noGrp="1"/>
          </p:cNvSpPr>
          <p:nvPr>
            <p:ph idx="1"/>
          </p:nvPr>
        </p:nvSpPr>
        <p:spPr>
          <a:xfrm>
            <a:off x="2589212" y="1905000"/>
            <a:ext cx="8915400" cy="4006222"/>
          </a:xfrm>
        </p:spPr>
        <p:txBody>
          <a:bodyPr>
            <a:normAutofit/>
          </a:bodyPr>
          <a:lstStyle/>
          <a:p>
            <a:pPr algn="just">
              <a:buFont typeface="Wingdings" panose="05000000000000000000" pitchFamily="2" charset="2"/>
              <a:buChar char="p"/>
            </a:pPr>
            <a:r>
              <a:rPr lang="zh-CN" altLang="en-US" sz="2400" dirty="0"/>
              <a:t>在全局阈值化中，我们使用任意选择的值作为阈值。相反，</a:t>
            </a:r>
            <a:r>
              <a:rPr lang="en-US" altLang="zh-CN" sz="2400" dirty="0"/>
              <a:t>Otsu</a:t>
            </a:r>
            <a:r>
              <a:rPr lang="zh-CN" altLang="en-US" sz="2400" dirty="0"/>
              <a:t>的方法避免了必须选择一个值并自动确定它的情况</a:t>
            </a:r>
            <a:r>
              <a:rPr lang="zh-CN" altLang="en-US" sz="2400" dirty="0" smtClean="0"/>
              <a:t>。</a:t>
            </a:r>
            <a:endParaRPr lang="en-US" altLang="zh-CN" sz="2400" dirty="0" smtClean="0"/>
          </a:p>
          <a:p>
            <a:pPr algn="just">
              <a:buFont typeface="Wingdings" panose="05000000000000000000" pitchFamily="2" charset="2"/>
              <a:buChar char="p"/>
            </a:pPr>
            <a:endParaRPr lang="zh-CN" altLang="en-US" sz="2400" dirty="0"/>
          </a:p>
          <a:p>
            <a:pPr algn="just">
              <a:buFont typeface="Wingdings" panose="05000000000000000000" pitchFamily="2" charset="2"/>
              <a:buChar char="p"/>
            </a:pPr>
            <a:r>
              <a:rPr lang="zh-CN" altLang="en-US" sz="2400" dirty="0"/>
              <a:t>考虑仅具有两个不同图像值的图像（</a:t>
            </a:r>
            <a:r>
              <a:rPr lang="zh-CN" altLang="en-US" sz="2400" i="1" dirty="0"/>
              <a:t>双峰图像</a:t>
            </a:r>
            <a:r>
              <a:rPr lang="zh-CN" altLang="en-US" sz="2400" dirty="0"/>
              <a:t>），其中直方图将仅包含两个峰。一个好的阈值应该在这两个值的中间。类似地，</a:t>
            </a:r>
            <a:r>
              <a:rPr lang="en-US" altLang="zh-CN" sz="2400" dirty="0"/>
              <a:t>Otsu</a:t>
            </a:r>
            <a:r>
              <a:rPr lang="zh-CN" altLang="en-US" sz="2400" dirty="0"/>
              <a:t>的方法从图像直方图中确定最佳全局阈值</a:t>
            </a:r>
            <a:r>
              <a:rPr lang="zh-CN" altLang="en-US" sz="2400" dirty="0" smtClean="0"/>
              <a:t>。</a:t>
            </a:r>
            <a:endParaRPr lang="en-US" altLang="zh-CN" sz="2400" dirty="0" smtClean="0"/>
          </a:p>
          <a:p>
            <a:pPr algn="just">
              <a:buFont typeface="Wingdings" panose="05000000000000000000" pitchFamily="2" charset="2"/>
              <a:buChar char="p"/>
            </a:pPr>
            <a:endParaRPr lang="zh-CN" altLang="en-US" sz="2400" dirty="0"/>
          </a:p>
          <a:p>
            <a:pPr algn="just">
              <a:buFont typeface="Wingdings" panose="05000000000000000000" pitchFamily="2" charset="2"/>
              <a:buChar char="p"/>
            </a:pPr>
            <a:r>
              <a:rPr lang="zh-CN" altLang="en-US" sz="2400" dirty="0"/>
              <a:t>为此，使用</a:t>
            </a:r>
            <a:r>
              <a:rPr lang="zh-CN" altLang="en-US" sz="2400" dirty="0" smtClean="0"/>
              <a:t>了</a:t>
            </a:r>
            <a:r>
              <a:rPr lang="en-US" altLang="zh-CN" sz="2400" dirty="0" err="1" smtClean="0"/>
              <a:t>cv.threshold</a:t>
            </a:r>
            <a:r>
              <a:rPr lang="zh-CN" altLang="en-US" sz="2400" dirty="0" smtClean="0"/>
              <a:t>作为</a:t>
            </a:r>
            <a:r>
              <a:rPr lang="zh-CN" altLang="en-US" sz="2400" dirty="0"/>
              <a:t>附加标志传递。阈值可以任意选择。然后，算法找到最佳阈值，该阈值作为第一输出返回。</a:t>
            </a:r>
          </a:p>
          <a:p>
            <a:endParaRPr lang="zh-CN" altLang="en-US" dirty="0"/>
          </a:p>
        </p:txBody>
      </p:sp>
    </p:spTree>
    <p:extLst>
      <p:ext uri="{BB962C8B-B14F-4D97-AF65-F5344CB8AC3E}">
        <p14:creationId xmlns:p14="http://schemas.microsoft.com/office/powerpoint/2010/main" val="412383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just">
              <a:buFont typeface="Wingdings" panose="05000000000000000000" pitchFamily="2" charset="2"/>
              <a:buChar char="p"/>
            </a:pPr>
            <a:r>
              <a:rPr lang="zh-CN" altLang="en-US" sz="2400" dirty="0"/>
              <a:t>查看以下示例。输入图像为噪点图像。在第一种情况下，采用值为</a:t>
            </a:r>
            <a:r>
              <a:rPr lang="en-US" altLang="zh-CN" sz="2400" dirty="0"/>
              <a:t>127</a:t>
            </a:r>
            <a:r>
              <a:rPr lang="zh-CN" altLang="en-US" sz="2400" dirty="0"/>
              <a:t>的全局阈值。在第二种情况下，直接采用</a:t>
            </a:r>
            <a:r>
              <a:rPr lang="en-US" altLang="zh-CN" sz="2400" dirty="0"/>
              <a:t>Otsu</a:t>
            </a:r>
            <a:r>
              <a:rPr lang="zh-CN" altLang="en-US" sz="2400" dirty="0"/>
              <a:t>阈值法。在第三种情况下，首先使用</a:t>
            </a:r>
            <a:r>
              <a:rPr lang="en-US" altLang="zh-CN" sz="2400" dirty="0"/>
              <a:t>5x5</a:t>
            </a:r>
            <a:r>
              <a:rPr lang="zh-CN" altLang="en-US" sz="2400" dirty="0"/>
              <a:t>高斯核对图像进行滤波以去除噪声，然后应用</a:t>
            </a:r>
            <a:r>
              <a:rPr lang="en-US" altLang="zh-CN" sz="2400" dirty="0"/>
              <a:t>Otsu</a:t>
            </a:r>
            <a:r>
              <a:rPr lang="zh-CN" altLang="en-US" sz="2400" dirty="0"/>
              <a:t>阈值处理。了解噪声滤波如何改善结果。</a:t>
            </a:r>
          </a:p>
        </p:txBody>
      </p:sp>
    </p:spTree>
    <p:extLst>
      <p:ext uri="{BB962C8B-B14F-4D97-AF65-F5344CB8AC3E}">
        <p14:creationId xmlns:p14="http://schemas.microsoft.com/office/powerpoint/2010/main" val="34122198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589212" y="624110"/>
            <a:ext cx="7180952" cy="5533333"/>
          </a:xfrm>
          <a:prstGeom prst="rect">
            <a:avLst/>
          </a:prstGeom>
        </p:spPr>
      </p:pic>
    </p:spTree>
    <p:extLst>
      <p:ext uri="{BB962C8B-B14F-4D97-AF65-F5344CB8AC3E}">
        <p14:creationId xmlns:p14="http://schemas.microsoft.com/office/powerpoint/2010/main" val="24233516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descr="http://qiniu.aihubs.net/ots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8798" y="525636"/>
            <a:ext cx="7434999" cy="5287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092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图像平滑</a:t>
            </a:r>
            <a:br>
              <a:rPr lang="zh-CN" altLang="en-US" b="1" dirty="0"/>
            </a:b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en-US" sz="2800" b="1" dirty="0"/>
              <a:t>目标</a:t>
            </a:r>
          </a:p>
          <a:p>
            <a:pPr>
              <a:buFont typeface="Wingdings" panose="05000000000000000000" pitchFamily="2" charset="2"/>
              <a:buChar char="ü"/>
            </a:pPr>
            <a:r>
              <a:rPr lang="zh-CN" altLang="en-US" sz="2400" dirty="0"/>
              <a:t>学会： </a:t>
            </a:r>
            <a:r>
              <a:rPr lang="en-US" altLang="zh-CN" sz="2400" dirty="0"/>
              <a:t>- </a:t>
            </a:r>
            <a:r>
              <a:rPr lang="zh-CN" altLang="en-US" sz="2400" dirty="0"/>
              <a:t>使用各种低通滤镜模糊图像 </a:t>
            </a:r>
            <a:r>
              <a:rPr lang="en-US" altLang="zh-CN" sz="2400" dirty="0"/>
              <a:t>- </a:t>
            </a:r>
            <a:r>
              <a:rPr lang="zh-CN" altLang="en-US" sz="2400" dirty="0"/>
              <a:t>将定制的滤镜应用于图像（</a:t>
            </a:r>
            <a:r>
              <a:rPr lang="en-US" altLang="zh-CN" sz="2400" dirty="0"/>
              <a:t>2D</a:t>
            </a:r>
            <a:r>
              <a:rPr lang="zh-CN" altLang="en-US" sz="2400" dirty="0"/>
              <a:t>卷积）</a:t>
            </a:r>
          </a:p>
          <a:p>
            <a:endParaRPr lang="zh-CN" altLang="en-US" dirty="0"/>
          </a:p>
        </p:txBody>
      </p:sp>
    </p:spTree>
    <p:extLst>
      <p:ext uri="{BB962C8B-B14F-4D97-AF65-F5344CB8AC3E}">
        <p14:creationId xmlns:p14="http://schemas.microsoft.com/office/powerpoint/2010/main" val="3102656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图像的几何变换</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p"/>
            </a:pPr>
            <a:r>
              <a:rPr lang="zh-CN" altLang="en-US" sz="2800" b="1" dirty="0" smtClean="0"/>
              <a:t>变换</a:t>
            </a:r>
            <a:endParaRPr lang="en-US" altLang="zh-CN" sz="2800" b="1" dirty="0" smtClean="0"/>
          </a:p>
          <a:p>
            <a:pPr algn="just">
              <a:lnSpc>
                <a:spcPct val="150000"/>
              </a:lnSpc>
              <a:buFont typeface="Wingdings" panose="05000000000000000000" pitchFamily="2" charset="2"/>
              <a:buChar char="Ø"/>
            </a:pPr>
            <a:r>
              <a:rPr lang="en-US" altLang="zh-CN" sz="2400" dirty="0" err="1"/>
              <a:t>OpenCV</a:t>
            </a:r>
            <a:r>
              <a:rPr lang="zh-CN" altLang="en-US" sz="2400" dirty="0"/>
              <a:t>提供了两个转换</a:t>
            </a:r>
            <a:r>
              <a:rPr lang="zh-CN" altLang="en-US" sz="2400" dirty="0" smtClean="0"/>
              <a:t>函数</a:t>
            </a:r>
            <a:r>
              <a:rPr lang="en-US" altLang="zh-CN" sz="2400" dirty="0" err="1" smtClean="0"/>
              <a:t>cv.warpAffine</a:t>
            </a:r>
            <a:r>
              <a:rPr lang="zh-CN" altLang="en-US" sz="2400" dirty="0" smtClean="0"/>
              <a:t>和</a:t>
            </a:r>
            <a:r>
              <a:rPr lang="en-US" altLang="zh-CN" sz="2400" dirty="0" err="1" smtClean="0"/>
              <a:t>cv.warpPerspective</a:t>
            </a:r>
            <a:r>
              <a:rPr lang="zh-CN" altLang="en-US" sz="2400" dirty="0" smtClean="0"/>
              <a:t>，</a:t>
            </a:r>
            <a:r>
              <a:rPr lang="zh-CN" altLang="en-US" sz="2400" dirty="0"/>
              <a:t>您可以使用它们进行各种转换</a:t>
            </a:r>
            <a:r>
              <a:rPr lang="zh-CN" altLang="en-US" sz="2400" dirty="0" smtClean="0"/>
              <a:t>。</a:t>
            </a:r>
            <a:r>
              <a:rPr lang="en-US" altLang="zh-CN" sz="2400" dirty="0" err="1" smtClean="0"/>
              <a:t>cv.warpAffine</a:t>
            </a:r>
            <a:r>
              <a:rPr lang="zh-CN" altLang="en-US" sz="2400" dirty="0" smtClean="0"/>
              <a:t>采用</a:t>
            </a:r>
            <a:r>
              <a:rPr lang="en-US" altLang="zh-CN" sz="2400" dirty="0"/>
              <a:t>2x3</a:t>
            </a:r>
            <a:r>
              <a:rPr lang="zh-CN" altLang="en-US" sz="2400" dirty="0"/>
              <a:t>转换矩阵，</a:t>
            </a:r>
            <a:r>
              <a:rPr lang="zh-CN" altLang="en-US" sz="2400" dirty="0" smtClean="0"/>
              <a:t>而</a:t>
            </a:r>
            <a:r>
              <a:rPr lang="en-US" altLang="zh-CN" sz="2400" dirty="0" err="1" smtClean="0"/>
              <a:t>cv.warpPerspective</a:t>
            </a:r>
            <a:r>
              <a:rPr lang="zh-CN" altLang="en-US" sz="2400" dirty="0" smtClean="0"/>
              <a:t>采用</a:t>
            </a:r>
            <a:r>
              <a:rPr lang="en-US" altLang="zh-CN" sz="2400" dirty="0"/>
              <a:t>3x3</a:t>
            </a:r>
            <a:r>
              <a:rPr lang="zh-CN" altLang="en-US" sz="2400" dirty="0"/>
              <a:t>转换矩阵作为输入。</a:t>
            </a:r>
            <a:endParaRPr lang="zh-CN" altLang="en-US" sz="2400" b="1" dirty="0"/>
          </a:p>
          <a:p>
            <a:pPr algn="just"/>
            <a:endParaRPr lang="en-US" altLang="zh-CN" sz="2400" dirty="0"/>
          </a:p>
        </p:txBody>
      </p:sp>
    </p:spTree>
    <p:extLst>
      <p:ext uri="{BB962C8B-B14F-4D97-AF65-F5344CB8AC3E}">
        <p14:creationId xmlns:p14="http://schemas.microsoft.com/office/powerpoint/2010/main" val="39533903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2D</a:t>
            </a:r>
            <a:r>
              <a:rPr lang="zh-CN" altLang="en-US" b="1" dirty="0"/>
              <a:t>卷积（图像过滤）</a:t>
            </a:r>
            <a:br>
              <a:rPr lang="zh-CN" altLang="en-US" b="1" dirty="0"/>
            </a:br>
            <a:endParaRPr lang="zh-CN" altLang="en-US" dirty="0"/>
          </a:p>
        </p:txBody>
      </p:sp>
      <p:sp>
        <p:nvSpPr>
          <p:cNvPr id="3" name="内容占位符 2"/>
          <p:cNvSpPr>
            <a:spLocks noGrp="1"/>
          </p:cNvSpPr>
          <p:nvPr>
            <p:ph idx="1"/>
          </p:nvPr>
        </p:nvSpPr>
        <p:spPr/>
        <p:txBody>
          <a:bodyPr>
            <a:normAutofit/>
          </a:bodyPr>
          <a:lstStyle/>
          <a:p>
            <a:pPr algn="just">
              <a:buFont typeface="Wingdings" panose="05000000000000000000" pitchFamily="2" charset="2"/>
              <a:buChar char="p"/>
            </a:pPr>
            <a:r>
              <a:rPr lang="zh-CN" altLang="en-US" sz="2400" dirty="0"/>
              <a:t>与一维信号一样，还可以使用各种低通滤波器（</a:t>
            </a:r>
            <a:r>
              <a:rPr lang="en-US" altLang="zh-CN" sz="2400" dirty="0"/>
              <a:t>LPF</a:t>
            </a:r>
            <a:r>
              <a:rPr lang="zh-CN" altLang="en-US" sz="2400" dirty="0"/>
              <a:t>），高通滤波器（</a:t>
            </a:r>
            <a:r>
              <a:rPr lang="en-US" altLang="zh-CN" sz="2400" dirty="0"/>
              <a:t>HPF</a:t>
            </a:r>
            <a:r>
              <a:rPr lang="zh-CN" altLang="en-US" sz="2400" dirty="0"/>
              <a:t>）等对图像进行滤波。</a:t>
            </a:r>
            <a:r>
              <a:rPr lang="en-US" altLang="zh-CN" sz="2400" dirty="0"/>
              <a:t>LPF</a:t>
            </a:r>
            <a:r>
              <a:rPr lang="zh-CN" altLang="en-US" sz="2400" dirty="0"/>
              <a:t>有助于消除噪声，使图像模糊等。</a:t>
            </a:r>
            <a:r>
              <a:rPr lang="en-US" altLang="zh-CN" sz="2400" dirty="0"/>
              <a:t>HPF</a:t>
            </a:r>
            <a:r>
              <a:rPr lang="zh-CN" altLang="en-US" sz="2400" dirty="0"/>
              <a:t>滤波器有助于在图像中找到边缘</a:t>
            </a:r>
            <a:r>
              <a:rPr lang="zh-CN" altLang="en-US" sz="2400" dirty="0" smtClean="0"/>
              <a:t>。</a:t>
            </a:r>
            <a:endParaRPr lang="en-US" altLang="zh-CN" sz="2400" dirty="0" smtClean="0"/>
          </a:p>
          <a:p>
            <a:pPr algn="just">
              <a:buFont typeface="Wingdings" panose="05000000000000000000" pitchFamily="2" charset="2"/>
              <a:buChar char="p"/>
            </a:pPr>
            <a:endParaRPr lang="en-US" altLang="zh-CN" sz="2400" dirty="0"/>
          </a:p>
          <a:p>
            <a:pPr algn="just">
              <a:buFont typeface="Wingdings" panose="05000000000000000000" pitchFamily="2" charset="2"/>
              <a:buChar char="p"/>
            </a:pPr>
            <a:r>
              <a:rPr lang="en-US" altLang="zh-CN" sz="2400" dirty="0" err="1"/>
              <a:t>OpenCV</a:t>
            </a:r>
            <a:r>
              <a:rPr lang="zh-CN" altLang="en-US" sz="2400" dirty="0"/>
              <a:t>提供了一个函数**</a:t>
            </a:r>
            <a:r>
              <a:rPr lang="en-US" altLang="zh-CN" sz="2400" dirty="0"/>
              <a:t>cv.filter2D**</a:t>
            </a:r>
            <a:r>
              <a:rPr lang="zh-CN" altLang="en-US" sz="2400" dirty="0"/>
              <a:t>来将内核与图像进行卷积。例如，我们将尝试对图像进行平均滤波。</a:t>
            </a:r>
            <a:r>
              <a:rPr lang="en-US" altLang="zh-CN" sz="2400" dirty="0"/>
              <a:t>5x5</a:t>
            </a:r>
            <a:r>
              <a:rPr lang="zh-CN" altLang="en-US" sz="2400" dirty="0"/>
              <a:t>平均滤波器内核如下所示：</a:t>
            </a:r>
          </a:p>
        </p:txBody>
      </p:sp>
    </p:spTree>
    <p:extLst>
      <p:ext uri="{BB962C8B-B14F-4D97-AF65-F5344CB8AC3E}">
        <p14:creationId xmlns:p14="http://schemas.microsoft.com/office/powerpoint/2010/main" val="17684343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pPr>
              <a:buFont typeface="Wingdings" panose="05000000000000000000" pitchFamily="2" charset="2"/>
              <a:buChar char="p"/>
            </a:pPr>
            <a:r>
              <a:rPr lang="zh-CN" altLang="en-US" sz="2400" dirty="0"/>
              <a:t>操作如下</a:t>
            </a:r>
            <a:r>
              <a:rPr lang="en-US" altLang="zh-CN" sz="2400" dirty="0"/>
              <a:t>:</a:t>
            </a:r>
            <a:r>
              <a:rPr lang="zh-CN" altLang="en-US" sz="2400" dirty="0"/>
              <a:t>保持这个内核在一个像素上，将所有低于这个内核的</a:t>
            </a:r>
            <a:r>
              <a:rPr lang="en-US" altLang="zh-CN" sz="2400" dirty="0"/>
              <a:t>25</a:t>
            </a:r>
            <a:r>
              <a:rPr lang="zh-CN" altLang="en-US" sz="2400" dirty="0"/>
              <a:t>个像素相加，取其平均值，然后用新的平均值替换中心像素。它将对图像中的所有像素继续此操作。</a:t>
            </a:r>
          </a:p>
        </p:txBody>
      </p:sp>
      <p:pic>
        <p:nvPicPr>
          <p:cNvPr id="4" name="图片 3"/>
          <p:cNvPicPr>
            <a:picLocks noChangeAspect="1"/>
          </p:cNvPicPr>
          <p:nvPr/>
        </p:nvPicPr>
        <p:blipFill>
          <a:blip r:embed="rId2"/>
          <a:stretch>
            <a:fillRect/>
          </a:stretch>
        </p:blipFill>
        <p:spPr>
          <a:xfrm>
            <a:off x="4592947" y="2133600"/>
            <a:ext cx="3400000" cy="2085714"/>
          </a:xfrm>
          <a:prstGeom prst="rect">
            <a:avLst/>
          </a:prstGeom>
        </p:spPr>
      </p:pic>
    </p:spTree>
    <p:extLst>
      <p:ext uri="{BB962C8B-B14F-4D97-AF65-F5344CB8AC3E}">
        <p14:creationId xmlns:p14="http://schemas.microsoft.com/office/powerpoint/2010/main" val="2289749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Font typeface="Wingdings" panose="05000000000000000000" pitchFamily="2" charset="2"/>
              <a:buChar char="p"/>
            </a:pPr>
            <a:r>
              <a:rPr lang="zh-CN" altLang="en-US" sz="2400" dirty="0"/>
              <a:t>试试这个代码，并检查结果</a:t>
            </a:r>
            <a:r>
              <a:rPr lang="en-US" altLang="zh-CN" sz="2400" dirty="0"/>
              <a:t>:</a:t>
            </a:r>
            <a:endParaRPr lang="zh-CN" altLang="en-US" sz="2400" dirty="0"/>
          </a:p>
        </p:txBody>
      </p:sp>
      <p:pic>
        <p:nvPicPr>
          <p:cNvPr id="4" name="图片 3"/>
          <p:cNvPicPr>
            <a:picLocks noChangeAspect="1"/>
          </p:cNvPicPr>
          <p:nvPr/>
        </p:nvPicPr>
        <p:blipFill>
          <a:blip r:embed="rId2"/>
          <a:stretch>
            <a:fillRect/>
          </a:stretch>
        </p:blipFill>
        <p:spPr>
          <a:xfrm>
            <a:off x="2589212" y="2851398"/>
            <a:ext cx="7361905" cy="3180952"/>
          </a:xfrm>
          <a:prstGeom prst="rect">
            <a:avLst/>
          </a:prstGeom>
        </p:spPr>
      </p:pic>
    </p:spTree>
    <p:extLst>
      <p:ext uri="{BB962C8B-B14F-4D97-AF65-F5344CB8AC3E}">
        <p14:creationId xmlns:p14="http://schemas.microsoft.com/office/powerpoint/2010/main" val="20696736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Font typeface="Wingdings" panose="05000000000000000000" pitchFamily="2" charset="2"/>
              <a:buChar char="p"/>
            </a:pPr>
            <a:r>
              <a:rPr lang="zh-CN" altLang="en-US" sz="2400" dirty="0"/>
              <a:t>结果：</a:t>
            </a:r>
          </a:p>
        </p:txBody>
      </p:sp>
      <p:pic>
        <p:nvPicPr>
          <p:cNvPr id="1026" name="Picture 2" descr="http://qiniu.aihubs.net/fil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8934" y="2133600"/>
            <a:ext cx="5598111" cy="3620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7448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图像模糊（图像平滑）</a:t>
            </a:r>
            <a:br>
              <a:rPr lang="zh-CN" altLang="en-US" b="1" dirty="0"/>
            </a:b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p"/>
            </a:pPr>
            <a:r>
              <a:rPr lang="zh-CN" altLang="en-US" sz="2400" dirty="0"/>
              <a:t>通过将图像与低通滤波器内核进行卷积来实现图像模糊。这对于消除噪音很有用。它实际上从图像中消除了高频部分（例如噪声，边缘）。因此，在此操作中边缘有些模糊。（有一些模糊技术也可以不模糊边缘）。</a:t>
            </a:r>
            <a:r>
              <a:rPr lang="en-US" altLang="zh-CN" sz="2400" dirty="0" err="1"/>
              <a:t>OpenCV</a:t>
            </a:r>
            <a:r>
              <a:rPr lang="zh-CN" altLang="en-US" sz="2400" dirty="0"/>
              <a:t>主要提供四种类型的模糊技术</a:t>
            </a:r>
            <a:r>
              <a:rPr lang="zh-CN" altLang="en-US" sz="2400" dirty="0" smtClean="0"/>
              <a:t>。</a:t>
            </a:r>
            <a:endParaRPr lang="en-US" altLang="zh-CN" sz="2400" dirty="0" smtClean="0"/>
          </a:p>
          <a:p>
            <a:pPr>
              <a:buFont typeface="Wingdings" panose="05000000000000000000" pitchFamily="2" charset="2"/>
              <a:buChar char="p"/>
            </a:pPr>
            <a:endParaRPr lang="en-US" altLang="zh-CN" sz="2400" dirty="0"/>
          </a:p>
          <a:p>
            <a:pPr>
              <a:buFont typeface="Wingdings" panose="05000000000000000000" pitchFamily="2" charset="2"/>
              <a:buChar char="p"/>
            </a:pPr>
            <a:endParaRPr lang="zh-CN" altLang="en-US" sz="2400" dirty="0"/>
          </a:p>
        </p:txBody>
      </p:sp>
    </p:spTree>
    <p:extLst>
      <p:ext uri="{BB962C8B-B14F-4D97-AF65-F5344CB8AC3E}">
        <p14:creationId xmlns:p14="http://schemas.microsoft.com/office/powerpoint/2010/main" val="24167289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Wingdings" panose="05000000000000000000" pitchFamily="2" charset="2"/>
              <a:buChar char="p"/>
            </a:pPr>
            <a:r>
              <a:rPr lang="en-US" altLang="zh-CN" sz="2800" b="1" dirty="0"/>
              <a:t>1.</a:t>
            </a:r>
            <a:r>
              <a:rPr lang="zh-CN" altLang="en-US" sz="2800" b="1" dirty="0" smtClean="0"/>
              <a:t>平均</a:t>
            </a:r>
            <a:endParaRPr lang="en-US" altLang="zh-CN" dirty="0" smtClean="0"/>
          </a:p>
          <a:p>
            <a:pPr algn="just">
              <a:buFont typeface="Wingdings" panose="05000000000000000000" pitchFamily="2" charset="2"/>
              <a:buChar char="ü"/>
            </a:pPr>
            <a:r>
              <a:rPr lang="zh-CN" altLang="en-US" sz="2400" dirty="0" smtClean="0"/>
              <a:t>这</a:t>
            </a:r>
            <a:r>
              <a:rPr lang="zh-CN" altLang="en-US" sz="2400" dirty="0"/>
              <a:t>是通过将图像与归一化框滤镜进行卷积来完成的。它仅获取内核区域下所有像素的平均值，并替换中心元素。这是通过功能**</a:t>
            </a:r>
            <a:r>
              <a:rPr lang="en-US" altLang="zh-CN" sz="2400" dirty="0" err="1"/>
              <a:t>cv.blur</a:t>
            </a:r>
            <a:r>
              <a:rPr lang="en-US" altLang="zh-CN" sz="2400" dirty="0"/>
              <a:t>()</a:t>
            </a:r>
            <a:r>
              <a:rPr lang="zh-CN" altLang="en-US" sz="2400" b="1" dirty="0"/>
              <a:t>或**</a:t>
            </a:r>
            <a:r>
              <a:rPr lang="en-US" altLang="zh-CN" sz="2400" b="1" dirty="0" err="1"/>
              <a:t>cv.boxFilter</a:t>
            </a:r>
            <a:r>
              <a:rPr lang="en-US" altLang="zh-CN" sz="2400" b="1" dirty="0"/>
              <a:t>()</a:t>
            </a:r>
            <a:r>
              <a:rPr lang="zh-CN" altLang="en-US" sz="2400" b="1" dirty="0"/>
              <a:t>完成的</a:t>
            </a:r>
            <a:r>
              <a:rPr lang="zh-CN" altLang="en-US" sz="2400" dirty="0"/>
              <a:t>。检查文档以获取有关内核的更多详细信息。我们应该指定内核的宽度和高度。</a:t>
            </a:r>
            <a:r>
              <a:rPr lang="en-US" altLang="zh-CN" sz="2400" dirty="0"/>
              <a:t>3x3</a:t>
            </a:r>
            <a:r>
              <a:rPr lang="zh-CN" altLang="en-US" sz="2400" dirty="0"/>
              <a:t>归一化框式过滤器如下所示：</a:t>
            </a:r>
          </a:p>
        </p:txBody>
      </p:sp>
      <p:pic>
        <p:nvPicPr>
          <p:cNvPr id="4" name="图片 3"/>
          <p:cNvPicPr>
            <a:picLocks noChangeAspect="1"/>
          </p:cNvPicPr>
          <p:nvPr/>
        </p:nvPicPr>
        <p:blipFill>
          <a:blip r:embed="rId2"/>
          <a:stretch>
            <a:fillRect/>
          </a:stretch>
        </p:blipFill>
        <p:spPr>
          <a:xfrm>
            <a:off x="5478191" y="4816012"/>
            <a:ext cx="2304762" cy="1323810"/>
          </a:xfrm>
          <a:prstGeom prst="rect">
            <a:avLst/>
          </a:prstGeom>
        </p:spPr>
      </p:pic>
    </p:spTree>
    <p:extLst>
      <p:ext uri="{BB962C8B-B14F-4D97-AF65-F5344CB8AC3E}">
        <p14:creationId xmlns:p14="http://schemas.microsoft.com/office/powerpoint/2010/main" val="25194070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a:buFont typeface="Wingdings" panose="05000000000000000000" pitchFamily="2" charset="2"/>
              <a:buChar char="p"/>
            </a:pPr>
            <a:r>
              <a:rPr lang="zh-CN" altLang="en-US" sz="2400" dirty="0" smtClean="0">
                <a:solidFill>
                  <a:srgbClr val="FF0000"/>
                </a:solidFill>
              </a:rPr>
              <a:t>注意：</a:t>
            </a:r>
            <a:r>
              <a:rPr lang="zh-CN" altLang="en-US" sz="2400" dirty="0" smtClean="0"/>
              <a:t>如果</a:t>
            </a:r>
            <a:r>
              <a:rPr lang="zh-CN" altLang="en-US" sz="2400" dirty="0"/>
              <a:t>您不想使用标准化的框式过滤器，请使用**</a:t>
            </a:r>
            <a:r>
              <a:rPr lang="en-US" altLang="zh-CN" sz="2400" dirty="0" err="1"/>
              <a:t>cv.boxFilter</a:t>
            </a:r>
            <a:r>
              <a:rPr lang="en-US" altLang="zh-CN" sz="2400" dirty="0"/>
              <a:t>()**</a:t>
            </a:r>
            <a:r>
              <a:rPr lang="zh-CN" altLang="en-US" sz="2400" dirty="0"/>
              <a:t>。将参数</a:t>
            </a:r>
            <a:r>
              <a:rPr lang="en-US" altLang="zh-CN" sz="2400" dirty="0"/>
              <a:t>normalize = False</a:t>
            </a:r>
            <a:r>
              <a:rPr lang="zh-CN" altLang="en-US" sz="2400" dirty="0"/>
              <a:t>传递给函数</a:t>
            </a:r>
            <a:r>
              <a:rPr lang="zh-CN" altLang="en-US" sz="2400" dirty="0" smtClean="0"/>
              <a:t>。</a:t>
            </a:r>
            <a:endParaRPr lang="en-US" altLang="zh-CN" sz="2400" dirty="0" smtClean="0"/>
          </a:p>
          <a:p>
            <a:pPr algn="just">
              <a:buFont typeface="Wingdings" panose="05000000000000000000" pitchFamily="2" charset="2"/>
              <a:buChar char="p"/>
            </a:pPr>
            <a:endParaRPr lang="en-US" altLang="zh-CN" sz="2400" dirty="0"/>
          </a:p>
          <a:p>
            <a:pPr algn="just">
              <a:buFont typeface="Wingdings" panose="05000000000000000000" pitchFamily="2" charset="2"/>
              <a:buChar char="p"/>
            </a:pPr>
            <a:r>
              <a:rPr lang="zh-CN" altLang="en-US" sz="2400" dirty="0"/>
              <a:t>查看下面的示例演示，其内核大小为</a:t>
            </a:r>
            <a:r>
              <a:rPr lang="en-US" altLang="zh-CN" sz="2400" dirty="0"/>
              <a:t>5x5</a:t>
            </a:r>
            <a:r>
              <a:rPr lang="zh-CN" altLang="en-US" sz="2400" dirty="0"/>
              <a:t>：</a:t>
            </a:r>
          </a:p>
        </p:txBody>
      </p:sp>
      <p:pic>
        <p:nvPicPr>
          <p:cNvPr id="5" name="图片 4"/>
          <p:cNvPicPr>
            <a:picLocks noChangeAspect="1"/>
          </p:cNvPicPr>
          <p:nvPr/>
        </p:nvPicPr>
        <p:blipFill>
          <a:blip r:embed="rId2"/>
          <a:stretch>
            <a:fillRect/>
          </a:stretch>
        </p:blipFill>
        <p:spPr>
          <a:xfrm>
            <a:off x="2810687" y="4000857"/>
            <a:ext cx="7133333" cy="2857143"/>
          </a:xfrm>
          <a:prstGeom prst="rect">
            <a:avLst/>
          </a:prstGeom>
        </p:spPr>
      </p:pic>
    </p:spTree>
    <p:extLst>
      <p:ext uri="{BB962C8B-B14F-4D97-AF65-F5344CB8AC3E}">
        <p14:creationId xmlns:p14="http://schemas.microsoft.com/office/powerpoint/2010/main" val="32266019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Font typeface="Wingdings" panose="05000000000000000000" pitchFamily="2" charset="2"/>
              <a:buChar char="p"/>
            </a:pPr>
            <a:r>
              <a:rPr lang="zh-CN" altLang="en-US" sz="2400" dirty="0"/>
              <a:t>结果</a:t>
            </a:r>
            <a:r>
              <a:rPr lang="en-US" altLang="zh-CN" sz="2400" dirty="0"/>
              <a:t>:</a:t>
            </a:r>
            <a:endParaRPr lang="zh-CN" altLang="en-US" sz="2400" dirty="0"/>
          </a:p>
        </p:txBody>
      </p:sp>
      <p:pic>
        <p:nvPicPr>
          <p:cNvPr id="3074" name="Picture 2" descr="http://qiniu.aihubs.net/blu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1137" y="2133600"/>
            <a:ext cx="5551885" cy="3577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4269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89212" y="2133600"/>
            <a:ext cx="8915400" cy="4337538"/>
          </a:xfrm>
        </p:spPr>
        <p:txBody>
          <a:bodyPr>
            <a:normAutofit/>
          </a:bodyPr>
          <a:lstStyle/>
          <a:p>
            <a:pPr>
              <a:buFont typeface="Wingdings" panose="05000000000000000000" pitchFamily="2" charset="2"/>
              <a:buChar char="p"/>
            </a:pPr>
            <a:r>
              <a:rPr lang="en-US" altLang="zh-CN" sz="2400" b="1" dirty="0"/>
              <a:t>2.</a:t>
            </a:r>
            <a:r>
              <a:rPr lang="zh-CN" altLang="en-US" sz="2400" b="1" dirty="0"/>
              <a:t>高斯</a:t>
            </a:r>
            <a:r>
              <a:rPr lang="zh-CN" altLang="en-US" sz="2400" b="1" dirty="0" smtClean="0"/>
              <a:t>模糊</a:t>
            </a:r>
            <a:endParaRPr lang="en-US" altLang="zh-CN" sz="2400" b="1" dirty="0"/>
          </a:p>
          <a:p>
            <a:pPr algn="just">
              <a:buFont typeface="Wingdings" panose="05000000000000000000" pitchFamily="2" charset="2"/>
              <a:buChar char="ü"/>
            </a:pPr>
            <a:r>
              <a:rPr lang="zh-CN" altLang="en-US" sz="2400" dirty="0" smtClean="0"/>
              <a:t>这</a:t>
            </a:r>
            <a:r>
              <a:rPr lang="zh-CN" altLang="en-US" sz="2400" dirty="0"/>
              <a:t>是通过功能**</a:t>
            </a:r>
            <a:r>
              <a:rPr lang="en-US" altLang="zh-CN" sz="2400" dirty="0" err="1"/>
              <a:t>cv.GaussianBlur</a:t>
            </a:r>
            <a:r>
              <a:rPr lang="en-US" altLang="zh-CN" sz="2400" dirty="0"/>
              <a:t>()** </a:t>
            </a:r>
            <a:r>
              <a:rPr lang="zh-CN" altLang="en-US" sz="2400" dirty="0"/>
              <a:t>完成的。我们应指定内核的宽度和高度，该宽度和高度应为正数和奇数。我们还应指定</a:t>
            </a:r>
            <a:r>
              <a:rPr lang="en-US" altLang="zh-CN" sz="2400" dirty="0"/>
              <a:t>X</a:t>
            </a:r>
            <a:r>
              <a:rPr lang="zh-CN" altLang="en-US" sz="2400" dirty="0"/>
              <a:t>和</a:t>
            </a:r>
            <a:r>
              <a:rPr lang="en-US" altLang="zh-CN" sz="2400" dirty="0"/>
              <a:t>Y</a:t>
            </a:r>
            <a:r>
              <a:rPr lang="zh-CN" altLang="en-US" sz="2400" dirty="0"/>
              <a:t>方向的标准偏差，分别为</a:t>
            </a:r>
            <a:r>
              <a:rPr lang="en-US" altLang="zh-CN" sz="2400" dirty="0" err="1"/>
              <a:t>sigmaX</a:t>
            </a:r>
            <a:r>
              <a:rPr lang="zh-CN" altLang="en-US" sz="2400" dirty="0"/>
              <a:t>和</a:t>
            </a:r>
            <a:r>
              <a:rPr lang="en-US" altLang="zh-CN" sz="2400" dirty="0" err="1"/>
              <a:t>sigmaY</a:t>
            </a:r>
            <a:r>
              <a:rPr lang="zh-CN" altLang="en-US" sz="2400" dirty="0"/>
              <a:t>。如果仅指定</a:t>
            </a:r>
            <a:r>
              <a:rPr lang="en-US" altLang="zh-CN" sz="2400" dirty="0" err="1"/>
              <a:t>sigmaX</a:t>
            </a:r>
            <a:r>
              <a:rPr lang="zh-CN" altLang="en-US" sz="2400" dirty="0"/>
              <a:t>，则将</a:t>
            </a:r>
            <a:r>
              <a:rPr lang="en-US" altLang="zh-CN" sz="2400" dirty="0" err="1"/>
              <a:t>sigmaY</a:t>
            </a:r>
            <a:r>
              <a:rPr lang="zh-CN" altLang="en-US" sz="2400" dirty="0"/>
              <a:t>与</a:t>
            </a:r>
            <a:r>
              <a:rPr lang="en-US" altLang="zh-CN" sz="2400" dirty="0" err="1"/>
              <a:t>sigmaX</a:t>
            </a:r>
            <a:r>
              <a:rPr lang="zh-CN" altLang="en-US" sz="2400" dirty="0"/>
              <a:t>相同。如果两个都为零，则根据内核大小进行计算。</a:t>
            </a:r>
            <a:r>
              <a:rPr lang="zh-CN" altLang="en-US" sz="2400" b="1" dirty="0">
                <a:solidFill>
                  <a:srgbClr val="FF0000"/>
                </a:solidFill>
              </a:rPr>
              <a:t>高斯模糊对于从图像中去除高斯噪声非常有效</a:t>
            </a:r>
            <a:r>
              <a:rPr lang="zh-CN" altLang="en-US" sz="2400" b="1" dirty="0" smtClean="0">
                <a:solidFill>
                  <a:srgbClr val="FF0000"/>
                </a:solidFill>
              </a:rPr>
              <a:t>。</a:t>
            </a:r>
            <a:endParaRPr lang="en-US" altLang="zh-CN" sz="2400" b="1" dirty="0" smtClean="0">
              <a:solidFill>
                <a:srgbClr val="FF0000"/>
              </a:solidFill>
            </a:endParaRPr>
          </a:p>
          <a:p>
            <a:pPr algn="just">
              <a:buFont typeface="Wingdings" panose="05000000000000000000" pitchFamily="2" charset="2"/>
              <a:buChar char="ü"/>
            </a:pPr>
            <a:endParaRPr lang="en-US" altLang="zh-CN" sz="2400" b="1" dirty="0"/>
          </a:p>
          <a:p>
            <a:pPr algn="just">
              <a:buFont typeface="Wingdings" panose="05000000000000000000" pitchFamily="2" charset="2"/>
              <a:buChar char="ü"/>
            </a:pPr>
            <a:r>
              <a:rPr lang="zh-CN" altLang="en-US" sz="2400" dirty="0"/>
              <a:t>如果需要，可以使用函数**</a:t>
            </a:r>
            <a:r>
              <a:rPr lang="en-US" altLang="zh-CN" sz="2400" dirty="0" err="1"/>
              <a:t>cv.getGaussianKernel</a:t>
            </a:r>
            <a:r>
              <a:rPr lang="en-US" altLang="zh-CN" sz="2400" dirty="0"/>
              <a:t>()** </a:t>
            </a:r>
            <a:r>
              <a:rPr lang="zh-CN" altLang="en-US" sz="2400" dirty="0"/>
              <a:t>创建高斯内核。</a:t>
            </a:r>
            <a:endParaRPr lang="zh-CN" altLang="en-US" sz="2400" b="1" dirty="0"/>
          </a:p>
          <a:p>
            <a:endParaRPr lang="zh-CN" altLang="en-US" dirty="0"/>
          </a:p>
        </p:txBody>
      </p:sp>
    </p:spTree>
    <p:extLst>
      <p:ext uri="{BB962C8B-B14F-4D97-AF65-F5344CB8AC3E}">
        <p14:creationId xmlns:p14="http://schemas.microsoft.com/office/powerpoint/2010/main" val="4020784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Font typeface="Wingdings" panose="05000000000000000000" pitchFamily="2" charset="2"/>
              <a:buChar char="p"/>
            </a:pPr>
            <a:r>
              <a:rPr lang="zh-CN" altLang="en-US" sz="2400" dirty="0"/>
              <a:t>可以修改以上代码以实现高斯模糊</a:t>
            </a:r>
            <a:r>
              <a:rPr lang="zh-CN" altLang="en-US" sz="2400" dirty="0" smtClean="0"/>
              <a:t>：</a:t>
            </a:r>
            <a:endParaRPr lang="en-US" altLang="zh-CN" sz="2400" dirty="0" smtClean="0"/>
          </a:p>
          <a:p>
            <a:pPr>
              <a:buFont typeface="Wingdings" panose="05000000000000000000" pitchFamily="2" charset="2"/>
              <a:buChar char="p"/>
            </a:pPr>
            <a:endParaRPr lang="en-US" altLang="zh-CN" sz="2400" dirty="0"/>
          </a:p>
          <a:p>
            <a:pPr>
              <a:buFont typeface="Wingdings" panose="05000000000000000000" pitchFamily="2" charset="2"/>
              <a:buChar char="p"/>
            </a:pPr>
            <a:endParaRPr lang="en-US" altLang="zh-CN" sz="2400" dirty="0" smtClean="0"/>
          </a:p>
          <a:p>
            <a:pPr>
              <a:buFont typeface="Wingdings" panose="05000000000000000000" pitchFamily="2" charset="2"/>
              <a:buChar char="p"/>
            </a:pPr>
            <a:r>
              <a:rPr lang="zh-CN" altLang="en-US" sz="2400" dirty="0"/>
              <a:t>结果：</a:t>
            </a:r>
          </a:p>
        </p:txBody>
      </p:sp>
      <p:pic>
        <p:nvPicPr>
          <p:cNvPr id="4" name="图片 3"/>
          <p:cNvPicPr>
            <a:picLocks noChangeAspect="1"/>
          </p:cNvPicPr>
          <p:nvPr/>
        </p:nvPicPr>
        <p:blipFill>
          <a:blip r:embed="rId2"/>
          <a:stretch>
            <a:fillRect/>
          </a:stretch>
        </p:blipFill>
        <p:spPr>
          <a:xfrm>
            <a:off x="2884617" y="2702426"/>
            <a:ext cx="4819048" cy="580952"/>
          </a:xfrm>
          <a:prstGeom prst="rect">
            <a:avLst/>
          </a:prstGeom>
        </p:spPr>
      </p:pic>
      <p:pic>
        <p:nvPicPr>
          <p:cNvPr id="4098" name="Picture 2" descr="http://qiniu.aihubs.net/gaussi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8596" y="3444246"/>
            <a:ext cx="4286250" cy="26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910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图像的几何变换</a:t>
            </a:r>
            <a:endParaRPr lang="zh-CN" altLang="en-US" dirty="0"/>
          </a:p>
        </p:txBody>
      </p:sp>
      <p:sp>
        <p:nvSpPr>
          <p:cNvPr id="3" name="内容占位符 2"/>
          <p:cNvSpPr>
            <a:spLocks noGrp="1"/>
          </p:cNvSpPr>
          <p:nvPr>
            <p:ph idx="1"/>
          </p:nvPr>
        </p:nvSpPr>
        <p:spPr>
          <a:xfrm>
            <a:off x="2589212" y="1655297"/>
            <a:ext cx="8915400" cy="4553803"/>
          </a:xfrm>
        </p:spPr>
        <p:txBody>
          <a:bodyPr>
            <a:normAutofit/>
          </a:bodyPr>
          <a:lstStyle/>
          <a:p>
            <a:pPr algn="just">
              <a:buFont typeface="Wingdings" panose="05000000000000000000" pitchFamily="2" charset="2"/>
              <a:buChar char="p"/>
            </a:pPr>
            <a:r>
              <a:rPr lang="zh-CN" altLang="en-US" sz="2800" b="1" dirty="0" smtClean="0"/>
              <a:t>缩放</a:t>
            </a:r>
            <a:endParaRPr lang="zh-CN" altLang="en-US" sz="2800" b="1" dirty="0"/>
          </a:p>
          <a:p>
            <a:pPr algn="just">
              <a:buFont typeface="Wingdings" panose="05000000000000000000" pitchFamily="2" charset="2"/>
              <a:buChar char="ü"/>
            </a:pPr>
            <a:r>
              <a:rPr lang="zh-CN" altLang="en-US" sz="2400" dirty="0"/>
              <a:t>缩放只是调整图像的大小。为此，</a:t>
            </a:r>
            <a:r>
              <a:rPr lang="en-US" altLang="zh-CN" sz="2400" dirty="0" err="1"/>
              <a:t>OpenCV</a:t>
            </a:r>
            <a:r>
              <a:rPr lang="zh-CN" altLang="en-US" sz="2400" dirty="0"/>
              <a:t>带有一个函数</a:t>
            </a:r>
            <a:r>
              <a:rPr lang="en-US" altLang="zh-CN" sz="2400" b="1" dirty="0" err="1"/>
              <a:t>cv.resize</a:t>
            </a:r>
            <a:r>
              <a:rPr lang="en-US" altLang="zh-CN" sz="2400" b="1" dirty="0"/>
              <a:t>()</a:t>
            </a:r>
            <a:r>
              <a:rPr lang="zh-CN" altLang="en-US" sz="2400" dirty="0"/>
              <a:t>。图像的大小可以手动指定，也可以指定缩放比例。</a:t>
            </a:r>
            <a:endParaRPr lang="en-US" altLang="zh-CN" sz="2400" dirty="0" smtClean="0"/>
          </a:p>
          <a:p>
            <a:pPr algn="just">
              <a:buFont typeface="Wingdings" panose="05000000000000000000" pitchFamily="2" charset="2"/>
              <a:buChar char="ü"/>
            </a:pPr>
            <a:endParaRPr lang="en-US" altLang="zh-CN" sz="2400" dirty="0" smtClean="0"/>
          </a:p>
          <a:p>
            <a:pPr algn="just">
              <a:buFont typeface="Wingdings" panose="05000000000000000000" pitchFamily="2" charset="2"/>
              <a:buChar char="ü"/>
            </a:pPr>
            <a:r>
              <a:rPr lang="zh-CN" altLang="en-US" sz="2400" dirty="0" smtClean="0"/>
              <a:t>在</a:t>
            </a:r>
            <a:r>
              <a:rPr lang="zh-CN" altLang="en-US" sz="2400" dirty="0"/>
              <a:t>缩放以后，图像必然会发生变化，这就涉及到图像的插值问题。缩放有几种不同的插值（</a:t>
            </a:r>
            <a:r>
              <a:rPr lang="en-US" altLang="zh-CN" sz="2400" dirty="0"/>
              <a:t>interpolation</a:t>
            </a:r>
            <a:r>
              <a:rPr lang="zh-CN" altLang="en-US" sz="2400" dirty="0"/>
              <a:t>）方法，在缩小时推荐使用</a:t>
            </a:r>
            <a:r>
              <a:rPr lang="en-US" altLang="zh-CN" sz="2400" dirty="0"/>
              <a:t>cv2.INTER_AREA</a:t>
            </a:r>
            <a:r>
              <a:rPr lang="zh-CN" altLang="en-US" sz="2400" dirty="0"/>
              <a:t>，扩大时推荐使用</a:t>
            </a:r>
            <a:r>
              <a:rPr lang="en-US" altLang="zh-CN" sz="2400" dirty="0"/>
              <a:t>cv2.INTER_CUBIC</a:t>
            </a:r>
            <a:r>
              <a:rPr lang="zh-CN" altLang="en-US" sz="2400" dirty="0"/>
              <a:t>和</a:t>
            </a:r>
            <a:r>
              <a:rPr lang="en-US" altLang="zh-CN" sz="2400" dirty="0"/>
              <a:t>cv2.INTER_LINEAR</a:t>
            </a:r>
            <a:r>
              <a:rPr lang="zh-CN" altLang="en-US" sz="2400" dirty="0" smtClean="0"/>
              <a:t>。</a:t>
            </a:r>
            <a:endParaRPr lang="zh-CN" altLang="en-US" sz="2400" dirty="0"/>
          </a:p>
        </p:txBody>
      </p:sp>
    </p:spTree>
    <p:extLst>
      <p:ext uri="{BB962C8B-B14F-4D97-AF65-F5344CB8AC3E}">
        <p14:creationId xmlns:p14="http://schemas.microsoft.com/office/powerpoint/2010/main" val="14849425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89212" y="2133600"/>
            <a:ext cx="8915400" cy="3971778"/>
          </a:xfrm>
        </p:spPr>
        <p:txBody>
          <a:bodyPr>
            <a:normAutofit lnSpcReduction="10000"/>
          </a:bodyPr>
          <a:lstStyle/>
          <a:p>
            <a:pPr>
              <a:buFont typeface="Wingdings" panose="05000000000000000000" pitchFamily="2" charset="2"/>
              <a:buChar char="p"/>
            </a:pPr>
            <a:r>
              <a:rPr lang="en-US" altLang="zh-CN" sz="2400" b="1" dirty="0"/>
              <a:t>3.</a:t>
            </a:r>
            <a:r>
              <a:rPr lang="zh-CN" altLang="en-US" sz="2400" b="1" dirty="0"/>
              <a:t>中位</a:t>
            </a:r>
            <a:r>
              <a:rPr lang="zh-CN" altLang="en-US" sz="2400" b="1" dirty="0" smtClean="0"/>
              <a:t>模糊</a:t>
            </a:r>
            <a:endParaRPr lang="en-US" altLang="zh-CN" sz="2400" b="1" dirty="0" smtClean="0"/>
          </a:p>
          <a:p>
            <a:pPr algn="just">
              <a:buFont typeface="Wingdings" panose="05000000000000000000" pitchFamily="2" charset="2"/>
              <a:buChar char="ü"/>
            </a:pPr>
            <a:r>
              <a:rPr lang="zh-CN" altLang="en-US" sz="2400" dirty="0" smtClean="0"/>
              <a:t>函数</a:t>
            </a:r>
            <a:r>
              <a:rPr lang="zh-CN" altLang="en-US" sz="2400" dirty="0"/>
              <a:t>**</a:t>
            </a:r>
            <a:r>
              <a:rPr lang="en-US" altLang="zh-CN" sz="2400" dirty="0" err="1"/>
              <a:t>cv.medianBlur</a:t>
            </a:r>
            <a:r>
              <a:rPr lang="en-US" altLang="zh-CN" sz="2400" dirty="0"/>
              <a:t>()** </a:t>
            </a:r>
            <a:r>
              <a:rPr lang="zh-CN" altLang="en-US" sz="2400" dirty="0"/>
              <a:t>提取内核区域下所有像素的中值，并将中心元素替换为该中值。这对于消除图像中的椒盐噪声非常有效。有趣的是，在上述过滤器中，中心元素是新计算的值，该值可以是图像中的像素值或新值。但是在中值模糊中，中心元素总是被图像中的某些像素值代替。有效降低噪音。其内核大小应为正奇数整数</a:t>
            </a:r>
            <a:r>
              <a:rPr lang="zh-CN" altLang="en-US" sz="2400" dirty="0" smtClean="0"/>
              <a:t>。</a:t>
            </a:r>
            <a:endParaRPr lang="en-US" altLang="zh-CN" sz="2400" dirty="0" smtClean="0"/>
          </a:p>
          <a:p>
            <a:pPr algn="just">
              <a:buFont typeface="Wingdings" panose="05000000000000000000" pitchFamily="2" charset="2"/>
              <a:buChar char="ü"/>
            </a:pPr>
            <a:endParaRPr lang="en-US" altLang="zh-CN" sz="2400" dirty="0" smtClean="0"/>
          </a:p>
          <a:p>
            <a:pPr algn="just">
              <a:buFont typeface="Wingdings" panose="05000000000000000000" pitchFamily="2" charset="2"/>
              <a:buChar char="ü"/>
            </a:pPr>
            <a:r>
              <a:rPr lang="zh-CN" altLang="en-US" sz="2400" dirty="0"/>
              <a:t>在此演示中，我向原始图像添加了</a:t>
            </a:r>
            <a:r>
              <a:rPr lang="en-US" altLang="zh-CN" sz="2400" dirty="0"/>
              <a:t>50</a:t>
            </a:r>
            <a:r>
              <a:rPr lang="zh-CN" altLang="en-US" sz="2400" dirty="0"/>
              <a:t>％的噪声并应用了中值模糊。检查结果：</a:t>
            </a:r>
            <a:endParaRPr lang="zh-CN" altLang="en-US" sz="2400" b="1" dirty="0"/>
          </a:p>
          <a:p>
            <a:endParaRPr lang="zh-CN" altLang="en-US" dirty="0"/>
          </a:p>
        </p:txBody>
      </p:sp>
    </p:spTree>
    <p:extLst>
      <p:ext uri="{BB962C8B-B14F-4D97-AF65-F5344CB8AC3E}">
        <p14:creationId xmlns:p14="http://schemas.microsoft.com/office/powerpoint/2010/main" val="3502398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pPr>
              <a:buFont typeface="Wingdings" panose="05000000000000000000" pitchFamily="2" charset="2"/>
              <a:buChar char="p"/>
            </a:pPr>
            <a:r>
              <a:rPr lang="zh-CN" altLang="en-US" sz="2400" dirty="0" smtClean="0"/>
              <a:t>结果：</a:t>
            </a:r>
            <a:endParaRPr lang="zh-CN" altLang="en-US" sz="2400" dirty="0"/>
          </a:p>
        </p:txBody>
      </p:sp>
      <p:pic>
        <p:nvPicPr>
          <p:cNvPr id="4" name="图片 3"/>
          <p:cNvPicPr>
            <a:picLocks noChangeAspect="1"/>
          </p:cNvPicPr>
          <p:nvPr/>
        </p:nvPicPr>
        <p:blipFill>
          <a:blip r:embed="rId2"/>
          <a:stretch>
            <a:fillRect/>
          </a:stretch>
        </p:blipFill>
        <p:spPr>
          <a:xfrm>
            <a:off x="3015988" y="2133600"/>
            <a:ext cx="4809524" cy="600000"/>
          </a:xfrm>
          <a:prstGeom prst="rect">
            <a:avLst/>
          </a:prstGeom>
        </p:spPr>
      </p:pic>
      <p:pic>
        <p:nvPicPr>
          <p:cNvPr id="5122" name="Picture 2" descr="http://qiniu.aihubs.net/medi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800" y="3129922"/>
            <a:ext cx="428625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8195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Wingdings" panose="05000000000000000000" pitchFamily="2" charset="2"/>
              <a:buChar char="p"/>
            </a:pPr>
            <a:r>
              <a:rPr lang="en-US" altLang="zh-CN" sz="2400" b="1" dirty="0"/>
              <a:t>4.</a:t>
            </a:r>
            <a:r>
              <a:rPr lang="zh-CN" altLang="en-US" sz="2400" b="1" dirty="0"/>
              <a:t>双边滤波</a:t>
            </a:r>
          </a:p>
          <a:p>
            <a:pPr algn="just">
              <a:buFont typeface="Wingdings" panose="05000000000000000000" pitchFamily="2" charset="2"/>
              <a:buChar char="ü"/>
            </a:pPr>
            <a:r>
              <a:rPr lang="en-US" altLang="zh-CN" sz="2400" b="1" dirty="0" err="1"/>
              <a:t>cv.bilateralFilter</a:t>
            </a:r>
            <a:r>
              <a:rPr lang="en-US" altLang="zh-CN" sz="2400" b="1" dirty="0"/>
              <a:t>()</a:t>
            </a:r>
            <a:r>
              <a:rPr lang="zh-CN" altLang="en-US" sz="2400" dirty="0"/>
              <a:t> 在去除噪声的同时保持边缘清晰锐利非常有效。但是，与其他过滤器相比，该操作速度较慢</a:t>
            </a:r>
            <a:r>
              <a:rPr lang="zh-CN" altLang="en-US" sz="2400" dirty="0" smtClean="0"/>
              <a:t>。</a:t>
            </a:r>
            <a:endParaRPr lang="en-US" altLang="zh-CN" sz="2400" dirty="0" smtClean="0"/>
          </a:p>
          <a:p>
            <a:pPr algn="just">
              <a:buFont typeface="Wingdings" panose="05000000000000000000" pitchFamily="2" charset="2"/>
              <a:buChar char="ü"/>
            </a:pPr>
            <a:endParaRPr lang="en-US" altLang="zh-CN" sz="2400" dirty="0"/>
          </a:p>
          <a:p>
            <a:pPr algn="just">
              <a:buFont typeface="Wingdings" panose="05000000000000000000" pitchFamily="2" charset="2"/>
              <a:buChar char="ü"/>
            </a:pPr>
            <a:r>
              <a:rPr lang="zh-CN" altLang="en-US" sz="2400" dirty="0"/>
              <a:t>双边滤波器在空间中也采用高斯滤波器，但是又有一个高斯滤波器，它是像素差的函数。空间的高斯函数确保仅考虑附近像素的模糊，而强度差的高斯函数确保仅考虑强度与中心像素相似的那些像素的模糊。由于边缘的像素强度变化较大，因此可以保留边缘。</a:t>
            </a:r>
          </a:p>
        </p:txBody>
      </p:sp>
    </p:spTree>
    <p:extLst>
      <p:ext uri="{BB962C8B-B14F-4D97-AF65-F5344CB8AC3E}">
        <p14:creationId xmlns:p14="http://schemas.microsoft.com/office/powerpoint/2010/main" val="3769658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Font typeface="Wingdings" panose="05000000000000000000" pitchFamily="2" charset="2"/>
              <a:buChar char="p"/>
            </a:pPr>
            <a:r>
              <a:rPr lang="zh-CN" altLang="en-US" sz="2400" dirty="0"/>
              <a:t>以下示例显示了使用双边</a:t>
            </a:r>
            <a:r>
              <a:rPr lang="zh-CN" altLang="en-US" sz="2400" dirty="0" smtClean="0"/>
              <a:t>过滤器</a:t>
            </a:r>
            <a:r>
              <a:rPr lang="en-US" altLang="zh-CN" sz="2400" dirty="0" smtClean="0"/>
              <a:t>:</a:t>
            </a:r>
          </a:p>
          <a:p>
            <a:pPr>
              <a:buFont typeface="Wingdings" panose="05000000000000000000" pitchFamily="2" charset="2"/>
              <a:buChar char="p"/>
            </a:pPr>
            <a:endParaRPr lang="en-US" altLang="zh-CN" sz="2400" dirty="0"/>
          </a:p>
          <a:p>
            <a:pPr>
              <a:buFont typeface="Wingdings" panose="05000000000000000000" pitchFamily="2" charset="2"/>
              <a:buChar char="p"/>
            </a:pPr>
            <a:endParaRPr lang="en-US" altLang="zh-CN" sz="2400" dirty="0" smtClean="0"/>
          </a:p>
          <a:p>
            <a:pPr>
              <a:buFont typeface="Wingdings" panose="05000000000000000000" pitchFamily="2" charset="2"/>
              <a:buChar char="p"/>
            </a:pPr>
            <a:r>
              <a:rPr lang="zh-CN" altLang="en-US" sz="2400" dirty="0"/>
              <a:t>结果：</a:t>
            </a:r>
          </a:p>
        </p:txBody>
      </p:sp>
      <p:pic>
        <p:nvPicPr>
          <p:cNvPr id="4" name="图片 3"/>
          <p:cNvPicPr>
            <a:picLocks noChangeAspect="1"/>
          </p:cNvPicPr>
          <p:nvPr/>
        </p:nvPicPr>
        <p:blipFill>
          <a:blip r:embed="rId3"/>
          <a:stretch>
            <a:fillRect/>
          </a:stretch>
        </p:blipFill>
        <p:spPr>
          <a:xfrm>
            <a:off x="2836562" y="2886395"/>
            <a:ext cx="4971429" cy="438095"/>
          </a:xfrm>
          <a:prstGeom prst="rect">
            <a:avLst/>
          </a:prstGeom>
        </p:spPr>
      </p:pic>
      <p:pic>
        <p:nvPicPr>
          <p:cNvPr id="6146" name="Picture 2" descr="http://qiniu.aihubs.net/bilatera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3512" y="3555818"/>
            <a:ext cx="6056753" cy="2355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157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solidFill>
                  <a:schemeClr val="accent1">
                    <a:lumMod val="75000"/>
                  </a:schemeClr>
                </a:solidFill>
              </a:rPr>
              <a:t>3.3 </a:t>
            </a:r>
            <a:r>
              <a:rPr lang="zh-CN" altLang="en-US" sz="4000" b="1" dirty="0" smtClean="0">
                <a:solidFill>
                  <a:schemeClr val="accent1">
                    <a:lumMod val="75000"/>
                  </a:schemeClr>
                </a:solidFill>
              </a:rPr>
              <a:t>图像形态学处理</a:t>
            </a:r>
            <a:endParaRPr lang="zh-CN" altLang="en-US" sz="4000" dirty="0"/>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en-US" sz="2800" b="1" dirty="0" smtClean="0"/>
              <a:t>目标</a:t>
            </a:r>
            <a:endParaRPr lang="en-US" altLang="zh-CN" sz="2800" b="1" dirty="0" smtClean="0"/>
          </a:p>
          <a:p>
            <a:pPr algn="just">
              <a:buFont typeface="Wingdings" panose="05000000000000000000" pitchFamily="2" charset="2"/>
              <a:buChar char="ü"/>
            </a:pPr>
            <a:r>
              <a:rPr lang="zh-CN" altLang="en-US" sz="2400" dirty="0" smtClean="0"/>
              <a:t>在本小节，我们</a:t>
            </a:r>
            <a:r>
              <a:rPr lang="zh-CN" altLang="en-US" sz="2400" dirty="0"/>
              <a:t>将学习不同的形态学操作，例如侵蚀，膨胀，开运算，闭运算等。 我们将看到不同的功能，例如：</a:t>
            </a:r>
            <a:r>
              <a:rPr lang="en-US" altLang="zh-CN" sz="2400" b="1" dirty="0" err="1"/>
              <a:t>cv.erode</a:t>
            </a:r>
            <a:r>
              <a:rPr lang="en-US" altLang="zh-CN" sz="2400" dirty="0"/>
              <a:t>(),</a:t>
            </a:r>
            <a:r>
              <a:rPr lang="en-US" altLang="zh-CN" sz="2400" b="1" dirty="0" err="1"/>
              <a:t>cv.dilate</a:t>
            </a:r>
            <a:r>
              <a:rPr lang="en-US" altLang="zh-CN" sz="2400" dirty="0"/>
              <a:t>(), </a:t>
            </a:r>
            <a:r>
              <a:rPr lang="en-US" altLang="zh-CN" sz="2400" b="1" dirty="0" err="1"/>
              <a:t>cv.morphologyEx</a:t>
            </a:r>
            <a:r>
              <a:rPr lang="en-US" altLang="zh-CN" sz="2400" dirty="0"/>
              <a:t>()</a:t>
            </a:r>
            <a:r>
              <a:rPr lang="zh-CN" altLang="en-US" sz="2400" dirty="0"/>
              <a:t>等。</a:t>
            </a:r>
          </a:p>
        </p:txBody>
      </p:sp>
    </p:spTree>
    <p:extLst>
      <p:ext uri="{BB962C8B-B14F-4D97-AF65-F5344CB8AC3E}">
        <p14:creationId xmlns:p14="http://schemas.microsoft.com/office/powerpoint/2010/main" val="4241330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en-US" sz="2800" b="1" dirty="0"/>
              <a:t>理论</a:t>
            </a:r>
          </a:p>
          <a:p>
            <a:pPr algn="just">
              <a:buFont typeface="Wingdings" panose="05000000000000000000" pitchFamily="2" charset="2"/>
              <a:buChar char="Ø"/>
            </a:pPr>
            <a:r>
              <a:rPr lang="zh-CN" altLang="en-US" sz="2400" dirty="0"/>
              <a:t>形态变换是一些基于图像形状的简单操作。通常在二进制图像上执行。它需要两个输入，一个是我们的原始图像，第二个是决定**操作性质的结构元素**或**内核**。两种基本的形态学算子是侵蚀和膨胀。然后，它的变体形式（如“打开”，“关闭”，“渐变”等）也开始起作用。在下图的帮助下，我们将一一看到它们：</a:t>
            </a:r>
          </a:p>
        </p:txBody>
      </p:sp>
      <p:pic>
        <p:nvPicPr>
          <p:cNvPr id="7170" name="Picture 2" descr="http://qiniu.aihubs.net/j.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9089" y="4913142"/>
            <a:ext cx="10668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6390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Wingdings" panose="05000000000000000000" pitchFamily="2" charset="2"/>
              <a:buChar char="p"/>
            </a:pPr>
            <a:r>
              <a:rPr lang="en-US" altLang="zh-CN" sz="2400" b="1" dirty="0"/>
              <a:t>1. </a:t>
            </a:r>
            <a:r>
              <a:rPr lang="zh-CN" altLang="en-US" sz="2400" b="1" dirty="0"/>
              <a:t>侵蚀</a:t>
            </a:r>
          </a:p>
          <a:p>
            <a:pPr algn="just">
              <a:buFont typeface="Wingdings" panose="05000000000000000000" pitchFamily="2" charset="2"/>
              <a:buChar char="ü"/>
            </a:pPr>
            <a:r>
              <a:rPr lang="zh-CN" altLang="en-US" sz="2400" dirty="0"/>
              <a:t>侵蚀的基本思想就像土壤侵蚀一样，它侵蚀前景物体的边界</a:t>
            </a:r>
            <a:r>
              <a:rPr lang="en-US" altLang="zh-CN" sz="2400" dirty="0"/>
              <a:t>(</a:t>
            </a:r>
            <a:r>
              <a:rPr lang="zh-CN" altLang="en-US" sz="2400" dirty="0"/>
              <a:t>尽量使前景保持白色</a:t>
            </a:r>
            <a:r>
              <a:rPr lang="en-US" altLang="zh-CN" sz="2400" dirty="0"/>
              <a:t>)</a:t>
            </a:r>
            <a:r>
              <a:rPr lang="zh-CN" altLang="en-US" sz="2400" dirty="0" smtClean="0"/>
              <a:t>。</a:t>
            </a:r>
            <a:endParaRPr lang="en-US" altLang="zh-CN" sz="2400" dirty="0" smtClean="0"/>
          </a:p>
          <a:p>
            <a:pPr algn="just">
              <a:buFont typeface="Wingdings" panose="05000000000000000000" pitchFamily="2" charset="2"/>
              <a:buChar char="ü"/>
            </a:pPr>
            <a:endParaRPr lang="en-US" altLang="zh-CN" sz="2400" dirty="0"/>
          </a:p>
          <a:p>
            <a:pPr algn="just">
              <a:buFont typeface="Wingdings" panose="05000000000000000000" pitchFamily="2" charset="2"/>
              <a:buChar char="ü"/>
            </a:pPr>
            <a:r>
              <a:rPr lang="zh-CN" altLang="en-US" sz="2400" dirty="0"/>
              <a:t>它是做什么的呢</a:t>
            </a:r>
            <a:r>
              <a:rPr lang="en-US" altLang="zh-CN" sz="2400" dirty="0"/>
              <a:t>?</a:t>
            </a:r>
            <a:r>
              <a:rPr lang="zh-CN" altLang="en-US" sz="2400" dirty="0"/>
              <a:t>内核滑动通过图像</a:t>
            </a:r>
            <a:r>
              <a:rPr lang="en-US" altLang="zh-CN" sz="2400" dirty="0"/>
              <a:t>(</a:t>
            </a:r>
            <a:r>
              <a:rPr lang="zh-CN" altLang="en-US" sz="2400" dirty="0"/>
              <a:t>在</a:t>
            </a:r>
            <a:r>
              <a:rPr lang="en-US" altLang="zh-CN" sz="2400" dirty="0"/>
              <a:t>2D</a:t>
            </a:r>
            <a:r>
              <a:rPr lang="zh-CN" altLang="en-US" sz="2400" dirty="0"/>
              <a:t>卷积中</a:t>
            </a:r>
            <a:r>
              <a:rPr lang="en-US" altLang="zh-CN" sz="2400" dirty="0"/>
              <a:t>)</a:t>
            </a:r>
            <a:r>
              <a:rPr lang="zh-CN" altLang="en-US" sz="2400" dirty="0"/>
              <a:t>。原始图像中的一个像素</a:t>
            </a:r>
            <a:r>
              <a:rPr lang="en-US" altLang="zh-CN" sz="2400" dirty="0"/>
              <a:t>(</a:t>
            </a:r>
            <a:r>
              <a:rPr lang="zh-CN" altLang="en-US" sz="2400" dirty="0"/>
              <a:t>无论是</a:t>
            </a:r>
            <a:r>
              <a:rPr lang="en-US" altLang="zh-CN" sz="2400" dirty="0"/>
              <a:t>1</a:t>
            </a:r>
            <a:r>
              <a:rPr lang="zh-CN" altLang="en-US" sz="2400" dirty="0"/>
              <a:t>还是</a:t>
            </a:r>
            <a:r>
              <a:rPr lang="en-US" altLang="zh-CN" sz="2400" dirty="0"/>
              <a:t>0)</a:t>
            </a:r>
            <a:r>
              <a:rPr lang="zh-CN" altLang="en-US" sz="2400" dirty="0"/>
              <a:t>只有当内核下的所有像素都是</a:t>
            </a:r>
            <a:r>
              <a:rPr lang="en-US" altLang="zh-CN" sz="2400" dirty="0"/>
              <a:t>1</a:t>
            </a:r>
            <a:r>
              <a:rPr lang="zh-CN" altLang="en-US" sz="2400" dirty="0"/>
              <a:t>时才被认为是</a:t>
            </a:r>
            <a:r>
              <a:rPr lang="en-US" altLang="zh-CN" sz="2400" dirty="0"/>
              <a:t>1</a:t>
            </a:r>
            <a:r>
              <a:rPr lang="zh-CN" altLang="en-US" sz="2400" dirty="0"/>
              <a:t>，否则它就会被侵蚀</a:t>
            </a:r>
            <a:r>
              <a:rPr lang="en-US" altLang="zh-CN" sz="2400" dirty="0"/>
              <a:t>(</a:t>
            </a:r>
            <a:r>
              <a:rPr lang="zh-CN" altLang="en-US" sz="2400" dirty="0"/>
              <a:t>变成</a:t>
            </a:r>
            <a:r>
              <a:rPr lang="en-US" altLang="zh-CN" sz="2400" dirty="0"/>
              <a:t>0)</a:t>
            </a:r>
            <a:r>
              <a:rPr lang="zh-CN" altLang="en-US" sz="2400" dirty="0"/>
              <a:t>。</a:t>
            </a:r>
          </a:p>
        </p:txBody>
      </p:sp>
    </p:spTree>
    <p:extLst>
      <p:ext uri="{BB962C8B-B14F-4D97-AF65-F5344CB8AC3E}">
        <p14:creationId xmlns:p14="http://schemas.microsoft.com/office/powerpoint/2010/main" val="21478353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gn="just">
              <a:buFont typeface="Wingdings" panose="05000000000000000000" pitchFamily="2" charset="2"/>
              <a:buChar char="ü"/>
            </a:pPr>
            <a:r>
              <a:rPr lang="zh-CN" altLang="en-US" sz="2400" dirty="0"/>
              <a:t>结果是，根据内核的大小，边界附近的所有像素都会被丢弃。因此，前景物体的厚度或大小减小，或只是图像中的白色区域减小。它有助于去除小的白色噪声</a:t>
            </a:r>
            <a:r>
              <a:rPr lang="en-US" altLang="zh-CN" sz="2400" dirty="0"/>
              <a:t>(</a:t>
            </a:r>
            <a:r>
              <a:rPr lang="zh-CN" altLang="en-US" sz="2400" dirty="0"/>
              <a:t>正如我们在颜色空间章节中看到的</a:t>
            </a:r>
            <a:r>
              <a:rPr lang="en-US" altLang="zh-CN" sz="2400" dirty="0"/>
              <a:t>)</a:t>
            </a:r>
            <a:r>
              <a:rPr lang="zh-CN" altLang="en-US" sz="2400" dirty="0"/>
              <a:t>，分离两个连接的对象等。</a:t>
            </a:r>
          </a:p>
        </p:txBody>
      </p:sp>
      <p:pic>
        <p:nvPicPr>
          <p:cNvPr id="4" name="图片 3"/>
          <p:cNvPicPr>
            <a:picLocks noChangeAspect="1"/>
          </p:cNvPicPr>
          <p:nvPr/>
        </p:nvPicPr>
        <p:blipFill>
          <a:blip r:embed="rId2"/>
          <a:stretch>
            <a:fillRect/>
          </a:stretch>
        </p:blipFill>
        <p:spPr>
          <a:xfrm>
            <a:off x="2876333" y="3792511"/>
            <a:ext cx="5904762" cy="1523810"/>
          </a:xfrm>
          <a:prstGeom prst="rect">
            <a:avLst/>
          </a:prstGeom>
        </p:spPr>
      </p:pic>
    </p:spTree>
    <p:extLst>
      <p:ext uri="{BB962C8B-B14F-4D97-AF65-F5344CB8AC3E}">
        <p14:creationId xmlns:p14="http://schemas.microsoft.com/office/powerpoint/2010/main" val="35324154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Font typeface="Wingdings" panose="05000000000000000000" pitchFamily="2" charset="2"/>
              <a:buChar char="p"/>
            </a:pPr>
            <a:r>
              <a:rPr lang="zh-CN" altLang="en-US" sz="2400" dirty="0"/>
              <a:t>结果：</a:t>
            </a:r>
          </a:p>
        </p:txBody>
      </p:sp>
      <p:pic>
        <p:nvPicPr>
          <p:cNvPr id="8194" name="Picture 2" descr="http://qiniu.aihubs.net/ero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8935" y="2133600"/>
            <a:ext cx="10668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41823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Wingdings" panose="05000000000000000000" pitchFamily="2" charset="2"/>
              <a:buChar char="p"/>
            </a:pPr>
            <a:r>
              <a:rPr lang="en-US" altLang="zh-CN" sz="2400" b="1" dirty="0"/>
              <a:t>2. </a:t>
            </a:r>
            <a:r>
              <a:rPr lang="zh-CN" altLang="en-US" sz="2400" b="1" dirty="0"/>
              <a:t>扩张</a:t>
            </a:r>
            <a:endParaRPr lang="zh-CN" altLang="en-US" sz="2400" b="1" dirty="0" smtClean="0"/>
          </a:p>
          <a:p>
            <a:pPr algn="just">
              <a:buFont typeface="Wingdings" panose="05000000000000000000" pitchFamily="2" charset="2"/>
              <a:buChar char="ü"/>
            </a:pPr>
            <a:r>
              <a:rPr lang="zh-CN" altLang="en-US" sz="2400" dirty="0" smtClean="0"/>
              <a:t>它与侵蚀正好相反。如果内核下的至少一个像素为“ </a:t>
            </a:r>
            <a:r>
              <a:rPr lang="en-US" altLang="zh-CN" sz="2400" dirty="0" smtClean="0"/>
              <a:t>1”</a:t>
            </a:r>
            <a:r>
              <a:rPr lang="zh-CN" altLang="en-US" sz="2400" dirty="0" smtClean="0"/>
              <a:t>，则像素元素为“ </a:t>
            </a:r>
            <a:r>
              <a:rPr lang="en-US" altLang="zh-CN" sz="2400" dirty="0" smtClean="0"/>
              <a:t>1”</a:t>
            </a:r>
            <a:r>
              <a:rPr lang="zh-CN" altLang="en-US" sz="2400" dirty="0" smtClean="0"/>
              <a:t>。因此，它会增加图像中的白色区域或增加前景对象的大小。</a:t>
            </a:r>
            <a:endParaRPr lang="en-US" altLang="zh-CN" sz="2400" dirty="0" smtClean="0"/>
          </a:p>
          <a:p>
            <a:pPr algn="just">
              <a:buFont typeface="Wingdings" panose="05000000000000000000" pitchFamily="2" charset="2"/>
              <a:buChar char="ü"/>
            </a:pPr>
            <a:endParaRPr lang="en-US" altLang="zh-CN" sz="2400" dirty="0"/>
          </a:p>
          <a:p>
            <a:pPr algn="just">
              <a:buFont typeface="Wingdings" panose="05000000000000000000" pitchFamily="2" charset="2"/>
              <a:buChar char="ü"/>
            </a:pPr>
            <a:r>
              <a:rPr lang="zh-CN" altLang="en-US" sz="2400" dirty="0"/>
              <a:t>通常，在消除噪音的情况下，腐蚀后会膨胀。因为腐蚀会消除白噪声，但也会缩小物体。因此，我们对其进行了扩展。由于噪音消失了，它们不会回来，但是我们的目标区域增加了。在连接对象的损坏部分时也很有用。</a:t>
            </a:r>
          </a:p>
        </p:txBody>
      </p:sp>
    </p:spTree>
    <p:extLst>
      <p:ext uri="{BB962C8B-B14F-4D97-AF65-F5344CB8AC3E}">
        <p14:creationId xmlns:p14="http://schemas.microsoft.com/office/powerpoint/2010/main" val="2781755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图像的几何变换</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u"/>
            </a:pPr>
            <a:endParaRPr lang="zh-CN" altLang="en-US" sz="2400" dirty="0"/>
          </a:p>
        </p:txBody>
      </p:sp>
      <p:pic>
        <p:nvPicPr>
          <p:cNvPr id="4" name="图片 3"/>
          <p:cNvPicPr>
            <a:picLocks noChangeAspect="1"/>
          </p:cNvPicPr>
          <p:nvPr/>
        </p:nvPicPr>
        <p:blipFill>
          <a:blip r:embed="rId2"/>
          <a:stretch>
            <a:fillRect/>
          </a:stretch>
        </p:blipFill>
        <p:spPr>
          <a:xfrm>
            <a:off x="2589212" y="2133600"/>
            <a:ext cx="8085714" cy="2638095"/>
          </a:xfrm>
          <a:prstGeom prst="rect">
            <a:avLst/>
          </a:prstGeom>
        </p:spPr>
      </p:pic>
    </p:spTree>
    <p:extLst>
      <p:ext uri="{BB962C8B-B14F-4D97-AF65-F5344CB8AC3E}">
        <p14:creationId xmlns:p14="http://schemas.microsoft.com/office/powerpoint/2010/main" val="30171797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pPr>
              <a:buFont typeface="Wingdings" panose="05000000000000000000" pitchFamily="2" charset="2"/>
              <a:buChar char="p"/>
            </a:pPr>
            <a:r>
              <a:rPr lang="zh-CN" altLang="en-US" sz="2400" dirty="0" smtClean="0"/>
              <a:t>结果：</a:t>
            </a:r>
            <a:endParaRPr lang="zh-CN" altLang="en-US" sz="2400" dirty="0"/>
          </a:p>
        </p:txBody>
      </p:sp>
      <p:pic>
        <p:nvPicPr>
          <p:cNvPr id="4" name="图片 3"/>
          <p:cNvPicPr>
            <a:picLocks noChangeAspect="1"/>
          </p:cNvPicPr>
          <p:nvPr/>
        </p:nvPicPr>
        <p:blipFill>
          <a:blip r:embed="rId3"/>
          <a:stretch>
            <a:fillRect/>
          </a:stretch>
        </p:blipFill>
        <p:spPr>
          <a:xfrm>
            <a:off x="2907704" y="2133600"/>
            <a:ext cx="6095238" cy="438095"/>
          </a:xfrm>
          <a:prstGeom prst="rect">
            <a:avLst/>
          </a:prstGeom>
        </p:spPr>
      </p:pic>
      <p:pic>
        <p:nvPicPr>
          <p:cNvPr id="9218" name="Picture 2" descr="http://qiniu.aihubs.net/dil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5545" y="2929777"/>
            <a:ext cx="10668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70217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Wingdings" panose="05000000000000000000" pitchFamily="2" charset="2"/>
              <a:buChar char="p"/>
            </a:pPr>
            <a:r>
              <a:rPr lang="en-US" altLang="zh-CN" sz="2400" b="1" dirty="0"/>
              <a:t>3. </a:t>
            </a:r>
            <a:r>
              <a:rPr lang="zh-CN" altLang="en-US" sz="2400" b="1" dirty="0"/>
              <a:t>开运算</a:t>
            </a:r>
          </a:p>
          <a:p>
            <a:pPr algn="just">
              <a:buFont typeface="Wingdings" panose="05000000000000000000" pitchFamily="2" charset="2"/>
              <a:buChar char="ü"/>
            </a:pPr>
            <a:r>
              <a:rPr lang="zh-CN" altLang="en-US" sz="2400" dirty="0" smtClean="0"/>
              <a:t>开运算只是</a:t>
            </a:r>
            <a:r>
              <a:rPr lang="zh-CN" altLang="en-US" sz="2400" dirty="0"/>
              <a:t>**侵蚀</a:t>
            </a:r>
            <a:r>
              <a:rPr lang="zh-CN" altLang="en-US" sz="2400" dirty="0" smtClean="0"/>
              <a:t>然后扩张**</a:t>
            </a:r>
            <a:r>
              <a:rPr lang="zh-CN" altLang="en-US" sz="2400" dirty="0"/>
              <a:t>的另一个名称。如上文所述，它对于消除噪音很有用。在这里，我们使用函数**</a:t>
            </a:r>
            <a:r>
              <a:rPr lang="en-US" altLang="zh-CN" sz="2400" dirty="0" err="1"/>
              <a:t>cv.morphologyEx</a:t>
            </a:r>
            <a:r>
              <a:rPr lang="en-US" altLang="zh-CN" sz="2400" dirty="0"/>
              <a:t>**()</a:t>
            </a:r>
            <a:endParaRPr lang="zh-CN" altLang="en-US" sz="2400" dirty="0"/>
          </a:p>
        </p:txBody>
      </p:sp>
      <p:pic>
        <p:nvPicPr>
          <p:cNvPr id="4" name="图片 3"/>
          <p:cNvPicPr>
            <a:picLocks noChangeAspect="1"/>
          </p:cNvPicPr>
          <p:nvPr/>
        </p:nvPicPr>
        <p:blipFill>
          <a:blip r:embed="rId2"/>
          <a:stretch>
            <a:fillRect/>
          </a:stretch>
        </p:blipFill>
        <p:spPr>
          <a:xfrm>
            <a:off x="3000290" y="4344892"/>
            <a:ext cx="6866667" cy="419048"/>
          </a:xfrm>
          <a:prstGeom prst="rect">
            <a:avLst/>
          </a:prstGeom>
        </p:spPr>
      </p:pic>
    </p:spTree>
    <p:extLst>
      <p:ext uri="{BB962C8B-B14F-4D97-AF65-F5344CB8AC3E}">
        <p14:creationId xmlns:p14="http://schemas.microsoft.com/office/powerpoint/2010/main" val="16529928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Font typeface="Wingdings" panose="05000000000000000000" pitchFamily="2" charset="2"/>
              <a:buChar char="p"/>
            </a:pPr>
            <a:r>
              <a:rPr lang="zh-CN" altLang="en-US" sz="2400" dirty="0" smtClean="0"/>
              <a:t>结果：</a:t>
            </a:r>
            <a:endParaRPr lang="zh-CN" altLang="en-US" sz="2400" dirty="0"/>
          </a:p>
        </p:txBody>
      </p:sp>
      <p:pic>
        <p:nvPicPr>
          <p:cNvPr id="10242" name="Picture 2" descr="http://qiniu.aihubs.net/ope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9950" y="2133600"/>
            <a:ext cx="21336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0105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Wingdings" panose="05000000000000000000" pitchFamily="2" charset="2"/>
              <a:buChar char="p"/>
            </a:pPr>
            <a:r>
              <a:rPr lang="en-US" altLang="zh-CN" sz="2400" b="1" dirty="0"/>
              <a:t>4. </a:t>
            </a:r>
            <a:r>
              <a:rPr lang="zh-CN" altLang="en-US" sz="2400" b="1" dirty="0"/>
              <a:t>闭运算</a:t>
            </a:r>
          </a:p>
          <a:p>
            <a:pPr algn="just">
              <a:buFont typeface="Wingdings" panose="05000000000000000000" pitchFamily="2" charset="2"/>
              <a:buChar char="ü"/>
            </a:pPr>
            <a:r>
              <a:rPr lang="zh-CN" altLang="en-US" sz="2400" dirty="0"/>
              <a:t>闭运算与开运算相反，</a:t>
            </a:r>
            <a:r>
              <a:rPr lang="zh-CN" altLang="en-US" sz="2400" b="1" dirty="0"/>
              <a:t>先扩张然后再侵蚀</a:t>
            </a:r>
            <a:r>
              <a:rPr lang="zh-CN" altLang="en-US" sz="2400" dirty="0"/>
              <a:t>。在关闭前景对象内部的小孔或对象上的小黑点时很有用</a:t>
            </a:r>
            <a:r>
              <a:rPr lang="zh-CN" altLang="en-US" sz="2400" dirty="0" smtClean="0"/>
              <a:t>。</a:t>
            </a:r>
            <a:endParaRPr lang="en-US" altLang="zh-CN" sz="2400" dirty="0" smtClean="0"/>
          </a:p>
          <a:p>
            <a:pPr algn="just">
              <a:buFont typeface="Wingdings" panose="05000000000000000000" pitchFamily="2" charset="2"/>
              <a:buChar char="ü"/>
            </a:pPr>
            <a:endParaRPr lang="en-US" altLang="zh-CN" sz="2400" dirty="0"/>
          </a:p>
          <a:p>
            <a:pPr algn="just">
              <a:buFont typeface="Wingdings" panose="05000000000000000000" pitchFamily="2" charset="2"/>
              <a:buChar char="ü"/>
            </a:pPr>
            <a:endParaRPr lang="en-US" altLang="zh-CN" sz="2400" dirty="0" smtClean="0"/>
          </a:p>
          <a:p>
            <a:pPr algn="just">
              <a:buFont typeface="Wingdings" panose="05000000000000000000" pitchFamily="2" charset="2"/>
              <a:buChar char="p"/>
            </a:pPr>
            <a:r>
              <a:rPr lang="zh-CN" altLang="en-US" sz="2400" dirty="0" smtClean="0"/>
              <a:t>结果：</a:t>
            </a:r>
            <a:endParaRPr lang="zh-CN" altLang="en-US" sz="2400" dirty="0"/>
          </a:p>
        </p:txBody>
      </p:sp>
      <p:pic>
        <p:nvPicPr>
          <p:cNvPr id="4" name="图片 3"/>
          <p:cNvPicPr>
            <a:picLocks noChangeAspect="1"/>
          </p:cNvPicPr>
          <p:nvPr/>
        </p:nvPicPr>
        <p:blipFill>
          <a:blip r:embed="rId2"/>
          <a:stretch>
            <a:fillRect/>
          </a:stretch>
        </p:blipFill>
        <p:spPr>
          <a:xfrm>
            <a:off x="2835586" y="3584316"/>
            <a:ext cx="6942857" cy="438095"/>
          </a:xfrm>
          <a:prstGeom prst="rect">
            <a:avLst/>
          </a:prstGeom>
        </p:spPr>
      </p:pic>
      <p:pic>
        <p:nvPicPr>
          <p:cNvPr id="11266" name="Picture 2" descr="http://qiniu.aihubs.net/closin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988" y="4251011"/>
            <a:ext cx="21336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2885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Wingdings" panose="05000000000000000000" pitchFamily="2" charset="2"/>
              <a:buChar char="p"/>
            </a:pPr>
            <a:r>
              <a:rPr lang="en-US" altLang="zh-CN" sz="2400" b="1" dirty="0"/>
              <a:t>5. </a:t>
            </a:r>
            <a:r>
              <a:rPr lang="zh-CN" altLang="en-US" sz="2400" b="1" dirty="0"/>
              <a:t>形态学梯度</a:t>
            </a:r>
          </a:p>
          <a:p>
            <a:pPr>
              <a:buFont typeface="Wingdings" panose="05000000000000000000" pitchFamily="2" charset="2"/>
              <a:buChar char="ü"/>
            </a:pPr>
            <a:r>
              <a:rPr lang="zh-CN" altLang="en-US" sz="2400" dirty="0"/>
              <a:t>这是图像扩张和侵蚀之间的区别。</a:t>
            </a:r>
          </a:p>
          <a:p>
            <a:pPr>
              <a:buFont typeface="Wingdings" panose="05000000000000000000" pitchFamily="2" charset="2"/>
              <a:buChar char="ü"/>
            </a:pPr>
            <a:r>
              <a:rPr lang="zh-CN" altLang="en-US" sz="2400" dirty="0"/>
              <a:t>结果将看起来像对象的轮廓。</a:t>
            </a:r>
          </a:p>
          <a:p>
            <a:endParaRPr lang="zh-CN" altLang="en-US" dirty="0"/>
          </a:p>
        </p:txBody>
      </p:sp>
      <p:pic>
        <p:nvPicPr>
          <p:cNvPr id="4" name="图片 3"/>
          <p:cNvPicPr>
            <a:picLocks noChangeAspect="1"/>
          </p:cNvPicPr>
          <p:nvPr/>
        </p:nvPicPr>
        <p:blipFill>
          <a:blip r:embed="rId2"/>
          <a:stretch>
            <a:fillRect/>
          </a:stretch>
        </p:blipFill>
        <p:spPr>
          <a:xfrm>
            <a:off x="2705053" y="4022411"/>
            <a:ext cx="7457143" cy="457143"/>
          </a:xfrm>
          <a:prstGeom prst="rect">
            <a:avLst/>
          </a:prstGeom>
        </p:spPr>
      </p:pic>
    </p:spTree>
    <p:extLst>
      <p:ext uri="{BB962C8B-B14F-4D97-AF65-F5344CB8AC3E}">
        <p14:creationId xmlns:p14="http://schemas.microsoft.com/office/powerpoint/2010/main" val="28023765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Wingdings" panose="05000000000000000000" pitchFamily="2" charset="2"/>
              <a:buChar char="p"/>
            </a:pPr>
            <a:r>
              <a:rPr lang="en-US" altLang="zh-CN" sz="2400" b="1" dirty="0"/>
              <a:t>6. </a:t>
            </a:r>
            <a:r>
              <a:rPr lang="zh-CN" altLang="en-US" sz="2400" b="1" dirty="0"/>
              <a:t>顶帽</a:t>
            </a:r>
          </a:p>
          <a:p>
            <a:pPr algn="just">
              <a:buFont typeface="Wingdings" panose="05000000000000000000" pitchFamily="2" charset="2"/>
              <a:buChar char="ü"/>
            </a:pPr>
            <a:r>
              <a:rPr lang="zh-CN" altLang="en-US" sz="2400" dirty="0"/>
              <a:t>它是输入图像和图像开运算之差。下面的示例针对</a:t>
            </a:r>
            <a:r>
              <a:rPr lang="en-US" altLang="zh-CN" sz="2400" dirty="0"/>
              <a:t>9x9</a:t>
            </a:r>
            <a:r>
              <a:rPr lang="zh-CN" altLang="en-US" sz="2400" dirty="0"/>
              <a:t>内核完成</a:t>
            </a:r>
            <a:r>
              <a:rPr lang="zh-CN" altLang="en-US" sz="2400" dirty="0" smtClean="0"/>
              <a:t>。</a:t>
            </a:r>
            <a:endParaRPr lang="en-US" altLang="zh-CN" sz="2400" dirty="0" smtClean="0"/>
          </a:p>
          <a:p>
            <a:pPr algn="just">
              <a:buFont typeface="Wingdings" panose="05000000000000000000" pitchFamily="2" charset="2"/>
              <a:buChar char="ü"/>
            </a:pPr>
            <a:endParaRPr lang="en-US" altLang="zh-CN" sz="2400" dirty="0"/>
          </a:p>
          <a:p>
            <a:pPr algn="just">
              <a:buFont typeface="Wingdings" panose="05000000000000000000" pitchFamily="2" charset="2"/>
              <a:buChar char="ü"/>
            </a:pPr>
            <a:endParaRPr lang="en-US" altLang="zh-CN" sz="2400" dirty="0" smtClean="0"/>
          </a:p>
          <a:p>
            <a:pPr algn="just">
              <a:buFont typeface="Wingdings" panose="05000000000000000000" pitchFamily="2" charset="2"/>
              <a:buChar char="p"/>
            </a:pPr>
            <a:r>
              <a:rPr lang="zh-CN" altLang="en-US" sz="2400" dirty="0"/>
              <a:t>结果：</a:t>
            </a:r>
            <a:endParaRPr lang="en-US" altLang="zh-CN" sz="2400" dirty="0" smtClean="0"/>
          </a:p>
          <a:p>
            <a:pPr algn="just">
              <a:buFont typeface="Wingdings" panose="05000000000000000000" pitchFamily="2" charset="2"/>
              <a:buChar char="ü"/>
            </a:pPr>
            <a:endParaRPr lang="en-US" altLang="zh-CN" sz="2400" dirty="0"/>
          </a:p>
          <a:p>
            <a:pPr algn="just">
              <a:buFont typeface="Wingdings" panose="05000000000000000000" pitchFamily="2" charset="2"/>
              <a:buChar char="ü"/>
            </a:pPr>
            <a:endParaRPr lang="zh-CN" altLang="en-US" sz="2400" dirty="0"/>
          </a:p>
        </p:txBody>
      </p:sp>
      <p:pic>
        <p:nvPicPr>
          <p:cNvPr id="4" name="图片 3"/>
          <p:cNvPicPr>
            <a:picLocks noChangeAspect="1"/>
          </p:cNvPicPr>
          <p:nvPr/>
        </p:nvPicPr>
        <p:blipFill>
          <a:blip r:embed="rId2"/>
          <a:stretch>
            <a:fillRect/>
          </a:stretch>
        </p:blipFill>
        <p:spPr>
          <a:xfrm>
            <a:off x="2895093" y="3612887"/>
            <a:ext cx="7133333" cy="409524"/>
          </a:xfrm>
          <a:prstGeom prst="rect">
            <a:avLst/>
          </a:prstGeom>
        </p:spPr>
      </p:pic>
      <p:pic>
        <p:nvPicPr>
          <p:cNvPr id="12290" name="Picture 2" descr="http://qiniu.aihubs.net/topha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1138" y="4482472"/>
            <a:ext cx="21336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2132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Font typeface="Wingdings" panose="05000000000000000000" pitchFamily="2" charset="2"/>
              <a:buChar char="p"/>
            </a:pPr>
            <a:r>
              <a:rPr lang="en-US" altLang="zh-CN" sz="2400" b="1" dirty="0"/>
              <a:t>7. </a:t>
            </a:r>
            <a:r>
              <a:rPr lang="zh-CN" altLang="en-US" sz="2400" b="1" dirty="0"/>
              <a:t>黑帽</a:t>
            </a:r>
          </a:p>
          <a:p>
            <a:pPr>
              <a:buFont typeface="Wingdings" panose="05000000000000000000" pitchFamily="2" charset="2"/>
              <a:buChar char="ü"/>
            </a:pPr>
            <a:r>
              <a:rPr lang="zh-CN" altLang="en-US" sz="2400" dirty="0"/>
              <a:t>这是输入图像和图像闭运算之差</a:t>
            </a:r>
            <a:r>
              <a:rPr lang="zh-CN" altLang="en-US" sz="2400" dirty="0" smtClean="0"/>
              <a:t>。</a:t>
            </a:r>
            <a:endParaRPr lang="en-US" altLang="zh-CN" sz="2400" dirty="0" smtClean="0"/>
          </a:p>
          <a:p>
            <a:pPr>
              <a:buFont typeface="Wingdings" panose="05000000000000000000" pitchFamily="2" charset="2"/>
              <a:buChar char="ü"/>
            </a:pPr>
            <a:endParaRPr lang="en-US" altLang="zh-CN" sz="2400" dirty="0"/>
          </a:p>
          <a:p>
            <a:pPr>
              <a:buFont typeface="Wingdings" panose="05000000000000000000" pitchFamily="2" charset="2"/>
              <a:buChar char="ü"/>
            </a:pPr>
            <a:endParaRPr lang="en-US" altLang="zh-CN" sz="2400" dirty="0" smtClean="0"/>
          </a:p>
          <a:p>
            <a:pPr>
              <a:buFont typeface="Wingdings" panose="05000000000000000000" pitchFamily="2" charset="2"/>
              <a:buChar char="ü"/>
            </a:pPr>
            <a:endParaRPr lang="en-US" altLang="zh-CN" sz="2400" dirty="0"/>
          </a:p>
          <a:p>
            <a:pPr>
              <a:buFont typeface="Wingdings" panose="05000000000000000000" pitchFamily="2" charset="2"/>
              <a:buChar char="p"/>
            </a:pPr>
            <a:r>
              <a:rPr lang="zh-CN" altLang="en-US" sz="2400" dirty="0"/>
              <a:t>结果：</a:t>
            </a:r>
          </a:p>
        </p:txBody>
      </p:sp>
      <p:pic>
        <p:nvPicPr>
          <p:cNvPr id="4" name="图片 3"/>
          <p:cNvPicPr>
            <a:picLocks noChangeAspect="1"/>
          </p:cNvPicPr>
          <p:nvPr/>
        </p:nvPicPr>
        <p:blipFill>
          <a:blip r:embed="rId2"/>
          <a:stretch>
            <a:fillRect/>
          </a:stretch>
        </p:blipFill>
        <p:spPr>
          <a:xfrm>
            <a:off x="2892477" y="3397376"/>
            <a:ext cx="7476190" cy="457143"/>
          </a:xfrm>
          <a:prstGeom prst="rect">
            <a:avLst/>
          </a:prstGeom>
        </p:spPr>
      </p:pic>
      <p:pic>
        <p:nvPicPr>
          <p:cNvPr id="13314" name="Picture 2" descr="http://qiniu.aihubs.net/blackha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4529" y="4168495"/>
            <a:ext cx="21336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2276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en-US" sz="2800" b="1" dirty="0"/>
              <a:t>结构元素</a:t>
            </a:r>
          </a:p>
          <a:p>
            <a:pPr algn="just">
              <a:buFont typeface="Wingdings" panose="05000000000000000000" pitchFamily="2" charset="2"/>
              <a:buChar char="ü"/>
            </a:pPr>
            <a:r>
              <a:rPr lang="zh-CN" altLang="en-US" sz="2400" dirty="0"/>
              <a:t>在</a:t>
            </a:r>
            <a:r>
              <a:rPr lang="en-US" altLang="zh-CN" sz="2400" dirty="0" err="1"/>
              <a:t>Numpy</a:t>
            </a:r>
            <a:r>
              <a:rPr lang="zh-CN" altLang="en-US" sz="2400" dirty="0"/>
              <a:t>的帮助下，我们在前面的示例中手动创建了一个结构元素。它是矩形。但是在某些情况下，您可能需要椭圆形</a:t>
            </a:r>
            <a:r>
              <a:rPr lang="en-US" altLang="zh-CN" sz="2400" dirty="0"/>
              <a:t>/</a:t>
            </a:r>
            <a:r>
              <a:rPr lang="zh-CN" altLang="en-US" sz="2400" dirty="0"/>
              <a:t>圆形的内核。因此，为此，</a:t>
            </a:r>
            <a:r>
              <a:rPr lang="en-US" altLang="zh-CN" sz="2400" dirty="0" err="1"/>
              <a:t>OpenCV</a:t>
            </a:r>
            <a:r>
              <a:rPr lang="zh-CN" altLang="en-US" sz="2400" dirty="0"/>
              <a:t>具有一个函数**</a:t>
            </a:r>
            <a:r>
              <a:rPr lang="en-US" altLang="zh-CN" sz="2400" dirty="0" err="1"/>
              <a:t>cv.getStructuringElement</a:t>
            </a:r>
            <a:r>
              <a:rPr lang="en-US" altLang="zh-CN" sz="2400" dirty="0"/>
              <a:t>**()</a:t>
            </a:r>
            <a:r>
              <a:rPr lang="zh-CN" altLang="en-US" sz="2400" dirty="0"/>
              <a:t>。您只需传递内核的形状和大小，即可获得所需的内核。</a:t>
            </a:r>
          </a:p>
        </p:txBody>
      </p:sp>
    </p:spTree>
    <p:extLst>
      <p:ext uri="{BB962C8B-B14F-4D97-AF65-F5344CB8AC3E}">
        <p14:creationId xmlns:p14="http://schemas.microsoft.com/office/powerpoint/2010/main" val="1821257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589212" y="939793"/>
            <a:ext cx="5952381" cy="4971429"/>
          </a:xfrm>
          <a:prstGeom prst="rect">
            <a:avLst/>
          </a:prstGeom>
        </p:spPr>
      </p:pic>
    </p:spTree>
    <p:extLst>
      <p:ext uri="{BB962C8B-B14F-4D97-AF65-F5344CB8AC3E}">
        <p14:creationId xmlns:p14="http://schemas.microsoft.com/office/powerpoint/2010/main" val="5067832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solidFill>
                  <a:schemeClr val="accent1">
                    <a:lumMod val="75000"/>
                  </a:schemeClr>
                </a:solidFill>
              </a:rPr>
              <a:t>3.4 </a:t>
            </a:r>
            <a:r>
              <a:rPr lang="zh-CN" altLang="en-US" sz="4000" b="1" dirty="0" smtClean="0">
                <a:solidFill>
                  <a:schemeClr val="accent1">
                    <a:lumMod val="75000"/>
                  </a:schemeClr>
                </a:solidFill>
              </a:rPr>
              <a:t>图像梯度处理</a:t>
            </a:r>
            <a:endParaRPr lang="zh-CN" altLang="en-US" sz="4000" dirty="0"/>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en-US" sz="2800" b="1" dirty="0"/>
              <a:t>目标</a:t>
            </a:r>
          </a:p>
          <a:p>
            <a:pPr>
              <a:buFont typeface="Wingdings" panose="05000000000000000000" pitchFamily="2" charset="2"/>
              <a:buChar char="ü"/>
            </a:pPr>
            <a:r>
              <a:rPr lang="zh-CN" altLang="en-US" sz="2400" dirty="0"/>
              <a:t>在本章中，我们将学习： </a:t>
            </a:r>
            <a:r>
              <a:rPr lang="en-US" altLang="zh-CN" sz="2400" dirty="0"/>
              <a:t>- </a:t>
            </a:r>
            <a:r>
              <a:rPr lang="zh-CN" altLang="en-US" sz="2400" dirty="0"/>
              <a:t>查找图像梯度，边缘等 </a:t>
            </a:r>
            <a:r>
              <a:rPr lang="en-US" altLang="zh-CN" sz="2400" dirty="0"/>
              <a:t>- </a:t>
            </a:r>
            <a:r>
              <a:rPr lang="zh-CN" altLang="en-US" sz="2400" dirty="0"/>
              <a:t>我们将看到以下函数：</a:t>
            </a:r>
            <a:r>
              <a:rPr lang="en-US" altLang="zh-CN" sz="2400" b="1" dirty="0" err="1"/>
              <a:t>cv.Sobel</a:t>
            </a:r>
            <a:r>
              <a:rPr lang="en-US" altLang="zh-CN" sz="2400" dirty="0"/>
              <a:t>()</a:t>
            </a:r>
            <a:r>
              <a:rPr lang="zh-CN" altLang="en-US" sz="2400" dirty="0"/>
              <a:t>，</a:t>
            </a:r>
            <a:r>
              <a:rPr lang="en-US" altLang="zh-CN" sz="2400" b="1" dirty="0" err="1"/>
              <a:t>cv.Scharr</a:t>
            </a:r>
            <a:r>
              <a:rPr lang="en-US" altLang="zh-CN" sz="2400" dirty="0"/>
              <a:t>()</a:t>
            </a:r>
            <a:r>
              <a:rPr lang="zh-CN" altLang="en-US" sz="2400" dirty="0"/>
              <a:t>，</a:t>
            </a:r>
            <a:r>
              <a:rPr lang="en-US" altLang="zh-CN" sz="2400" b="1" dirty="0" err="1"/>
              <a:t>cv.Laplacian</a:t>
            </a:r>
            <a:r>
              <a:rPr lang="en-US" altLang="zh-CN" sz="2400" dirty="0"/>
              <a:t>()</a:t>
            </a:r>
            <a:r>
              <a:rPr lang="zh-CN" altLang="en-US" sz="2400" dirty="0" smtClean="0"/>
              <a:t>等。</a:t>
            </a:r>
            <a:endParaRPr lang="zh-CN" altLang="en-US" sz="2400" dirty="0"/>
          </a:p>
          <a:p>
            <a:endParaRPr lang="en-US" altLang="zh-CN" dirty="0" smtClean="0"/>
          </a:p>
          <a:p>
            <a:pPr>
              <a:buFont typeface="Wingdings" panose="05000000000000000000" pitchFamily="2" charset="2"/>
              <a:buChar char="p"/>
            </a:pPr>
            <a:r>
              <a:rPr lang="zh-CN" altLang="en-US" sz="2800" b="1" dirty="0"/>
              <a:t>理论</a:t>
            </a:r>
          </a:p>
          <a:p>
            <a:pPr>
              <a:buFont typeface="Wingdings" panose="05000000000000000000" pitchFamily="2" charset="2"/>
              <a:buChar char="ü"/>
            </a:pPr>
            <a:r>
              <a:rPr lang="en-US" altLang="zh-CN" sz="2400" dirty="0" err="1"/>
              <a:t>OpenCV</a:t>
            </a:r>
            <a:r>
              <a:rPr lang="zh-CN" altLang="en-US" sz="2400" dirty="0"/>
              <a:t>提供三种类型的梯度滤波器或高通滤波器，即</a:t>
            </a:r>
            <a:r>
              <a:rPr lang="en-US" altLang="zh-CN" sz="2400" dirty="0"/>
              <a:t>Sobel</a:t>
            </a:r>
            <a:r>
              <a:rPr lang="zh-CN" altLang="en-US" sz="2400" dirty="0"/>
              <a:t>，</a:t>
            </a:r>
            <a:r>
              <a:rPr lang="en-US" altLang="zh-CN" sz="2400" dirty="0" err="1"/>
              <a:t>Scharr</a:t>
            </a:r>
            <a:r>
              <a:rPr lang="zh-CN" altLang="en-US" sz="2400" dirty="0"/>
              <a:t>和</a:t>
            </a:r>
            <a:r>
              <a:rPr lang="en-US" altLang="zh-CN" sz="2400" dirty="0"/>
              <a:t>Laplacian</a:t>
            </a:r>
            <a:r>
              <a:rPr lang="zh-CN" altLang="en-US" sz="2400" dirty="0"/>
              <a:t>。我们将看到他们每一种。</a:t>
            </a:r>
          </a:p>
          <a:p>
            <a:endParaRPr lang="zh-CN" altLang="en-US" dirty="0"/>
          </a:p>
        </p:txBody>
      </p:sp>
    </p:spTree>
    <p:extLst>
      <p:ext uri="{BB962C8B-B14F-4D97-AF65-F5344CB8AC3E}">
        <p14:creationId xmlns:p14="http://schemas.microsoft.com/office/powerpoint/2010/main" val="4080448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图像的几何变换</a:t>
            </a:r>
            <a:endParaRPr lang="zh-CN" altLang="en-US" dirty="0"/>
          </a:p>
        </p:txBody>
      </p:sp>
      <p:sp>
        <p:nvSpPr>
          <p:cNvPr id="3" name="内容占位符 2"/>
          <p:cNvSpPr>
            <a:spLocks noGrp="1"/>
          </p:cNvSpPr>
          <p:nvPr>
            <p:ph idx="1"/>
          </p:nvPr>
        </p:nvSpPr>
        <p:spPr>
          <a:xfrm>
            <a:off x="2589212" y="1905000"/>
            <a:ext cx="8915400" cy="4006222"/>
          </a:xfrm>
        </p:spPr>
        <p:txBody>
          <a:bodyPr>
            <a:normAutofit/>
          </a:bodyPr>
          <a:lstStyle/>
          <a:p>
            <a:pPr>
              <a:buFont typeface="Wingdings" panose="05000000000000000000" pitchFamily="2" charset="2"/>
              <a:buChar char="p"/>
            </a:pPr>
            <a:r>
              <a:rPr lang="zh-CN" altLang="en-US" sz="2800" b="1" dirty="0" smtClean="0"/>
              <a:t>平移</a:t>
            </a:r>
            <a:endParaRPr lang="en-US" altLang="zh-CN" sz="2800" b="1" dirty="0" smtClean="0"/>
          </a:p>
          <a:p>
            <a:pPr>
              <a:buFont typeface="Wingdings" panose="05000000000000000000" pitchFamily="2" charset="2"/>
              <a:buChar char="p"/>
            </a:pPr>
            <a:endParaRPr lang="en-US" altLang="zh-CN" sz="2800" b="1" dirty="0"/>
          </a:p>
          <a:p>
            <a:pPr>
              <a:buFont typeface="Wingdings" panose="05000000000000000000" pitchFamily="2" charset="2"/>
              <a:buChar char="p"/>
            </a:pPr>
            <a:endParaRPr lang="en-US" altLang="zh-CN" sz="2800" b="1" dirty="0" smtClean="0"/>
          </a:p>
          <a:p>
            <a:pPr>
              <a:buFont typeface="Wingdings" panose="05000000000000000000" pitchFamily="2" charset="2"/>
              <a:buChar char="p"/>
            </a:pPr>
            <a:endParaRPr lang="en-US" altLang="zh-CN" sz="2800" b="1" dirty="0"/>
          </a:p>
          <a:p>
            <a:pPr>
              <a:buFont typeface="Wingdings" panose="05000000000000000000" pitchFamily="2" charset="2"/>
              <a:buChar char="p"/>
            </a:pPr>
            <a:endParaRPr lang="en-US" altLang="zh-CN" sz="2400" dirty="0" smtClean="0"/>
          </a:p>
          <a:p>
            <a:pPr algn="just">
              <a:buFont typeface="Wingdings" panose="05000000000000000000" pitchFamily="2" charset="2"/>
              <a:buChar char="p"/>
            </a:pPr>
            <a:r>
              <a:rPr lang="zh-CN" altLang="en-US" sz="2400" dirty="0" smtClean="0"/>
              <a:t>您</a:t>
            </a:r>
            <a:r>
              <a:rPr lang="zh-CN" altLang="en-US" sz="2400" dirty="0"/>
              <a:t>可以将其放入**</a:t>
            </a:r>
            <a:r>
              <a:rPr lang="en-US" altLang="zh-CN" sz="2400" dirty="0"/>
              <a:t>np.float32**</a:t>
            </a:r>
            <a:r>
              <a:rPr lang="zh-CN" altLang="en-US" sz="2400" dirty="0"/>
              <a:t>类型的</a:t>
            </a:r>
            <a:r>
              <a:rPr lang="en-US" altLang="zh-CN" sz="2400" dirty="0" err="1"/>
              <a:t>Numpy</a:t>
            </a:r>
            <a:r>
              <a:rPr lang="zh-CN" altLang="en-US" sz="2400" dirty="0"/>
              <a:t>数组中，并将其传递给**</a:t>
            </a:r>
            <a:r>
              <a:rPr lang="en-US" altLang="zh-CN" sz="2400" dirty="0" err="1"/>
              <a:t>cv.warpAffine</a:t>
            </a:r>
            <a:r>
              <a:rPr lang="en-US" altLang="zh-CN" sz="2400" dirty="0"/>
              <a:t>**</a:t>
            </a:r>
            <a:r>
              <a:rPr lang="zh-CN" altLang="en-US" sz="2400" dirty="0"/>
              <a:t>函数。参见下面偏移为</a:t>
            </a:r>
            <a:r>
              <a:rPr lang="en-US" altLang="zh-CN" sz="2400" dirty="0"/>
              <a:t>(100, 50)</a:t>
            </a:r>
            <a:r>
              <a:rPr lang="zh-CN" altLang="en-US" sz="2400" dirty="0"/>
              <a:t>的示例：</a:t>
            </a:r>
            <a:endParaRPr lang="zh-CN" altLang="en-US" sz="2400" b="1" dirty="0"/>
          </a:p>
          <a:p>
            <a:endParaRPr lang="zh-CN" altLang="en-US" b="1" dirty="0"/>
          </a:p>
          <a:p>
            <a:endParaRPr lang="zh-CN" altLang="en-US" dirty="0"/>
          </a:p>
        </p:txBody>
      </p:sp>
      <p:pic>
        <p:nvPicPr>
          <p:cNvPr id="4" name="图片 3"/>
          <p:cNvPicPr>
            <a:picLocks noChangeAspect="1"/>
          </p:cNvPicPr>
          <p:nvPr/>
        </p:nvPicPr>
        <p:blipFill>
          <a:blip r:embed="rId2"/>
          <a:stretch>
            <a:fillRect/>
          </a:stretch>
        </p:blipFill>
        <p:spPr>
          <a:xfrm>
            <a:off x="2774921" y="2600865"/>
            <a:ext cx="8133333" cy="1600000"/>
          </a:xfrm>
          <a:prstGeom prst="rect">
            <a:avLst/>
          </a:prstGeom>
        </p:spPr>
      </p:pic>
    </p:spTree>
    <p:extLst>
      <p:ext uri="{BB962C8B-B14F-4D97-AF65-F5344CB8AC3E}">
        <p14:creationId xmlns:p14="http://schemas.microsoft.com/office/powerpoint/2010/main" val="389905460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Wingdings" panose="05000000000000000000" pitchFamily="2" charset="2"/>
              <a:buChar char="p"/>
            </a:pPr>
            <a:r>
              <a:rPr lang="en-US" altLang="zh-CN" sz="2800" b="1" dirty="0"/>
              <a:t>1. Sobel </a:t>
            </a:r>
            <a:r>
              <a:rPr lang="zh-CN" altLang="en-US" sz="2800" b="1" dirty="0"/>
              <a:t>和 </a:t>
            </a:r>
            <a:r>
              <a:rPr lang="en-US" altLang="zh-CN" sz="2800" b="1" dirty="0" err="1"/>
              <a:t>Scharr</a:t>
            </a:r>
            <a:r>
              <a:rPr lang="en-US" altLang="zh-CN" sz="2800" b="1" dirty="0"/>
              <a:t> </a:t>
            </a:r>
            <a:r>
              <a:rPr lang="zh-CN" altLang="en-US" sz="2800" b="1" dirty="0"/>
              <a:t>算子</a:t>
            </a:r>
          </a:p>
          <a:p>
            <a:pPr algn="just">
              <a:buFont typeface="Wingdings" panose="05000000000000000000" pitchFamily="2" charset="2"/>
              <a:buChar char="Ø"/>
            </a:pPr>
            <a:r>
              <a:rPr lang="en-US" altLang="zh-CN" sz="2400" dirty="0"/>
              <a:t>Sobel</a:t>
            </a:r>
            <a:r>
              <a:rPr lang="zh-CN" altLang="en-US" sz="2400" dirty="0"/>
              <a:t>算子是高斯平滑加微分运算的联合运算，因此它更抗噪声。逆可以指定要采用的导数方向，垂直或水平（分别通过参数</a:t>
            </a:r>
            <a:r>
              <a:rPr lang="en-US" altLang="zh-CN" sz="2400" dirty="0" err="1"/>
              <a:t>yorder</a:t>
            </a:r>
            <a:r>
              <a:rPr lang="zh-CN" altLang="en-US" sz="2400" dirty="0"/>
              <a:t>和</a:t>
            </a:r>
            <a:r>
              <a:rPr lang="en-US" altLang="zh-CN" sz="2400" dirty="0" err="1"/>
              <a:t>xorder</a:t>
            </a:r>
            <a:r>
              <a:rPr lang="zh-CN" altLang="en-US" sz="2400" dirty="0"/>
              <a:t>）。逆还可以通过参数</a:t>
            </a:r>
            <a:r>
              <a:rPr lang="en-US" altLang="zh-CN" sz="2400" dirty="0" err="1"/>
              <a:t>ksize</a:t>
            </a:r>
            <a:r>
              <a:rPr lang="zh-CN" altLang="en-US" sz="2400" dirty="0"/>
              <a:t>指定内核的大小。如果</a:t>
            </a:r>
            <a:r>
              <a:rPr lang="en-US" altLang="zh-CN" sz="2400" dirty="0" err="1"/>
              <a:t>ksize</a:t>
            </a:r>
            <a:r>
              <a:rPr lang="en-US" altLang="zh-CN" sz="2400" dirty="0"/>
              <a:t> = -1</a:t>
            </a:r>
            <a:r>
              <a:rPr lang="zh-CN" altLang="en-US" sz="2400" dirty="0"/>
              <a:t>，则使用</a:t>
            </a:r>
            <a:r>
              <a:rPr lang="en-US" altLang="zh-CN" sz="2400" dirty="0"/>
              <a:t>3x3 </a:t>
            </a:r>
            <a:r>
              <a:rPr lang="en-US" altLang="zh-CN" sz="2400" dirty="0" err="1"/>
              <a:t>Scharr</a:t>
            </a:r>
            <a:r>
              <a:rPr lang="zh-CN" altLang="en-US" sz="2400" dirty="0"/>
              <a:t>滤波器，比</a:t>
            </a:r>
            <a:r>
              <a:rPr lang="en-US" altLang="zh-CN" sz="2400" dirty="0"/>
              <a:t>3x3 Sobel</a:t>
            </a:r>
            <a:r>
              <a:rPr lang="zh-CN" altLang="en-US" sz="2400" dirty="0"/>
              <a:t>滤波器具有更好的结果。</a:t>
            </a:r>
          </a:p>
        </p:txBody>
      </p:sp>
    </p:spTree>
    <p:extLst>
      <p:ext uri="{BB962C8B-B14F-4D97-AF65-F5344CB8AC3E}">
        <p14:creationId xmlns:p14="http://schemas.microsoft.com/office/powerpoint/2010/main" val="13918902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Font typeface="Wingdings" panose="05000000000000000000" pitchFamily="2" charset="2"/>
              <a:buChar char="p"/>
            </a:pPr>
            <a:r>
              <a:rPr lang="en-US" altLang="zh-CN" sz="2800" b="1" dirty="0"/>
              <a:t>2. Laplacian </a:t>
            </a:r>
            <a:r>
              <a:rPr lang="zh-CN" altLang="en-US" sz="2800" b="1" dirty="0"/>
              <a:t>算子</a:t>
            </a:r>
          </a:p>
          <a:p>
            <a:pPr>
              <a:buFont typeface="Wingdings" panose="05000000000000000000" pitchFamily="2" charset="2"/>
              <a:buChar char="Ø"/>
            </a:pPr>
            <a:r>
              <a:rPr lang="zh-CN" altLang="en-US" sz="2400" dirty="0"/>
              <a:t>它计算了由</a:t>
            </a:r>
            <a:r>
              <a:rPr lang="zh-CN" altLang="en-US" sz="2400" dirty="0" smtClean="0"/>
              <a:t>关系                              给</a:t>
            </a:r>
            <a:r>
              <a:rPr lang="zh-CN" altLang="en-US" sz="2400" dirty="0"/>
              <a:t>出的图像的拉普拉斯图</a:t>
            </a:r>
            <a:r>
              <a:rPr lang="en-US" altLang="zh-CN" sz="2400" dirty="0"/>
              <a:t>,</a:t>
            </a:r>
            <a:r>
              <a:rPr lang="zh-CN" altLang="en-US" sz="2400" dirty="0"/>
              <a:t>它是每一阶导数通过</a:t>
            </a:r>
            <a:r>
              <a:rPr lang="en-US" altLang="zh-CN" sz="2400" dirty="0"/>
              <a:t>Sobel</a:t>
            </a:r>
            <a:r>
              <a:rPr lang="zh-CN" altLang="en-US" sz="2400" dirty="0"/>
              <a:t>算子计算。如果</a:t>
            </a:r>
            <a:r>
              <a:rPr lang="en-US" altLang="zh-CN" sz="2400" dirty="0" err="1"/>
              <a:t>ksize</a:t>
            </a:r>
            <a:r>
              <a:rPr lang="en-US" altLang="zh-CN" sz="2400" dirty="0"/>
              <a:t> = 1,</a:t>
            </a:r>
            <a:r>
              <a:rPr lang="zh-CN" altLang="en-US" sz="2400" dirty="0"/>
              <a:t>然后使用以下内核用于过滤</a:t>
            </a:r>
            <a:r>
              <a:rPr lang="en-US" altLang="zh-CN" sz="2400" dirty="0"/>
              <a:t>:</a:t>
            </a:r>
            <a:endParaRPr lang="zh-CN" altLang="en-US" sz="2400" dirty="0"/>
          </a:p>
        </p:txBody>
      </p:sp>
      <p:pic>
        <p:nvPicPr>
          <p:cNvPr id="5" name="图片 4"/>
          <p:cNvPicPr>
            <a:picLocks noChangeAspect="1"/>
          </p:cNvPicPr>
          <p:nvPr/>
        </p:nvPicPr>
        <p:blipFill>
          <a:blip r:embed="rId2"/>
          <a:stretch>
            <a:fillRect/>
          </a:stretch>
        </p:blipFill>
        <p:spPr>
          <a:xfrm>
            <a:off x="5258856" y="2631024"/>
            <a:ext cx="2239224" cy="521245"/>
          </a:xfrm>
          <a:prstGeom prst="rect">
            <a:avLst/>
          </a:prstGeom>
        </p:spPr>
      </p:pic>
      <p:pic>
        <p:nvPicPr>
          <p:cNvPr id="6" name="图片 5"/>
          <p:cNvPicPr>
            <a:picLocks noChangeAspect="1"/>
          </p:cNvPicPr>
          <p:nvPr/>
        </p:nvPicPr>
        <p:blipFill>
          <a:blip r:embed="rId3"/>
          <a:stretch>
            <a:fillRect/>
          </a:stretch>
        </p:blipFill>
        <p:spPr>
          <a:xfrm>
            <a:off x="4753040" y="3919874"/>
            <a:ext cx="3448426" cy="1554322"/>
          </a:xfrm>
          <a:prstGeom prst="rect">
            <a:avLst/>
          </a:prstGeom>
        </p:spPr>
      </p:pic>
    </p:spTree>
    <p:extLst>
      <p:ext uri="{BB962C8B-B14F-4D97-AF65-F5344CB8AC3E}">
        <p14:creationId xmlns:p14="http://schemas.microsoft.com/office/powerpoint/2010/main" val="27638396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en-US" sz="2800" b="1" dirty="0"/>
              <a:t>代码</a:t>
            </a:r>
          </a:p>
          <a:p>
            <a:pPr algn="just">
              <a:buFont typeface="Wingdings" panose="05000000000000000000" pitchFamily="2" charset="2"/>
              <a:buChar char="Ø"/>
            </a:pPr>
            <a:r>
              <a:rPr lang="zh-CN" altLang="en-US" sz="2400" dirty="0"/>
              <a:t>下面的代码显示了单个图表中的所有算子。所有内核都是</a:t>
            </a:r>
            <a:r>
              <a:rPr lang="en-US" altLang="zh-CN" sz="2400" dirty="0"/>
              <a:t>5x5</a:t>
            </a:r>
            <a:r>
              <a:rPr lang="zh-CN" altLang="en-US" sz="2400" dirty="0"/>
              <a:t>大小。输出图像的深度通过</a:t>
            </a:r>
            <a:r>
              <a:rPr lang="en-US" altLang="zh-CN" sz="2400" dirty="0"/>
              <a:t>-1</a:t>
            </a:r>
            <a:r>
              <a:rPr lang="zh-CN" altLang="en-US" sz="2400" dirty="0"/>
              <a:t>得到结果的</a:t>
            </a:r>
            <a:r>
              <a:rPr lang="en-US" altLang="zh-CN" sz="2400" dirty="0"/>
              <a:t>np.uint8</a:t>
            </a:r>
            <a:r>
              <a:rPr lang="zh-CN" altLang="en-US" sz="2400" dirty="0"/>
              <a:t>型。</a:t>
            </a:r>
          </a:p>
        </p:txBody>
      </p:sp>
    </p:spTree>
    <p:extLst>
      <p:ext uri="{BB962C8B-B14F-4D97-AF65-F5344CB8AC3E}">
        <p14:creationId xmlns:p14="http://schemas.microsoft.com/office/powerpoint/2010/main" val="41746475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589212" y="624110"/>
            <a:ext cx="8876190" cy="5580952"/>
          </a:xfrm>
          <a:prstGeom prst="rect">
            <a:avLst/>
          </a:prstGeom>
        </p:spPr>
      </p:pic>
    </p:spTree>
    <p:extLst>
      <p:ext uri="{BB962C8B-B14F-4D97-AF65-F5344CB8AC3E}">
        <p14:creationId xmlns:p14="http://schemas.microsoft.com/office/powerpoint/2010/main" val="32248849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Font typeface="Wingdings" panose="05000000000000000000" pitchFamily="2" charset="2"/>
              <a:buChar char="p"/>
            </a:pPr>
            <a:r>
              <a:rPr lang="zh-CN" altLang="en-US" sz="2400" dirty="0"/>
              <a:t>结果</a:t>
            </a:r>
            <a:r>
              <a:rPr lang="en-US" altLang="zh-CN" sz="2400" dirty="0"/>
              <a:t>:</a:t>
            </a:r>
            <a:endParaRPr lang="zh-CN" altLang="en-US"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093" y="624110"/>
            <a:ext cx="5337804" cy="5776690"/>
          </a:xfrm>
          <a:prstGeom prst="rect">
            <a:avLst/>
          </a:prstGeom>
        </p:spPr>
      </p:pic>
    </p:spTree>
    <p:extLst>
      <p:ext uri="{BB962C8B-B14F-4D97-AF65-F5344CB8AC3E}">
        <p14:creationId xmlns:p14="http://schemas.microsoft.com/office/powerpoint/2010/main" val="9671612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一个重要</a:t>
            </a:r>
            <a:r>
              <a:rPr lang="zh-CN" altLang="en-US" b="1" dirty="0" smtClean="0"/>
              <a:t>事项</a:t>
            </a:r>
            <a:endParaRPr lang="zh-CN" altLang="en-US" dirty="0"/>
          </a:p>
        </p:txBody>
      </p:sp>
      <p:sp>
        <p:nvSpPr>
          <p:cNvPr id="3" name="内容占位符 2"/>
          <p:cNvSpPr>
            <a:spLocks noGrp="1"/>
          </p:cNvSpPr>
          <p:nvPr>
            <p:ph idx="1"/>
          </p:nvPr>
        </p:nvSpPr>
        <p:spPr/>
        <p:txBody>
          <a:bodyPr>
            <a:normAutofit/>
          </a:bodyPr>
          <a:lstStyle/>
          <a:p>
            <a:pPr algn="just">
              <a:buFont typeface="Wingdings" panose="05000000000000000000" pitchFamily="2" charset="2"/>
              <a:buChar char="p"/>
            </a:pPr>
            <a:r>
              <a:rPr lang="zh-CN" altLang="en-US" sz="2200" dirty="0"/>
              <a:t>在我们的最后一个示例中，输出数据类型为</a:t>
            </a:r>
            <a:r>
              <a:rPr lang="en-US" altLang="zh-CN" sz="2200" dirty="0"/>
              <a:t>cv.CV_8U</a:t>
            </a:r>
            <a:r>
              <a:rPr lang="zh-CN" altLang="en-US" sz="2200" dirty="0"/>
              <a:t>或</a:t>
            </a:r>
            <a:r>
              <a:rPr lang="en-US" altLang="zh-CN" sz="2200" dirty="0"/>
              <a:t>np.uint8</a:t>
            </a:r>
            <a:r>
              <a:rPr lang="zh-CN" altLang="en-US" sz="2200" dirty="0"/>
              <a:t>。但这有一个小问题。黑色到白色的过渡被视为正斜率（具有正值），而白色到黑色的过渡被视为负斜率（具有负值）。因此，当您将数据转换为</a:t>
            </a:r>
            <a:r>
              <a:rPr lang="en-US" altLang="zh-CN" sz="2200" dirty="0"/>
              <a:t>np.uint8</a:t>
            </a:r>
            <a:r>
              <a:rPr lang="zh-CN" altLang="en-US" sz="2200" dirty="0"/>
              <a:t>时，所有负斜率均​​设为零。简而言之，您会错过这一边缘信息</a:t>
            </a:r>
            <a:r>
              <a:rPr lang="zh-CN" altLang="en-US" sz="2200" dirty="0" smtClean="0"/>
              <a:t>。</a:t>
            </a:r>
            <a:endParaRPr lang="en-US" altLang="zh-CN" sz="2200" dirty="0" smtClean="0"/>
          </a:p>
          <a:p>
            <a:pPr algn="just">
              <a:buFont typeface="Wingdings" panose="05000000000000000000" pitchFamily="2" charset="2"/>
              <a:buChar char="p"/>
            </a:pPr>
            <a:endParaRPr lang="en-US" altLang="zh-CN" sz="2200" dirty="0" smtClean="0"/>
          </a:p>
          <a:p>
            <a:pPr algn="just">
              <a:buFont typeface="Wingdings" panose="05000000000000000000" pitchFamily="2" charset="2"/>
              <a:buChar char="p"/>
            </a:pPr>
            <a:r>
              <a:rPr lang="zh-CN" altLang="en-US" sz="2200" dirty="0"/>
              <a:t>如果要检测两个边缘，更好的选择是将输出数据类型保留为更高的形式，例如</a:t>
            </a:r>
            <a:r>
              <a:rPr lang="en-US" altLang="zh-CN" sz="2200" dirty="0"/>
              <a:t>cv.CV_16S</a:t>
            </a:r>
            <a:r>
              <a:rPr lang="zh-CN" altLang="en-US" sz="2200" dirty="0"/>
              <a:t>，</a:t>
            </a:r>
            <a:r>
              <a:rPr lang="en-US" altLang="zh-CN" sz="2200" dirty="0"/>
              <a:t>cv.CV_64F</a:t>
            </a:r>
            <a:r>
              <a:rPr lang="zh-CN" altLang="en-US" sz="2200" dirty="0"/>
              <a:t>等，取其绝对值，然后转换回</a:t>
            </a:r>
            <a:r>
              <a:rPr lang="en-US" altLang="zh-CN" sz="2200" dirty="0"/>
              <a:t>cv.CV_8U</a:t>
            </a:r>
            <a:r>
              <a:rPr lang="zh-CN" altLang="en-US" sz="2200" dirty="0"/>
              <a:t>。 下面的代码演示了用于水平</a:t>
            </a:r>
            <a:r>
              <a:rPr lang="en-US" altLang="zh-CN" sz="2200" dirty="0"/>
              <a:t>Sobel</a:t>
            </a:r>
            <a:r>
              <a:rPr lang="zh-CN" altLang="en-US" sz="2200" dirty="0"/>
              <a:t>滤波器和结果差异的此过程。</a:t>
            </a:r>
          </a:p>
        </p:txBody>
      </p:sp>
    </p:spTree>
    <p:extLst>
      <p:ext uri="{BB962C8B-B14F-4D97-AF65-F5344CB8AC3E}">
        <p14:creationId xmlns:p14="http://schemas.microsoft.com/office/powerpoint/2010/main" val="370272070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563429" y="1264555"/>
            <a:ext cx="9628571" cy="4657143"/>
          </a:xfrm>
          <a:prstGeom prst="rect">
            <a:avLst/>
          </a:prstGeom>
        </p:spPr>
      </p:pic>
    </p:spTree>
    <p:extLst>
      <p:ext uri="{BB962C8B-B14F-4D97-AF65-F5344CB8AC3E}">
        <p14:creationId xmlns:p14="http://schemas.microsoft.com/office/powerpoint/2010/main" val="8803323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Font typeface="Wingdings" panose="05000000000000000000" pitchFamily="2" charset="2"/>
              <a:buChar char="p"/>
            </a:pPr>
            <a:r>
              <a:rPr lang="zh-CN" altLang="en-US" sz="2400" dirty="0"/>
              <a:t>查看以下结果：</a:t>
            </a:r>
          </a:p>
        </p:txBody>
      </p:sp>
      <p:pic>
        <p:nvPicPr>
          <p:cNvPr id="3074" name="Picture 2" descr="http://qiniu.aihubs.net/double_ed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0638" y="2665623"/>
            <a:ext cx="7728531" cy="271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4036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a:solidFill>
                  <a:schemeClr val="accent1">
                    <a:lumMod val="75000"/>
                  </a:schemeClr>
                </a:solidFill>
              </a:rPr>
              <a:t>3.5 Canny</a:t>
            </a:r>
            <a:r>
              <a:rPr lang="zh-CN" altLang="en-US" sz="4000" b="1" dirty="0">
                <a:solidFill>
                  <a:schemeClr val="accent1">
                    <a:lumMod val="75000"/>
                  </a:schemeClr>
                </a:solidFill>
              </a:rPr>
              <a:t>边缘检测</a:t>
            </a:r>
            <a:endParaRPr lang="zh-CN" altLang="en-US" sz="4000" dirty="0"/>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en-US" sz="2800" b="1" dirty="0"/>
              <a:t>目标</a:t>
            </a:r>
          </a:p>
          <a:p>
            <a:pPr>
              <a:buFont typeface="Wingdings" panose="05000000000000000000" pitchFamily="2" charset="2"/>
              <a:buChar char="Ø"/>
            </a:pPr>
            <a:r>
              <a:rPr lang="zh-CN" altLang="en-US" sz="2400" dirty="0"/>
              <a:t>在本章中，我们将了解</a:t>
            </a:r>
          </a:p>
          <a:p>
            <a:pPr marL="576000">
              <a:buFont typeface="Arial" panose="020B0604020202020204" pitchFamily="34" charset="0"/>
              <a:buChar char="•"/>
            </a:pPr>
            <a:r>
              <a:rPr lang="en-US" altLang="zh-CN" sz="2000" dirty="0"/>
              <a:t>Canny</a:t>
            </a:r>
            <a:r>
              <a:rPr lang="zh-CN" altLang="en-US" sz="2000" dirty="0"/>
              <a:t>边缘检测的概念</a:t>
            </a:r>
          </a:p>
          <a:p>
            <a:pPr marL="576000">
              <a:buFont typeface="Arial" panose="020B0604020202020204" pitchFamily="34" charset="0"/>
              <a:buChar char="•"/>
            </a:pPr>
            <a:r>
              <a:rPr lang="en-US" altLang="zh-CN" sz="2000" dirty="0" err="1"/>
              <a:t>OpenCV</a:t>
            </a:r>
            <a:r>
              <a:rPr lang="zh-CN" altLang="en-US" sz="2000" dirty="0"/>
              <a:t>函数用于：</a:t>
            </a:r>
            <a:r>
              <a:rPr lang="en-US" altLang="zh-CN" sz="2000" b="1" dirty="0"/>
              <a:t>cv2.Canny()</a:t>
            </a:r>
            <a:endParaRPr lang="en-US" altLang="zh-CN" sz="2000" dirty="0"/>
          </a:p>
          <a:p>
            <a:endParaRPr lang="en-US" altLang="zh-CN" dirty="0" smtClean="0"/>
          </a:p>
          <a:p>
            <a:pPr>
              <a:buFont typeface="Wingdings" panose="05000000000000000000" pitchFamily="2" charset="2"/>
              <a:buChar char="p"/>
            </a:pPr>
            <a:r>
              <a:rPr lang="zh-CN" altLang="en-US" sz="2800" b="1" dirty="0"/>
              <a:t>理论</a:t>
            </a:r>
          </a:p>
          <a:p>
            <a:pPr algn="just">
              <a:buFont typeface="Wingdings" panose="05000000000000000000" pitchFamily="2" charset="2"/>
              <a:buChar char="Ø"/>
            </a:pPr>
            <a:r>
              <a:rPr lang="en-US" altLang="zh-CN" sz="2400" dirty="0"/>
              <a:t>Canny</a:t>
            </a:r>
            <a:r>
              <a:rPr lang="zh-CN" altLang="en-US" sz="2400" dirty="0"/>
              <a:t>边缘检测是一种流行的边缘检测算法。它是</a:t>
            </a:r>
            <a:r>
              <a:rPr lang="zh-CN" altLang="en-US" sz="2400" dirty="0" smtClean="0"/>
              <a:t>由</a:t>
            </a:r>
            <a:r>
              <a:rPr lang="en-US" altLang="zh-CN" sz="2400" dirty="0"/>
              <a:t>John F. Canny</a:t>
            </a:r>
            <a:r>
              <a:rPr lang="zh-CN" altLang="en-US" sz="2400" dirty="0" smtClean="0"/>
              <a:t>于</a:t>
            </a:r>
            <a:r>
              <a:rPr lang="en-US" altLang="zh-CN" sz="2400" dirty="0"/>
              <a:t>1986</a:t>
            </a:r>
            <a:r>
              <a:rPr lang="zh-CN" altLang="en-US" sz="2400" dirty="0"/>
              <a:t>年开发的。这是一个多阶段的算法。</a:t>
            </a:r>
          </a:p>
          <a:p>
            <a:endParaRPr lang="zh-CN" altLang="en-US" dirty="0"/>
          </a:p>
        </p:txBody>
      </p:sp>
    </p:spTree>
    <p:extLst>
      <p:ext uri="{BB962C8B-B14F-4D97-AF65-F5344CB8AC3E}">
        <p14:creationId xmlns:p14="http://schemas.microsoft.com/office/powerpoint/2010/main" val="190533971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32941" y="1205132"/>
                <a:ext cx="8915400" cy="3777622"/>
              </a:xfrm>
            </p:spPr>
            <p:txBody>
              <a:bodyPr/>
              <a:lstStyle/>
              <a:p>
                <a:pPr>
                  <a:buFont typeface="Wingdings" panose="05000000000000000000" pitchFamily="2" charset="2"/>
                  <a:buChar char="p"/>
                </a:pPr>
                <a:r>
                  <a:rPr lang="en-US" altLang="zh-CN" sz="2400" b="1" dirty="0" smtClean="0"/>
                  <a:t>1.</a:t>
                </a:r>
                <a:r>
                  <a:rPr lang="zh-CN" altLang="en-US" sz="2400" b="1" dirty="0" smtClean="0"/>
                  <a:t>降</a:t>
                </a:r>
                <a:r>
                  <a:rPr lang="zh-CN" altLang="en-US" sz="2400" b="1" dirty="0"/>
                  <a:t>噪</a:t>
                </a:r>
                <a:endParaRPr lang="zh-CN" altLang="en-US" sz="2400" dirty="0"/>
              </a:p>
              <a:p>
                <a:pPr algn="just">
                  <a:buFont typeface="Wingdings" panose="05000000000000000000" pitchFamily="2" charset="2"/>
                  <a:buChar char="Ø"/>
                </a:pPr>
                <a:r>
                  <a:rPr lang="zh-CN" altLang="en-US" sz="2400" dirty="0"/>
                  <a:t>由于边缘检测对图像中的噪声很敏感，第一步是用</a:t>
                </a:r>
                <a:r>
                  <a:rPr lang="en-US" altLang="zh-CN" sz="2400" dirty="0"/>
                  <a:t>5x5</a:t>
                </a:r>
                <a:r>
                  <a:rPr lang="zh-CN" altLang="en-US" sz="2400" dirty="0"/>
                  <a:t>高斯滤波器去除图像中的噪声。 </a:t>
                </a:r>
              </a:p>
              <a:p>
                <a:endParaRPr lang="en-US" altLang="zh-CN" dirty="0" smtClean="0"/>
              </a:p>
              <a:p>
                <a:pPr>
                  <a:buFont typeface="Wingdings" panose="05000000000000000000" pitchFamily="2" charset="2"/>
                  <a:buChar char="p"/>
                </a:pPr>
                <a:r>
                  <a:rPr lang="en-US" altLang="zh-CN" sz="2400" b="1" dirty="0" smtClean="0"/>
                  <a:t>2.</a:t>
                </a:r>
                <a:r>
                  <a:rPr lang="zh-CN" altLang="en-US" sz="2400" b="1" dirty="0" smtClean="0"/>
                  <a:t>图像</a:t>
                </a:r>
                <a:r>
                  <a:rPr lang="zh-CN" altLang="en-US" sz="2400" b="1" dirty="0"/>
                  <a:t>强度梯度的求</a:t>
                </a:r>
                <a:r>
                  <a:rPr lang="zh-CN" altLang="en-US" sz="2400" b="1" dirty="0" smtClean="0"/>
                  <a:t>取</a:t>
                </a:r>
                <a:endParaRPr lang="zh-CN" altLang="en-US" sz="2400" b="1" dirty="0"/>
              </a:p>
              <a:p>
                <a:pPr algn="just">
                  <a:buFont typeface="Wingdings" panose="05000000000000000000" pitchFamily="2" charset="2"/>
                  <a:buChar char="Ø"/>
                </a:pPr>
                <a:r>
                  <a:rPr lang="zh-CN" altLang="en-US" sz="2400" dirty="0"/>
                  <a:t>然后在水平方向和垂直方向用</a:t>
                </a:r>
                <a:r>
                  <a:rPr lang="en-US" altLang="zh-CN" sz="2400" dirty="0"/>
                  <a:t>Sobel</a:t>
                </a:r>
                <a:r>
                  <a:rPr lang="zh-CN" altLang="en-US" sz="2400" dirty="0"/>
                  <a:t>核对平滑后的图像进行滤波，得到水平方向的一阶导数</a:t>
                </a:r>
                <a:r>
                  <a:rPr lang="en-US" altLang="zh-CN" sz="2400" dirty="0"/>
                  <a:t>(</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𝐺</m:t>
                        </m:r>
                      </m:e>
                      <m:sub>
                        <m:r>
                          <a:rPr lang="en-US" altLang="zh-CN" sz="2400" b="0" i="1" dirty="0" smtClean="0">
                            <a:latin typeface="Cambria Math" panose="02040503050406030204" pitchFamily="18" charset="0"/>
                          </a:rPr>
                          <m:t>𝑥</m:t>
                        </m:r>
                      </m:sub>
                    </m:sSub>
                  </m:oMath>
                </a14:m>
                <a:r>
                  <a:rPr lang="en-US" altLang="zh-CN" sz="2400" dirty="0" smtClean="0"/>
                  <a:t>)</a:t>
                </a:r>
                <a:r>
                  <a:rPr lang="zh-CN" altLang="en-US" sz="2400" dirty="0"/>
                  <a:t>和垂直方向</a:t>
                </a:r>
                <a:r>
                  <a:rPr lang="en-US" altLang="zh-CN" sz="2400" dirty="0"/>
                  <a:t>(</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𝐺</m:t>
                        </m:r>
                      </m:e>
                      <m:sub>
                        <m:r>
                          <a:rPr lang="en-US" altLang="zh-CN" sz="2400" b="0" i="1" dirty="0" smtClean="0">
                            <a:latin typeface="Cambria Math" panose="02040503050406030204" pitchFamily="18" charset="0"/>
                          </a:rPr>
                          <m:t>𝑦</m:t>
                        </m:r>
                      </m:sub>
                    </m:sSub>
                  </m:oMath>
                </a14:m>
                <a:r>
                  <a:rPr lang="en-US" altLang="zh-CN" sz="2400" dirty="0"/>
                  <a:t>)</a:t>
                </a:r>
                <a:r>
                  <a:rPr lang="zh-CN" altLang="en-US" sz="2400" dirty="0"/>
                  <a:t>从这两幅图像中，我们可以找到每个像素的边缘梯度和方向如下：</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32941" y="1205132"/>
                <a:ext cx="8915400" cy="3777622"/>
              </a:xfrm>
              <a:blipFill rotWithShape="0">
                <a:blip r:embed="rId3"/>
                <a:stretch>
                  <a:fillRect l="-958" t="-1777" r="-1026"/>
                </a:stretch>
              </a:blipFill>
            </p:spPr>
            <p:txBody>
              <a:bodyPr/>
              <a:lstStyle/>
              <a:p>
                <a:r>
                  <a:rPr lang="zh-CN" altLang="en-US">
                    <a:noFill/>
                  </a:rPr>
                  <a:t> </a:t>
                </a:r>
              </a:p>
            </p:txBody>
          </p:sp>
        </mc:Fallback>
      </mc:AlternateContent>
      <p:pic>
        <p:nvPicPr>
          <p:cNvPr id="1029" name="Picture 5" descr="https://docs.opencv.org/3.0-beta/_images/math/a1d81c63db2a560ef2fc82222b7851257d1ef4a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3846" y="4856145"/>
            <a:ext cx="4000522" cy="1249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08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algn="just"/>
            <a:r>
              <a:rPr lang="zh-CN" altLang="en-US" sz="2400" b="1" dirty="0" smtClean="0"/>
              <a:t>警告：</a:t>
            </a:r>
            <a:r>
              <a:rPr lang="en-US" altLang="zh-CN" sz="2200" dirty="0" err="1" smtClean="0"/>
              <a:t>cv.warpAffine</a:t>
            </a:r>
            <a:r>
              <a:rPr lang="zh-CN" altLang="en-US" sz="2200" dirty="0" smtClean="0"/>
              <a:t>函数</a:t>
            </a:r>
            <a:r>
              <a:rPr lang="zh-CN" altLang="en-US" sz="2200" dirty="0"/>
              <a:t>的第三个参数是输出图像的大小，其形式应为</a:t>
            </a:r>
            <a:r>
              <a:rPr lang="en-US" altLang="zh-CN" sz="2200" dirty="0"/>
              <a:t>(width</a:t>
            </a:r>
            <a:r>
              <a:rPr lang="zh-CN" altLang="en-US" sz="2200" dirty="0"/>
              <a:t>，</a:t>
            </a:r>
            <a:r>
              <a:rPr lang="en-US" altLang="zh-CN" sz="2200" dirty="0"/>
              <a:t>height)</a:t>
            </a:r>
            <a:r>
              <a:rPr lang="zh-CN" altLang="en-US" sz="2200" dirty="0"/>
              <a:t>。记住</a:t>
            </a:r>
            <a:r>
              <a:rPr lang="en-US" altLang="zh-CN" sz="2200" dirty="0"/>
              <a:t>width =</a:t>
            </a:r>
            <a:r>
              <a:rPr lang="zh-CN" altLang="en-US" sz="2200" dirty="0"/>
              <a:t>列数，</a:t>
            </a:r>
            <a:r>
              <a:rPr lang="en-US" altLang="zh-CN" sz="2200" dirty="0"/>
              <a:t>height =</a:t>
            </a:r>
            <a:r>
              <a:rPr lang="zh-CN" altLang="en-US" sz="2200" dirty="0"/>
              <a:t>行数。</a:t>
            </a:r>
          </a:p>
        </p:txBody>
      </p:sp>
      <p:pic>
        <p:nvPicPr>
          <p:cNvPr id="4" name="图片 3"/>
          <p:cNvPicPr>
            <a:picLocks noChangeAspect="1"/>
          </p:cNvPicPr>
          <p:nvPr/>
        </p:nvPicPr>
        <p:blipFill>
          <a:blip r:embed="rId2"/>
          <a:stretch>
            <a:fillRect/>
          </a:stretch>
        </p:blipFill>
        <p:spPr>
          <a:xfrm>
            <a:off x="2589212" y="2133600"/>
            <a:ext cx="4704762" cy="2038095"/>
          </a:xfrm>
          <a:prstGeom prst="rect">
            <a:avLst/>
          </a:prstGeom>
        </p:spPr>
      </p:pic>
    </p:spTree>
    <p:extLst>
      <p:ext uri="{BB962C8B-B14F-4D97-AF65-F5344CB8AC3E}">
        <p14:creationId xmlns:p14="http://schemas.microsoft.com/office/powerpoint/2010/main" val="1610489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87253" y="1153552"/>
            <a:ext cx="9062321" cy="5444196"/>
          </a:xfrm>
        </p:spPr>
        <p:txBody>
          <a:bodyPr>
            <a:normAutofit/>
          </a:bodyPr>
          <a:lstStyle/>
          <a:p>
            <a:pPr>
              <a:buFont typeface="Wingdings" panose="05000000000000000000" pitchFamily="2" charset="2"/>
              <a:buChar char="p"/>
            </a:pPr>
            <a:r>
              <a:rPr lang="en-US" altLang="zh-CN" sz="2400" b="1" dirty="0" smtClean="0"/>
              <a:t>3.</a:t>
            </a:r>
            <a:r>
              <a:rPr lang="zh-CN" altLang="en-US" sz="2400" b="1" dirty="0" smtClean="0"/>
              <a:t>非</a:t>
            </a:r>
            <a:r>
              <a:rPr lang="zh-CN" altLang="en-US" sz="2400" b="1" dirty="0"/>
              <a:t>极大抑制</a:t>
            </a:r>
            <a:endParaRPr lang="zh-CN" altLang="en-US" sz="2400" dirty="0"/>
          </a:p>
          <a:p>
            <a:pPr algn="just">
              <a:buFont typeface="Wingdings" panose="05000000000000000000" pitchFamily="2" charset="2"/>
              <a:buChar char="Ø"/>
            </a:pPr>
            <a:r>
              <a:rPr lang="zh-CN" altLang="en-US" sz="2400" dirty="0"/>
              <a:t>在获得梯度幅值和方向后，对图像进行全面扫描，以消除可能不构成边缘的任何不需要的像素。为此，在每个像素上，检查像素是否是其邻域内沿梯度方向的局部最大值。检查下面的图像</a:t>
            </a:r>
            <a:r>
              <a:rPr lang="zh-CN" altLang="en-US" sz="2400" dirty="0" smtClean="0"/>
              <a:t>：</a:t>
            </a:r>
            <a:endParaRPr lang="en-US" altLang="zh-CN" sz="2400" dirty="0" smtClean="0"/>
          </a:p>
          <a:p>
            <a:pPr algn="just">
              <a:buFont typeface="Wingdings" panose="05000000000000000000" pitchFamily="2" charset="2"/>
              <a:buChar char="Ø"/>
            </a:pPr>
            <a:endParaRPr lang="en-US" altLang="zh-CN" sz="2400" dirty="0"/>
          </a:p>
          <a:p>
            <a:pPr algn="just">
              <a:buFont typeface="Wingdings" panose="05000000000000000000" pitchFamily="2" charset="2"/>
              <a:buChar char="Ø"/>
            </a:pPr>
            <a:endParaRPr lang="en-US" altLang="zh-CN" sz="2400" dirty="0" smtClean="0"/>
          </a:p>
          <a:p>
            <a:pPr algn="just">
              <a:buFont typeface="Wingdings" panose="05000000000000000000" pitchFamily="2" charset="2"/>
              <a:buChar char="Ø"/>
            </a:pPr>
            <a:endParaRPr lang="en-US" altLang="zh-CN" sz="2400" dirty="0"/>
          </a:p>
          <a:p>
            <a:pPr algn="just">
              <a:buFont typeface="Wingdings" panose="05000000000000000000" pitchFamily="2" charset="2"/>
              <a:buChar char="Ø"/>
            </a:pPr>
            <a:endParaRPr lang="en-US" altLang="zh-CN" sz="2400" dirty="0" smtClean="0"/>
          </a:p>
          <a:p>
            <a:pPr algn="just">
              <a:buFont typeface="Wingdings" panose="05000000000000000000" pitchFamily="2" charset="2"/>
              <a:buChar char="Ø"/>
            </a:pPr>
            <a:endParaRPr lang="en-US" altLang="zh-CN" sz="2400" dirty="0" smtClean="0"/>
          </a:p>
          <a:p>
            <a:pPr algn="just">
              <a:buFont typeface="Wingdings" panose="05000000000000000000" pitchFamily="2" charset="2"/>
              <a:buChar char="Ø"/>
            </a:pPr>
            <a:r>
              <a:rPr lang="en-US" altLang="zh-CN" sz="2400" dirty="0"/>
              <a:t>A</a:t>
            </a:r>
            <a:r>
              <a:rPr lang="zh-CN" altLang="en-US" sz="2400" dirty="0"/>
              <a:t>点在边缘</a:t>
            </a:r>
            <a:r>
              <a:rPr lang="en-US" altLang="zh-CN" sz="2400" dirty="0"/>
              <a:t>(</a:t>
            </a:r>
            <a:r>
              <a:rPr lang="zh-CN" altLang="en-US" sz="2400" dirty="0"/>
              <a:t>垂直方向</a:t>
            </a:r>
            <a:r>
              <a:rPr lang="en-US" altLang="zh-CN" sz="2400" dirty="0"/>
              <a:t>)</a:t>
            </a:r>
            <a:r>
              <a:rPr lang="zh-CN" altLang="en-US" sz="2400" dirty="0"/>
              <a:t>。梯度方向是正常的边缘。点</a:t>
            </a:r>
            <a:r>
              <a:rPr lang="en-US" altLang="zh-CN" sz="2400" dirty="0"/>
              <a:t>B</a:t>
            </a:r>
            <a:r>
              <a:rPr lang="zh-CN" altLang="en-US" sz="2400" dirty="0"/>
              <a:t>和</a:t>
            </a:r>
            <a:r>
              <a:rPr lang="en-US" altLang="zh-CN" sz="2400" dirty="0"/>
              <a:t>C</a:t>
            </a:r>
            <a:r>
              <a:rPr lang="zh-CN" altLang="en-US" sz="2400" dirty="0"/>
              <a:t>呈梯度方向。因此，用点</a:t>
            </a:r>
            <a:r>
              <a:rPr lang="en-US" altLang="zh-CN" sz="2400" dirty="0"/>
              <a:t>B</a:t>
            </a:r>
            <a:r>
              <a:rPr lang="zh-CN" altLang="en-US" sz="2400" dirty="0"/>
              <a:t>和点</a:t>
            </a:r>
            <a:r>
              <a:rPr lang="en-US" altLang="zh-CN" sz="2400" dirty="0"/>
              <a:t>C</a:t>
            </a:r>
            <a:r>
              <a:rPr lang="zh-CN" altLang="en-US" sz="2400" dirty="0"/>
              <a:t>检查点</a:t>
            </a:r>
            <a:r>
              <a:rPr lang="en-US" altLang="zh-CN" sz="2400" dirty="0"/>
              <a:t>A</a:t>
            </a:r>
            <a:r>
              <a:rPr lang="zh-CN" altLang="en-US" sz="2400" dirty="0"/>
              <a:t>，看看它是否形成局部最大值。如果是，则考虑到下一阶段，否则就会被抑制</a:t>
            </a:r>
            <a:r>
              <a:rPr lang="en-US" altLang="zh-CN" sz="2400" dirty="0"/>
              <a:t>(</a:t>
            </a:r>
            <a:r>
              <a:rPr lang="zh-CN" altLang="en-US" sz="2400" dirty="0"/>
              <a:t>将为零</a:t>
            </a:r>
            <a:r>
              <a:rPr lang="en-US" altLang="zh-CN" sz="2400" dirty="0"/>
              <a:t>)</a:t>
            </a:r>
            <a:r>
              <a:rPr lang="zh-CN" altLang="en-US" sz="2400" dirty="0"/>
              <a:t>。</a:t>
            </a:r>
          </a:p>
          <a:p>
            <a:endParaRPr lang="zh-CN" altLang="en-US" dirty="0"/>
          </a:p>
        </p:txBody>
      </p:sp>
      <p:pic>
        <p:nvPicPr>
          <p:cNvPr id="2050" name="Picture 2" descr="Non-Maximum Suppres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799" y="2957492"/>
            <a:ext cx="4908796" cy="2159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45422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89212" y="1275471"/>
            <a:ext cx="8915400" cy="3777622"/>
          </a:xfrm>
        </p:spPr>
        <p:txBody>
          <a:bodyPr>
            <a:normAutofit/>
          </a:bodyPr>
          <a:lstStyle/>
          <a:p>
            <a:pPr algn="just">
              <a:buFont typeface="Wingdings" panose="05000000000000000000" pitchFamily="2" charset="2"/>
              <a:buChar char="p"/>
            </a:pPr>
            <a:r>
              <a:rPr lang="en-US" altLang="zh-CN" sz="2400" dirty="0" smtClean="0"/>
              <a:t>4.</a:t>
            </a:r>
            <a:r>
              <a:rPr lang="zh-CN" altLang="en-US" sz="2400" b="1" dirty="0"/>
              <a:t>迟滞</a:t>
            </a:r>
            <a:r>
              <a:rPr lang="zh-CN" altLang="en-US" sz="2400" b="1" dirty="0" smtClean="0"/>
              <a:t>阈值</a:t>
            </a:r>
            <a:endParaRPr lang="en-US" altLang="zh-CN" sz="2400" b="1" dirty="0" smtClean="0"/>
          </a:p>
          <a:p>
            <a:pPr algn="just">
              <a:buFont typeface="Wingdings" panose="05000000000000000000" pitchFamily="2" charset="2"/>
              <a:buChar char="Ø"/>
            </a:pPr>
            <a:r>
              <a:rPr lang="zh-CN" altLang="en-US" sz="2400" dirty="0"/>
              <a:t>这个阶段决定了哪些是边缘，哪些是真正的边，哪些不是边。为此，我们需要两个阈值，</a:t>
            </a:r>
            <a:r>
              <a:rPr lang="en-US" altLang="zh-CN" sz="2400" dirty="0" err="1"/>
              <a:t>MinVal</a:t>
            </a:r>
            <a:r>
              <a:rPr lang="zh-CN" altLang="en-US" sz="2400" dirty="0"/>
              <a:t>和</a:t>
            </a:r>
            <a:r>
              <a:rPr lang="en-US" altLang="zh-CN" sz="2400" dirty="0" err="1"/>
              <a:t>MaxVal</a:t>
            </a:r>
            <a:r>
              <a:rPr lang="zh-CN" altLang="en-US" sz="2400" dirty="0"/>
              <a:t>。任何强度梯度大于</a:t>
            </a:r>
            <a:r>
              <a:rPr lang="en-US" altLang="zh-CN" sz="2400" dirty="0" err="1"/>
              <a:t>MaxVal</a:t>
            </a:r>
            <a:r>
              <a:rPr lang="zh-CN" altLang="en-US" sz="2400" dirty="0"/>
              <a:t>肯定是边，而小于</a:t>
            </a:r>
            <a:r>
              <a:rPr lang="en-US" altLang="zh-CN" sz="2400" dirty="0" err="1"/>
              <a:t>MinVal</a:t>
            </a:r>
            <a:r>
              <a:rPr lang="zh-CN" altLang="en-US" sz="2400" dirty="0"/>
              <a:t>肯定是非边缘的，所以被丢弃了</a:t>
            </a:r>
            <a:r>
              <a:rPr lang="zh-CN" altLang="en-US" sz="2400" dirty="0" smtClean="0"/>
              <a:t>。</a:t>
            </a:r>
            <a:r>
              <a:rPr lang="zh-CN" altLang="en-US" sz="2400" dirty="0"/>
              <a:t>介于这两个阈值之间的对象根据其连通性被分类为边缘或非边缘。</a:t>
            </a:r>
            <a:r>
              <a:rPr lang="zh-CN" altLang="en-US" sz="2400" dirty="0" smtClean="0"/>
              <a:t>如果</a:t>
            </a:r>
            <a:r>
              <a:rPr lang="zh-CN" altLang="en-US" sz="2400" dirty="0"/>
              <a:t>它们连接到“确定边缘”像素，则它们被视为边缘的一部分。否则，它们也会被丢弃。见下图</a:t>
            </a:r>
            <a:r>
              <a:rPr lang="zh-CN" altLang="en-US" sz="2400" dirty="0" smtClean="0"/>
              <a:t>：</a:t>
            </a:r>
            <a:endParaRPr lang="zh-CN" altLang="en-US" sz="2400" dirty="0"/>
          </a:p>
        </p:txBody>
      </p:sp>
      <p:pic>
        <p:nvPicPr>
          <p:cNvPr id="3074" name="Picture 2" descr="Hysteresis Threshol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575" y="4155977"/>
            <a:ext cx="4286250" cy="250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7537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90738" y="1556825"/>
            <a:ext cx="8915400" cy="3777622"/>
          </a:xfrm>
        </p:spPr>
        <p:txBody>
          <a:bodyPr>
            <a:normAutofit/>
          </a:bodyPr>
          <a:lstStyle/>
          <a:p>
            <a:pPr algn="just">
              <a:buFont typeface="Wingdings" panose="05000000000000000000" pitchFamily="2" charset="2"/>
              <a:buChar char="Ø"/>
            </a:pPr>
            <a:r>
              <a:rPr lang="zh-CN" altLang="en-US" sz="2400" dirty="0"/>
              <a:t>边缘</a:t>
            </a:r>
            <a:r>
              <a:rPr lang="en-US" altLang="zh-CN" sz="2400" dirty="0"/>
              <a:t>A</a:t>
            </a:r>
            <a:r>
              <a:rPr lang="zh-CN" altLang="en-US" sz="2400" dirty="0"/>
              <a:t>在</a:t>
            </a:r>
            <a:r>
              <a:rPr lang="en-US" altLang="zh-CN" sz="2400" dirty="0" err="1"/>
              <a:t>MaxVal</a:t>
            </a:r>
            <a:r>
              <a:rPr lang="zh-CN" altLang="en-US" sz="2400" dirty="0"/>
              <a:t>，因此被认为是“确定边缘”。虽然边缘</a:t>
            </a:r>
            <a:r>
              <a:rPr lang="en-US" altLang="zh-CN" sz="2400" dirty="0"/>
              <a:t>C</a:t>
            </a:r>
            <a:r>
              <a:rPr lang="zh-CN" altLang="en-US" sz="2400" dirty="0"/>
              <a:t>在</a:t>
            </a:r>
            <a:r>
              <a:rPr lang="en-US" altLang="zh-CN" sz="2400" dirty="0" err="1"/>
              <a:t>MaxVal</a:t>
            </a:r>
            <a:r>
              <a:rPr lang="zh-CN" altLang="en-US" sz="2400" dirty="0"/>
              <a:t>下面，但是它与边</a:t>
            </a:r>
            <a:r>
              <a:rPr lang="en-US" altLang="zh-CN" sz="2400" dirty="0"/>
              <a:t>A</a:t>
            </a:r>
            <a:r>
              <a:rPr lang="zh-CN" altLang="en-US" sz="2400" dirty="0"/>
              <a:t>相连，因此也被认为是有效边，我们得到了这条全曲线。但是边缘</a:t>
            </a:r>
            <a:r>
              <a:rPr lang="en-US" altLang="zh-CN" sz="2400" dirty="0"/>
              <a:t>B</a:t>
            </a:r>
            <a:r>
              <a:rPr lang="zh-CN" altLang="en-US" sz="2400" dirty="0"/>
              <a:t>，虽然它在上面</a:t>
            </a:r>
            <a:r>
              <a:rPr lang="en-US" altLang="zh-CN" sz="2400" dirty="0" err="1"/>
              <a:t>MinVal</a:t>
            </a:r>
            <a:r>
              <a:rPr lang="zh-CN" altLang="en-US" sz="2400" dirty="0"/>
              <a:t>并且与边缘</a:t>
            </a:r>
            <a:r>
              <a:rPr lang="en-US" altLang="zh-CN" sz="2400" dirty="0"/>
              <a:t>C</a:t>
            </a:r>
            <a:r>
              <a:rPr lang="zh-CN" altLang="en-US" sz="2400" dirty="0"/>
              <a:t>的区域相同，它没有连接到任何“确定边”，因此被丢弃。所以我们必须相应地选择</a:t>
            </a:r>
            <a:r>
              <a:rPr lang="en-US" altLang="zh-CN" sz="2400" dirty="0" err="1"/>
              <a:t>MinVal</a:t>
            </a:r>
            <a:r>
              <a:rPr lang="zh-CN" altLang="en-US" sz="2400" dirty="0"/>
              <a:t>和</a:t>
            </a:r>
            <a:r>
              <a:rPr lang="en-US" altLang="zh-CN" sz="2400" dirty="0" err="1"/>
              <a:t>MaxVal</a:t>
            </a:r>
            <a:r>
              <a:rPr lang="zh-CN" altLang="en-US" sz="2400" dirty="0"/>
              <a:t>，得到正确的结果</a:t>
            </a:r>
            <a:r>
              <a:rPr lang="zh-CN" altLang="en-US" sz="2400" dirty="0" smtClean="0"/>
              <a:t>。</a:t>
            </a:r>
            <a:endParaRPr lang="en-US" altLang="zh-CN" sz="2400" dirty="0" smtClean="0"/>
          </a:p>
          <a:p>
            <a:pPr algn="just">
              <a:buFont typeface="Wingdings" panose="05000000000000000000" pitchFamily="2" charset="2"/>
              <a:buChar char="Ø"/>
            </a:pPr>
            <a:endParaRPr lang="en-US" altLang="zh-CN" sz="2400" dirty="0"/>
          </a:p>
          <a:p>
            <a:pPr algn="just">
              <a:buFont typeface="Wingdings" panose="05000000000000000000" pitchFamily="2" charset="2"/>
              <a:buChar char="Ø"/>
            </a:pPr>
            <a:r>
              <a:rPr lang="zh-CN" altLang="en-US" sz="2400" dirty="0"/>
              <a:t>这一阶段也消除了小像素噪声的假设，边缘是长线。所以我们最终得到的是图像中的强边。</a:t>
            </a:r>
          </a:p>
        </p:txBody>
      </p:sp>
    </p:spTree>
    <p:extLst>
      <p:ext uri="{BB962C8B-B14F-4D97-AF65-F5344CB8AC3E}">
        <p14:creationId xmlns:p14="http://schemas.microsoft.com/office/powerpoint/2010/main" val="343776673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OpenCV</a:t>
            </a:r>
            <a:r>
              <a:rPr lang="zh-CN" altLang="en-US" b="1" dirty="0"/>
              <a:t>中的</a:t>
            </a:r>
            <a:r>
              <a:rPr lang="en-US" altLang="zh-CN" b="1" dirty="0"/>
              <a:t>Canny</a:t>
            </a:r>
            <a:r>
              <a:rPr lang="zh-CN" altLang="en-US" b="1" dirty="0" smtClean="0"/>
              <a:t>边缘检测</a:t>
            </a:r>
            <a:endParaRPr lang="zh-CN" altLang="en-US" dirty="0"/>
          </a:p>
        </p:txBody>
      </p:sp>
      <p:sp>
        <p:nvSpPr>
          <p:cNvPr id="3" name="内容占位符 2"/>
          <p:cNvSpPr>
            <a:spLocks noGrp="1"/>
          </p:cNvSpPr>
          <p:nvPr>
            <p:ph idx="1"/>
          </p:nvPr>
        </p:nvSpPr>
        <p:spPr/>
        <p:txBody>
          <a:bodyPr>
            <a:normAutofit/>
          </a:bodyPr>
          <a:lstStyle/>
          <a:p>
            <a:pPr algn="just">
              <a:buFont typeface="Wingdings" panose="05000000000000000000" pitchFamily="2" charset="2"/>
              <a:buChar char="Ø"/>
            </a:pPr>
            <a:r>
              <a:rPr lang="en-US" altLang="zh-CN" sz="2400" dirty="0" err="1"/>
              <a:t>OpenCV</a:t>
            </a:r>
            <a:r>
              <a:rPr lang="zh-CN" altLang="en-US" sz="2400" dirty="0"/>
              <a:t>将上述所有功能都放在一个函数中，</a:t>
            </a:r>
            <a:r>
              <a:rPr lang="en-US" altLang="zh-CN" sz="2400" dirty="0"/>
              <a:t>cv2.Canny()</a:t>
            </a:r>
            <a:r>
              <a:rPr lang="zh-CN" altLang="en-US" sz="2400" dirty="0"/>
              <a:t>。我们会看看如何使用它。第一个参数是我们的输入图像。第二个和第三个参数分别是我们的</a:t>
            </a:r>
            <a:r>
              <a:rPr lang="en-US" altLang="zh-CN" sz="2400" dirty="0" err="1"/>
              <a:t>MinVal</a:t>
            </a:r>
            <a:r>
              <a:rPr lang="zh-CN" altLang="en-US" sz="2400" dirty="0"/>
              <a:t>和</a:t>
            </a:r>
            <a:r>
              <a:rPr lang="en-US" altLang="zh-CN" sz="2400" dirty="0" err="1"/>
              <a:t>MaxVal</a:t>
            </a:r>
            <a:r>
              <a:rPr lang="zh-CN" altLang="en-US" sz="2400" dirty="0"/>
              <a:t>。</a:t>
            </a:r>
            <a:r>
              <a:rPr lang="zh-CN" altLang="en-US" sz="2400" dirty="0" smtClean="0"/>
              <a:t>第</a:t>
            </a:r>
            <a:r>
              <a:rPr lang="zh-CN" altLang="en-US" sz="2400" dirty="0"/>
              <a:t>四</a:t>
            </a:r>
            <a:r>
              <a:rPr lang="zh-CN" altLang="en-US" sz="2400" dirty="0" smtClean="0"/>
              <a:t>个</a:t>
            </a:r>
            <a:r>
              <a:rPr lang="zh-CN" altLang="en-US" sz="2400" dirty="0"/>
              <a:t>参数是</a:t>
            </a:r>
            <a:r>
              <a:rPr lang="en-US" altLang="zh-CN" sz="2400" dirty="0" err="1"/>
              <a:t>aperture_size</a:t>
            </a:r>
            <a:r>
              <a:rPr lang="zh-CN" altLang="en-US" sz="2400" dirty="0"/>
              <a:t>。它是用于查找图像梯度的</a:t>
            </a:r>
            <a:r>
              <a:rPr lang="en-US" altLang="zh-CN" sz="2400" dirty="0"/>
              <a:t>Sobel</a:t>
            </a:r>
            <a:r>
              <a:rPr lang="zh-CN" altLang="en-US" sz="2400" dirty="0"/>
              <a:t>核的大小。默认情况下是</a:t>
            </a:r>
            <a:r>
              <a:rPr lang="en-US" altLang="zh-CN" sz="2400" dirty="0"/>
              <a:t>3</a:t>
            </a:r>
            <a:r>
              <a:rPr lang="zh-CN" altLang="en-US" sz="2400" dirty="0"/>
              <a:t>。最后一个参数是</a:t>
            </a:r>
            <a:r>
              <a:rPr lang="en-US" altLang="zh-CN" sz="2400" dirty="0"/>
              <a:t>L2gradient </a:t>
            </a:r>
            <a:r>
              <a:rPr lang="zh-CN" altLang="en-US" sz="2400" dirty="0"/>
              <a:t>，它指定了求梯度幅值的公式。如果是</a:t>
            </a:r>
            <a:r>
              <a:rPr lang="en-US" altLang="zh-CN" sz="2400" dirty="0"/>
              <a:t>True</a:t>
            </a:r>
            <a:r>
              <a:rPr lang="zh-CN" altLang="en-US" sz="2400" dirty="0"/>
              <a:t>，它使用上面提到的更精确的方程，否则它使用这个函数</a:t>
            </a:r>
            <a:r>
              <a:rPr lang="zh-CN" altLang="en-US" sz="2400" dirty="0" smtClean="0"/>
              <a:t>：                                               。默认情况为</a:t>
            </a:r>
            <a:r>
              <a:rPr lang="en-US" altLang="zh-CN" sz="2400" dirty="0" smtClean="0"/>
              <a:t>False</a:t>
            </a:r>
            <a:r>
              <a:rPr lang="zh-CN" altLang="en-US" sz="2400" dirty="0" smtClean="0"/>
              <a:t>。</a:t>
            </a:r>
            <a:endParaRPr lang="zh-CN" altLang="en-US" sz="2400" dirty="0"/>
          </a:p>
        </p:txBody>
      </p:sp>
      <p:pic>
        <p:nvPicPr>
          <p:cNvPr id="4" name="图片 3"/>
          <p:cNvPicPr>
            <a:picLocks noChangeAspect="1"/>
          </p:cNvPicPr>
          <p:nvPr/>
        </p:nvPicPr>
        <p:blipFill>
          <a:blip r:embed="rId2"/>
          <a:stretch>
            <a:fillRect/>
          </a:stretch>
        </p:blipFill>
        <p:spPr>
          <a:xfrm>
            <a:off x="5961804" y="4410468"/>
            <a:ext cx="4066667" cy="428571"/>
          </a:xfrm>
          <a:prstGeom prst="rect">
            <a:avLst/>
          </a:prstGeom>
        </p:spPr>
      </p:pic>
    </p:spTree>
    <p:extLst>
      <p:ext uri="{BB962C8B-B14F-4D97-AF65-F5344CB8AC3E}">
        <p14:creationId xmlns:p14="http://schemas.microsoft.com/office/powerpoint/2010/main" val="10936172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pPr>
              <a:buFont typeface="Wingdings" panose="05000000000000000000" pitchFamily="2" charset="2"/>
              <a:buChar char="p"/>
            </a:pPr>
            <a:r>
              <a:rPr lang="zh-CN" altLang="en-US" sz="2400" dirty="0" smtClean="0"/>
              <a:t>结果：</a:t>
            </a:r>
            <a:endParaRPr lang="zh-CN" altLang="en-US" sz="2400" dirty="0"/>
          </a:p>
        </p:txBody>
      </p:sp>
      <p:pic>
        <p:nvPicPr>
          <p:cNvPr id="4" name="图片 3"/>
          <p:cNvPicPr>
            <a:picLocks noChangeAspect="1"/>
          </p:cNvPicPr>
          <p:nvPr/>
        </p:nvPicPr>
        <p:blipFill>
          <a:blip r:embed="rId2"/>
          <a:stretch>
            <a:fillRect/>
          </a:stretch>
        </p:blipFill>
        <p:spPr>
          <a:xfrm>
            <a:off x="2589212" y="624110"/>
            <a:ext cx="7800000" cy="2866667"/>
          </a:xfrm>
          <a:prstGeom prst="rect">
            <a:avLst/>
          </a:prstGeom>
        </p:spPr>
      </p:pic>
      <p:pic>
        <p:nvPicPr>
          <p:cNvPr id="4098" name="Picture 2" descr="Canny Edge Det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991" y="4196953"/>
            <a:ext cx="7664442" cy="2554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83781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b="1" dirty="0" smtClean="0">
                <a:solidFill>
                  <a:schemeClr val="accent1">
                    <a:lumMod val="75000"/>
                  </a:schemeClr>
                </a:solidFill>
              </a:rPr>
              <a:t>3.6 </a:t>
            </a:r>
            <a:r>
              <a:rPr lang="zh-CN" altLang="en-US" sz="4000" b="1" dirty="0" smtClean="0">
                <a:solidFill>
                  <a:schemeClr val="accent1">
                    <a:lumMod val="75000"/>
                  </a:schemeClr>
                </a:solidFill>
              </a:rPr>
              <a:t>图像金字塔与轮廓检测</a:t>
            </a:r>
            <a:endParaRPr lang="zh-CN" altLang="en-US" sz="4000" dirty="0"/>
          </a:p>
        </p:txBody>
      </p:sp>
      <p:sp>
        <p:nvSpPr>
          <p:cNvPr id="3" name="内容占位符 2"/>
          <p:cNvSpPr>
            <a:spLocks noGrp="1"/>
          </p:cNvSpPr>
          <p:nvPr>
            <p:ph idx="1"/>
          </p:nvPr>
        </p:nvSpPr>
        <p:spPr/>
        <p:txBody>
          <a:bodyPr/>
          <a:lstStyle/>
          <a:p>
            <a:pPr>
              <a:buFont typeface="Wingdings" panose="05000000000000000000" pitchFamily="2" charset="2"/>
              <a:buChar char="u"/>
            </a:pPr>
            <a:r>
              <a:rPr lang="zh-CN" altLang="en-US" sz="3200" b="1" dirty="0">
                <a:solidFill>
                  <a:schemeClr val="accent1">
                    <a:lumMod val="75000"/>
                  </a:schemeClr>
                </a:solidFill>
                <a:latin typeface="+mj-lt"/>
                <a:ea typeface="+mj-ea"/>
                <a:cs typeface="+mj-cs"/>
              </a:rPr>
              <a:t>图像金字塔</a:t>
            </a:r>
            <a:endParaRPr lang="en-US" altLang="zh-CN" sz="3200" b="1" dirty="0">
              <a:solidFill>
                <a:schemeClr val="accent1">
                  <a:lumMod val="75000"/>
                </a:schemeClr>
              </a:solidFill>
              <a:latin typeface="+mj-lt"/>
              <a:ea typeface="+mj-ea"/>
              <a:cs typeface="+mj-cs"/>
            </a:endParaRPr>
          </a:p>
          <a:p>
            <a:pPr>
              <a:buFont typeface="Wingdings" panose="05000000000000000000" pitchFamily="2" charset="2"/>
              <a:buChar char="p"/>
            </a:pPr>
            <a:endParaRPr lang="en-US" altLang="zh-CN" sz="2800" b="1" dirty="0" smtClean="0"/>
          </a:p>
          <a:p>
            <a:pPr>
              <a:buFont typeface="Wingdings" panose="05000000000000000000" pitchFamily="2" charset="2"/>
              <a:buChar char="p"/>
            </a:pPr>
            <a:r>
              <a:rPr lang="zh-CN" altLang="en-US" sz="2800" b="1" dirty="0" smtClean="0"/>
              <a:t>目标</a:t>
            </a:r>
            <a:endParaRPr lang="zh-CN" altLang="en-US" sz="2800" b="1" dirty="0"/>
          </a:p>
          <a:p>
            <a:pPr algn="just">
              <a:buFont typeface="Wingdings" panose="05000000000000000000" pitchFamily="2" charset="2"/>
              <a:buChar char="Ø"/>
            </a:pPr>
            <a:r>
              <a:rPr lang="zh-CN" altLang="en-US" sz="2400" dirty="0"/>
              <a:t>在本章中， </a:t>
            </a:r>
            <a:r>
              <a:rPr lang="en-US" altLang="zh-CN" sz="2400" dirty="0"/>
              <a:t>- </a:t>
            </a:r>
            <a:r>
              <a:rPr lang="zh-CN" altLang="en-US" sz="2400" dirty="0"/>
              <a:t>我们将学习图像金字塔 </a:t>
            </a:r>
            <a:r>
              <a:rPr lang="en-US" altLang="zh-CN" sz="2400" dirty="0"/>
              <a:t>- </a:t>
            </a:r>
            <a:r>
              <a:rPr lang="zh-CN" altLang="en-US" sz="2400" dirty="0"/>
              <a:t>我们将使用图像金字塔创建一个新的水果“</a:t>
            </a:r>
            <a:r>
              <a:rPr lang="en-US" altLang="zh-CN" sz="2400" dirty="0" err="1"/>
              <a:t>Orapple</a:t>
            </a:r>
            <a:r>
              <a:rPr lang="en-US" altLang="zh-CN" sz="2400" dirty="0"/>
              <a:t>” - </a:t>
            </a:r>
            <a:r>
              <a:rPr lang="zh-CN" altLang="en-US" sz="2400" dirty="0"/>
              <a:t>我们将看到以下功能：</a:t>
            </a:r>
            <a:r>
              <a:rPr lang="en-US" altLang="zh-CN" sz="2400" b="1" dirty="0" err="1"/>
              <a:t>cv.pyrUp</a:t>
            </a:r>
            <a:r>
              <a:rPr lang="en-US" altLang="zh-CN" sz="2400" dirty="0"/>
              <a:t>()</a:t>
            </a:r>
            <a:r>
              <a:rPr lang="zh-CN" altLang="en-US" sz="2400" dirty="0"/>
              <a:t>，</a:t>
            </a:r>
            <a:r>
              <a:rPr lang="en-US" altLang="zh-CN" sz="2400" b="1" dirty="0" err="1"/>
              <a:t>cv.pyrDown</a:t>
            </a:r>
            <a:r>
              <a:rPr lang="en-US" altLang="zh-CN" sz="2400" dirty="0"/>
              <a:t>()</a:t>
            </a:r>
          </a:p>
          <a:p>
            <a:endParaRPr lang="zh-CN" altLang="en-US" sz="3200" b="1" dirty="0"/>
          </a:p>
          <a:p>
            <a:endParaRPr lang="zh-CN" altLang="en-US" dirty="0"/>
          </a:p>
        </p:txBody>
      </p:sp>
    </p:spTree>
    <p:extLst>
      <p:ext uri="{BB962C8B-B14F-4D97-AF65-F5344CB8AC3E}">
        <p14:creationId xmlns:p14="http://schemas.microsoft.com/office/powerpoint/2010/main" val="141338797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tx1"/>
                </a:solidFill>
              </a:rPr>
              <a:t>图像金字塔</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en-US" sz="2800" b="1" dirty="0"/>
              <a:t>理论</a:t>
            </a:r>
          </a:p>
          <a:p>
            <a:pPr algn="just">
              <a:buFont typeface="Wingdings" panose="05000000000000000000" pitchFamily="2" charset="2"/>
              <a:buChar char="Ø"/>
            </a:pPr>
            <a:r>
              <a:rPr lang="zh-CN" altLang="en-US" sz="2400" dirty="0"/>
              <a:t>通常，我们过去使用的是恒定大小的图像。但是在某些情况下，我们需要使用不同分辨率的（相同）图像。例如，当在图像中搜索某些东西（例如人脸）时，我们不确定对象将以多大的尺寸显示在图像中。在这种情况下，我们将需要创建一组具有不同分辨率的相同图像，并在所有图像中搜索对象。这些具有不同分辨率的图像集称为</a:t>
            </a:r>
            <a:r>
              <a:rPr lang="zh-CN" altLang="en-US" sz="2400" dirty="0">
                <a:solidFill>
                  <a:srgbClr val="FF0000"/>
                </a:solidFill>
              </a:rPr>
              <a:t>“</a:t>
            </a:r>
            <a:r>
              <a:rPr lang="zh-CN" altLang="en-US" sz="2400" b="1" dirty="0">
                <a:solidFill>
                  <a:srgbClr val="FF0000"/>
                </a:solidFill>
              </a:rPr>
              <a:t>图像金字塔</a:t>
            </a:r>
            <a:r>
              <a:rPr lang="zh-CN" altLang="en-US" sz="2400" dirty="0">
                <a:solidFill>
                  <a:srgbClr val="FF0000"/>
                </a:solidFill>
              </a:rPr>
              <a:t>”</a:t>
            </a:r>
            <a:r>
              <a:rPr lang="zh-CN" altLang="en-US" sz="2400" dirty="0"/>
              <a:t>（因为当它们堆叠在底部时，最高分辨率的图像</a:t>
            </a:r>
            <a:r>
              <a:rPr lang="zh-CN" altLang="en-US" sz="2400" dirty="0" smtClean="0"/>
              <a:t>位于底部</a:t>
            </a:r>
            <a:r>
              <a:rPr lang="zh-CN" altLang="en-US" sz="2400" dirty="0"/>
              <a:t>，最低分辨率的图像位于顶部时，看起来像金字塔）。</a:t>
            </a:r>
          </a:p>
          <a:p>
            <a:endParaRPr lang="zh-CN" altLang="en-US" dirty="0"/>
          </a:p>
        </p:txBody>
      </p:sp>
    </p:spTree>
    <p:extLst>
      <p:ext uri="{BB962C8B-B14F-4D97-AF65-F5344CB8AC3E}">
        <p14:creationId xmlns:p14="http://schemas.microsoft.com/office/powerpoint/2010/main" val="40457581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tx1"/>
                </a:solidFill>
              </a:rPr>
              <a:t>图像金字塔</a:t>
            </a:r>
            <a:r>
              <a:rPr lang="en-US" altLang="zh-CN" b="1" dirty="0">
                <a:solidFill>
                  <a:schemeClr val="accent1">
                    <a:lumMod val="75000"/>
                  </a:schemeClr>
                </a:solidFill>
              </a:rPr>
              <a:t/>
            </a:r>
            <a:br>
              <a:rPr lang="en-US" altLang="zh-CN" b="1" dirty="0">
                <a:solidFill>
                  <a:schemeClr val="accent1">
                    <a:lumMod val="75000"/>
                  </a:schemeClr>
                </a:solidFill>
              </a:rPr>
            </a:b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gn="just">
                  <a:buFont typeface="Wingdings" panose="05000000000000000000" pitchFamily="2" charset="2"/>
                  <a:buChar char="Ø"/>
                </a:pPr>
                <a:r>
                  <a:rPr lang="zh-CN" altLang="en-US" sz="2400" dirty="0" smtClean="0"/>
                  <a:t>有两种图像金字塔：</a:t>
                </a:r>
                <a:r>
                  <a:rPr lang="en-US" altLang="zh-CN" sz="2400" dirty="0" smtClean="0"/>
                  <a:t>1</a:t>
                </a:r>
                <a:r>
                  <a:rPr lang="zh-CN" altLang="en-US" sz="2400" dirty="0"/>
                  <a:t>）</a:t>
                </a:r>
                <a:r>
                  <a:rPr lang="zh-CN" altLang="en-US" sz="2400" b="1" dirty="0"/>
                  <a:t>高斯</a:t>
                </a:r>
                <a:r>
                  <a:rPr lang="zh-CN" altLang="en-US" sz="2400" b="1" dirty="0" smtClean="0"/>
                  <a:t>金字塔和</a:t>
                </a:r>
                <a:r>
                  <a:rPr lang="en-US" altLang="zh-CN" sz="2400" b="1" dirty="0"/>
                  <a:t>2</a:t>
                </a:r>
                <a:r>
                  <a:rPr lang="zh-CN" altLang="en-US" sz="2400" b="1" dirty="0" smtClean="0"/>
                  <a:t>）拉普拉斯金字塔。</a:t>
                </a:r>
                <a:endParaRPr lang="en-US" altLang="zh-CN" sz="2400" b="1" dirty="0" smtClean="0"/>
              </a:p>
              <a:p>
                <a:pPr>
                  <a:buFont typeface="Wingdings" panose="05000000000000000000" pitchFamily="2" charset="2"/>
                  <a:buChar char="Ø"/>
                </a:pPr>
                <a:endParaRPr lang="en-US" altLang="zh-CN" sz="2400" b="1" dirty="0"/>
              </a:p>
              <a:p>
                <a:pPr algn="just">
                  <a:buFont typeface="Wingdings" panose="05000000000000000000" pitchFamily="2" charset="2"/>
                  <a:buChar char="Ø"/>
                </a:pPr>
                <a:r>
                  <a:rPr lang="zh-CN" altLang="en-US" sz="2400" dirty="0"/>
                  <a:t>高斯金字塔中的较高级别（低分辨率）是通过删除较低级别（较高分辨率）图像中的连续行和列而形成的。然后，较高级别的每个像素由基础级别的</a:t>
                </a:r>
                <a:r>
                  <a:rPr lang="en-US" altLang="zh-CN" sz="2400" dirty="0"/>
                  <a:t>5</a:t>
                </a:r>
                <a:r>
                  <a:rPr lang="zh-CN" altLang="en-US" sz="2400" dirty="0"/>
                  <a:t>个像素的贡献与高斯权重形成。通过这样做</a:t>
                </a:r>
                <a:r>
                  <a:rPr lang="zh-CN" altLang="en-US" sz="2400" dirty="0" smtClean="0"/>
                  <a:t>，</a:t>
                </a:r>
                <a14:m>
                  <m:oMath xmlns:m="http://schemas.openxmlformats.org/officeDocument/2006/math">
                    <m:r>
                      <a:rPr lang="en-US" altLang="zh-CN" sz="2400" b="0" i="1" smtClean="0">
                        <a:latin typeface="Cambria Math" panose="02040503050406030204" pitchFamily="18" charset="0"/>
                      </a:rPr>
                      <m:t>𝑀</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𝑁</m:t>
                    </m:r>
                  </m:oMath>
                </a14:m>
                <a:r>
                  <a:rPr lang="zh-CN" altLang="en-US" sz="2400" dirty="0" smtClean="0"/>
                  <a:t> 图像变成</a:t>
                </a:r>
                <a14:m>
                  <m:oMath xmlns:m="http://schemas.openxmlformats.org/officeDocument/2006/math">
                    <m:r>
                      <a:rPr lang="en-US" altLang="zh-CN" sz="2400" i="1">
                        <a:latin typeface="Cambria Math" panose="02040503050406030204" pitchFamily="18" charset="0"/>
                      </a:rPr>
                      <m:t>𝑀</m:t>
                    </m:r>
                    <m:r>
                      <a:rPr lang="en-US" altLang="zh-CN" sz="2400" b="0" i="1" smtClean="0">
                        <a:latin typeface="Cambria Math" panose="02040503050406030204" pitchFamily="18" charset="0"/>
                      </a:rPr>
                      <m:t>/2</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𝑁</m:t>
                    </m:r>
                  </m:oMath>
                </a14:m>
                <a:r>
                  <a:rPr lang="en-US" altLang="zh-CN" sz="2400" dirty="0" smtClean="0"/>
                  <a:t>/2</a:t>
                </a:r>
                <a:r>
                  <a:rPr lang="zh-CN" altLang="en-US" sz="2400" dirty="0" smtClean="0"/>
                  <a:t> 图像。</a:t>
                </a:r>
                <a:r>
                  <a:rPr lang="zh-CN" altLang="en-US" sz="2400" dirty="0"/>
                  <a:t>因此面积减少到原始面积的四分之一。它称为</a:t>
                </a:r>
                <a:r>
                  <a:rPr lang="en-US" altLang="zh-CN" sz="2400" dirty="0"/>
                  <a:t>Octave</a:t>
                </a:r>
                <a:r>
                  <a:rPr lang="zh-CN" altLang="en-US" sz="2400"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58" t="-1774" r="-10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43369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tx1"/>
                </a:solidFill>
              </a:rPr>
              <a:t>图像金字塔</a:t>
            </a:r>
            <a:endParaRPr lang="zh-CN" altLang="en-US" dirty="0"/>
          </a:p>
        </p:txBody>
      </p:sp>
      <p:sp>
        <p:nvSpPr>
          <p:cNvPr id="3" name="内容占位符 2"/>
          <p:cNvSpPr>
            <a:spLocks noGrp="1"/>
          </p:cNvSpPr>
          <p:nvPr>
            <p:ph idx="1"/>
          </p:nvPr>
        </p:nvSpPr>
        <p:spPr/>
        <p:txBody>
          <a:bodyPr>
            <a:normAutofit/>
          </a:bodyPr>
          <a:lstStyle/>
          <a:p>
            <a:pPr algn="just">
              <a:buFont typeface="Wingdings" panose="05000000000000000000" pitchFamily="2" charset="2"/>
              <a:buChar char="Ø"/>
            </a:pPr>
            <a:r>
              <a:rPr lang="zh-CN" altLang="en-US" sz="2400" dirty="0"/>
              <a:t>当我们在金字塔中越靠上时（即分辨率下降），这种模式就会继续。同样，在扩展时，每个级别的面积变为</a:t>
            </a:r>
            <a:r>
              <a:rPr lang="en-US" altLang="zh-CN" sz="2400" dirty="0"/>
              <a:t>4</a:t>
            </a:r>
            <a:r>
              <a:rPr lang="zh-CN" altLang="en-US" sz="2400" dirty="0"/>
              <a:t>倍。我们可以</a:t>
            </a:r>
            <a:r>
              <a:rPr lang="zh-CN" altLang="en-US" sz="2400" dirty="0" smtClean="0"/>
              <a:t>使用</a:t>
            </a:r>
            <a:r>
              <a:rPr lang="en-US" altLang="zh-CN" sz="2400" dirty="0" err="1" smtClean="0"/>
              <a:t>cv.pyrDown</a:t>
            </a:r>
            <a:r>
              <a:rPr lang="en-US" altLang="zh-CN" sz="2400" dirty="0" smtClean="0"/>
              <a:t>()</a:t>
            </a:r>
            <a:r>
              <a:rPr lang="zh-CN" altLang="en-US" sz="2400" dirty="0" smtClean="0"/>
              <a:t>和</a:t>
            </a:r>
            <a:r>
              <a:rPr lang="en-US" altLang="zh-CN" sz="2400" dirty="0" err="1" smtClean="0"/>
              <a:t>cv.pyrUp</a:t>
            </a:r>
            <a:r>
              <a:rPr lang="en-US" altLang="zh-CN" sz="2400" dirty="0" smtClean="0"/>
              <a:t>()</a:t>
            </a:r>
            <a:r>
              <a:rPr lang="zh-CN" altLang="en-US" sz="2400" dirty="0"/>
              <a:t>函数找到高斯金字塔</a:t>
            </a:r>
            <a:r>
              <a:rPr lang="zh-CN" altLang="en-US" sz="2400" dirty="0" smtClean="0"/>
              <a:t>。</a:t>
            </a:r>
            <a:endParaRPr lang="en-US" altLang="zh-CN" sz="2400" dirty="0" smtClean="0"/>
          </a:p>
          <a:p>
            <a:pPr algn="just">
              <a:buFont typeface="Wingdings" panose="05000000000000000000" pitchFamily="2" charset="2"/>
              <a:buChar char="Ø"/>
            </a:pPr>
            <a:endParaRPr lang="en-US" altLang="zh-CN" sz="2400" dirty="0"/>
          </a:p>
          <a:p>
            <a:pPr algn="just">
              <a:buFont typeface="Wingdings" panose="05000000000000000000" pitchFamily="2" charset="2"/>
              <a:buChar char="Ø"/>
            </a:pPr>
            <a:endParaRPr lang="en-US" altLang="zh-CN" sz="2400" dirty="0" smtClean="0"/>
          </a:p>
          <a:p>
            <a:pPr algn="just">
              <a:buFont typeface="Wingdings" panose="05000000000000000000" pitchFamily="2" charset="2"/>
              <a:buChar char="Ø"/>
            </a:pPr>
            <a:endParaRPr lang="en-US" altLang="zh-CN" sz="2400" dirty="0"/>
          </a:p>
          <a:p>
            <a:pPr algn="just">
              <a:buFont typeface="Wingdings" panose="05000000000000000000" pitchFamily="2" charset="2"/>
              <a:buChar char="Ø"/>
            </a:pPr>
            <a:r>
              <a:rPr lang="zh-CN" altLang="en-US" sz="2400" dirty="0"/>
              <a:t>以下是图像金字塔中的</a:t>
            </a:r>
            <a:r>
              <a:rPr lang="en-US" altLang="zh-CN" sz="2400" dirty="0"/>
              <a:t>4</a:t>
            </a:r>
            <a:r>
              <a:rPr lang="zh-CN" altLang="en-US" sz="2400" dirty="0"/>
              <a:t>个级别。</a:t>
            </a:r>
          </a:p>
        </p:txBody>
      </p:sp>
      <p:pic>
        <p:nvPicPr>
          <p:cNvPr id="4" name="图片 3"/>
          <p:cNvPicPr>
            <a:picLocks noChangeAspect="1"/>
          </p:cNvPicPr>
          <p:nvPr/>
        </p:nvPicPr>
        <p:blipFill>
          <a:blip r:embed="rId2"/>
          <a:stretch>
            <a:fillRect/>
          </a:stretch>
        </p:blipFill>
        <p:spPr>
          <a:xfrm>
            <a:off x="2861898" y="3636696"/>
            <a:ext cx="4723809" cy="771429"/>
          </a:xfrm>
          <a:prstGeom prst="rect">
            <a:avLst/>
          </a:prstGeom>
        </p:spPr>
      </p:pic>
    </p:spTree>
    <p:extLst>
      <p:ext uri="{BB962C8B-B14F-4D97-AF65-F5344CB8AC3E}">
        <p14:creationId xmlns:p14="http://schemas.microsoft.com/office/powerpoint/2010/main" val="170542075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descr="http://qiniu.aihubs.net/messipy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3009" y="1264555"/>
            <a:ext cx="4891228" cy="4646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256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Font typeface="Wingdings" panose="05000000000000000000" pitchFamily="2" charset="2"/>
              <a:buChar char="p"/>
            </a:pPr>
            <a:r>
              <a:rPr lang="zh-CN" altLang="en-US" sz="2400" dirty="0"/>
              <a:t>你将看到下面的结果：</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117" y="2968283"/>
            <a:ext cx="7822643" cy="2433711"/>
          </a:xfrm>
          <a:prstGeom prst="rect">
            <a:avLst/>
          </a:prstGeom>
        </p:spPr>
      </p:pic>
    </p:spTree>
    <p:extLst>
      <p:ext uri="{BB962C8B-B14F-4D97-AF65-F5344CB8AC3E}">
        <p14:creationId xmlns:p14="http://schemas.microsoft.com/office/powerpoint/2010/main" val="19597218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tx1"/>
                </a:solidFill>
              </a:rPr>
              <a:t>图像金字塔</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Ø"/>
            </a:pPr>
            <a:r>
              <a:rPr lang="zh-CN" altLang="en-US" sz="2400" dirty="0"/>
              <a:t>现在，您可以</a:t>
            </a:r>
            <a:r>
              <a:rPr lang="zh-CN" altLang="en-US" sz="2400" dirty="0" smtClean="0"/>
              <a:t>使用</a:t>
            </a:r>
            <a:r>
              <a:rPr lang="en-US" altLang="zh-CN" sz="2400" dirty="0" err="1" smtClean="0"/>
              <a:t>cv.pyrUp</a:t>
            </a:r>
            <a:r>
              <a:rPr lang="en-US" altLang="zh-CN" sz="2400" dirty="0" smtClean="0"/>
              <a:t>()</a:t>
            </a:r>
            <a:r>
              <a:rPr lang="zh-CN" altLang="en-US" sz="2400" dirty="0"/>
              <a:t>函数查看</a:t>
            </a:r>
            <a:r>
              <a:rPr lang="zh-CN" altLang="en-US" sz="2400" dirty="0" smtClean="0"/>
              <a:t>图像</a:t>
            </a:r>
            <a:r>
              <a:rPr lang="zh-CN" altLang="en-US" sz="2400" dirty="0"/>
              <a:t>金字塔</a:t>
            </a:r>
            <a:r>
              <a:rPr lang="zh-CN" altLang="en-US" sz="2400" dirty="0" smtClean="0"/>
              <a:t>。</a:t>
            </a:r>
            <a:endParaRPr lang="en-US" altLang="zh-CN" sz="2400" dirty="0" smtClean="0"/>
          </a:p>
          <a:p>
            <a:pPr>
              <a:buFont typeface="Wingdings" panose="05000000000000000000" pitchFamily="2" charset="2"/>
              <a:buChar char="Ø"/>
            </a:pPr>
            <a:endParaRPr lang="en-US" altLang="zh-CN" sz="2400" dirty="0"/>
          </a:p>
          <a:p>
            <a:pPr marL="0" indent="0">
              <a:buNone/>
            </a:pPr>
            <a:endParaRPr lang="en-US" altLang="zh-CN" sz="2400" dirty="0"/>
          </a:p>
          <a:p>
            <a:pPr>
              <a:buFont typeface="Wingdings" panose="05000000000000000000" pitchFamily="2" charset="2"/>
              <a:buChar char="Ø"/>
            </a:pPr>
            <a:r>
              <a:rPr lang="zh-CN" altLang="en-US" sz="2400" dirty="0"/>
              <a:t>记住，</a:t>
            </a:r>
            <a:r>
              <a:rPr lang="en-US" altLang="zh-CN" sz="2400" dirty="0"/>
              <a:t>higher_reso2</a:t>
            </a:r>
            <a:r>
              <a:rPr lang="zh-CN" altLang="en-US" sz="2400" dirty="0"/>
              <a:t>不等于</a:t>
            </a:r>
            <a:r>
              <a:rPr lang="en-US" altLang="zh-CN" sz="2400" dirty="0" err="1"/>
              <a:t>higher_reso</a:t>
            </a:r>
            <a:r>
              <a:rPr lang="zh-CN" altLang="en-US" sz="2400" dirty="0"/>
              <a:t>，因为一旦降低了分辨率，就会丢失信息。下面的图像是</a:t>
            </a:r>
            <a:r>
              <a:rPr lang="en-US" altLang="zh-CN" sz="2400" dirty="0"/>
              <a:t>3</a:t>
            </a:r>
            <a:r>
              <a:rPr lang="zh-CN" altLang="en-US" sz="2400" dirty="0"/>
              <a:t>层的金字塔从最小的图像在前面的情况下创建。与原图对比</a:t>
            </a:r>
            <a:r>
              <a:rPr lang="en-US" altLang="zh-CN" sz="2400" dirty="0"/>
              <a:t>:</a:t>
            </a:r>
            <a:endParaRPr lang="zh-CN" altLang="en-US" sz="2400" dirty="0"/>
          </a:p>
        </p:txBody>
      </p:sp>
      <p:pic>
        <p:nvPicPr>
          <p:cNvPr id="4" name="图片 3"/>
          <p:cNvPicPr>
            <a:picLocks noChangeAspect="1"/>
          </p:cNvPicPr>
          <p:nvPr/>
        </p:nvPicPr>
        <p:blipFill>
          <a:blip r:embed="rId2"/>
          <a:stretch>
            <a:fillRect/>
          </a:stretch>
        </p:blipFill>
        <p:spPr>
          <a:xfrm>
            <a:off x="2781817" y="2702207"/>
            <a:ext cx="4771429" cy="609524"/>
          </a:xfrm>
          <a:prstGeom prst="rect">
            <a:avLst/>
          </a:prstGeom>
        </p:spPr>
      </p:pic>
    </p:spTree>
    <p:extLst>
      <p:ext uri="{BB962C8B-B14F-4D97-AF65-F5344CB8AC3E}">
        <p14:creationId xmlns:p14="http://schemas.microsoft.com/office/powerpoint/2010/main" val="126519478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descr="http://qiniu.aihubs.net/messiu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7581" y="2133600"/>
            <a:ext cx="4762500" cy="296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7319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en-US" sz="2800" b="1" dirty="0"/>
              <a:t>拉普拉斯金字塔</a:t>
            </a:r>
            <a:endParaRPr lang="zh-CN" altLang="en-US" sz="2800" dirty="0"/>
          </a:p>
          <a:p>
            <a:pPr algn="just">
              <a:buFont typeface="Wingdings" panose="05000000000000000000" pitchFamily="2" charset="2"/>
              <a:buChar char="Ø"/>
            </a:pPr>
            <a:r>
              <a:rPr lang="zh-CN" altLang="en-US" sz="2400" dirty="0"/>
              <a:t>拉普拉斯金字塔由高斯金字塔形成。没有专用功能。拉普拉斯金字塔图像仅像边缘图像。它的大多数元素为零。它们用于图像压缩。拉普拉斯金字塔的层由高斯金字塔的层与高斯金字塔的高层的扩展版本之间的差形成。拉普拉斯等级的三个等级如下所示（调整对比度以增强内容）：</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2324" y="4784196"/>
            <a:ext cx="3756439" cy="623829"/>
          </a:xfrm>
          <a:prstGeom prst="rect">
            <a:avLst/>
          </a:prstGeom>
        </p:spPr>
      </p:pic>
    </p:spTree>
    <p:extLst>
      <p:ext uri="{BB962C8B-B14F-4D97-AF65-F5344CB8AC3E}">
        <p14:creationId xmlns:p14="http://schemas.microsoft.com/office/powerpoint/2010/main" val="41991320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en-US" sz="2400" b="1" dirty="0">
                <a:solidFill>
                  <a:srgbClr val="FF0000"/>
                </a:solidFill>
              </a:rPr>
              <a:t>要求：拉普拉斯金字塔时，图像大小必须是</a:t>
            </a:r>
            <a:r>
              <a:rPr lang="en-US" altLang="zh-CN" sz="2400" b="1" dirty="0">
                <a:solidFill>
                  <a:srgbClr val="FF0000"/>
                </a:solidFill>
              </a:rPr>
              <a:t>2</a:t>
            </a:r>
            <a:r>
              <a:rPr lang="zh-CN" altLang="en-US" sz="2400" b="1" dirty="0">
                <a:solidFill>
                  <a:srgbClr val="FF0000"/>
                </a:solidFill>
              </a:rPr>
              <a:t>的</a:t>
            </a:r>
            <a:r>
              <a:rPr lang="en-US" altLang="zh-CN" sz="2400" b="1" dirty="0">
                <a:solidFill>
                  <a:srgbClr val="FF0000"/>
                </a:solidFill>
              </a:rPr>
              <a:t>n</a:t>
            </a:r>
            <a:r>
              <a:rPr lang="zh-CN" altLang="en-US" sz="2400" b="1" dirty="0">
                <a:solidFill>
                  <a:srgbClr val="FF0000"/>
                </a:solidFill>
              </a:rPr>
              <a:t>次方*</a:t>
            </a:r>
            <a:r>
              <a:rPr lang="en-US" altLang="zh-CN" sz="2400" b="1" dirty="0">
                <a:solidFill>
                  <a:srgbClr val="FF0000"/>
                </a:solidFill>
              </a:rPr>
              <a:t>2</a:t>
            </a:r>
            <a:r>
              <a:rPr lang="zh-CN" altLang="en-US" sz="2400" b="1" dirty="0">
                <a:solidFill>
                  <a:srgbClr val="FF0000"/>
                </a:solidFill>
              </a:rPr>
              <a:t>的</a:t>
            </a:r>
            <a:r>
              <a:rPr lang="en-US" altLang="zh-CN" sz="2400" b="1" dirty="0">
                <a:solidFill>
                  <a:srgbClr val="FF0000"/>
                </a:solidFill>
              </a:rPr>
              <a:t>n</a:t>
            </a:r>
            <a:r>
              <a:rPr lang="zh-CN" altLang="en-US" sz="2400" b="1" dirty="0">
                <a:solidFill>
                  <a:srgbClr val="FF0000"/>
                </a:solidFill>
              </a:rPr>
              <a:t>次方，不然会报错</a:t>
            </a:r>
            <a:r>
              <a:rPr lang="zh-CN" altLang="en-US" sz="2400" b="1" dirty="0" smtClean="0">
                <a:solidFill>
                  <a:srgbClr val="FF0000"/>
                </a:solidFill>
              </a:rPr>
              <a:t>。</a:t>
            </a:r>
            <a:endParaRPr lang="en-US" altLang="zh-CN" sz="2400" b="1" dirty="0" smtClean="0">
              <a:solidFill>
                <a:srgbClr val="FF0000"/>
              </a:solidFill>
            </a:endParaRPr>
          </a:p>
          <a:p>
            <a:pPr>
              <a:buFont typeface="Wingdings" panose="05000000000000000000" pitchFamily="2" charset="2"/>
              <a:buChar char="p"/>
            </a:pPr>
            <a:endParaRPr lang="zh-CN" altLang="en-US" sz="2400" dirty="0">
              <a:solidFill>
                <a:srgbClr val="FF0000"/>
              </a:solidFill>
            </a:endParaRPr>
          </a:p>
          <a:p>
            <a:pPr>
              <a:buFont typeface="Wingdings" panose="05000000000000000000" pitchFamily="2" charset="2"/>
              <a:buChar char="Ø"/>
            </a:pPr>
            <a:r>
              <a:rPr lang="zh-CN" altLang="en-US" sz="2400" dirty="0"/>
              <a:t>我们可以将其用函数表示：</a:t>
            </a:r>
          </a:p>
          <a:p>
            <a:endParaRPr lang="zh-CN" altLang="en-US" dirty="0"/>
          </a:p>
        </p:txBody>
      </p:sp>
    </p:spTree>
    <p:extLst>
      <p:ext uri="{BB962C8B-B14F-4D97-AF65-F5344CB8AC3E}">
        <p14:creationId xmlns:p14="http://schemas.microsoft.com/office/powerpoint/2010/main" val="186538883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4066320" y="1456167"/>
            <a:ext cx="5559979" cy="4455055"/>
          </a:xfrm>
          <a:prstGeom prst="rect">
            <a:avLst/>
          </a:prstGeom>
        </p:spPr>
      </p:pic>
    </p:spTree>
    <p:extLst>
      <p:ext uri="{BB962C8B-B14F-4D97-AF65-F5344CB8AC3E}">
        <p14:creationId xmlns:p14="http://schemas.microsoft.com/office/powerpoint/2010/main" val="115608304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618340" y="1264555"/>
            <a:ext cx="10857143" cy="3200000"/>
          </a:xfrm>
          <a:prstGeom prst="rect">
            <a:avLst/>
          </a:prstGeom>
        </p:spPr>
      </p:pic>
      <p:pic>
        <p:nvPicPr>
          <p:cNvPr id="5" name="图片 4"/>
          <p:cNvPicPr>
            <a:picLocks noChangeAspect="1"/>
          </p:cNvPicPr>
          <p:nvPr/>
        </p:nvPicPr>
        <p:blipFill>
          <a:blip r:embed="rId3"/>
          <a:stretch>
            <a:fillRect/>
          </a:stretch>
        </p:blipFill>
        <p:spPr>
          <a:xfrm>
            <a:off x="1618340" y="4607177"/>
            <a:ext cx="4295238" cy="1057143"/>
          </a:xfrm>
          <a:prstGeom prst="rect">
            <a:avLst/>
          </a:prstGeom>
        </p:spPr>
      </p:pic>
    </p:spTree>
    <p:extLst>
      <p:ext uri="{BB962C8B-B14F-4D97-AF65-F5344CB8AC3E}">
        <p14:creationId xmlns:p14="http://schemas.microsoft.com/office/powerpoint/2010/main" val="139854711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使用金字塔进行图像融合</a:t>
            </a:r>
            <a:br>
              <a:rPr lang="zh-CN" altLang="en-US" b="1" dirty="0"/>
            </a:br>
            <a:endParaRPr lang="zh-CN" altLang="en-US" dirty="0"/>
          </a:p>
        </p:txBody>
      </p:sp>
      <p:sp>
        <p:nvSpPr>
          <p:cNvPr id="3" name="内容占位符 2"/>
          <p:cNvSpPr>
            <a:spLocks noGrp="1"/>
          </p:cNvSpPr>
          <p:nvPr>
            <p:ph idx="1"/>
          </p:nvPr>
        </p:nvSpPr>
        <p:spPr/>
        <p:txBody>
          <a:bodyPr>
            <a:normAutofit/>
          </a:bodyPr>
          <a:lstStyle/>
          <a:p>
            <a:pPr algn="just">
              <a:buFont typeface="Wingdings" panose="05000000000000000000" pitchFamily="2" charset="2"/>
              <a:buChar char="Ø"/>
            </a:pPr>
            <a:r>
              <a:rPr lang="zh-CN" altLang="en-US" sz="2400" dirty="0">
                <a:solidFill>
                  <a:srgbClr val="FF0000"/>
                </a:solidFill>
              </a:rPr>
              <a:t>金字塔的一种应用是图像融合。</a:t>
            </a:r>
            <a:r>
              <a:rPr lang="zh-CN" altLang="en-US" sz="2400" dirty="0"/>
              <a:t>例如，在图像拼接中，您需要将两个图像堆叠在一起，但是由于图像之间的不连续性，可能看起来不太好。在这种情况下，使用金字塔混合图像可以无缝混合，而不会在图像中保留大量数据</a:t>
            </a:r>
            <a:r>
              <a:rPr lang="zh-CN" altLang="en-US" sz="2400" dirty="0" smtClean="0"/>
              <a:t>。</a:t>
            </a:r>
            <a:endParaRPr lang="en-US" altLang="zh-CN" sz="2400" dirty="0" smtClean="0"/>
          </a:p>
          <a:p>
            <a:pPr algn="just">
              <a:buFont typeface="Wingdings" panose="05000000000000000000" pitchFamily="2" charset="2"/>
              <a:buChar char="Ø"/>
            </a:pPr>
            <a:endParaRPr lang="en-US" altLang="zh-CN" sz="2400" dirty="0"/>
          </a:p>
          <a:p>
            <a:pPr algn="just">
              <a:buFont typeface="Wingdings" panose="05000000000000000000" pitchFamily="2" charset="2"/>
              <a:buChar char="Ø"/>
            </a:pPr>
            <a:r>
              <a:rPr lang="zh-CN" altLang="en-US" sz="2400" dirty="0" smtClean="0"/>
              <a:t>一</a:t>
            </a:r>
            <a:r>
              <a:rPr lang="zh-CN" altLang="en-US" sz="2400" dirty="0"/>
              <a:t>个经典的例子是将两种水果，橙和苹果混合在一起。现在查看结果本身，以了解我在说什么：</a:t>
            </a:r>
          </a:p>
        </p:txBody>
      </p:sp>
    </p:spTree>
    <p:extLst>
      <p:ext uri="{BB962C8B-B14F-4D97-AF65-F5344CB8AC3E}">
        <p14:creationId xmlns:p14="http://schemas.microsoft.com/office/powerpoint/2010/main" val="225172802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2408" y="891397"/>
            <a:ext cx="4728350" cy="5059336"/>
          </a:xfrm>
        </p:spPr>
      </p:pic>
    </p:spTree>
    <p:extLst>
      <p:ext uri="{BB962C8B-B14F-4D97-AF65-F5344CB8AC3E}">
        <p14:creationId xmlns:p14="http://schemas.microsoft.com/office/powerpoint/2010/main" val="45420523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a:buFont typeface="Wingdings" panose="05000000000000000000" pitchFamily="2" charset="2"/>
              <a:buChar char="Ø"/>
            </a:pPr>
            <a:r>
              <a:rPr lang="zh-CN" altLang="en-US" sz="2400" dirty="0"/>
              <a:t>请检查其他资源中的第一个参考，它具有图像混合，拉普拉斯金字塔等的完整图解详细信息。只需完成以下步骤即可：</a:t>
            </a:r>
          </a:p>
          <a:p>
            <a:pPr marL="0" indent="0" algn="just">
              <a:buNone/>
            </a:pPr>
            <a:r>
              <a:rPr lang="en-US" altLang="zh-CN" sz="2200" dirty="0" smtClean="0"/>
              <a:t>   1.</a:t>
            </a:r>
            <a:r>
              <a:rPr lang="zh-CN" altLang="en-US" sz="2200" dirty="0" smtClean="0"/>
              <a:t>加载</a:t>
            </a:r>
            <a:r>
              <a:rPr lang="zh-CN" altLang="en-US" sz="2200" dirty="0"/>
              <a:t>苹果和橙子的两个图像</a:t>
            </a:r>
          </a:p>
          <a:p>
            <a:pPr marL="0" indent="0" algn="just">
              <a:buNone/>
            </a:pPr>
            <a:r>
              <a:rPr lang="en-US" altLang="zh-CN" sz="2200" dirty="0" smtClean="0"/>
              <a:t>   2.</a:t>
            </a:r>
            <a:r>
              <a:rPr lang="zh-CN" altLang="en-US" sz="2200" dirty="0" smtClean="0"/>
              <a:t>查找</a:t>
            </a:r>
            <a:r>
              <a:rPr lang="zh-CN" altLang="en-US" sz="2200" dirty="0"/>
              <a:t>苹果和橙子的高斯金字塔（在此示例中， 级别数为</a:t>
            </a:r>
            <a:r>
              <a:rPr lang="en-US" altLang="zh-CN" sz="2200" dirty="0"/>
              <a:t>6</a:t>
            </a:r>
            <a:r>
              <a:rPr lang="zh-CN" altLang="en-US" sz="2200" dirty="0"/>
              <a:t>）</a:t>
            </a:r>
          </a:p>
          <a:p>
            <a:pPr marL="0" indent="0" algn="just">
              <a:buNone/>
            </a:pPr>
            <a:r>
              <a:rPr lang="en-US" altLang="zh-CN" sz="2200" dirty="0" smtClean="0"/>
              <a:t>   3.</a:t>
            </a:r>
            <a:r>
              <a:rPr lang="zh-CN" altLang="en-US" sz="2200" dirty="0" smtClean="0"/>
              <a:t>在</a:t>
            </a:r>
            <a:r>
              <a:rPr lang="zh-CN" altLang="en-US" sz="2200" dirty="0"/>
              <a:t>高斯金字塔中，找到其拉普拉斯金字塔</a:t>
            </a:r>
          </a:p>
          <a:p>
            <a:pPr marL="0" indent="0" algn="just">
              <a:buNone/>
            </a:pPr>
            <a:r>
              <a:rPr lang="en-US" altLang="zh-CN" sz="2200" dirty="0" smtClean="0"/>
              <a:t>   4.</a:t>
            </a:r>
            <a:r>
              <a:rPr lang="zh-CN" altLang="en-US" sz="2200" dirty="0" smtClean="0"/>
              <a:t>然后</a:t>
            </a:r>
            <a:r>
              <a:rPr lang="zh-CN" altLang="en-US" sz="2200" dirty="0"/>
              <a:t>在每个拉普拉斯金字塔级别中加入苹果的左半部分和橙子的右半部分</a:t>
            </a:r>
          </a:p>
          <a:p>
            <a:pPr marL="0" indent="0" algn="just">
              <a:buNone/>
            </a:pPr>
            <a:r>
              <a:rPr lang="en-US" altLang="zh-CN" sz="2200" dirty="0" smtClean="0"/>
              <a:t>   5.</a:t>
            </a:r>
            <a:r>
              <a:rPr lang="zh-CN" altLang="en-US" sz="2200" dirty="0" smtClean="0"/>
              <a:t>最后</a:t>
            </a:r>
            <a:r>
              <a:rPr lang="zh-CN" altLang="en-US" sz="2200" dirty="0"/>
              <a:t>从此联合图像金字塔中重建原始图像。</a:t>
            </a:r>
          </a:p>
          <a:p>
            <a:endParaRPr lang="zh-CN" altLang="en-US" dirty="0"/>
          </a:p>
        </p:txBody>
      </p:sp>
    </p:spTree>
    <p:extLst>
      <p:ext uri="{BB962C8B-B14F-4D97-AF65-F5344CB8AC3E}">
        <p14:creationId xmlns:p14="http://schemas.microsoft.com/office/powerpoint/2010/main" val="391941828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89212" y="1072213"/>
            <a:ext cx="8915400" cy="3777622"/>
          </a:xfrm>
        </p:spPr>
        <p:txBody>
          <a:bodyPr>
            <a:normAutofit/>
          </a:bodyPr>
          <a:lstStyle/>
          <a:p>
            <a:pPr>
              <a:buFont typeface="Wingdings" panose="05000000000000000000" pitchFamily="2" charset="2"/>
              <a:buChar char="Ø"/>
            </a:pPr>
            <a:r>
              <a:rPr lang="zh-CN" altLang="en-US" sz="2400" dirty="0"/>
              <a:t>下面是完整的代码。（为简单起见，每个步骤都是单独进行的，这可能会占用更多的内存。如果需要，可以对其进行优化）。</a:t>
            </a:r>
          </a:p>
        </p:txBody>
      </p:sp>
      <p:pic>
        <p:nvPicPr>
          <p:cNvPr id="4" name="图片 3"/>
          <p:cNvPicPr>
            <a:picLocks noChangeAspect="1"/>
          </p:cNvPicPr>
          <p:nvPr/>
        </p:nvPicPr>
        <p:blipFill>
          <a:blip r:embed="rId2"/>
          <a:stretch>
            <a:fillRect/>
          </a:stretch>
        </p:blipFill>
        <p:spPr>
          <a:xfrm>
            <a:off x="2589212" y="2111156"/>
            <a:ext cx="3714286" cy="4323809"/>
          </a:xfrm>
          <a:prstGeom prst="rect">
            <a:avLst/>
          </a:prstGeom>
        </p:spPr>
      </p:pic>
      <p:pic>
        <p:nvPicPr>
          <p:cNvPr id="5" name="图片 4"/>
          <p:cNvPicPr>
            <a:picLocks noChangeAspect="1"/>
          </p:cNvPicPr>
          <p:nvPr/>
        </p:nvPicPr>
        <p:blipFill>
          <a:blip r:embed="rId3"/>
          <a:stretch>
            <a:fillRect/>
          </a:stretch>
        </p:blipFill>
        <p:spPr>
          <a:xfrm>
            <a:off x="6303498" y="2755505"/>
            <a:ext cx="4438095" cy="3457143"/>
          </a:xfrm>
          <a:prstGeom prst="rect">
            <a:avLst/>
          </a:prstGeom>
        </p:spPr>
      </p:pic>
    </p:spTree>
    <p:extLst>
      <p:ext uri="{BB962C8B-B14F-4D97-AF65-F5344CB8AC3E}">
        <p14:creationId xmlns:p14="http://schemas.microsoft.com/office/powerpoint/2010/main" val="20560628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Font typeface="Wingdings" panose="05000000000000000000" pitchFamily="2" charset="2"/>
              <a:buChar char="p"/>
            </a:pPr>
            <a:r>
              <a:rPr lang="zh-CN" altLang="en-US" sz="2400" b="1" dirty="0" smtClean="0"/>
              <a:t>旋转</a:t>
            </a:r>
            <a:endParaRPr lang="en-US" altLang="zh-CN" sz="2400" b="1" dirty="0" smtClean="0"/>
          </a:p>
          <a:p>
            <a:pPr>
              <a:buFont typeface="Wingdings" panose="05000000000000000000" pitchFamily="2" charset="2"/>
              <a:buChar char="p"/>
            </a:pPr>
            <a:endParaRPr lang="zh-CN" altLang="en-US" sz="2400" dirty="0"/>
          </a:p>
        </p:txBody>
      </p:sp>
      <p:pic>
        <p:nvPicPr>
          <p:cNvPr id="4" name="图片 3"/>
          <p:cNvPicPr>
            <a:picLocks noChangeAspect="1"/>
          </p:cNvPicPr>
          <p:nvPr/>
        </p:nvPicPr>
        <p:blipFill>
          <a:blip r:embed="rId2"/>
          <a:stretch>
            <a:fillRect/>
          </a:stretch>
        </p:blipFill>
        <p:spPr>
          <a:xfrm>
            <a:off x="2589212" y="2673155"/>
            <a:ext cx="7333333" cy="3466667"/>
          </a:xfrm>
          <a:prstGeom prst="rect">
            <a:avLst/>
          </a:prstGeom>
        </p:spPr>
      </p:pic>
    </p:spTree>
    <p:extLst>
      <p:ext uri="{BB962C8B-B14F-4D97-AF65-F5344CB8AC3E}">
        <p14:creationId xmlns:p14="http://schemas.microsoft.com/office/powerpoint/2010/main" val="167402249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589212" y="1663603"/>
            <a:ext cx="6542857" cy="4247619"/>
          </a:xfrm>
          <a:prstGeom prst="rect">
            <a:avLst/>
          </a:prstGeom>
        </p:spPr>
      </p:pic>
    </p:spTree>
    <p:extLst>
      <p:ext uri="{BB962C8B-B14F-4D97-AF65-F5344CB8AC3E}">
        <p14:creationId xmlns:p14="http://schemas.microsoft.com/office/powerpoint/2010/main" val="336160169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轮廓检测</a:t>
            </a:r>
            <a:endParaRPr lang="zh-CN" altLang="en-US" b="1" dirty="0"/>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en-US" sz="2800" b="1" dirty="0"/>
              <a:t>目标</a:t>
            </a:r>
          </a:p>
          <a:p>
            <a:pPr algn="just">
              <a:buFont typeface="Wingdings" panose="05000000000000000000" pitchFamily="2" charset="2"/>
              <a:buChar char="Ø"/>
            </a:pPr>
            <a:r>
              <a:rPr lang="zh-CN" altLang="en-US" sz="2400" dirty="0"/>
              <a:t>了解轮廓是什么。</a:t>
            </a:r>
          </a:p>
          <a:p>
            <a:pPr algn="just">
              <a:buFont typeface="Wingdings" panose="05000000000000000000" pitchFamily="2" charset="2"/>
              <a:buChar char="Ø"/>
            </a:pPr>
            <a:r>
              <a:rPr lang="zh-CN" altLang="en-US" sz="2400" dirty="0"/>
              <a:t>学习查找轮廓，绘制轮廓等。</a:t>
            </a:r>
          </a:p>
          <a:p>
            <a:pPr algn="just">
              <a:buFont typeface="Wingdings" panose="05000000000000000000" pitchFamily="2" charset="2"/>
              <a:buChar char="Ø"/>
            </a:pPr>
            <a:r>
              <a:rPr lang="zh-CN" altLang="en-US" sz="2400" dirty="0"/>
              <a:t>你将看到以下功能：</a:t>
            </a:r>
            <a:r>
              <a:rPr lang="en-US" altLang="zh-CN" sz="2400" b="1" dirty="0" err="1"/>
              <a:t>cv.findContours</a:t>
            </a:r>
            <a:r>
              <a:rPr lang="en-US" altLang="zh-CN" sz="2400" dirty="0"/>
              <a:t>()</a:t>
            </a:r>
            <a:r>
              <a:rPr lang="zh-CN" altLang="en-US" sz="2400" dirty="0"/>
              <a:t>，</a:t>
            </a:r>
            <a:r>
              <a:rPr lang="en-US" altLang="zh-CN" sz="2400" b="1" dirty="0" err="1"/>
              <a:t>cv.drawContours</a:t>
            </a:r>
            <a:r>
              <a:rPr lang="en-US" altLang="zh-CN" sz="2400" dirty="0"/>
              <a:t>()</a:t>
            </a:r>
          </a:p>
          <a:p>
            <a:endParaRPr lang="zh-CN" altLang="en-US" dirty="0"/>
          </a:p>
        </p:txBody>
      </p:sp>
    </p:spTree>
    <p:extLst>
      <p:ext uri="{BB962C8B-B14F-4D97-AF65-F5344CB8AC3E}">
        <p14:creationId xmlns:p14="http://schemas.microsoft.com/office/powerpoint/2010/main" val="41502657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89212" y="984738"/>
            <a:ext cx="8915400" cy="4926484"/>
          </a:xfrm>
        </p:spPr>
        <p:txBody>
          <a:bodyPr>
            <a:normAutofit/>
          </a:bodyPr>
          <a:lstStyle/>
          <a:p>
            <a:pPr algn="just">
              <a:buFont typeface="Wingdings" panose="05000000000000000000" pitchFamily="2" charset="2"/>
              <a:buChar char="p"/>
            </a:pPr>
            <a:r>
              <a:rPr lang="zh-CN" altLang="en-US" sz="2800" b="1" dirty="0"/>
              <a:t>什么是轮廓</a:t>
            </a:r>
            <a:r>
              <a:rPr lang="en-US" altLang="zh-CN" sz="2800" b="1" dirty="0"/>
              <a:t>?</a:t>
            </a:r>
          </a:p>
          <a:p>
            <a:pPr algn="just">
              <a:buFont typeface="Wingdings" panose="05000000000000000000" pitchFamily="2" charset="2"/>
              <a:buChar char="Ø"/>
            </a:pPr>
            <a:r>
              <a:rPr lang="zh-CN" altLang="en-US" sz="2400" dirty="0"/>
              <a:t>轮廓可以简单地解释为连接具有相同颜色或强度的所有连续点（沿边界）的曲线。轮廓是用于形状分析以及对象检测和识别的有用工具</a:t>
            </a:r>
            <a:r>
              <a:rPr lang="zh-CN" altLang="en-US" sz="2400" dirty="0" smtClean="0"/>
              <a:t>。</a:t>
            </a:r>
            <a:endParaRPr lang="en-US" altLang="zh-CN" sz="2400" dirty="0" smtClean="0"/>
          </a:p>
          <a:p>
            <a:pPr algn="just">
              <a:buFont typeface="Wingdings" panose="05000000000000000000" pitchFamily="2" charset="2"/>
              <a:buChar char="Ø"/>
            </a:pPr>
            <a:endParaRPr lang="en-US" altLang="zh-CN" sz="2400" dirty="0" smtClean="0"/>
          </a:p>
          <a:p>
            <a:pPr>
              <a:buFont typeface="Wingdings" panose="05000000000000000000" pitchFamily="2" charset="2"/>
              <a:buChar char="ü"/>
            </a:pPr>
            <a:r>
              <a:rPr lang="zh-CN" altLang="en-US" sz="2000" dirty="0"/>
              <a:t>为了获得更高的准确性，请使用二进制图像。因此，在找到轮廓之前，请应用阈值或</a:t>
            </a:r>
            <a:r>
              <a:rPr lang="en-US" altLang="zh-CN" sz="2000" dirty="0"/>
              <a:t>canny</a:t>
            </a:r>
            <a:r>
              <a:rPr lang="zh-CN" altLang="en-US" sz="2000" dirty="0"/>
              <a:t>边缘检测。</a:t>
            </a:r>
          </a:p>
          <a:p>
            <a:pPr>
              <a:buFont typeface="Wingdings" panose="05000000000000000000" pitchFamily="2" charset="2"/>
              <a:buChar char="ü"/>
            </a:pPr>
            <a:r>
              <a:rPr lang="zh-CN" altLang="en-US" sz="2000" dirty="0"/>
              <a:t>从</a:t>
            </a:r>
            <a:r>
              <a:rPr lang="en-US" altLang="zh-CN" sz="2000" dirty="0" err="1"/>
              <a:t>OpenCV</a:t>
            </a:r>
            <a:r>
              <a:rPr lang="en-US" altLang="zh-CN" sz="2000" dirty="0"/>
              <a:t> 3.2</a:t>
            </a:r>
            <a:r>
              <a:rPr lang="zh-CN" altLang="en-US" sz="2000" dirty="0"/>
              <a:t>开始，</a:t>
            </a:r>
            <a:r>
              <a:rPr lang="en-US" altLang="zh-CN" sz="2000" b="1" dirty="0" err="1"/>
              <a:t>findContours</a:t>
            </a:r>
            <a:r>
              <a:rPr lang="en-US" altLang="zh-CN" sz="2000" dirty="0"/>
              <a:t>()</a:t>
            </a:r>
            <a:r>
              <a:rPr lang="zh-CN" altLang="en-US" sz="2000" dirty="0"/>
              <a:t>不再修改源图像。</a:t>
            </a:r>
          </a:p>
          <a:p>
            <a:pPr>
              <a:buFont typeface="Wingdings" panose="05000000000000000000" pitchFamily="2" charset="2"/>
              <a:buChar char="ü"/>
            </a:pPr>
            <a:r>
              <a:rPr lang="zh-CN" altLang="en-US" sz="2000" dirty="0"/>
              <a:t>在</a:t>
            </a:r>
            <a:r>
              <a:rPr lang="en-US" altLang="zh-CN" sz="2000" dirty="0" err="1"/>
              <a:t>OpenCV</a:t>
            </a:r>
            <a:r>
              <a:rPr lang="zh-CN" altLang="en-US" sz="2000" dirty="0"/>
              <a:t>中，找到轮廓就像从黑色背景中找到白色物体。因此请记住，要找到的对象应该是白色，背景应该是黑色。</a:t>
            </a:r>
          </a:p>
          <a:p>
            <a:pPr algn="just">
              <a:buFont typeface="Wingdings" panose="05000000000000000000" pitchFamily="2" charset="2"/>
              <a:buChar char="ü"/>
            </a:pPr>
            <a:endParaRPr lang="zh-CN" altLang="en-US" sz="2400" dirty="0"/>
          </a:p>
          <a:p>
            <a:endParaRPr lang="zh-CN" altLang="en-US" dirty="0"/>
          </a:p>
        </p:txBody>
      </p:sp>
    </p:spTree>
    <p:extLst>
      <p:ext uri="{BB962C8B-B14F-4D97-AF65-F5344CB8AC3E}">
        <p14:creationId xmlns:p14="http://schemas.microsoft.com/office/powerpoint/2010/main" val="10413432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轮廓检测</a:t>
            </a:r>
            <a:endParaRPr lang="zh-CN" altLang="en-US" dirty="0"/>
          </a:p>
        </p:txBody>
      </p:sp>
      <p:sp>
        <p:nvSpPr>
          <p:cNvPr id="5" name="内容占位符 4"/>
          <p:cNvSpPr>
            <a:spLocks noGrp="1"/>
          </p:cNvSpPr>
          <p:nvPr>
            <p:ph idx="1"/>
          </p:nvPr>
        </p:nvSpPr>
        <p:spPr/>
        <p:txBody>
          <a:bodyPr>
            <a:normAutofit/>
          </a:bodyPr>
          <a:lstStyle/>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smtClean="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smtClean="0"/>
          </a:p>
          <a:p>
            <a:pPr algn="just">
              <a:buFont typeface="Wingdings" panose="05000000000000000000" pitchFamily="2" charset="2"/>
              <a:buChar char="Ø"/>
            </a:pPr>
            <a:r>
              <a:rPr lang="en-US" altLang="zh-CN" sz="2200" b="1" dirty="0" err="1"/>
              <a:t>findcontour</a:t>
            </a:r>
            <a:r>
              <a:rPr lang="en-US" altLang="zh-CN" sz="2200" dirty="0"/>
              <a:t>()</a:t>
            </a:r>
            <a:r>
              <a:rPr lang="zh-CN" altLang="en-US" sz="2200" dirty="0"/>
              <a:t>函数中有三个参数，第一个是源图像，第二个是轮廓检索模式，第三个是轮廓逼近方法。输出等高线和层次结构。轮廓是图像中所有轮廓的</a:t>
            </a:r>
            <a:r>
              <a:rPr lang="en-US" altLang="zh-CN" sz="2200" dirty="0"/>
              <a:t>Python</a:t>
            </a:r>
            <a:r>
              <a:rPr lang="zh-CN" altLang="en-US" sz="2200" dirty="0"/>
              <a:t>列表。每个单独的轮廓是一个</a:t>
            </a:r>
            <a:r>
              <a:rPr lang="en-US" altLang="zh-CN" sz="2200" dirty="0"/>
              <a:t>(</a:t>
            </a:r>
            <a:r>
              <a:rPr lang="en-US" altLang="zh-CN" sz="2200" dirty="0" err="1"/>
              <a:t>x,y</a:t>
            </a:r>
            <a:r>
              <a:rPr lang="en-US" altLang="zh-CN" sz="2200" dirty="0"/>
              <a:t>)</a:t>
            </a:r>
            <a:r>
              <a:rPr lang="zh-CN" altLang="en-US" sz="2200" dirty="0"/>
              <a:t>坐标的</a:t>
            </a:r>
            <a:r>
              <a:rPr lang="en-US" altLang="zh-CN" sz="2200" dirty="0" err="1"/>
              <a:t>Numpy</a:t>
            </a:r>
            <a:r>
              <a:rPr lang="zh-CN" altLang="en-US" sz="2200" dirty="0"/>
              <a:t>数组的边界点的对象。</a:t>
            </a:r>
          </a:p>
        </p:txBody>
      </p:sp>
      <p:pic>
        <p:nvPicPr>
          <p:cNvPr id="6" name="图片 5"/>
          <p:cNvPicPr>
            <a:picLocks noChangeAspect="1"/>
          </p:cNvPicPr>
          <p:nvPr/>
        </p:nvPicPr>
        <p:blipFill>
          <a:blip r:embed="rId3"/>
          <a:stretch>
            <a:fillRect/>
          </a:stretch>
        </p:blipFill>
        <p:spPr>
          <a:xfrm>
            <a:off x="2589212" y="2133600"/>
            <a:ext cx="8915400" cy="1481895"/>
          </a:xfrm>
          <a:prstGeom prst="rect">
            <a:avLst/>
          </a:prstGeom>
        </p:spPr>
      </p:pic>
    </p:spTree>
    <p:extLst>
      <p:ext uri="{BB962C8B-B14F-4D97-AF65-F5344CB8AC3E}">
        <p14:creationId xmlns:p14="http://schemas.microsoft.com/office/powerpoint/2010/main" val="145332793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轮廓检测</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p"/>
            </a:pPr>
            <a:r>
              <a:rPr lang="zh-CN" altLang="en-US" sz="2800" b="1" dirty="0"/>
              <a:t>如何绘制轮廓</a:t>
            </a:r>
            <a:r>
              <a:rPr lang="en-US" altLang="zh-CN" sz="2800" b="1" dirty="0"/>
              <a:t>?</a:t>
            </a:r>
          </a:p>
          <a:p>
            <a:pPr algn="just">
              <a:buFont typeface="Wingdings" panose="05000000000000000000" pitchFamily="2" charset="2"/>
              <a:buChar char="Ø"/>
            </a:pPr>
            <a:r>
              <a:rPr lang="zh-CN" altLang="en-US" sz="2400" dirty="0"/>
              <a:t>要绘制轮廓，请使用**</a:t>
            </a:r>
            <a:r>
              <a:rPr lang="en-US" altLang="zh-CN" sz="2400" dirty="0" err="1"/>
              <a:t>cv.drawContours</a:t>
            </a:r>
            <a:r>
              <a:rPr lang="en-US" altLang="zh-CN" sz="2400" dirty="0"/>
              <a:t>**</a:t>
            </a:r>
            <a:r>
              <a:rPr lang="zh-CN" altLang="en-US" sz="2400" dirty="0"/>
              <a:t>函数。只要有边界点，它也可以用来绘制任何形状。它的第一个参数是源图像，第二个参数是应该作为</a:t>
            </a:r>
            <a:r>
              <a:rPr lang="en-US" altLang="zh-CN" sz="2400" dirty="0"/>
              <a:t>Python</a:t>
            </a:r>
            <a:r>
              <a:rPr lang="zh-CN" altLang="en-US" sz="2400" dirty="0"/>
              <a:t>列表传递的轮廓，第三个参数是轮廓的索引（在绘制单个轮廓时有用。要绘制所有轮廓，请传递</a:t>
            </a:r>
            <a:r>
              <a:rPr lang="en-US" altLang="zh-CN" sz="2400" dirty="0"/>
              <a:t>-1</a:t>
            </a:r>
            <a:r>
              <a:rPr lang="zh-CN" altLang="en-US" sz="2400" dirty="0"/>
              <a:t>），其余参数是颜色，厚度</a:t>
            </a:r>
            <a:r>
              <a:rPr lang="zh-CN" altLang="en-US" sz="2400" dirty="0" smtClean="0"/>
              <a:t>等等。</a:t>
            </a:r>
            <a:endParaRPr lang="en-US" altLang="zh-CN" sz="2400" dirty="0" smtClean="0"/>
          </a:p>
          <a:p>
            <a:pPr algn="just">
              <a:buFont typeface="Wingdings" panose="05000000000000000000" pitchFamily="2" charset="2"/>
              <a:buChar char="Ø"/>
            </a:pPr>
            <a:endParaRPr lang="en-US" altLang="zh-CN" sz="2400" dirty="0"/>
          </a:p>
          <a:p>
            <a:pPr algn="just">
              <a:buFont typeface="Wingdings" panose="05000000000000000000" pitchFamily="2" charset="2"/>
              <a:buChar char="Ø"/>
            </a:pPr>
            <a:r>
              <a:rPr lang="zh-CN" altLang="en-US" sz="2400" dirty="0"/>
              <a:t>在图像中绘制所有轮廓：</a:t>
            </a:r>
          </a:p>
        </p:txBody>
      </p:sp>
      <p:pic>
        <p:nvPicPr>
          <p:cNvPr id="4" name="图片 3"/>
          <p:cNvPicPr>
            <a:picLocks noChangeAspect="1"/>
          </p:cNvPicPr>
          <p:nvPr/>
        </p:nvPicPr>
        <p:blipFill>
          <a:blip r:embed="rId2"/>
          <a:stretch>
            <a:fillRect/>
          </a:stretch>
        </p:blipFill>
        <p:spPr>
          <a:xfrm>
            <a:off x="3403745" y="5587441"/>
            <a:ext cx="6228571" cy="552381"/>
          </a:xfrm>
          <a:prstGeom prst="rect">
            <a:avLst/>
          </a:prstGeom>
        </p:spPr>
      </p:pic>
    </p:spTree>
    <p:extLst>
      <p:ext uri="{BB962C8B-B14F-4D97-AF65-F5344CB8AC3E}">
        <p14:creationId xmlns:p14="http://schemas.microsoft.com/office/powerpoint/2010/main" val="391958854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轮廓检测</a:t>
            </a: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Ø"/>
            </a:pPr>
            <a:r>
              <a:rPr lang="zh-CN" altLang="en-US" sz="2400" dirty="0"/>
              <a:t>绘制单个轮廓，如第四个轮廓</a:t>
            </a:r>
            <a:r>
              <a:rPr lang="zh-CN" altLang="en-US" sz="2400" dirty="0" smtClean="0"/>
              <a:t>：</a:t>
            </a:r>
            <a:endParaRPr lang="en-US" altLang="zh-CN" sz="2400" dirty="0" smtClean="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smtClean="0"/>
          </a:p>
          <a:p>
            <a:pPr>
              <a:buFont typeface="Wingdings" panose="05000000000000000000" pitchFamily="2" charset="2"/>
              <a:buChar char="Ø"/>
            </a:pPr>
            <a:r>
              <a:rPr lang="zh-CN" altLang="en-US" sz="2400" dirty="0"/>
              <a:t>但是在大多数情况下，以下方法会很有用：</a:t>
            </a:r>
          </a:p>
        </p:txBody>
      </p:sp>
      <p:pic>
        <p:nvPicPr>
          <p:cNvPr id="4" name="图片 3"/>
          <p:cNvPicPr>
            <a:picLocks noChangeAspect="1"/>
          </p:cNvPicPr>
          <p:nvPr/>
        </p:nvPicPr>
        <p:blipFill>
          <a:blip r:embed="rId3"/>
          <a:stretch>
            <a:fillRect/>
          </a:stretch>
        </p:blipFill>
        <p:spPr>
          <a:xfrm>
            <a:off x="2766808" y="2684250"/>
            <a:ext cx="6123809" cy="504762"/>
          </a:xfrm>
          <a:prstGeom prst="rect">
            <a:avLst/>
          </a:prstGeom>
        </p:spPr>
      </p:pic>
      <p:pic>
        <p:nvPicPr>
          <p:cNvPr id="5" name="图片 4"/>
          <p:cNvPicPr>
            <a:picLocks noChangeAspect="1"/>
          </p:cNvPicPr>
          <p:nvPr/>
        </p:nvPicPr>
        <p:blipFill>
          <a:blip r:embed="rId4"/>
          <a:stretch>
            <a:fillRect/>
          </a:stretch>
        </p:blipFill>
        <p:spPr>
          <a:xfrm>
            <a:off x="2766808" y="4190766"/>
            <a:ext cx="5771429" cy="952381"/>
          </a:xfrm>
          <a:prstGeom prst="rect">
            <a:avLst/>
          </a:prstGeom>
        </p:spPr>
      </p:pic>
    </p:spTree>
    <p:extLst>
      <p:ext uri="{BB962C8B-B14F-4D97-AF65-F5344CB8AC3E}">
        <p14:creationId xmlns:p14="http://schemas.microsoft.com/office/powerpoint/2010/main" val="384944801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轮廓检测</a:t>
            </a:r>
            <a:endParaRPr lang="zh-CN" altLang="en-US" dirty="0"/>
          </a:p>
        </p:txBody>
      </p:sp>
      <p:sp>
        <p:nvSpPr>
          <p:cNvPr id="3" name="内容占位符 2"/>
          <p:cNvSpPr>
            <a:spLocks noGrp="1"/>
          </p:cNvSpPr>
          <p:nvPr>
            <p:ph idx="1"/>
          </p:nvPr>
        </p:nvSpPr>
        <p:spPr/>
        <p:txBody>
          <a:bodyPr>
            <a:normAutofit fontScale="92500" lnSpcReduction="10000"/>
          </a:bodyPr>
          <a:lstStyle/>
          <a:p>
            <a:pPr>
              <a:buFont typeface="Wingdings" panose="05000000000000000000" pitchFamily="2" charset="2"/>
              <a:buChar char="p"/>
            </a:pPr>
            <a:r>
              <a:rPr lang="zh-CN" altLang="en-US" sz="2800" b="1" dirty="0"/>
              <a:t>轮廓近似方法</a:t>
            </a:r>
          </a:p>
          <a:p>
            <a:pPr algn="just">
              <a:buFont typeface="Wingdings" panose="05000000000000000000" pitchFamily="2" charset="2"/>
              <a:buChar char="Ø"/>
            </a:pPr>
            <a:r>
              <a:rPr lang="zh-CN" altLang="en-US" sz="2400" dirty="0"/>
              <a:t>这</a:t>
            </a:r>
            <a:r>
              <a:rPr lang="zh-CN" altLang="en-US" sz="2400" dirty="0" smtClean="0"/>
              <a:t>是</a:t>
            </a:r>
            <a:r>
              <a:rPr lang="en-US" altLang="zh-CN" sz="2400" dirty="0" err="1" smtClean="0"/>
              <a:t>cv.findContours</a:t>
            </a:r>
            <a:r>
              <a:rPr lang="zh-CN" altLang="en-US" sz="2400" dirty="0" smtClean="0"/>
              <a:t>函数</a:t>
            </a:r>
            <a:r>
              <a:rPr lang="zh-CN" altLang="en-US" sz="2400" dirty="0"/>
              <a:t>中的第三个参数。它实际上表示什么？</a:t>
            </a:r>
          </a:p>
          <a:p>
            <a:pPr algn="just">
              <a:buFont typeface="Wingdings" panose="05000000000000000000" pitchFamily="2" charset="2"/>
              <a:buChar char="Ø"/>
            </a:pPr>
            <a:r>
              <a:rPr lang="zh-CN" altLang="en-US" sz="2400" dirty="0"/>
              <a:t>上面我们告诉我们轮廓是强度相同的形状的边界。它存储形状边界的</a:t>
            </a:r>
            <a:r>
              <a:rPr lang="en-US" altLang="zh-CN" sz="2400" dirty="0"/>
              <a:t>(</a:t>
            </a:r>
            <a:r>
              <a:rPr lang="en-US" altLang="zh-CN" sz="2400" dirty="0" err="1"/>
              <a:t>x,y</a:t>
            </a:r>
            <a:r>
              <a:rPr lang="en-US" altLang="zh-CN" sz="2400" dirty="0"/>
              <a:t>)</a:t>
            </a:r>
            <a:r>
              <a:rPr lang="zh-CN" altLang="en-US" sz="2400" dirty="0"/>
              <a:t>坐标。但是它存储所有坐标吗？这是通过这种轮廓近似方法指定的。</a:t>
            </a:r>
          </a:p>
          <a:p>
            <a:pPr algn="just">
              <a:buFont typeface="Wingdings" panose="05000000000000000000" pitchFamily="2" charset="2"/>
              <a:buChar char="Ø"/>
            </a:pPr>
            <a:r>
              <a:rPr lang="zh-CN" altLang="en-US" sz="2400" dirty="0"/>
              <a:t>如果</a:t>
            </a:r>
            <a:r>
              <a:rPr lang="zh-CN" altLang="en-US" sz="2400" dirty="0" smtClean="0"/>
              <a:t>传递</a:t>
            </a:r>
            <a:r>
              <a:rPr lang="en-US" altLang="zh-CN" sz="2400" dirty="0" err="1" smtClean="0"/>
              <a:t>cv.CHAIN_APPROX_NONE</a:t>
            </a:r>
            <a:r>
              <a:rPr lang="zh-CN" altLang="en-US" sz="2400" dirty="0" smtClean="0"/>
              <a:t>，</a:t>
            </a:r>
            <a:r>
              <a:rPr lang="zh-CN" altLang="en-US" sz="2400" dirty="0"/>
              <a:t>则将存储所有边界点。但是实际上我们需要所有这些要点吗？例如，您找到了一条直线的轮廓。您是否需要线上的所有点来代表该线？不，我们只需要该线的两个端点即可。这</a:t>
            </a:r>
            <a:r>
              <a:rPr lang="zh-CN" altLang="en-US" sz="2400" dirty="0" smtClean="0"/>
              <a:t>就是</a:t>
            </a:r>
            <a:r>
              <a:rPr lang="en-US" altLang="zh-CN" sz="2400" dirty="0" err="1" smtClean="0"/>
              <a:t>cv.CHAIN_APPROX_SIMPLE</a:t>
            </a:r>
            <a:r>
              <a:rPr lang="zh-CN" altLang="en-US" sz="2400" dirty="0" smtClean="0"/>
              <a:t>所</a:t>
            </a:r>
            <a:r>
              <a:rPr lang="zh-CN" altLang="en-US" sz="2400" dirty="0"/>
              <a:t>做的。它删除所有冗余点并压缩轮廓，从而节省内存。</a:t>
            </a:r>
          </a:p>
          <a:p>
            <a:endParaRPr lang="zh-CN" altLang="en-US" dirty="0"/>
          </a:p>
        </p:txBody>
      </p:sp>
    </p:spTree>
    <p:extLst>
      <p:ext uri="{BB962C8B-B14F-4D97-AF65-F5344CB8AC3E}">
        <p14:creationId xmlns:p14="http://schemas.microsoft.com/office/powerpoint/2010/main" val="143364038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轮廓检测</a:t>
            </a:r>
            <a:endParaRPr lang="zh-CN" altLang="en-US" dirty="0"/>
          </a:p>
        </p:txBody>
      </p:sp>
      <p:sp>
        <p:nvSpPr>
          <p:cNvPr id="3" name="内容占位符 2"/>
          <p:cNvSpPr>
            <a:spLocks noGrp="1"/>
          </p:cNvSpPr>
          <p:nvPr>
            <p:ph idx="1"/>
          </p:nvPr>
        </p:nvSpPr>
        <p:spPr/>
        <p:txBody>
          <a:bodyPr/>
          <a:lstStyle/>
          <a:p>
            <a:pPr algn="just">
              <a:buFont typeface="Wingdings" panose="05000000000000000000" pitchFamily="2" charset="2"/>
              <a:buChar char="Ø"/>
            </a:pPr>
            <a:r>
              <a:rPr lang="zh-CN" altLang="en-US" sz="2200" dirty="0"/>
              <a:t>下面的矩形图像演示了此技术。只需在轮廓数组中的所有坐标上绘制一个圆（以蓝色绘制）。第一幅图像显示了我</a:t>
            </a:r>
            <a:r>
              <a:rPr lang="zh-CN" altLang="en-US" sz="2200" dirty="0" smtClean="0"/>
              <a:t>用</a:t>
            </a:r>
            <a:r>
              <a:rPr lang="en-US" altLang="zh-CN" sz="2200" dirty="0" err="1" smtClean="0"/>
              <a:t>cv.CHAIN_APPROX_NONE</a:t>
            </a:r>
            <a:r>
              <a:rPr lang="zh-CN" altLang="en-US" sz="2200" dirty="0" smtClean="0"/>
              <a:t>获得</a:t>
            </a:r>
            <a:r>
              <a:rPr lang="zh-CN" altLang="en-US" sz="2200" dirty="0"/>
              <a:t>的积分（</a:t>
            </a:r>
            <a:r>
              <a:rPr lang="en-US" altLang="zh-CN" sz="2200" dirty="0"/>
              <a:t>734</a:t>
            </a:r>
            <a:r>
              <a:rPr lang="zh-CN" altLang="en-US" sz="2200" dirty="0"/>
              <a:t>个点），第二幅图像显示了我</a:t>
            </a:r>
            <a:r>
              <a:rPr lang="zh-CN" altLang="en-US" sz="2200" dirty="0" smtClean="0"/>
              <a:t>用</a:t>
            </a:r>
            <a:r>
              <a:rPr lang="en-US" altLang="zh-CN" sz="2200" dirty="0" err="1" smtClean="0"/>
              <a:t>cv.CHAIN_APPROX_SIMPLE</a:t>
            </a:r>
            <a:r>
              <a:rPr lang="zh-CN" altLang="en-US" sz="2200" dirty="0" smtClean="0"/>
              <a:t>获得</a:t>
            </a:r>
            <a:r>
              <a:rPr lang="zh-CN" altLang="en-US" sz="2200" dirty="0"/>
              <a:t>的效果（只有</a:t>
            </a:r>
            <a:r>
              <a:rPr lang="en-US" altLang="zh-CN" sz="2200" dirty="0"/>
              <a:t>4</a:t>
            </a:r>
            <a:r>
              <a:rPr lang="zh-CN" altLang="en-US" sz="2200" dirty="0"/>
              <a:t>个点）。看，它可以节省多少内存！！！</a:t>
            </a:r>
          </a:p>
          <a:p>
            <a:endParaRPr lang="zh-CN" altLang="en-US" dirty="0"/>
          </a:p>
        </p:txBody>
      </p:sp>
      <p:pic>
        <p:nvPicPr>
          <p:cNvPr id="3074" name="Picture 2" descr="http://qiniu.aihubs.net/no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0468" y="4109091"/>
            <a:ext cx="7004880" cy="2646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41417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轮廓特征</a:t>
            </a:r>
            <a:br>
              <a:rPr lang="zh-CN" altLang="en-US" b="1" dirty="0"/>
            </a:br>
            <a:endParaRPr lang="zh-CN" altLang="en-US" dirty="0"/>
          </a:p>
        </p:txBody>
      </p:sp>
      <p:sp>
        <p:nvSpPr>
          <p:cNvPr id="3" name="内容占位符 2"/>
          <p:cNvSpPr>
            <a:spLocks noGrp="1"/>
          </p:cNvSpPr>
          <p:nvPr>
            <p:ph idx="1"/>
          </p:nvPr>
        </p:nvSpPr>
        <p:spPr/>
        <p:txBody>
          <a:bodyPr>
            <a:normAutofit/>
          </a:bodyPr>
          <a:lstStyle/>
          <a:p>
            <a:pPr>
              <a:buFont typeface="Wingdings" panose="05000000000000000000" pitchFamily="2" charset="2"/>
              <a:buChar char="p"/>
            </a:pPr>
            <a:r>
              <a:rPr lang="zh-CN" altLang="en-US" sz="2800" b="1" dirty="0"/>
              <a:t>目标</a:t>
            </a:r>
          </a:p>
          <a:p>
            <a:pPr>
              <a:buFont typeface="Wingdings" panose="05000000000000000000" pitchFamily="2" charset="2"/>
              <a:buChar char="Ø"/>
            </a:pPr>
            <a:r>
              <a:rPr lang="zh-CN" altLang="en-US" sz="2400" dirty="0"/>
              <a:t>在本文中，我们将学习 </a:t>
            </a:r>
            <a:r>
              <a:rPr lang="en-US" altLang="zh-CN" sz="2400" dirty="0"/>
              <a:t>- </a:t>
            </a:r>
            <a:r>
              <a:rPr lang="zh-CN" altLang="en-US" sz="2400" dirty="0"/>
              <a:t>如何找到轮廓的不同特征，例如面积，周长，质心，边界框等。 </a:t>
            </a:r>
            <a:r>
              <a:rPr lang="en-US" altLang="zh-CN" sz="2400" dirty="0"/>
              <a:t>- </a:t>
            </a:r>
            <a:r>
              <a:rPr lang="zh-CN" altLang="en-US" sz="2400" dirty="0"/>
              <a:t>您将看到大量与轮廓有关的功能</a:t>
            </a:r>
            <a:r>
              <a:rPr lang="zh-CN" altLang="en-US" sz="2400" dirty="0" smtClean="0"/>
              <a:t>。</a:t>
            </a:r>
            <a:endParaRPr lang="en-US" altLang="zh-CN" sz="2400" dirty="0" smtClean="0"/>
          </a:p>
          <a:p>
            <a:pPr marL="0" indent="0">
              <a:buNone/>
            </a:pPr>
            <a:endParaRPr lang="en-US" altLang="zh-CN" sz="2400" dirty="0" smtClean="0"/>
          </a:p>
          <a:p>
            <a:pPr marL="0" indent="0">
              <a:buNone/>
            </a:pPr>
            <a:r>
              <a:rPr lang="en-US" altLang="zh-CN" sz="2400" b="1" dirty="0"/>
              <a:t>1. </a:t>
            </a:r>
            <a:r>
              <a:rPr lang="zh-CN" altLang="en-US" sz="2400" b="1" dirty="0"/>
              <a:t>特征矩</a:t>
            </a:r>
          </a:p>
          <a:p>
            <a:pPr>
              <a:buFont typeface="Wingdings" panose="05000000000000000000" pitchFamily="2" charset="2"/>
              <a:buChar char="ü"/>
            </a:pPr>
            <a:r>
              <a:rPr lang="zh-CN" altLang="en-US" sz="2200" dirty="0"/>
              <a:t>特征矩可以帮助您计算一些特征，例如物体的质心，物体的面积等。请查看特征矩上的维基百科页面。</a:t>
            </a:r>
            <a:r>
              <a:rPr lang="zh-CN" altLang="en-US" sz="2200" dirty="0" smtClean="0"/>
              <a:t>函数</a:t>
            </a:r>
            <a:r>
              <a:rPr lang="en-US" altLang="zh-CN" sz="2200" dirty="0" err="1" smtClean="0"/>
              <a:t>cv.moments</a:t>
            </a:r>
            <a:r>
              <a:rPr lang="en-US" altLang="zh-CN" sz="2200" dirty="0" smtClean="0"/>
              <a:t>()</a:t>
            </a:r>
            <a:r>
              <a:rPr lang="zh-CN" altLang="en-US" sz="2200" dirty="0"/>
              <a:t>提供了所有计算出的矩值的字典。见下文：</a:t>
            </a:r>
          </a:p>
          <a:p>
            <a:pPr>
              <a:buFont typeface="Wingdings" panose="05000000000000000000" pitchFamily="2" charset="2"/>
              <a:buChar char="Ø"/>
            </a:pPr>
            <a:endParaRPr lang="zh-CN" altLang="en-US" sz="2400" dirty="0"/>
          </a:p>
          <a:p>
            <a:endParaRPr lang="zh-CN" altLang="en-US" dirty="0"/>
          </a:p>
        </p:txBody>
      </p:sp>
    </p:spTree>
    <p:extLst>
      <p:ext uri="{BB962C8B-B14F-4D97-AF65-F5344CB8AC3E}">
        <p14:creationId xmlns:p14="http://schemas.microsoft.com/office/powerpoint/2010/main" val="277327913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pPr>
              <a:buFont typeface="Wingdings" panose="05000000000000000000" pitchFamily="2" charset="2"/>
              <a:buChar char="Ø"/>
            </a:pPr>
            <a:endParaRPr lang="en-US" altLang="zh-CN" sz="2400" dirty="0" smtClean="0"/>
          </a:p>
          <a:p>
            <a:pPr>
              <a:buFont typeface="Wingdings" panose="05000000000000000000" pitchFamily="2" charset="2"/>
              <a:buChar char="Ø"/>
            </a:pPr>
            <a:r>
              <a:rPr lang="zh-CN" altLang="en-US" sz="2400" dirty="0" smtClean="0"/>
              <a:t>从</a:t>
            </a:r>
            <a:r>
              <a:rPr lang="zh-CN" altLang="en-US" sz="2400" dirty="0"/>
              <a:t>这一刻起，您可以提取有用的数据，例如面积，质心等。质心由关系               和               给出。可以按照以下步骤进行：</a:t>
            </a:r>
          </a:p>
        </p:txBody>
      </p:sp>
      <p:pic>
        <p:nvPicPr>
          <p:cNvPr id="4" name="图片 3"/>
          <p:cNvPicPr>
            <a:picLocks noChangeAspect="1"/>
          </p:cNvPicPr>
          <p:nvPr/>
        </p:nvPicPr>
        <p:blipFill>
          <a:blip r:embed="rId2"/>
          <a:stretch>
            <a:fillRect/>
          </a:stretch>
        </p:blipFill>
        <p:spPr>
          <a:xfrm>
            <a:off x="2589212" y="1043861"/>
            <a:ext cx="6523809" cy="2247619"/>
          </a:xfrm>
          <a:prstGeom prst="rect">
            <a:avLst/>
          </a:prstGeom>
        </p:spPr>
      </p:pic>
      <p:pic>
        <p:nvPicPr>
          <p:cNvPr id="5" name="图片 4"/>
          <p:cNvPicPr>
            <a:picLocks noChangeAspect="1"/>
          </p:cNvPicPr>
          <p:nvPr/>
        </p:nvPicPr>
        <p:blipFill>
          <a:blip r:embed="rId3"/>
          <a:stretch>
            <a:fillRect/>
          </a:stretch>
        </p:blipFill>
        <p:spPr>
          <a:xfrm>
            <a:off x="4249792" y="3877113"/>
            <a:ext cx="1208473" cy="504106"/>
          </a:xfrm>
          <a:prstGeom prst="rect">
            <a:avLst/>
          </a:prstGeom>
        </p:spPr>
      </p:pic>
      <p:pic>
        <p:nvPicPr>
          <p:cNvPr id="6" name="图片 5"/>
          <p:cNvPicPr>
            <a:picLocks noChangeAspect="1"/>
          </p:cNvPicPr>
          <p:nvPr/>
        </p:nvPicPr>
        <p:blipFill>
          <a:blip r:embed="rId4"/>
          <a:stretch>
            <a:fillRect/>
          </a:stretch>
        </p:blipFill>
        <p:spPr>
          <a:xfrm>
            <a:off x="5887715" y="3877113"/>
            <a:ext cx="1130927" cy="529216"/>
          </a:xfrm>
          <a:prstGeom prst="rect">
            <a:avLst/>
          </a:prstGeom>
        </p:spPr>
      </p:pic>
      <p:pic>
        <p:nvPicPr>
          <p:cNvPr id="7" name="图片 6"/>
          <p:cNvPicPr>
            <a:picLocks noChangeAspect="1"/>
          </p:cNvPicPr>
          <p:nvPr/>
        </p:nvPicPr>
        <p:blipFill>
          <a:blip r:embed="rId5"/>
          <a:stretch>
            <a:fillRect/>
          </a:stretch>
        </p:blipFill>
        <p:spPr>
          <a:xfrm>
            <a:off x="2660899" y="4609819"/>
            <a:ext cx="3580952" cy="666667"/>
          </a:xfrm>
          <a:prstGeom prst="rect">
            <a:avLst/>
          </a:prstGeom>
        </p:spPr>
      </p:pic>
    </p:spTree>
    <p:extLst>
      <p:ext uri="{BB962C8B-B14F-4D97-AF65-F5344CB8AC3E}">
        <p14:creationId xmlns:p14="http://schemas.microsoft.com/office/powerpoint/2010/main" val="2536163485"/>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橙红色">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937</TotalTime>
  <Words>6209</Words>
  <Application>Microsoft Office PowerPoint</Application>
  <PresentationFormat>宽屏</PresentationFormat>
  <Paragraphs>429</Paragraphs>
  <Slides>130</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130</vt:i4>
      </vt:variant>
    </vt:vector>
  </HeadingPairs>
  <TitlesOfParts>
    <vt:vector size="139" baseType="lpstr">
      <vt:lpstr>宋体</vt:lpstr>
      <vt:lpstr>幼圆</vt:lpstr>
      <vt:lpstr>Arial</vt:lpstr>
      <vt:lpstr>Calibri</vt:lpstr>
      <vt:lpstr>Cambria Math</vt:lpstr>
      <vt:lpstr>Century Gothic</vt:lpstr>
      <vt:lpstr>Wingdings</vt:lpstr>
      <vt:lpstr>Wingdings 3</vt:lpstr>
      <vt:lpstr>丝状</vt:lpstr>
      <vt:lpstr>第三章  OpenCV中的图像处理</vt:lpstr>
      <vt:lpstr>3.1 图像的几何变换</vt:lpstr>
      <vt:lpstr>图像的几何变换</vt:lpstr>
      <vt:lpstr>图像的几何变换</vt:lpstr>
      <vt:lpstr>图像的几何变换</vt:lpstr>
      <vt:lpstr>图像的几何变换</vt:lpstr>
      <vt:lpstr>示例</vt:lpstr>
      <vt:lpstr>PowerPoint 演示文稿</vt:lpstr>
      <vt:lpstr>PowerPoint 演示文稿</vt:lpstr>
      <vt:lpstr>PowerPoint 演示文稿</vt:lpstr>
      <vt:lpstr>示例</vt:lpstr>
      <vt:lpstr>仿射变换 </vt:lpstr>
      <vt:lpstr>示例</vt:lpstr>
      <vt:lpstr>透视变换 </vt:lpstr>
      <vt:lpstr>示例</vt:lpstr>
      <vt:lpstr>3.2 阈值与平滑处理</vt:lpstr>
      <vt:lpstr>简单阈值 </vt:lpstr>
      <vt:lpstr>PowerPoint 演示文稿</vt:lpstr>
      <vt:lpstr>示例</vt:lpstr>
      <vt:lpstr>PowerPoint 演示文稿</vt:lpstr>
      <vt:lpstr>自适应阈值 </vt:lpstr>
      <vt:lpstr>自适应阈值</vt:lpstr>
      <vt:lpstr>PowerPoint 演示文稿</vt:lpstr>
      <vt:lpstr>PowerPoint 演示文稿</vt:lpstr>
      <vt:lpstr>Otsu的二值化 </vt:lpstr>
      <vt:lpstr>PowerPoint 演示文稿</vt:lpstr>
      <vt:lpstr>PowerPoint 演示文稿</vt:lpstr>
      <vt:lpstr>PowerPoint 演示文稿</vt:lpstr>
      <vt:lpstr>图像平滑 </vt:lpstr>
      <vt:lpstr>2D卷积（图像过滤） </vt:lpstr>
      <vt:lpstr>PowerPoint 演示文稿</vt:lpstr>
      <vt:lpstr>PowerPoint 演示文稿</vt:lpstr>
      <vt:lpstr>PowerPoint 演示文稿</vt:lpstr>
      <vt:lpstr>图像模糊（图像平滑）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 图像形态学处理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 图像梯度处理</vt:lpstr>
      <vt:lpstr>PowerPoint 演示文稿</vt:lpstr>
      <vt:lpstr>PowerPoint 演示文稿</vt:lpstr>
      <vt:lpstr>PowerPoint 演示文稿</vt:lpstr>
      <vt:lpstr>PowerPoint 演示文稿</vt:lpstr>
      <vt:lpstr>PowerPoint 演示文稿</vt:lpstr>
      <vt:lpstr>一个重要事项</vt:lpstr>
      <vt:lpstr>PowerPoint 演示文稿</vt:lpstr>
      <vt:lpstr>PowerPoint 演示文稿</vt:lpstr>
      <vt:lpstr>3.5 Canny边缘检测</vt:lpstr>
      <vt:lpstr>PowerPoint 演示文稿</vt:lpstr>
      <vt:lpstr>PowerPoint 演示文稿</vt:lpstr>
      <vt:lpstr>PowerPoint 演示文稿</vt:lpstr>
      <vt:lpstr>PowerPoint 演示文稿</vt:lpstr>
      <vt:lpstr>OpenCV中的Canny边缘检测</vt:lpstr>
      <vt:lpstr>PowerPoint 演示文稿</vt:lpstr>
      <vt:lpstr>3.6 图像金字塔与轮廓检测</vt:lpstr>
      <vt:lpstr>图像金字塔</vt:lpstr>
      <vt:lpstr>图像金字塔 </vt:lpstr>
      <vt:lpstr>图像金字塔</vt:lpstr>
      <vt:lpstr>PowerPoint 演示文稿</vt:lpstr>
      <vt:lpstr>图像金字塔</vt:lpstr>
      <vt:lpstr>PowerPoint 演示文稿</vt:lpstr>
      <vt:lpstr>PowerPoint 演示文稿</vt:lpstr>
      <vt:lpstr>PowerPoint 演示文稿</vt:lpstr>
      <vt:lpstr>PowerPoint 演示文稿</vt:lpstr>
      <vt:lpstr>PowerPoint 演示文稿</vt:lpstr>
      <vt:lpstr>使用金字塔进行图像融合 </vt:lpstr>
      <vt:lpstr>PowerPoint 演示文稿</vt:lpstr>
      <vt:lpstr>PowerPoint 演示文稿</vt:lpstr>
      <vt:lpstr>PowerPoint 演示文稿</vt:lpstr>
      <vt:lpstr>PowerPoint 演示文稿</vt:lpstr>
      <vt:lpstr>轮廓检测</vt:lpstr>
      <vt:lpstr>PowerPoint 演示文稿</vt:lpstr>
      <vt:lpstr>轮廓检测</vt:lpstr>
      <vt:lpstr>轮廓检测</vt:lpstr>
      <vt:lpstr>轮廓检测</vt:lpstr>
      <vt:lpstr>轮廓检测</vt:lpstr>
      <vt:lpstr>轮廓检测</vt:lpstr>
      <vt:lpstr>轮廓特征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轮廓属性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轮廓：更多属性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chengzhuanyang@zufe.edu.cn</dc:creator>
  <cp:lastModifiedBy>chengzhuanyang@zufe.edu.cn</cp:lastModifiedBy>
  <cp:revision>115</cp:revision>
  <dcterms:created xsi:type="dcterms:W3CDTF">2020-06-25T14:24:34Z</dcterms:created>
  <dcterms:modified xsi:type="dcterms:W3CDTF">2020-07-29T08:42:17Z</dcterms:modified>
</cp:coreProperties>
</file>