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21383625" cy="30275213"/>
  <p:notesSz cx="6858000" cy="9144000"/>
  <p:embeddedFontLst>
    <p:embeddedFont>
      <p:font typeface="Microsoft JhengHei" panose="020B0604030504040204" pitchFamily="34" charset="-120"/>
      <p:regular r:id="rId4"/>
      <p:bold r:id="rId5"/>
    </p:embeddedFont>
    <p:embeddedFont>
      <p:font typeface="Microsoft JhengHei" panose="020B0604030504040204" pitchFamily="34" charset="-120"/>
      <p:regular r:id="rId4"/>
      <p:bold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源流明體 M" panose="02020500000000000000" pitchFamily="18" charset="-120"/>
      <p:regular r:id="rId10"/>
    </p:embeddedFont>
    <p:embeddedFont>
      <p:font typeface="源流明體 SB" panose="02020600000000000000" pitchFamily="18" charset="-12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5F729F"/>
    <a:srgbClr val="FF8D8D"/>
    <a:srgbClr val="FF5F5F"/>
    <a:srgbClr val="FF0000"/>
    <a:srgbClr val="E6E6E6"/>
    <a:srgbClr val="FF8F8F"/>
    <a:srgbClr val="FF9C9C"/>
    <a:srgbClr val="0D88E7"/>
    <a:srgbClr val="8DA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FE5484-80A7-47DE-ADAA-C1DB230CE375}">
  <a:tblStyle styleId="{C2FE5484-80A7-47DE-ADAA-C1DB230CE37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141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31"/>
              <a:buFont typeface="Calibri"/>
              <a:buNone/>
              <a:defRPr sz="1403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5612"/>
              <a:buNone/>
              <a:defRPr sz="5612"/>
            </a:lvl1pPr>
            <a:lvl2pPr lvl="1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None/>
              <a:defRPr sz="4677"/>
            </a:lvl2pPr>
            <a:lvl3pPr lvl="2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None/>
              <a:defRPr sz="4209"/>
            </a:lvl3pPr>
            <a:lvl4pPr lvl="3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4pPr>
            <a:lvl5pPr lvl="4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5pPr>
            <a:lvl6pPr lvl="5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6pPr>
            <a:lvl7pPr lvl="6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7pPr>
            <a:lvl8pPr lvl="7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8pPr>
            <a:lvl9pPr lvl="8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1087140" y="8442358"/>
            <a:ext cx="19209345" cy="18443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79658" y="12134875"/>
            <a:ext cx="25656844" cy="4610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4575678" y="7657679"/>
            <a:ext cx="25656844" cy="1356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31"/>
              <a:buFont typeface="Calibri"/>
              <a:buNone/>
              <a:defRPr sz="1403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5612"/>
              <a:buNone/>
              <a:defRPr sz="5612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4677"/>
              <a:buNone/>
              <a:defRPr sz="4677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4209"/>
              <a:buNone/>
              <a:defRPr sz="4209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470124" y="8059374"/>
            <a:ext cx="9088041" cy="19209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10825460" y="8059374"/>
            <a:ext cx="9088041" cy="19209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5612"/>
              <a:buNone/>
              <a:defRPr sz="5612" b="1"/>
            </a:lvl1pPr>
            <a:lvl2pPr marL="914400" lvl="1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None/>
              <a:defRPr sz="4677" b="1"/>
            </a:lvl2pPr>
            <a:lvl3pPr marL="1371600" lvl="2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None/>
              <a:defRPr sz="4209" b="1"/>
            </a:lvl3pPr>
            <a:lvl4pPr marL="1828800" lvl="3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4pPr>
            <a:lvl5pPr marL="2286000" lvl="4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5pPr>
            <a:lvl6pPr marL="2743200" lvl="5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6pPr>
            <a:lvl7pPr marL="3200400" lvl="6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7pPr>
            <a:lvl8pPr marL="3657600" lvl="7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8pPr>
            <a:lvl9pPr marL="4114800" lvl="8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1472912" y="11058863"/>
            <a:ext cx="9046274" cy="16265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10825461" y="7421634"/>
            <a:ext cx="9090826" cy="3637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5612"/>
              <a:buNone/>
              <a:defRPr sz="5612" b="1"/>
            </a:lvl1pPr>
            <a:lvl2pPr marL="914400" lvl="1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None/>
              <a:defRPr sz="4677" b="1"/>
            </a:lvl2pPr>
            <a:lvl3pPr marL="1371600" lvl="2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None/>
              <a:defRPr sz="4209" b="1"/>
            </a:lvl3pPr>
            <a:lvl4pPr marL="1828800" lvl="3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4pPr>
            <a:lvl5pPr marL="2286000" lvl="4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5pPr>
            <a:lvl6pPr marL="2743200" lvl="5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6pPr>
            <a:lvl7pPr marL="3200400" lvl="6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7pPr>
            <a:lvl8pPr marL="3657600" lvl="7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8pPr>
            <a:lvl9pPr marL="4114800" lvl="8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10825461" y="11058863"/>
            <a:ext cx="9090826" cy="16265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83"/>
              <a:buFont typeface="Calibri"/>
              <a:buNone/>
              <a:defRPr sz="748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9090826" y="4359077"/>
            <a:ext cx="10825460" cy="2151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70377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7483"/>
              <a:buChar char="•"/>
              <a:defRPr sz="7483"/>
            </a:lvl1pPr>
            <a:lvl2pPr marL="914400" lvl="1" indent="-644398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6548"/>
              <a:buChar char="•"/>
              <a:defRPr sz="6548"/>
            </a:lvl2pPr>
            <a:lvl3pPr marL="1371600" lvl="2" indent="-584962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5612"/>
              <a:buChar char="•"/>
              <a:defRPr sz="5612"/>
            </a:lvl3pPr>
            <a:lvl4pPr marL="1828800" lvl="3" indent="-525589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4pPr>
            <a:lvl5pPr marL="2286000" lvl="4" indent="-525589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5pPr>
            <a:lvl6pPr marL="2743200" lvl="5" indent="-525589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6pPr>
            <a:lvl7pPr marL="3200400" lvl="6" indent="-525589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7pPr>
            <a:lvl8pPr marL="3657600" lvl="7" indent="-525589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8pPr>
            <a:lvl9pPr marL="4114800" lvl="8" indent="-525589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472909" y="9082564"/>
            <a:ext cx="6896776" cy="1682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1pPr>
            <a:lvl2pPr marL="914400" lvl="1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274"/>
              <a:buNone/>
              <a:defRPr sz="3274"/>
            </a:lvl2pPr>
            <a:lvl3pPr marL="1371600" lvl="2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806"/>
              <a:buNone/>
              <a:defRPr sz="2806"/>
            </a:lvl3pPr>
            <a:lvl4pPr marL="1828800" lvl="3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4pPr>
            <a:lvl5pPr marL="2286000" lvl="4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5pPr>
            <a:lvl6pPr marL="2743200" lvl="5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6pPr>
            <a:lvl7pPr marL="3200400" lvl="6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7pPr>
            <a:lvl8pPr marL="3657600" lvl="7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8pPr>
            <a:lvl9pPr marL="4114800" lvl="8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83"/>
              <a:buFont typeface="Calibri"/>
              <a:buNone/>
              <a:defRPr sz="748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9090826" y="4359077"/>
            <a:ext cx="10825460" cy="21515024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472909" y="9082564"/>
            <a:ext cx="6896776" cy="1682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1pPr>
            <a:lvl2pPr marL="914400" lvl="1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274"/>
              <a:buNone/>
              <a:defRPr sz="3274"/>
            </a:lvl2pPr>
            <a:lvl3pPr marL="1371600" lvl="2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806"/>
              <a:buNone/>
              <a:defRPr sz="2806"/>
            </a:lvl3pPr>
            <a:lvl4pPr marL="1828800" lvl="3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4pPr>
            <a:lvl5pPr marL="2286000" lvl="4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5pPr>
            <a:lvl6pPr marL="2743200" lvl="5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6pPr>
            <a:lvl7pPr marL="3200400" lvl="6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7pPr>
            <a:lvl8pPr marL="3657600" lvl="7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8pPr>
            <a:lvl9pPr marL="4114800" lvl="8" indent="-228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89"/>
              <a:buFont typeface="Calibri"/>
              <a:buNone/>
              <a:defRPr sz="102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644398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6548"/>
              <a:buFont typeface="Arial"/>
              <a:buChar char="•"/>
              <a:defRPr sz="65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84962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5612"/>
              <a:buFont typeface="Arial"/>
              <a:buChar char="•"/>
              <a:defRPr sz="56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25589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Font typeface="Arial"/>
              <a:buChar char="•"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9587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9587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9587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9587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9587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9587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A915A537-B2DD-4FAE-9709-0F847F2BB695}"/>
              </a:ext>
            </a:extLst>
          </p:cNvPr>
          <p:cNvSpPr/>
          <p:nvPr/>
        </p:nvSpPr>
        <p:spPr>
          <a:xfrm>
            <a:off x="-87088" y="-50715"/>
            <a:ext cx="21470713" cy="30325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89" name="Google Shape;89;p13"/>
          <p:cNvGrpSpPr/>
          <p:nvPr/>
        </p:nvGrpSpPr>
        <p:grpSpPr>
          <a:xfrm>
            <a:off x="518004" y="28192149"/>
            <a:ext cx="19907949" cy="1544275"/>
            <a:chOff x="662234" y="28176140"/>
            <a:chExt cx="20144447" cy="1739006"/>
          </a:xfrm>
        </p:grpSpPr>
        <p:pic>
          <p:nvPicPr>
            <p:cNvPr id="90" name="Google Shape;90;p13" descr="校務研究辦公室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2234" y="28176140"/>
              <a:ext cx="10301720" cy="17390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3"/>
            <p:cNvPicPr preferRelativeResize="0"/>
            <p:nvPr/>
          </p:nvPicPr>
          <p:blipFill rotWithShape="1">
            <a:blip r:embed="rId4">
              <a:alphaModFix/>
            </a:blip>
            <a:srcRect l="5624" r="6412"/>
            <a:stretch/>
          </p:blipFill>
          <p:spPr>
            <a:xfrm>
              <a:off x="11492591" y="28176141"/>
              <a:ext cx="9314090" cy="17390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Google Shape;93;p13"/>
          <p:cNvSpPr txBox="1"/>
          <p:nvPr/>
        </p:nvSpPr>
        <p:spPr>
          <a:xfrm>
            <a:off x="4357393" y="1055277"/>
            <a:ext cx="13479174" cy="1862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0" b="1" i="0" u="none" strike="noStrike" cap="none" dirty="0">
                <a:solidFill>
                  <a:schemeClr val="dk1"/>
                </a:solidFill>
                <a:latin typeface="源流明體 M" panose="02020500000000000000" pitchFamily="18" charset="-120"/>
                <a:ea typeface="源流明體 M" panose="02020500000000000000" pitchFamily="18" charset="-120"/>
                <a:cs typeface="Microsoft JhengHei"/>
                <a:sym typeface="Microsoft JhengHei"/>
              </a:rPr>
              <a:t>護理紀錄產生器</a:t>
            </a:r>
            <a:endParaRPr dirty="0">
              <a:latin typeface="源流明體 M" panose="02020500000000000000" pitchFamily="18" charset="-120"/>
              <a:ea typeface="源流明體 M" panose="02020500000000000000" pitchFamily="18" charset="-120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952007" y="2819397"/>
            <a:ext cx="1310044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 b="1" i="0" u="none" strike="noStrike" cap="none" dirty="0">
                <a:solidFill>
                  <a:srgbClr val="8DA9DB"/>
                </a:solidFill>
                <a:latin typeface="源流明體 M" panose="02020500000000000000" pitchFamily="18" charset="-120"/>
                <a:ea typeface="源流明體 M" panose="02020500000000000000" pitchFamily="18" charset="-120"/>
                <a:cs typeface="Helvetica Neue"/>
                <a:sym typeface="Helvetica Neue"/>
              </a:rPr>
              <a:t>Medical Order</a:t>
            </a:r>
            <a:r>
              <a:rPr lang="zh-TW" sz="8000" b="1" i="0" u="none" strike="noStrike" cap="none" dirty="0">
                <a:solidFill>
                  <a:srgbClr val="336699"/>
                </a:solidFill>
                <a:latin typeface="源流明體 M" panose="02020500000000000000" pitchFamily="18" charset="-120"/>
                <a:ea typeface="源流明體 M" panose="02020500000000000000" pitchFamily="18" charset="-120"/>
                <a:cs typeface="Helvetica Neue"/>
                <a:sym typeface="Helvetica Neue"/>
              </a:rPr>
              <a:t> </a:t>
            </a:r>
            <a:r>
              <a:rPr lang="zh-TW" sz="8000" b="1" i="0" u="none" strike="noStrike" cap="none" dirty="0">
                <a:solidFill>
                  <a:schemeClr val="dk1"/>
                </a:solidFill>
                <a:latin typeface="源流明體 M" panose="02020500000000000000" pitchFamily="18" charset="-120"/>
                <a:ea typeface="源流明體 M" panose="02020500000000000000" pitchFamily="18" charset="-120"/>
                <a:cs typeface="Helvetica Neue"/>
                <a:sym typeface="Helvetica Neue"/>
              </a:rPr>
              <a:t>/</a:t>
            </a:r>
            <a:r>
              <a:rPr lang="zh-TW" sz="8000" b="1" i="0" u="none" strike="noStrike" cap="none" dirty="0">
                <a:solidFill>
                  <a:srgbClr val="336699"/>
                </a:solidFill>
                <a:latin typeface="源流明體 M" panose="02020500000000000000" pitchFamily="18" charset="-120"/>
                <a:ea typeface="源流明體 M" panose="02020500000000000000" pitchFamily="18" charset="-120"/>
                <a:cs typeface="Helvetica Neue"/>
                <a:sym typeface="Helvetica Neue"/>
              </a:rPr>
              <a:t> </a:t>
            </a:r>
            <a:r>
              <a:rPr lang="zh-TW" sz="8000" b="1" i="0" u="none" strike="noStrike" cap="none" dirty="0">
                <a:solidFill>
                  <a:srgbClr val="F4B081"/>
                </a:solidFill>
                <a:latin typeface="源流明體 M" panose="02020500000000000000" pitchFamily="18" charset="-120"/>
                <a:ea typeface="源流明體 M" panose="02020500000000000000" pitchFamily="18" charset="-120"/>
                <a:cs typeface="Helvetica Neue"/>
                <a:sym typeface="Helvetica Neue"/>
              </a:rPr>
              <a:t>NTUNHS</a:t>
            </a:r>
            <a:endParaRPr sz="9600" dirty="0">
              <a:solidFill>
                <a:srgbClr val="F4B081"/>
              </a:solidFill>
              <a:latin typeface="源流明體 M" panose="02020500000000000000" pitchFamily="18" charset="-120"/>
              <a:ea typeface="源流明體 M" panose="02020500000000000000" pitchFamily="18" charset="-120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792325" y="4561902"/>
            <a:ext cx="20299698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 dirty="0">
                <a:solidFill>
                  <a:srgbClr val="FF5F5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本專題透過人工智慧解決醫院效率低落的問題</a:t>
            </a:r>
            <a:endParaRPr sz="5000" b="1" dirty="0">
              <a:solidFill>
                <a:srgbClr val="FF5F5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5000" b="1" dirty="0">
                <a:solidFill>
                  <a:srgbClr val="FF5F5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護理師手動輸入護理紀錄，費工耗時 </a:t>
            </a:r>
            <a:r>
              <a:rPr lang="en-US" altLang="zh-TW" sz="5000" b="1" dirty="0">
                <a:solidFill>
                  <a:srgbClr val="FF5F5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/ </a:t>
            </a:r>
            <a:r>
              <a:rPr lang="zh-TW" sz="5000" b="1" dirty="0">
                <a:solidFill>
                  <a:srgbClr val="FF5F5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撰寫重複性公文，令人疲乏</a:t>
            </a:r>
            <a:endParaRPr sz="5000" dirty="0">
              <a:solidFill>
                <a:srgbClr val="FF5F5F"/>
              </a:solidFill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765583" y="14537984"/>
            <a:ext cx="11317950" cy="358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ts val="6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b="1" spc="300" dirty="0">
                <a:solidFill>
                  <a:srgbClr val="0C0C0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透過護理師輸入的</a:t>
            </a:r>
            <a:r>
              <a:rPr lang="zh-TW" altLang="en-US" sz="4800" b="1" spc="300" dirty="0">
                <a:solidFill>
                  <a:srgbClr val="0C0C0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4800" b="1" spc="3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關鍵字</a:t>
            </a:r>
            <a:r>
              <a:rPr lang="zh-TW" altLang="en-US" sz="4800" b="1" spc="300" dirty="0">
                <a:solidFill>
                  <a:srgbClr val="1F386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4400" b="1" spc="300" dirty="0">
                <a:solidFill>
                  <a:srgbClr val="0C0C0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</a:t>
            </a:r>
            <a:endParaRPr lang="en-US" altLang="zh-TW" sz="4400" b="1" spc="300" dirty="0">
              <a:solidFill>
                <a:srgbClr val="0C0C0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ts val="6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b="1" spc="300" dirty="0">
                <a:solidFill>
                  <a:srgbClr val="0C0C0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Procedural Automaton NLP </a:t>
            </a:r>
            <a:r>
              <a:rPr lang="zh-TW" altLang="en-US" sz="4400" b="1" spc="300" dirty="0">
                <a:solidFill>
                  <a:srgbClr val="0C0C0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架構並以 </a:t>
            </a:r>
            <a:r>
              <a:rPr lang="en-US" altLang="zh-TW" sz="4800" b="1" spc="3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Recommendation System </a:t>
            </a:r>
            <a:r>
              <a:rPr lang="zh-TW" altLang="en-US" sz="4400" b="1" spc="300" dirty="0">
                <a:solidFill>
                  <a:srgbClr val="0C0C0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為基礎選擇與</a:t>
            </a:r>
            <a:r>
              <a:rPr lang="en-US" altLang="zh-TW" sz="4400" b="1" spc="300" dirty="0">
                <a:solidFill>
                  <a:srgbClr val="0C0C0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Predict Vector</a:t>
            </a:r>
            <a:r>
              <a:rPr lang="zh-TW" altLang="en-US" sz="4400" b="1" spc="300" dirty="0">
                <a:solidFill>
                  <a:srgbClr val="0C0C0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最近的範本</a:t>
            </a:r>
          </a:p>
        </p:txBody>
      </p:sp>
      <p:sp>
        <p:nvSpPr>
          <p:cNvPr id="104" name="Google Shape;104;p13"/>
          <p:cNvSpPr/>
          <p:nvPr/>
        </p:nvSpPr>
        <p:spPr>
          <a:xfrm rot="5400000">
            <a:off x="-8870005" y="9010242"/>
            <a:ext cx="17999999" cy="434161"/>
          </a:xfrm>
          <a:prstGeom prst="rect">
            <a:avLst/>
          </a:prstGeom>
          <a:solidFill>
            <a:srgbClr val="F9D1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-80988" y="-50715"/>
            <a:ext cx="9000000" cy="434161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13"/>
          <p:cNvCxnSpPr>
            <a:cxnSpLocks/>
          </p:cNvCxnSpPr>
          <p:nvPr/>
        </p:nvCxnSpPr>
        <p:spPr>
          <a:xfrm rot="10800000" flipH="1">
            <a:off x="4999454" y="4213484"/>
            <a:ext cx="15467601" cy="56951"/>
          </a:xfrm>
          <a:prstGeom prst="straightConnector1">
            <a:avLst/>
          </a:prstGeom>
          <a:noFill/>
          <a:ln w="187325" cap="flat" cmpd="sng">
            <a:solidFill>
              <a:srgbClr val="5F729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8" name="Google Shape;108;p13"/>
          <p:cNvGrpSpPr/>
          <p:nvPr/>
        </p:nvGrpSpPr>
        <p:grpSpPr>
          <a:xfrm>
            <a:off x="1389263" y="637855"/>
            <a:ext cx="2790588" cy="2790588"/>
            <a:chOff x="-19257098" y="1451382"/>
            <a:chExt cx="2790588" cy="2790588"/>
          </a:xfrm>
        </p:grpSpPr>
        <p:pic>
          <p:nvPicPr>
            <p:cNvPr id="109" name="Google Shape;109;p1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19257098" y="1451382"/>
              <a:ext cx="2790588" cy="27905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3"/>
            <p:cNvSpPr/>
            <p:nvPr/>
          </p:nvSpPr>
          <p:spPr>
            <a:xfrm>
              <a:off x="-18636343" y="2124576"/>
              <a:ext cx="1524000" cy="135885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2" name="Google Shape;112;p13"/>
          <p:cNvCxnSpPr>
            <a:cxnSpLocks/>
          </p:cNvCxnSpPr>
          <p:nvPr/>
        </p:nvCxnSpPr>
        <p:spPr>
          <a:xfrm>
            <a:off x="3622769" y="2849531"/>
            <a:ext cx="1369411" cy="1406007"/>
          </a:xfrm>
          <a:prstGeom prst="straightConnector1">
            <a:avLst/>
          </a:prstGeom>
          <a:noFill/>
          <a:ln w="212725" cap="rnd" cmpd="sng">
            <a:solidFill>
              <a:srgbClr val="5F729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3"/>
          <p:cNvSpPr/>
          <p:nvPr/>
        </p:nvSpPr>
        <p:spPr>
          <a:xfrm rot="16834959">
            <a:off x="4951668" y="4266382"/>
            <a:ext cx="81023" cy="115747"/>
          </a:xfrm>
          <a:prstGeom prst="flowChartOnlineStorage">
            <a:avLst/>
          </a:prstGeom>
          <a:solidFill>
            <a:srgbClr val="5F72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 rot="17573795">
            <a:off x="5025846" y="4135202"/>
            <a:ext cx="81023" cy="115747"/>
          </a:xfrm>
          <a:prstGeom prst="flowChartOnlineStorage">
            <a:avLst/>
          </a:prstGeom>
          <a:solidFill>
            <a:srgbClr val="5F72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9685878-805E-4BE6-BE3A-AD0C23A0EF68}"/>
              </a:ext>
            </a:extLst>
          </p:cNvPr>
          <p:cNvSpPr txBox="1"/>
          <p:nvPr/>
        </p:nvSpPr>
        <p:spPr>
          <a:xfrm>
            <a:off x="1956571" y="29667838"/>
            <a:ext cx="9000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fontAlgn="t">
              <a:spcBef>
                <a:spcPts val="0"/>
              </a:spcBef>
              <a:spcAft>
                <a:spcPts val="0"/>
              </a:spcAft>
            </a:pPr>
            <a:r>
              <a:rPr lang="zh-TW" altLang="zh-TW" sz="3200" b="1" i="0" u="none" strike="noStrike" dirty="0">
                <a:solidFill>
                  <a:srgbClr val="000000"/>
                </a:solidFill>
                <a:effectLst/>
                <a:latin typeface="源流明體 SB" panose="02020600000000000000" pitchFamily="18" charset="-120"/>
                <a:ea typeface="源流明體 SB" panose="02020600000000000000" pitchFamily="18" charset="-120"/>
                <a:cs typeface="Microsoft JhengHei" panose="020B0604030504040204" pitchFamily="34" charset="-120"/>
              </a:rPr>
              <a:t>蔡承翰</a:t>
            </a:r>
            <a:r>
              <a:rPr lang="zh-TW" altLang="en-US" sz="3200" b="1" dirty="0">
                <a:latin typeface="源流明體 SB" panose="02020600000000000000" pitchFamily="18" charset="-120"/>
                <a:ea typeface="源流明體 SB" panose="02020600000000000000" pitchFamily="18" charset="-120"/>
              </a:rPr>
              <a:t>  </a:t>
            </a:r>
            <a:r>
              <a:rPr lang="zh-TW" altLang="zh-TW" sz="3200" b="1" i="0" u="none" strike="noStrike" dirty="0">
                <a:solidFill>
                  <a:srgbClr val="000000"/>
                </a:solidFill>
                <a:effectLst/>
                <a:latin typeface="源流明體 SB" panose="02020600000000000000" pitchFamily="18" charset="-120"/>
                <a:ea typeface="源流明體 SB" panose="02020600000000000000" pitchFamily="18" charset="-120"/>
                <a:cs typeface="Microsoft JhengHei" panose="020B0604030504040204" pitchFamily="34" charset="-120"/>
              </a:rPr>
              <a:t>周宸宇</a:t>
            </a:r>
            <a:r>
              <a:rPr lang="zh-TW" altLang="en-US" sz="3200" b="1" dirty="0">
                <a:latin typeface="源流明體 SB" panose="02020600000000000000" pitchFamily="18" charset="-120"/>
                <a:ea typeface="源流明體 SB" panose="02020600000000000000" pitchFamily="18" charset="-120"/>
              </a:rPr>
              <a:t>  </a:t>
            </a:r>
            <a:r>
              <a:rPr lang="zh-TW" altLang="zh-TW" sz="3200" b="1" i="0" u="none" strike="noStrike" dirty="0">
                <a:solidFill>
                  <a:srgbClr val="000000"/>
                </a:solidFill>
                <a:effectLst/>
                <a:latin typeface="源流明體 SB" panose="02020600000000000000" pitchFamily="18" charset="-120"/>
                <a:ea typeface="源流明體 SB" panose="02020600000000000000" pitchFamily="18" charset="-120"/>
                <a:cs typeface="Microsoft JhengHei" panose="020B0604030504040204" pitchFamily="34" charset="-120"/>
              </a:rPr>
              <a:t>顧晉瑋</a:t>
            </a:r>
            <a:r>
              <a:rPr lang="zh-TW" altLang="en-US" sz="3200" b="1" i="0" u="none" strike="noStrike" dirty="0">
                <a:solidFill>
                  <a:srgbClr val="000000"/>
                </a:solidFill>
                <a:effectLst/>
                <a:latin typeface="源流明體 SB" panose="02020600000000000000" pitchFamily="18" charset="-120"/>
                <a:ea typeface="源流明體 SB" panose="02020600000000000000" pitchFamily="18" charset="-120"/>
                <a:cs typeface="Microsoft JhengHei" panose="020B0604030504040204" pitchFamily="34" charset="-120"/>
              </a:rPr>
              <a:t> </a:t>
            </a:r>
            <a:r>
              <a:rPr lang="zh-TW" altLang="en-US" sz="3200" b="1" dirty="0">
                <a:latin typeface="源流明體 SB" panose="02020600000000000000" pitchFamily="18" charset="-120"/>
                <a:ea typeface="源流明體 SB" panose="02020600000000000000" pitchFamily="18" charset="-120"/>
              </a:rPr>
              <a:t> </a:t>
            </a:r>
            <a:r>
              <a:rPr lang="zh-TW" altLang="zh-TW" sz="3200" b="1" i="0" u="none" strike="noStrike" dirty="0">
                <a:solidFill>
                  <a:srgbClr val="000000"/>
                </a:solidFill>
                <a:effectLst/>
                <a:latin typeface="源流明體 SB" panose="02020600000000000000" pitchFamily="18" charset="-120"/>
                <a:ea typeface="源流明體 SB" panose="02020600000000000000" pitchFamily="18" charset="-120"/>
                <a:cs typeface="Microsoft JhengHei" panose="020B0604030504040204" pitchFamily="34" charset="-120"/>
              </a:rPr>
              <a:t>陳銘宏</a:t>
            </a:r>
            <a:r>
              <a:rPr lang="zh-TW" altLang="en-US" sz="3200" b="1" dirty="0">
                <a:latin typeface="源流明體 SB" panose="02020600000000000000" pitchFamily="18" charset="-120"/>
                <a:ea typeface="源流明體 SB" panose="02020600000000000000" pitchFamily="18" charset="-120"/>
              </a:rPr>
              <a:t>  </a:t>
            </a:r>
            <a:r>
              <a:rPr lang="zh-TW" altLang="zh-TW" sz="3200" b="1" i="0" u="none" strike="noStrike" dirty="0">
                <a:solidFill>
                  <a:srgbClr val="000000"/>
                </a:solidFill>
                <a:effectLst/>
                <a:latin typeface="源流明體 SB" panose="02020600000000000000" pitchFamily="18" charset="-120"/>
                <a:ea typeface="源流明體 SB" panose="02020600000000000000" pitchFamily="18" charset="-120"/>
                <a:cs typeface="Microsoft JhengHei" panose="020B0604030504040204" pitchFamily="34" charset="-120"/>
              </a:rPr>
              <a:t>藍智輝</a:t>
            </a:r>
            <a:endParaRPr lang="zh-TW" altLang="zh-TW" sz="3200" b="1" i="0" u="none" strike="noStrike" dirty="0">
              <a:effectLst/>
              <a:latin typeface="源流明體 SB" panose="02020600000000000000" pitchFamily="18" charset="-120"/>
              <a:ea typeface="源流明體 SB" panose="02020600000000000000" pitchFamily="18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2B60F6E-EB22-4A67-91C4-5AAD94483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4669" y="6401320"/>
            <a:ext cx="18655010" cy="7669425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A1F52BC-C224-42C1-8628-2FA60E7DE299}"/>
              </a:ext>
            </a:extLst>
          </p:cNvPr>
          <p:cNvCxnSpPr>
            <a:cxnSpLocks/>
          </p:cNvCxnSpPr>
          <p:nvPr/>
        </p:nvCxnSpPr>
        <p:spPr>
          <a:xfrm>
            <a:off x="-87086" y="28172232"/>
            <a:ext cx="21179109" cy="0"/>
          </a:xfrm>
          <a:prstGeom prst="line">
            <a:avLst/>
          </a:prstGeom>
          <a:ln w="57150">
            <a:solidFill>
              <a:srgbClr val="5F72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Google Shape;101;p13"/>
          <p:cNvSpPr/>
          <p:nvPr/>
        </p:nvSpPr>
        <p:spPr>
          <a:xfrm rot="16200000">
            <a:off x="15772312" y="24287151"/>
            <a:ext cx="10800000" cy="434161"/>
          </a:xfrm>
          <a:prstGeom prst="rect">
            <a:avLst/>
          </a:prstGeom>
          <a:solidFill>
            <a:srgbClr val="F9D1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 rot="10800000">
            <a:off x="12389391" y="29839549"/>
            <a:ext cx="9000000" cy="434161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99;p13">
            <a:extLst>
              <a:ext uri="{FF2B5EF4-FFF2-40B4-BE49-F238E27FC236}">
                <a16:creationId xmlns:a16="http://schemas.microsoft.com/office/drawing/2014/main" id="{7EE19083-7BFE-4E08-9907-46147F41B494}"/>
              </a:ext>
            </a:extLst>
          </p:cNvPr>
          <p:cNvPicPr preferRelativeResize="0"/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028564" y="23528676"/>
            <a:ext cx="10550939" cy="4065137"/>
          </a:xfrm>
          <a:custGeom>
            <a:avLst/>
            <a:gdLst>
              <a:gd name="connsiteX0" fmla="*/ 0 w 10550939"/>
              <a:gd name="connsiteY0" fmla="*/ 0 h 4065137"/>
              <a:gd name="connsiteX1" fmla="*/ 659434 w 10550939"/>
              <a:gd name="connsiteY1" fmla="*/ 0 h 4065137"/>
              <a:gd name="connsiteX2" fmla="*/ 1424377 w 10550939"/>
              <a:gd name="connsiteY2" fmla="*/ 0 h 4065137"/>
              <a:gd name="connsiteX3" fmla="*/ 1872792 w 10550939"/>
              <a:gd name="connsiteY3" fmla="*/ 0 h 4065137"/>
              <a:gd name="connsiteX4" fmla="*/ 2321207 w 10550939"/>
              <a:gd name="connsiteY4" fmla="*/ 0 h 4065137"/>
              <a:gd name="connsiteX5" fmla="*/ 2875131 w 10550939"/>
              <a:gd name="connsiteY5" fmla="*/ 0 h 4065137"/>
              <a:gd name="connsiteX6" fmla="*/ 3640074 w 10550939"/>
              <a:gd name="connsiteY6" fmla="*/ 0 h 4065137"/>
              <a:gd name="connsiteX7" fmla="*/ 4405017 w 10550939"/>
              <a:gd name="connsiteY7" fmla="*/ 0 h 4065137"/>
              <a:gd name="connsiteX8" fmla="*/ 5169960 w 10550939"/>
              <a:gd name="connsiteY8" fmla="*/ 0 h 4065137"/>
              <a:gd name="connsiteX9" fmla="*/ 5723884 w 10550939"/>
              <a:gd name="connsiteY9" fmla="*/ 0 h 4065137"/>
              <a:gd name="connsiteX10" fmla="*/ 6594337 w 10550939"/>
              <a:gd name="connsiteY10" fmla="*/ 0 h 4065137"/>
              <a:gd name="connsiteX11" fmla="*/ 7148261 w 10550939"/>
              <a:gd name="connsiteY11" fmla="*/ 0 h 4065137"/>
              <a:gd name="connsiteX12" fmla="*/ 7702185 w 10550939"/>
              <a:gd name="connsiteY12" fmla="*/ 0 h 4065137"/>
              <a:gd name="connsiteX13" fmla="*/ 8150600 w 10550939"/>
              <a:gd name="connsiteY13" fmla="*/ 0 h 4065137"/>
              <a:gd name="connsiteX14" fmla="*/ 8704525 w 10550939"/>
              <a:gd name="connsiteY14" fmla="*/ 0 h 4065137"/>
              <a:gd name="connsiteX15" fmla="*/ 9258449 w 10550939"/>
              <a:gd name="connsiteY15" fmla="*/ 0 h 4065137"/>
              <a:gd name="connsiteX16" fmla="*/ 9917883 w 10550939"/>
              <a:gd name="connsiteY16" fmla="*/ 0 h 4065137"/>
              <a:gd name="connsiteX17" fmla="*/ 10550939 w 10550939"/>
              <a:gd name="connsiteY17" fmla="*/ 0 h 4065137"/>
              <a:gd name="connsiteX18" fmla="*/ 10550939 w 10550939"/>
              <a:gd name="connsiteY18" fmla="*/ 636871 h 4065137"/>
              <a:gd name="connsiteX19" fmla="*/ 10550939 w 10550939"/>
              <a:gd name="connsiteY19" fmla="*/ 1192440 h 4065137"/>
              <a:gd name="connsiteX20" fmla="*/ 10550939 w 10550939"/>
              <a:gd name="connsiteY20" fmla="*/ 1869963 h 4065137"/>
              <a:gd name="connsiteX21" fmla="*/ 10550939 w 10550939"/>
              <a:gd name="connsiteY21" fmla="*/ 2588137 h 4065137"/>
              <a:gd name="connsiteX22" fmla="*/ 10550939 w 10550939"/>
              <a:gd name="connsiteY22" fmla="*/ 3265660 h 4065137"/>
              <a:gd name="connsiteX23" fmla="*/ 10550939 w 10550939"/>
              <a:gd name="connsiteY23" fmla="*/ 4065137 h 4065137"/>
              <a:gd name="connsiteX24" fmla="*/ 9785996 w 10550939"/>
              <a:gd name="connsiteY24" fmla="*/ 4065137 h 4065137"/>
              <a:gd name="connsiteX25" fmla="*/ 8915543 w 10550939"/>
              <a:gd name="connsiteY25" fmla="*/ 4065137 h 4065137"/>
              <a:gd name="connsiteX26" fmla="*/ 8150600 w 10550939"/>
              <a:gd name="connsiteY26" fmla="*/ 4065137 h 4065137"/>
              <a:gd name="connsiteX27" fmla="*/ 7702185 w 10550939"/>
              <a:gd name="connsiteY27" fmla="*/ 4065137 h 4065137"/>
              <a:gd name="connsiteX28" fmla="*/ 6831733 w 10550939"/>
              <a:gd name="connsiteY28" fmla="*/ 4065137 h 4065137"/>
              <a:gd name="connsiteX29" fmla="*/ 6172299 w 10550939"/>
              <a:gd name="connsiteY29" fmla="*/ 4065137 h 4065137"/>
              <a:gd name="connsiteX30" fmla="*/ 5512866 w 10550939"/>
              <a:gd name="connsiteY30" fmla="*/ 4065137 h 4065137"/>
              <a:gd name="connsiteX31" fmla="*/ 5064451 w 10550939"/>
              <a:gd name="connsiteY31" fmla="*/ 4065137 h 4065137"/>
              <a:gd name="connsiteX32" fmla="*/ 4721545 w 10550939"/>
              <a:gd name="connsiteY32" fmla="*/ 4065137 h 4065137"/>
              <a:gd name="connsiteX33" fmla="*/ 4062112 w 10550939"/>
              <a:gd name="connsiteY33" fmla="*/ 4065137 h 4065137"/>
              <a:gd name="connsiteX34" fmla="*/ 3297168 w 10550939"/>
              <a:gd name="connsiteY34" fmla="*/ 4065137 h 4065137"/>
              <a:gd name="connsiteX35" fmla="*/ 2954263 w 10550939"/>
              <a:gd name="connsiteY35" fmla="*/ 4065137 h 4065137"/>
              <a:gd name="connsiteX36" fmla="*/ 2505848 w 10550939"/>
              <a:gd name="connsiteY36" fmla="*/ 4065137 h 4065137"/>
              <a:gd name="connsiteX37" fmla="*/ 1951924 w 10550939"/>
              <a:gd name="connsiteY37" fmla="*/ 4065137 h 4065137"/>
              <a:gd name="connsiteX38" fmla="*/ 1609018 w 10550939"/>
              <a:gd name="connsiteY38" fmla="*/ 4065137 h 4065137"/>
              <a:gd name="connsiteX39" fmla="*/ 949585 w 10550939"/>
              <a:gd name="connsiteY39" fmla="*/ 4065137 h 4065137"/>
              <a:gd name="connsiteX40" fmla="*/ 0 w 10550939"/>
              <a:gd name="connsiteY40" fmla="*/ 4065137 h 4065137"/>
              <a:gd name="connsiteX41" fmla="*/ 0 w 10550939"/>
              <a:gd name="connsiteY41" fmla="*/ 3468917 h 4065137"/>
              <a:gd name="connsiteX42" fmla="*/ 0 w 10550939"/>
              <a:gd name="connsiteY42" fmla="*/ 2710091 h 4065137"/>
              <a:gd name="connsiteX43" fmla="*/ 0 w 10550939"/>
              <a:gd name="connsiteY43" fmla="*/ 2032569 h 4065137"/>
              <a:gd name="connsiteX44" fmla="*/ 0 w 10550939"/>
              <a:gd name="connsiteY44" fmla="*/ 1273743 h 4065137"/>
              <a:gd name="connsiteX45" fmla="*/ 0 w 10550939"/>
              <a:gd name="connsiteY45" fmla="*/ 0 h 406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550939" h="4065137" extrusionOk="0">
                <a:moveTo>
                  <a:pt x="0" y="0"/>
                </a:moveTo>
                <a:cubicBezTo>
                  <a:pt x="199836" y="10135"/>
                  <a:pt x="500108" y="-15983"/>
                  <a:pt x="659434" y="0"/>
                </a:cubicBezTo>
                <a:cubicBezTo>
                  <a:pt x="818760" y="15983"/>
                  <a:pt x="1093486" y="15580"/>
                  <a:pt x="1424377" y="0"/>
                </a:cubicBezTo>
                <a:cubicBezTo>
                  <a:pt x="1755268" y="-15580"/>
                  <a:pt x="1650757" y="-9584"/>
                  <a:pt x="1872792" y="0"/>
                </a:cubicBezTo>
                <a:cubicBezTo>
                  <a:pt x="2094827" y="9584"/>
                  <a:pt x="2166671" y="11131"/>
                  <a:pt x="2321207" y="0"/>
                </a:cubicBezTo>
                <a:cubicBezTo>
                  <a:pt x="2475743" y="-11131"/>
                  <a:pt x="2693397" y="506"/>
                  <a:pt x="2875131" y="0"/>
                </a:cubicBezTo>
                <a:cubicBezTo>
                  <a:pt x="3056865" y="-506"/>
                  <a:pt x="3389440" y="-28639"/>
                  <a:pt x="3640074" y="0"/>
                </a:cubicBezTo>
                <a:cubicBezTo>
                  <a:pt x="3890708" y="28639"/>
                  <a:pt x="4180355" y="37207"/>
                  <a:pt x="4405017" y="0"/>
                </a:cubicBezTo>
                <a:cubicBezTo>
                  <a:pt x="4629679" y="-37207"/>
                  <a:pt x="4936777" y="-35790"/>
                  <a:pt x="5169960" y="0"/>
                </a:cubicBezTo>
                <a:cubicBezTo>
                  <a:pt x="5403143" y="35790"/>
                  <a:pt x="5553627" y="3097"/>
                  <a:pt x="5723884" y="0"/>
                </a:cubicBezTo>
                <a:cubicBezTo>
                  <a:pt x="5894141" y="-3097"/>
                  <a:pt x="6297890" y="32604"/>
                  <a:pt x="6594337" y="0"/>
                </a:cubicBezTo>
                <a:cubicBezTo>
                  <a:pt x="6890784" y="-32604"/>
                  <a:pt x="6935017" y="-20596"/>
                  <a:pt x="7148261" y="0"/>
                </a:cubicBezTo>
                <a:cubicBezTo>
                  <a:pt x="7361505" y="20596"/>
                  <a:pt x="7483713" y="24438"/>
                  <a:pt x="7702185" y="0"/>
                </a:cubicBezTo>
                <a:cubicBezTo>
                  <a:pt x="7920657" y="-24438"/>
                  <a:pt x="7973976" y="-20561"/>
                  <a:pt x="8150600" y="0"/>
                </a:cubicBezTo>
                <a:cubicBezTo>
                  <a:pt x="8327224" y="20561"/>
                  <a:pt x="8523805" y="7382"/>
                  <a:pt x="8704525" y="0"/>
                </a:cubicBezTo>
                <a:cubicBezTo>
                  <a:pt x="8885245" y="-7382"/>
                  <a:pt x="9026618" y="12874"/>
                  <a:pt x="9258449" y="0"/>
                </a:cubicBezTo>
                <a:cubicBezTo>
                  <a:pt x="9490280" y="-12874"/>
                  <a:pt x="9711779" y="-28562"/>
                  <a:pt x="9917883" y="0"/>
                </a:cubicBezTo>
                <a:cubicBezTo>
                  <a:pt x="10123987" y="28562"/>
                  <a:pt x="10286837" y="-30535"/>
                  <a:pt x="10550939" y="0"/>
                </a:cubicBezTo>
                <a:cubicBezTo>
                  <a:pt x="10519787" y="268043"/>
                  <a:pt x="10558615" y="376077"/>
                  <a:pt x="10550939" y="636871"/>
                </a:cubicBezTo>
                <a:cubicBezTo>
                  <a:pt x="10543263" y="897665"/>
                  <a:pt x="10553995" y="969792"/>
                  <a:pt x="10550939" y="1192440"/>
                </a:cubicBezTo>
                <a:cubicBezTo>
                  <a:pt x="10547883" y="1415088"/>
                  <a:pt x="10526910" y="1689161"/>
                  <a:pt x="10550939" y="1869963"/>
                </a:cubicBezTo>
                <a:cubicBezTo>
                  <a:pt x="10574968" y="2050765"/>
                  <a:pt x="10555284" y="2387028"/>
                  <a:pt x="10550939" y="2588137"/>
                </a:cubicBezTo>
                <a:cubicBezTo>
                  <a:pt x="10546594" y="2789246"/>
                  <a:pt x="10584441" y="2937687"/>
                  <a:pt x="10550939" y="3265660"/>
                </a:cubicBezTo>
                <a:cubicBezTo>
                  <a:pt x="10517437" y="3593633"/>
                  <a:pt x="10535148" y="3669383"/>
                  <a:pt x="10550939" y="4065137"/>
                </a:cubicBezTo>
                <a:cubicBezTo>
                  <a:pt x="10334261" y="4037614"/>
                  <a:pt x="9976153" y="4040127"/>
                  <a:pt x="9785996" y="4065137"/>
                </a:cubicBezTo>
                <a:cubicBezTo>
                  <a:pt x="9595839" y="4090147"/>
                  <a:pt x="9331784" y="4039305"/>
                  <a:pt x="8915543" y="4065137"/>
                </a:cubicBezTo>
                <a:cubicBezTo>
                  <a:pt x="8499302" y="4090969"/>
                  <a:pt x="8403975" y="4072116"/>
                  <a:pt x="8150600" y="4065137"/>
                </a:cubicBezTo>
                <a:cubicBezTo>
                  <a:pt x="7897225" y="4058158"/>
                  <a:pt x="7846787" y="4071859"/>
                  <a:pt x="7702185" y="4065137"/>
                </a:cubicBezTo>
                <a:cubicBezTo>
                  <a:pt x="7557583" y="4058415"/>
                  <a:pt x="7194401" y="4048602"/>
                  <a:pt x="6831733" y="4065137"/>
                </a:cubicBezTo>
                <a:cubicBezTo>
                  <a:pt x="6469065" y="4081672"/>
                  <a:pt x="6417350" y="4078670"/>
                  <a:pt x="6172299" y="4065137"/>
                </a:cubicBezTo>
                <a:cubicBezTo>
                  <a:pt x="5927248" y="4051604"/>
                  <a:pt x="5763605" y="4088270"/>
                  <a:pt x="5512866" y="4065137"/>
                </a:cubicBezTo>
                <a:cubicBezTo>
                  <a:pt x="5262127" y="4042004"/>
                  <a:pt x="5177118" y="4084539"/>
                  <a:pt x="5064451" y="4065137"/>
                </a:cubicBezTo>
                <a:cubicBezTo>
                  <a:pt x="4951784" y="4045735"/>
                  <a:pt x="4871321" y="4081361"/>
                  <a:pt x="4721545" y="4065137"/>
                </a:cubicBezTo>
                <a:cubicBezTo>
                  <a:pt x="4571769" y="4048913"/>
                  <a:pt x="4368260" y="4073756"/>
                  <a:pt x="4062112" y="4065137"/>
                </a:cubicBezTo>
                <a:cubicBezTo>
                  <a:pt x="3755964" y="4056518"/>
                  <a:pt x="3652796" y="4101387"/>
                  <a:pt x="3297168" y="4065137"/>
                </a:cubicBezTo>
                <a:cubicBezTo>
                  <a:pt x="2941540" y="4028887"/>
                  <a:pt x="3056146" y="4075900"/>
                  <a:pt x="2954263" y="4065137"/>
                </a:cubicBezTo>
                <a:cubicBezTo>
                  <a:pt x="2852381" y="4054374"/>
                  <a:pt x="2658030" y="4071983"/>
                  <a:pt x="2505848" y="4065137"/>
                </a:cubicBezTo>
                <a:cubicBezTo>
                  <a:pt x="2353667" y="4058291"/>
                  <a:pt x="2074889" y="4070905"/>
                  <a:pt x="1951924" y="4065137"/>
                </a:cubicBezTo>
                <a:cubicBezTo>
                  <a:pt x="1828959" y="4059369"/>
                  <a:pt x="1688973" y="4058133"/>
                  <a:pt x="1609018" y="4065137"/>
                </a:cubicBezTo>
                <a:cubicBezTo>
                  <a:pt x="1529063" y="4072141"/>
                  <a:pt x="1276431" y="4097349"/>
                  <a:pt x="949585" y="4065137"/>
                </a:cubicBezTo>
                <a:cubicBezTo>
                  <a:pt x="622739" y="4032925"/>
                  <a:pt x="190297" y="4074199"/>
                  <a:pt x="0" y="4065137"/>
                </a:cubicBezTo>
                <a:cubicBezTo>
                  <a:pt x="-10941" y="3820263"/>
                  <a:pt x="-2948" y="3715653"/>
                  <a:pt x="0" y="3468917"/>
                </a:cubicBezTo>
                <a:cubicBezTo>
                  <a:pt x="2948" y="3222181"/>
                  <a:pt x="-11055" y="3013796"/>
                  <a:pt x="0" y="2710091"/>
                </a:cubicBezTo>
                <a:cubicBezTo>
                  <a:pt x="11055" y="2406386"/>
                  <a:pt x="-26440" y="2361934"/>
                  <a:pt x="0" y="2032569"/>
                </a:cubicBezTo>
                <a:cubicBezTo>
                  <a:pt x="26440" y="1703204"/>
                  <a:pt x="18197" y="1466318"/>
                  <a:pt x="0" y="1273743"/>
                </a:cubicBezTo>
                <a:cubicBezTo>
                  <a:pt x="-18197" y="1081168"/>
                  <a:pt x="-10846" y="352193"/>
                  <a:pt x="0" y="0"/>
                </a:cubicBezTo>
                <a:close/>
              </a:path>
            </a:pathLst>
          </a:custGeom>
          <a:noFill/>
          <a:ln w="57150">
            <a:noFill/>
            <a:extLst>
              <a:ext uri="{C807C97D-BFC1-408E-A445-0C87EB9F89A2}">
                <ask:lineSketchStyleProps xmlns:ask="http://schemas.microsoft.com/office/drawing/2018/sketchyshapes" sd="9192296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58" name="Google Shape;115;p13">
            <a:extLst>
              <a:ext uri="{FF2B5EF4-FFF2-40B4-BE49-F238E27FC236}">
                <a16:creationId xmlns:a16="http://schemas.microsoft.com/office/drawing/2014/main" id="{66C8675F-19AE-4116-B46D-882DDE4BB145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28563" y="18505360"/>
            <a:ext cx="5824197" cy="478975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 txBox="1"/>
          <p:nvPr/>
        </p:nvSpPr>
        <p:spPr>
          <a:xfrm>
            <a:off x="1331177" y="1073060"/>
            <a:ext cx="2612571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500" b="1" dirty="0">
                <a:solidFill>
                  <a:schemeClr val="dk1"/>
                </a:solidFill>
                <a:latin typeface="源流明體 M" panose="02020500000000000000" pitchFamily="18" charset="-120"/>
                <a:ea typeface="源流明體 M" panose="02020500000000000000" pitchFamily="18" charset="-120"/>
                <a:sym typeface="Arial"/>
              </a:rPr>
              <a:t>AI</a:t>
            </a:r>
            <a:endParaRPr lang="en-US" sz="11500" b="1" dirty="0">
              <a:solidFill>
                <a:schemeClr val="dk1"/>
              </a:solidFill>
              <a:latin typeface="源流明體 M" panose="02020500000000000000" pitchFamily="18" charset="-120"/>
              <a:ea typeface="源流明體 M" panose="02020500000000000000" pitchFamily="18" charset="-120"/>
              <a:sym typeface="Arial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4EEB5BC-AC80-474D-B870-2FA661F901A3}"/>
              </a:ext>
            </a:extLst>
          </p:cNvPr>
          <p:cNvGrpSpPr/>
          <p:nvPr/>
        </p:nvGrpSpPr>
        <p:grpSpPr>
          <a:xfrm>
            <a:off x="1331177" y="637854"/>
            <a:ext cx="19135878" cy="3632580"/>
            <a:chOff x="1418263" y="637851"/>
            <a:chExt cx="19135878" cy="3632580"/>
          </a:xfrm>
        </p:grpSpPr>
        <p:cxnSp>
          <p:nvCxnSpPr>
            <p:cNvPr id="68" name="Google Shape;107;p13">
              <a:extLst>
                <a:ext uri="{FF2B5EF4-FFF2-40B4-BE49-F238E27FC236}">
                  <a16:creationId xmlns:a16="http://schemas.microsoft.com/office/drawing/2014/main" id="{B88E4A44-8A9C-4D81-A95A-279AA819B91D}"/>
                </a:ext>
              </a:extLst>
            </p:cNvPr>
            <p:cNvCxnSpPr/>
            <p:nvPr/>
          </p:nvCxnSpPr>
          <p:spPr>
            <a:xfrm rot="10800000" flipH="1">
              <a:off x="5086540" y="4213480"/>
              <a:ext cx="15467601" cy="56951"/>
            </a:xfrm>
            <a:prstGeom prst="straightConnector1">
              <a:avLst/>
            </a:prstGeom>
            <a:noFill/>
            <a:ln w="187325" cap="flat" cmpd="sng">
              <a:solidFill>
                <a:srgbClr val="5F72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69" name="Google Shape;108;p13">
              <a:extLst>
                <a:ext uri="{FF2B5EF4-FFF2-40B4-BE49-F238E27FC236}">
                  <a16:creationId xmlns:a16="http://schemas.microsoft.com/office/drawing/2014/main" id="{1A459826-FC7F-4C95-A442-A00AE9FB78D0}"/>
                </a:ext>
              </a:extLst>
            </p:cNvPr>
            <p:cNvGrpSpPr/>
            <p:nvPr/>
          </p:nvGrpSpPr>
          <p:grpSpPr>
            <a:xfrm>
              <a:off x="1476349" y="637851"/>
              <a:ext cx="2790588" cy="2790588"/>
              <a:chOff x="-19257098" y="1451382"/>
              <a:chExt cx="2790588" cy="2790588"/>
            </a:xfrm>
          </p:grpSpPr>
          <p:pic>
            <p:nvPicPr>
              <p:cNvPr id="70" name="Google Shape;109;p13">
                <a:extLst>
                  <a:ext uri="{FF2B5EF4-FFF2-40B4-BE49-F238E27FC236}">
                    <a16:creationId xmlns:a16="http://schemas.microsoft.com/office/drawing/2014/main" id="{F459388F-5C72-43D6-B187-1B4AA83F1207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-19257098" y="1451382"/>
                <a:ext cx="2790588" cy="27905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1" name="Google Shape;110;p13">
                <a:extLst>
                  <a:ext uri="{FF2B5EF4-FFF2-40B4-BE49-F238E27FC236}">
                    <a16:creationId xmlns:a16="http://schemas.microsoft.com/office/drawing/2014/main" id="{C39EAAE7-3DC7-485F-BB85-00656A2C1B71}"/>
                  </a:ext>
                </a:extLst>
              </p:cNvPr>
              <p:cNvSpPr/>
              <p:nvPr/>
            </p:nvSpPr>
            <p:spPr>
              <a:xfrm>
                <a:off x="-18636343" y="2124576"/>
                <a:ext cx="1524000" cy="13588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72" name="Google Shape;112;p13">
              <a:extLst>
                <a:ext uri="{FF2B5EF4-FFF2-40B4-BE49-F238E27FC236}">
                  <a16:creationId xmlns:a16="http://schemas.microsoft.com/office/drawing/2014/main" id="{70F4D092-53B3-4CA6-8A6A-0C45E18F6CC9}"/>
                </a:ext>
              </a:extLst>
            </p:cNvPr>
            <p:cNvCxnSpPr/>
            <p:nvPr/>
          </p:nvCxnSpPr>
          <p:spPr>
            <a:xfrm>
              <a:off x="3709855" y="2849527"/>
              <a:ext cx="1369411" cy="1406007"/>
            </a:xfrm>
            <a:prstGeom prst="straightConnector1">
              <a:avLst/>
            </a:prstGeom>
            <a:noFill/>
            <a:ln w="212725" cap="rnd" cmpd="sng">
              <a:solidFill>
                <a:srgbClr val="5F729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3" name="Google Shape;111;p13">
              <a:extLst>
                <a:ext uri="{FF2B5EF4-FFF2-40B4-BE49-F238E27FC236}">
                  <a16:creationId xmlns:a16="http://schemas.microsoft.com/office/drawing/2014/main" id="{97B3BCFD-A00A-48C6-8824-2EDAFB13DD2D}"/>
                </a:ext>
              </a:extLst>
            </p:cNvPr>
            <p:cNvSpPr txBox="1"/>
            <p:nvPr/>
          </p:nvSpPr>
          <p:spPr>
            <a:xfrm>
              <a:off x="1418263" y="1073056"/>
              <a:ext cx="2612571" cy="18620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1500" b="1" dirty="0">
                  <a:solidFill>
                    <a:schemeClr val="dk1"/>
                  </a:solidFill>
                  <a:latin typeface="源流明體 M" panose="02020500000000000000" pitchFamily="18" charset="-120"/>
                  <a:ea typeface="源流明體 M" panose="02020500000000000000" pitchFamily="18" charset="-120"/>
                  <a:sym typeface="Arial"/>
                </a:rPr>
                <a:t>AI</a:t>
              </a:r>
              <a:endParaRPr lang="en-US" sz="11500" b="1" dirty="0">
                <a:solidFill>
                  <a:schemeClr val="dk1"/>
                </a:solidFill>
                <a:latin typeface="源流明體 M" panose="02020500000000000000" pitchFamily="18" charset="-120"/>
                <a:ea typeface="源流明體 M" panose="02020500000000000000" pitchFamily="18" charset="-120"/>
                <a:sym typeface="Arial"/>
              </a:endParaRPr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3676A90D-F07C-413E-AFFA-59D1329C39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02041" y="14295419"/>
            <a:ext cx="7923912" cy="13476652"/>
          </a:xfrm>
          <a:prstGeom prst="rect">
            <a:avLst/>
          </a:prstGeom>
        </p:spPr>
      </p:pic>
      <p:grpSp>
        <p:nvGrpSpPr>
          <p:cNvPr id="129" name="群組 128">
            <a:extLst>
              <a:ext uri="{FF2B5EF4-FFF2-40B4-BE49-F238E27FC236}">
                <a16:creationId xmlns:a16="http://schemas.microsoft.com/office/drawing/2014/main" id="{150A531F-7988-4A21-A5B5-69C5CB976540}"/>
              </a:ext>
            </a:extLst>
          </p:cNvPr>
          <p:cNvGrpSpPr/>
          <p:nvPr/>
        </p:nvGrpSpPr>
        <p:grpSpPr>
          <a:xfrm>
            <a:off x="7141982" y="19029493"/>
            <a:ext cx="5986814" cy="3455037"/>
            <a:chOff x="10653513" y="24713710"/>
            <a:chExt cx="5986814" cy="3455037"/>
          </a:xfrm>
        </p:grpSpPr>
        <p:sp>
          <p:nvSpPr>
            <p:cNvPr id="130" name="Google Shape;98;p13">
              <a:extLst>
                <a:ext uri="{FF2B5EF4-FFF2-40B4-BE49-F238E27FC236}">
                  <a16:creationId xmlns:a16="http://schemas.microsoft.com/office/drawing/2014/main" id="{896967B5-2BD6-47D8-83F2-529048A2211C}"/>
                </a:ext>
              </a:extLst>
            </p:cNvPr>
            <p:cNvSpPr txBox="1"/>
            <p:nvPr/>
          </p:nvSpPr>
          <p:spPr>
            <a:xfrm>
              <a:off x="10653513" y="25583464"/>
              <a:ext cx="5986814" cy="2585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rtl="0"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zh-TW" sz="44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機器人</a:t>
              </a:r>
              <a:r>
                <a:rPr lang="zh-TW" sz="4400" b="1" dirty="0">
                  <a:solidFill>
                    <a:srgbClr val="F4B183"/>
                  </a:solidFill>
                  <a:latin typeface="Calibri"/>
                  <a:ea typeface="Calibri"/>
                  <a:cs typeface="Calibri"/>
                  <a:sym typeface="Calibri"/>
                </a:rPr>
                <a:t>回覆更人性化</a:t>
              </a:r>
              <a:endParaRPr sz="4400" b="1" dirty="0">
                <a:solidFill>
                  <a:srgbClr val="F4B18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zh-TW" sz="44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生成</a:t>
              </a:r>
              <a:r>
                <a:rPr lang="zh-TW" sz="4400" b="1" dirty="0">
                  <a:solidFill>
                    <a:srgbClr val="F4B183"/>
                  </a:solidFill>
                  <a:latin typeface="Calibri"/>
                  <a:ea typeface="Calibri"/>
                  <a:cs typeface="Calibri"/>
                  <a:sym typeface="Calibri"/>
                </a:rPr>
                <a:t>判決書綱要</a:t>
              </a:r>
              <a:endParaRPr sz="4400" b="1" dirty="0">
                <a:solidFill>
                  <a:srgbClr val="F4B18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zh-TW" sz="44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生成各式</a:t>
              </a:r>
              <a:r>
                <a:rPr lang="zh-TW" sz="4400" b="1" dirty="0">
                  <a:solidFill>
                    <a:srgbClr val="F4B183"/>
                  </a:solidFill>
                  <a:latin typeface="Calibri"/>
                  <a:ea typeface="Calibri"/>
                  <a:cs typeface="Calibri"/>
                  <a:sym typeface="Calibri"/>
                </a:rPr>
                <a:t>有趣的圖片</a:t>
              </a:r>
              <a:endParaRPr sz="4400" b="1" dirty="0">
                <a:solidFill>
                  <a:srgbClr val="F4B18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矩形: 圓角 130">
              <a:extLst>
                <a:ext uri="{FF2B5EF4-FFF2-40B4-BE49-F238E27FC236}">
                  <a16:creationId xmlns:a16="http://schemas.microsoft.com/office/drawing/2014/main" id="{CE838530-2517-4BE2-B000-048DFB5E46C9}"/>
                </a:ext>
              </a:extLst>
            </p:cNvPr>
            <p:cNvSpPr/>
            <p:nvPr/>
          </p:nvSpPr>
          <p:spPr>
            <a:xfrm>
              <a:off x="10815900" y="24713710"/>
              <a:ext cx="4584519" cy="869326"/>
            </a:xfrm>
            <a:prstGeom prst="round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5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/>
                  <a:sym typeface="Arial"/>
                </a:rPr>
                <a:t>進階應用情境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87</Words>
  <Application>Microsoft Office PowerPoint</Application>
  <PresentationFormat>自訂</PresentationFormat>
  <Paragraphs>14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Arial</vt:lpstr>
      <vt:lpstr>Microsoft JhengHei</vt:lpstr>
      <vt:lpstr>Microsoft JhengHei</vt:lpstr>
      <vt:lpstr>源流明體 M</vt:lpstr>
      <vt:lpstr>源流明體 SB</vt:lpstr>
      <vt:lpstr>Calibri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會長組</dc:creator>
  <cp:lastModifiedBy>YICHENG LAN</cp:lastModifiedBy>
  <cp:revision>11</cp:revision>
  <dcterms:modified xsi:type="dcterms:W3CDTF">2022-11-18T03:39:26Z</dcterms:modified>
</cp:coreProperties>
</file>