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59" r:id="rId6"/>
    <p:sldId id="271" r:id="rId7"/>
    <p:sldId id="261" r:id="rId8"/>
    <p:sldId id="263" r:id="rId9"/>
    <p:sldId id="272" r:id="rId10"/>
    <p:sldId id="269" r:id="rId11"/>
    <p:sldId id="27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07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DB1F2-DE4D-43F3-8460-F11AF38401F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69DB1F2-DE4D-43F3-8460-F11AF38401F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7AA01E2-3682-41FB-86D5-2F276093C4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09394"/>
              </p:ext>
            </p:extLst>
          </p:nvPr>
        </p:nvGraphicFramePr>
        <p:xfrm>
          <a:off x="611560" y="2780928"/>
          <a:ext cx="7776864" cy="7200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776864"/>
              </a:tblGrid>
              <a:tr h="72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3600" kern="100" dirty="0" smtClean="0"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/>
                        </a:rPr>
                        <a:t>Scale </a:t>
                      </a:r>
                      <a:r>
                        <a:rPr lang="ko-KR" altLang="en-US" sz="3600" kern="100" dirty="0" smtClean="0"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/>
                        </a:rPr>
                        <a:t>불량을 최소화 하자</a:t>
                      </a:r>
                      <a:r>
                        <a:rPr lang="en-US" altLang="ko-KR" sz="3600" kern="100" dirty="0" smtClean="0">
                          <a:effectLst/>
                          <a:latin typeface="HY견고딕" pitchFamily="18" charset="-127"/>
                          <a:ea typeface="HY견고딕" pitchFamily="18" charset="-127"/>
                          <a:cs typeface="Times New Roman"/>
                        </a:rPr>
                        <a:t>!</a:t>
                      </a:r>
                      <a:endParaRPr lang="ko-KR" sz="3600" kern="100" dirty="0">
                        <a:effectLst/>
                        <a:latin typeface="HY견고딕" pitchFamily="18" charset="-127"/>
                        <a:ea typeface="HY견고딕" pitchFamily="18" charset="-127"/>
                        <a:cs typeface="Times New Roman"/>
                      </a:endParaRPr>
                    </a:p>
                  </a:txBody>
                  <a:tcPr marL="68580" marR="68580" marT="0" marB="0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0152" y="188640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2019.05.12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5816" y="5013176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1600" dirty="0">
                <a:latin typeface="HY견고딕" pitchFamily="18" charset="-127"/>
                <a:ea typeface="HY견고딕" pitchFamily="18" charset="-127"/>
              </a:rPr>
              <a:t>청년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AI </a:t>
            </a:r>
            <a:r>
              <a:rPr lang="ko-KR" altLang="ko-KR" sz="1600" dirty="0">
                <a:latin typeface="HY견고딕" pitchFamily="18" charset="-127"/>
                <a:ea typeface="HY견고딕" pitchFamily="18" charset="-127"/>
              </a:rPr>
              <a:t>·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Big Data </a:t>
            </a:r>
            <a:r>
              <a:rPr lang="ko-KR" altLang="ko-KR" sz="1600" dirty="0">
                <a:latin typeface="HY견고딕" pitchFamily="18" charset="-127"/>
                <a:ea typeface="HY견고딕" pitchFamily="18" charset="-127"/>
              </a:rPr>
              <a:t>아카데미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6</a:t>
            </a:r>
            <a:r>
              <a:rPr lang="ko-KR" altLang="ko-KR" sz="1600" dirty="0">
                <a:latin typeface="HY견고딕" pitchFamily="18" charset="-127"/>
                <a:ea typeface="HY견고딕" pitchFamily="18" charset="-127"/>
              </a:rPr>
              <a:t>기</a:t>
            </a:r>
          </a:p>
          <a:p>
            <a:pPr algn="ctr"/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B</a:t>
            </a:r>
            <a:r>
              <a:rPr lang="ko-KR" altLang="ko-KR" sz="1600" dirty="0">
                <a:latin typeface="HY견고딕" pitchFamily="18" charset="-127"/>
                <a:ea typeface="HY견고딕" pitchFamily="18" charset="-127"/>
              </a:rPr>
              <a:t>반 </a:t>
            </a:r>
            <a:r>
              <a:rPr lang="ko-KR" altLang="ko-KR" sz="1600" dirty="0" smtClean="0">
                <a:latin typeface="HY견고딕" pitchFamily="18" charset="-127"/>
                <a:ea typeface="HY견고딕" pitchFamily="18" charset="-127"/>
              </a:rPr>
              <a:t>이준호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ko-KR" sz="1600" dirty="0"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1600" dirty="0">
                <a:solidFill>
                  <a:srgbClr val="00B050"/>
                </a:solidFill>
                <a:latin typeface="HY견고딕" pitchFamily="18" charset="-127"/>
                <a:ea typeface="HY견고딕" pitchFamily="18" charset="-127"/>
              </a:rPr>
              <a:t>cross9308@naver.com</a:t>
            </a:r>
            <a:endParaRPr lang="ko-KR" altLang="ko-KR" sz="1600" dirty="0">
              <a:solidFill>
                <a:srgbClr val="00B050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62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ko-KR" altLang="en-US" sz="4400" dirty="0" smtClean="0"/>
              <a:t>개선방향 </a:t>
            </a:r>
            <a:r>
              <a:rPr lang="en-US" altLang="ko-KR" sz="4400" dirty="0" smtClean="0"/>
              <a:t>&amp; </a:t>
            </a:r>
            <a:r>
              <a:rPr lang="ko-KR" altLang="en-US" sz="4400" dirty="0" smtClean="0"/>
              <a:t>결론 </a:t>
            </a:r>
            <a:r>
              <a:rPr lang="en-US" altLang="ko-KR" sz="4400" dirty="0" smtClean="0"/>
              <a:t>&amp; </a:t>
            </a:r>
            <a:r>
              <a:rPr lang="ko-KR" altLang="en-US" sz="4400" dirty="0" smtClean="0"/>
              <a:t>애로사항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514116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smtClean="0"/>
              <a:t>결론 </a:t>
            </a:r>
            <a:r>
              <a:rPr lang="en-US" altLang="ko-KR" dirty="0" smtClean="0"/>
              <a:t>: Scale </a:t>
            </a:r>
            <a:r>
              <a:rPr lang="ko-KR" altLang="en-US" dirty="0" smtClean="0"/>
              <a:t>양품에 가장 큰 영향을 주는 것은 </a:t>
            </a:r>
            <a:r>
              <a:rPr lang="en-US" altLang="ko-KR" dirty="0" smtClean="0"/>
              <a:t>ROLLING_TEMP_T5(</a:t>
            </a:r>
            <a:r>
              <a:rPr lang="ko-KR" altLang="en-US" dirty="0" err="1" smtClean="0"/>
              <a:t>가열대</a:t>
            </a:r>
            <a:r>
              <a:rPr lang="ko-KR" altLang="en-US" dirty="0" smtClean="0"/>
              <a:t>   온도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였으며 </a:t>
            </a:r>
            <a:r>
              <a:rPr lang="en-US" altLang="ko-KR" dirty="0" smtClean="0"/>
              <a:t>ROLLING_TEMP_T5 </a:t>
            </a:r>
            <a:r>
              <a:rPr lang="ko-KR" altLang="en-US" dirty="0" smtClean="0"/>
              <a:t>가 높을 수록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정확히는 </a:t>
            </a:r>
            <a:r>
              <a:rPr lang="en-US" altLang="ko-KR" dirty="0" smtClean="0"/>
              <a:t>1000.5 </a:t>
            </a:r>
            <a:r>
              <a:rPr lang="ko-KR" altLang="en-US" dirty="0" smtClean="0"/>
              <a:t>이상일 때</a:t>
            </a:r>
            <a:r>
              <a:rPr lang="en-US" altLang="ko-KR" dirty="0" smtClean="0"/>
              <a:t>)  </a:t>
            </a:r>
            <a:r>
              <a:rPr lang="ko-KR" altLang="en-US" dirty="0" err="1" smtClean="0"/>
              <a:t>양품률이</a:t>
            </a:r>
            <a:r>
              <a:rPr lang="ko-KR" altLang="en-US" dirty="0" smtClean="0"/>
              <a:t> 증가함을 확인 할 수 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가열대</a:t>
            </a:r>
            <a:r>
              <a:rPr lang="ko-KR" altLang="en-US" dirty="0" smtClean="0"/>
              <a:t> 온도를 더 높일 수록 불량률은 줄어들 것으로 추측할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lvl="1" algn="just"/>
            <a:r>
              <a:rPr lang="ko-KR" altLang="en-US" dirty="0" smtClean="0"/>
              <a:t>개선 방향 </a:t>
            </a:r>
            <a:r>
              <a:rPr lang="en-US" altLang="ko-KR" dirty="0" smtClean="0"/>
              <a:t>: </a:t>
            </a:r>
            <a:r>
              <a:rPr lang="en-US" altLang="ko-KR" dirty="0"/>
              <a:t>Scale </a:t>
            </a:r>
            <a:r>
              <a:rPr lang="ko-KR" altLang="en-US" dirty="0"/>
              <a:t>양품이 아닌 </a:t>
            </a:r>
            <a:r>
              <a:rPr lang="en-US" altLang="ko-KR" dirty="0"/>
              <a:t>Scale </a:t>
            </a:r>
            <a:r>
              <a:rPr lang="ko-KR" altLang="en-US" dirty="0"/>
              <a:t>불량률을 </a:t>
            </a:r>
            <a:r>
              <a:rPr lang="ko-KR" altLang="en-US" dirty="0" smtClean="0"/>
              <a:t>조사했을 때 </a:t>
            </a:r>
            <a:r>
              <a:rPr lang="ko-KR" altLang="en-US" dirty="0"/>
              <a:t>얻을 수 있는 변수들의 중요도가 더욱 설득력이 </a:t>
            </a:r>
            <a:r>
              <a:rPr lang="ko-KR" altLang="en-US" dirty="0" smtClean="0"/>
              <a:t>있을 것 </a:t>
            </a:r>
            <a:r>
              <a:rPr lang="ko-KR" altLang="en-US" dirty="0"/>
              <a:t>같음</a:t>
            </a:r>
            <a:r>
              <a:rPr lang="en-US" altLang="ko-KR" dirty="0"/>
              <a:t>.</a:t>
            </a:r>
          </a:p>
          <a:p>
            <a:pPr lvl="1" algn="just"/>
            <a:endParaRPr lang="en-US" altLang="ko-KR" dirty="0"/>
          </a:p>
          <a:p>
            <a:pPr lvl="1" algn="just"/>
            <a:r>
              <a:rPr lang="ko-KR" altLang="en-US" dirty="0" smtClean="0"/>
              <a:t>애로사항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서포트</a:t>
            </a:r>
            <a:r>
              <a:rPr lang="ko-KR" altLang="en-US" dirty="0" smtClean="0"/>
              <a:t> </a:t>
            </a:r>
            <a:r>
              <a:rPr lang="ko-KR" altLang="en-US" dirty="0" smtClean="0"/>
              <a:t>벡터 머신 혹은 </a:t>
            </a:r>
            <a:r>
              <a:rPr lang="en-US" altLang="ko-KR" dirty="0" smtClean="0"/>
              <a:t>KNN </a:t>
            </a:r>
            <a:r>
              <a:rPr lang="ko-KR" altLang="en-US" dirty="0" smtClean="0"/>
              <a:t>기법을 이용하는 방법에 대한 미숙으로 과제에 적용하지 못한 점이 아쉽다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64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Arial" pitchFamily="34" charset="0"/>
              <a:buChar char="•"/>
            </a:pPr>
            <a:r>
              <a:rPr lang="ko-KR" altLang="en-US" dirty="0" smtClean="0"/>
              <a:t>핵심인자 정리 템플릿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5141168"/>
          </a:xfrm>
        </p:spPr>
        <p:txBody>
          <a:bodyPr>
            <a:normAutofit/>
          </a:bodyPr>
          <a:lstStyle/>
          <a:p>
            <a:pPr lvl="1" algn="just"/>
            <a:r>
              <a:rPr lang="ko-KR" altLang="en-US" dirty="0" smtClean="0"/>
              <a:t>최종 순위표 도출 및 분석</a:t>
            </a:r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marL="457200" lvl="1" indent="0" algn="just">
              <a:buNone/>
            </a:pPr>
            <a:endParaRPr lang="en-US" altLang="ko-KR" dirty="0" smtClean="0"/>
          </a:p>
          <a:p>
            <a:pPr marL="457200" lvl="1" indent="0" algn="just">
              <a:buNone/>
            </a:pPr>
            <a:r>
              <a:rPr lang="en-US" altLang="ko-KR" dirty="0" smtClean="0"/>
              <a:t>SCALE </a:t>
            </a:r>
            <a:r>
              <a:rPr lang="ko-KR" altLang="en-US" dirty="0" err="1" smtClean="0"/>
              <a:t>양품률에</a:t>
            </a:r>
            <a:r>
              <a:rPr lang="ko-KR" altLang="en-US" dirty="0" smtClean="0"/>
              <a:t> 가장 영향을 </a:t>
            </a:r>
            <a:r>
              <a:rPr lang="ko-KR" altLang="en-US" dirty="0" err="1" smtClean="0"/>
              <a:t>주는것은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ROLLING_TEMP_T5 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82" y="1628800"/>
            <a:ext cx="8014566" cy="335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8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19256" cy="1196752"/>
          </a:xfrm>
        </p:spPr>
        <p:txBody>
          <a:bodyPr/>
          <a:lstStyle/>
          <a:p>
            <a:r>
              <a:rPr lang="ko-KR" altLang="en-US" dirty="0" smtClean="0"/>
              <a:t>과제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altLang="ko-KR" dirty="0" smtClean="0">
                <a:sym typeface="Wingdings" panose="05000000000000000000" pitchFamily="2" charset="2"/>
              </a:rPr>
              <a:t>Scale </a:t>
            </a:r>
            <a:r>
              <a:rPr lang="ko-KR" altLang="en-US" dirty="0" smtClean="0">
                <a:sym typeface="Wingdings" panose="05000000000000000000" pitchFamily="2" charset="2"/>
              </a:rPr>
              <a:t>불량은 어떤 요인에 가장 크게 영향을 받을까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285750" indent="-285750"/>
            <a:r>
              <a:rPr lang="ko-KR" altLang="en-US" dirty="0" smtClean="0">
                <a:sym typeface="Wingdings" panose="05000000000000000000" pitchFamily="2" charset="2"/>
              </a:rPr>
              <a:t>가열로 </a:t>
            </a:r>
            <a:r>
              <a:rPr lang="ko-KR" altLang="en-US" dirty="0" err="1" smtClean="0">
                <a:sym typeface="Wingdings" panose="05000000000000000000" pitchFamily="2" charset="2"/>
              </a:rPr>
              <a:t>가열대</a:t>
            </a:r>
            <a:r>
              <a:rPr lang="ko-KR" altLang="en-US" dirty="0" smtClean="0">
                <a:sym typeface="Wingdings" panose="05000000000000000000" pitchFamily="2" charset="2"/>
              </a:rPr>
              <a:t> 온도가 낮을수록 영향을 크게 받지 않을까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285750" indent="-285750"/>
            <a:r>
              <a:rPr lang="ko-KR" altLang="en-US" dirty="0" smtClean="0">
                <a:sym typeface="Wingdings" panose="05000000000000000000" pitchFamily="2" charset="2"/>
              </a:rPr>
              <a:t>가열로 </a:t>
            </a:r>
            <a:r>
              <a:rPr lang="ko-KR" altLang="en-US" dirty="0" err="1" smtClean="0">
                <a:sym typeface="Wingdings" panose="05000000000000000000" pitchFamily="2" charset="2"/>
              </a:rPr>
              <a:t>균열대</a:t>
            </a:r>
            <a:r>
              <a:rPr lang="ko-KR" altLang="en-US" dirty="0" smtClean="0">
                <a:sym typeface="Wingdings" panose="05000000000000000000" pitchFamily="2" charset="2"/>
              </a:rPr>
              <a:t> 온도와는 어떤 관계가 있을까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285750" indent="-285750"/>
            <a:r>
              <a:rPr lang="ko-KR" altLang="en-US" dirty="0" smtClean="0">
                <a:sym typeface="Wingdings" panose="05000000000000000000" pitchFamily="2" charset="2"/>
              </a:rPr>
              <a:t>사상압연온도가 낮을수록 불량은 </a:t>
            </a:r>
            <a:r>
              <a:rPr lang="ko-KR" altLang="en-US" dirty="0" err="1" smtClean="0">
                <a:sym typeface="Wingdings" panose="05000000000000000000" pitchFamily="2" charset="2"/>
              </a:rPr>
              <a:t>줄어들것</a:t>
            </a:r>
            <a:r>
              <a:rPr lang="ko-KR" altLang="en-US" dirty="0" smtClean="0">
                <a:sym typeface="Wingdings" panose="05000000000000000000" pitchFamily="2" charset="2"/>
              </a:rPr>
              <a:t> 같다</a:t>
            </a:r>
            <a:r>
              <a:rPr lang="en-US" altLang="ko-KR" dirty="0" smtClean="0">
                <a:sym typeface="Wingdings" panose="05000000000000000000" pitchFamily="2" charset="2"/>
              </a:rPr>
              <a:t>!</a:t>
            </a:r>
          </a:p>
          <a:p>
            <a:pPr marL="285750" indent="-285750"/>
            <a:r>
              <a:rPr lang="ko-KR" altLang="en-US" dirty="0" smtClean="0">
                <a:sym typeface="Wingdings" panose="05000000000000000000" pitchFamily="2" charset="2"/>
              </a:rPr>
              <a:t>압연간 </a:t>
            </a:r>
            <a:r>
              <a:rPr lang="en-US" altLang="ko-KR" dirty="0" smtClean="0">
                <a:sym typeface="Wingdings" panose="05000000000000000000" pitchFamily="2" charset="2"/>
              </a:rPr>
              <a:t>Descaling </a:t>
            </a:r>
            <a:r>
              <a:rPr lang="ko-KR" altLang="en-US" dirty="0" smtClean="0">
                <a:sym typeface="Wingdings" panose="05000000000000000000" pitchFamily="2" charset="2"/>
              </a:rPr>
              <a:t>횟수와는 어떤 관계가 있을까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285750" indent="-285750"/>
            <a:r>
              <a:rPr lang="ko-KR" altLang="en-US" u="sng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렌덤포레스트</a:t>
            </a:r>
            <a:r>
              <a:rPr lang="ko-KR" altLang="en-US" dirty="0" smtClean="0">
                <a:sym typeface="Wingdings" panose="05000000000000000000" pitchFamily="2" charset="2"/>
              </a:rPr>
              <a:t> 방법을 이용하여 분류해보자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/>
            <a:r>
              <a:rPr lang="ko-KR" altLang="en-US" dirty="0" smtClean="0">
                <a:sym typeface="Wingdings" panose="05000000000000000000" pitchFamily="2" charset="2"/>
              </a:rPr>
              <a:t>결과를 확인 할 수 없다면 </a:t>
            </a:r>
            <a:r>
              <a:rPr lang="ko-KR" altLang="en-US" u="sng" dirty="0" smtClean="0">
                <a:solidFill>
                  <a:srgbClr val="FFC000"/>
                </a:solidFill>
                <a:sym typeface="Wingdings" panose="05000000000000000000" pitchFamily="2" charset="2"/>
              </a:rPr>
              <a:t>의사결정나무</a:t>
            </a:r>
            <a:r>
              <a:rPr lang="ko-KR" altLang="en-US" dirty="0" smtClean="0">
                <a:sym typeface="Wingdings" panose="05000000000000000000" pitchFamily="2" charset="2"/>
              </a:rPr>
              <a:t>를 사용하자</a:t>
            </a:r>
            <a:r>
              <a:rPr lang="en-US" altLang="ko-KR" dirty="0" smtClean="0">
                <a:sym typeface="Wingdings" panose="05000000000000000000" pitchFamily="2" charset="2"/>
              </a:rPr>
              <a:t>!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목표변수를 </a:t>
            </a:r>
            <a:r>
              <a:rPr lang="en-US" altLang="ko-KR" dirty="0" smtClean="0">
                <a:sym typeface="Wingdings" panose="05000000000000000000" pitchFamily="2" charset="2"/>
              </a:rPr>
              <a:t>scale_</a:t>
            </a:r>
            <a:r>
              <a:rPr lang="ko-KR" altLang="en-US" dirty="0" smtClean="0">
                <a:sym typeface="Wingdings" panose="05000000000000000000" pitchFamily="2" charset="2"/>
              </a:rPr>
              <a:t>양품으로 설정한 후 가장 중요도가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높은 변수를 강화하여 불량률을 줄이자</a:t>
            </a:r>
            <a:r>
              <a:rPr lang="en-US" altLang="ko-KR" dirty="0" smtClean="0">
                <a:sym typeface="Wingdings" panose="05000000000000000000" pitchFamily="2" charset="2"/>
              </a:rPr>
              <a:t>!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/>
            <a:r>
              <a:rPr lang="ko-KR" altLang="en-US" dirty="0">
                <a:sym typeface="Wingdings" panose="05000000000000000000" pitchFamily="2" charset="2"/>
              </a:rPr>
              <a:t>어떤 </a:t>
            </a:r>
            <a:r>
              <a:rPr lang="ko-KR" altLang="en-US" dirty="0" smtClean="0">
                <a:sym typeface="Wingdings" panose="05000000000000000000" pitchFamily="2" charset="2"/>
              </a:rPr>
              <a:t>요인이</a:t>
            </a:r>
            <a:r>
              <a:rPr lang="en-US" altLang="ko-KR" dirty="0">
                <a:sym typeface="Wingdings" panose="05000000000000000000" pitchFamily="2" charset="2"/>
              </a:rPr>
              <a:t> Scale </a:t>
            </a:r>
            <a:r>
              <a:rPr lang="ko-KR" altLang="en-US" dirty="0" smtClean="0">
                <a:sym typeface="Wingdings" panose="05000000000000000000" pitchFamily="2" charset="2"/>
              </a:rPr>
              <a:t>불량 발생에 가장 큰 영향을 줄까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42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ko-KR" altLang="en-US" dirty="0" smtClean="0"/>
              <a:t>분석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데이터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0" indent="-4572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데이터 품질 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-dummy </a:t>
            </a:r>
            <a:r>
              <a:rPr lang="ko-KR" altLang="en-US" dirty="0" smtClean="0">
                <a:sym typeface="Wingdings" panose="05000000000000000000" pitchFamily="2" charset="2"/>
              </a:rPr>
              <a:t>함수 이용하여 목표변수 분리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0" indent="-4572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그래프 </a:t>
            </a:r>
            <a:r>
              <a:rPr lang="ko-KR" altLang="en-US" dirty="0" smtClean="0">
                <a:sym typeface="Wingdings" panose="05000000000000000000" pitchFamily="2" charset="2"/>
              </a:rPr>
              <a:t>탐색도 중요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0" indent="-4572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변수간의 </a:t>
            </a:r>
            <a:r>
              <a:rPr lang="ko-KR" altLang="en-US" dirty="0" smtClean="0">
                <a:sym typeface="Wingdings" panose="05000000000000000000" pitchFamily="2" charset="2"/>
              </a:rPr>
              <a:t>상관관계 분석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0" indent="-45720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의사결정나무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랜덤포레스</a:t>
            </a:r>
            <a:r>
              <a:rPr lang="ko-KR" altLang="en-US" dirty="0" err="1">
                <a:sym typeface="Wingdings" panose="05000000000000000000" pitchFamily="2" charset="2"/>
              </a:rPr>
              <a:t>트</a:t>
            </a:r>
            <a:r>
              <a:rPr lang="ko-KR" altLang="en-US" dirty="0" smtClean="0">
                <a:sym typeface="Wingdings" panose="05000000000000000000" pitchFamily="2" charset="2"/>
              </a:rPr>
              <a:t> 모델링 </a:t>
            </a:r>
            <a:r>
              <a:rPr lang="ko-KR" altLang="en-US" dirty="0" smtClean="0">
                <a:sym typeface="Wingdings" panose="05000000000000000000" pitchFamily="2" charset="2"/>
              </a:rPr>
              <a:t>평가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0" indent="-457200">
              <a:buFont typeface="+mj-lt"/>
              <a:buAutoNum type="arabicPeriod"/>
            </a:pPr>
            <a:r>
              <a:rPr lang="ko-KR" altLang="en-US" dirty="0" smtClean="0"/>
              <a:t>요인 및 </a:t>
            </a:r>
            <a:r>
              <a:rPr lang="ko-KR" altLang="en-US" dirty="0" err="1" smtClean="0"/>
              <a:t>모델별</a:t>
            </a:r>
            <a:r>
              <a:rPr lang="ko-KR" altLang="en-US" dirty="0" smtClean="0"/>
              <a:t> 순위를 총합하여 가장 중요한 요인 도출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52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ko-KR" altLang="en-US" dirty="0" smtClean="0"/>
              <a:t>데이터 현황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현황 확인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결측치</a:t>
            </a:r>
            <a:r>
              <a:rPr lang="ko-KR" altLang="en-US" dirty="0" smtClean="0"/>
              <a:t> 혹은 이상치를 확인해볼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분포는 어떠한지 확인 할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변환의 </a:t>
            </a:r>
            <a:r>
              <a:rPr lang="ko-KR" altLang="en-US" dirty="0" err="1" smtClean="0"/>
              <a:t>필요도를</a:t>
            </a:r>
            <a:r>
              <a:rPr lang="ko-KR" altLang="en-US" dirty="0" smtClean="0"/>
              <a:t> 점검할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변수의 형태를 확인 후 제외할 변수를 판단할 것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7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탐색적 분석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현황 확인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82" y="2132856"/>
            <a:ext cx="872361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36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탐색적 분석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목표변수 설정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dummy 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이용하여 </a:t>
            </a:r>
            <a:r>
              <a:rPr lang="en-US" altLang="ko-KR" dirty="0" smtClean="0"/>
              <a:t>scale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양품과 불량을 구분 후 불량은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과감히 삭제</a:t>
            </a:r>
            <a:endParaRPr lang="en-US" altLang="ko-KR" dirty="0"/>
          </a:p>
          <a:p>
            <a:r>
              <a:rPr lang="en-US" altLang="ko-KR" dirty="0" err="1" smtClean="0"/>
              <a:t>Sacle</a:t>
            </a:r>
            <a:r>
              <a:rPr lang="en-US" altLang="ko-KR" dirty="0" smtClean="0"/>
              <a:t>_</a:t>
            </a:r>
            <a:r>
              <a:rPr lang="ko-KR" altLang="en-US" dirty="0" smtClean="0"/>
              <a:t>양수를 목표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변수로 설정 할 것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28800"/>
            <a:ext cx="4624908" cy="4712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10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탐색적 분석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데이터 현황 확인 </a:t>
            </a:r>
            <a:endParaRPr lang="en-US" altLang="ko-KR" dirty="0"/>
          </a:p>
          <a:p>
            <a:pPr lvl="1"/>
            <a:r>
              <a:rPr lang="ko-KR" altLang="en-US" dirty="0" smtClean="0"/>
              <a:t>그래프 데이터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‘Scale_</a:t>
            </a:r>
            <a:r>
              <a:rPr lang="ko-KR" altLang="en-US" dirty="0" smtClean="0"/>
              <a:t>양품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은 </a:t>
            </a:r>
            <a:r>
              <a:rPr lang="ko-KR" altLang="en-US" dirty="0"/>
              <a:t>다수의 설명 변수와 선형관계를 보이고 </a:t>
            </a:r>
            <a:r>
              <a:rPr lang="ko-KR" altLang="en-US" dirty="0" smtClean="0"/>
              <a:t>있고</a:t>
            </a:r>
            <a:r>
              <a:rPr lang="en-US" altLang="ko-KR" dirty="0"/>
              <a:t>, </a:t>
            </a:r>
            <a:r>
              <a:rPr lang="ko-KR" altLang="en-US" dirty="0"/>
              <a:t>설명변수간 선형성과 이상치 </a:t>
            </a:r>
            <a:r>
              <a:rPr lang="ko-KR" altLang="en-US" dirty="0" smtClean="0"/>
              <a:t>확인됨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840760" cy="319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5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ko-KR" altLang="en-US" dirty="0" smtClean="0"/>
              <a:t>랜덤 </a:t>
            </a:r>
            <a:r>
              <a:rPr lang="ko-KR" altLang="en-US" dirty="0" err="1" smtClean="0"/>
              <a:t>포레스트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980728"/>
            <a:ext cx="6840760" cy="5472608"/>
          </a:xfrm>
        </p:spPr>
        <p:txBody>
          <a:bodyPr>
            <a:normAutofit/>
          </a:bodyPr>
          <a:lstStyle/>
          <a:p>
            <a:pPr lvl="1" algn="just"/>
            <a:r>
              <a:rPr lang="ko-KR" altLang="en-US" dirty="0" smtClean="0"/>
              <a:t>랜덤 </a:t>
            </a:r>
            <a:r>
              <a:rPr lang="ko-KR" altLang="en-US" dirty="0" err="1" smtClean="0"/>
              <a:t>포레스트</a:t>
            </a:r>
            <a:r>
              <a:rPr lang="ko-KR" altLang="en-US" dirty="0" smtClean="0"/>
              <a:t> 모델</a:t>
            </a:r>
            <a:r>
              <a:rPr lang="ko-KR" altLang="en-US" dirty="0"/>
              <a:t>링</a:t>
            </a:r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r>
              <a:rPr lang="ko-KR" altLang="en-US" dirty="0" smtClean="0"/>
              <a:t>중요도를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없음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의사결정나무 모델 사용 필요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704454" cy="4601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5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ko-KR" altLang="en-US" dirty="0" smtClean="0"/>
              <a:t>의사 결정 나무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980728"/>
            <a:ext cx="6840760" cy="5472608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ko-KR" altLang="en-US" dirty="0" smtClean="0"/>
              <a:t>의사결정나무 모델링</a:t>
            </a:r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 smtClean="0"/>
          </a:p>
          <a:p>
            <a:pPr lvl="1" algn="just"/>
            <a:r>
              <a:rPr lang="en-US" altLang="ko-KR" dirty="0" smtClean="0"/>
              <a:t>- </a:t>
            </a:r>
            <a:r>
              <a:rPr lang="en-US" altLang="ko-KR" dirty="0"/>
              <a:t>ROLLING_TEMP_T5 </a:t>
            </a:r>
            <a:r>
              <a:rPr lang="ko-KR" altLang="en-US" dirty="0"/>
              <a:t>가 가장 유의한 변수로 보임</a:t>
            </a:r>
          </a:p>
          <a:p>
            <a:pPr lvl="1" algn="just"/>
            <a:r>
              <a:rPr lang="en-US" altLang="ko-KR" dirty="0"/>
              <a:t>- FUR_EXTEMP 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 smtClean="0"/>
              <a:t>번째로 </a:t>
            </a:r>
            <a:r>
              <a:rPr lang="ko-KR" altLang="en-US" dirty="0"/>
              <a:t>유의한 변수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62" y="1386119"/>
            <a:ext cx="8736726" cy="434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38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실행">
  <a:themeElements>
    <a:clrScheme name="실행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실행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실행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345</TotalTime>
  <Words>297</Words>
  <Application>Microsoft Office PowerPoint</Application>
  <PresentationFormat>화면 슬라이드 쇼(4:3)</PresentationFormat>
  <Paragraphs>127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실행</vt:lpstr>
      <vt:lpstr>PowerPoint 프레젠테이션</vt:lpstr>
      <vt:lpstr>과제 실습</vt:lpstr>
      <vt:lpstr>분석 계획</vt:lpstr>
      <vt:lpstr>데이터 현황</vt:lpstr>
      <vt:lpstr>탐색적 분석(1)</vt:lpstr>
      <vt:lpstr>탐색적 분석(2)</vt:lpstr>
      <vt:lpstr>탐색적 분석(3)</vt:lpstr>
      <vt:lpstr>랜덤 포레스트</vt:lpstr>
      <vt:lpstr>의사 결정 나무</vt:lpstr>
      <vt:lpstr>개선방향 &amp; 결론 &amp; 애로사항</vt:lpstr>
      <vt:lpstr>핵심인자 정리 템플릿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junho Lee</dc:creator>
  <cp:lastModifiedBy>junho Lee</cp:lastModifiedBy>
  <cp:revision>22</cp:revision>
  <dcterms:created xsi:type="dcterms:W3CDTF">2019-05-04T05:33:38Z</dcterms:created>
  <dcterms:modified xsi:type="dcterms:W3CDTF">2019-05-11T17:26:41Z</dcterms:modified>
</cp:coreProperties>
</file>