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2019-05-04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69DB1F2-DE4D-43F3-8460-F11AF38401FD}" type="datetimeFigureOut">
              <a:rPr lang="ko-KR" altLang="en-US" smtClean="0"/>
              <a:t>2019-05-04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63075"/>
              </p:ext>
            </p:extLst>
          </p:nvPr>
        </p:nvGraphicFramePr>
        <p:xfrm>
          <a:off x="611560" y="2780928"/>
          <a:ext cx="7776864" cy="7200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776864"/>
              </a:tblGrid>
              <a:tr h="72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3600" kern="100" dirty="0" err="1" smtClean="0"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/>
                        </a:rPr>
                        <a:t>가성비</a:t>
                      </a:r>
                      <a:r>
                        <a:rPr lang="ko-KR" altLang="en-US" sz="3600" kern="100" dirty="0" smtClean="0"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/>
                        </a:rPr>
                        <a:t> 높은 집은 어디일까</a:t>
                      </a:r>
                      <a:r>
                        <a:rPr lang="en-US" altLang="ko-KR" sz="3600" kern="100" dirty="0" smtClean="0"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/>
                        </a:rPr>
                        <a:t>?</a:t>
                      </a:r>
                      <a:endParaRPr lang="ko-KR" sz="3600" kern="100" dirty="0">
                        <a:effectLst/>
                        <a:latin typeface="HY견고딕" pitchFamily="18" charset="-127"/>
                        <a:ea typeface="HY견고딕" pitchFamily="18" charset="-127"/>
                        <a:cs typeface="Times New Roman"/>
                      </a:endParaRPr>
                    </a:p>
                  </a:txBody>
                  <a:tcPr marL="68580" marR="68580" marT="0" marB="0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0152" y="18864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2019.05.04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5013176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600" dirty="0">
                <a:latin typeface="HY견고딕" pitchFamily="18" charset="-127"/>
                <a:ea typeface="HY견고딕" pitchFamily="18" charset="-127"/>
              </a:rPr>
              <a:t>청년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AI </a:t>
            </a:r>
            <a:r>
              <a:rPr lang="ko-KR" altLang="ko-KR" sz="1600" dirty="0">
                <a:latin typeface="HY견고딕" pitchFamily="18" charset="-127"/>
                <a:ea typeface="HY견고딕" pitchFamily="18" charset="-127"/>
              </a:rPr>
              <a:t>·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Big Data </a:t>
            </a:r>
            <a:r>
              <a:rPr lang="ko-KR" altLang="ko-KR" sz="1600" dirty="0">
                <a:latin typeface="HY견고딕" pitchFamily="18" charset="-127"/>
                <a:ea typeface="HY견고딕" pitchFamily="18" charset="-127"/>
              </a:rPr>
              <a:t>아카데미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6</a:t>
            </a:r>
            <a:r>
              <a:rPr lang="ko-KR" altLang="ko-KR" sz="1600" dirty="0">
                <a:latin typeface="HY견고딕" pitchFamily="18" charset="-127"/>
                <a:ea typeface="HY견고딕" pitchFamily="18" charset="-127"/>
              </a:rPr>
              <a:t>기</a:t>
            </a:r>
          </a:p>
          <a:p>
            <a:pPr algn="ctr"/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B</a:t>
            </a:r>
            <a:r>
              <a:rPr lang="ko-KR" altLang="ko-KR" sz="1600" dirty="0">
                <a:latin typeface="HY견고딕" pitchFamily="18" charset="-127"/>
                <a:ea typeface="HY견고딕" pitchFamily="18" charset="-127"/>
              </a:rPr>
              <a:t>반 </a:t>
            </a:r>
            <a:r>
              <a:rPr lang="ko-KR" altLang="ko-KR" sz="1600" dirty="0" smtClean="0">
                <a:latin typeface="HY견고딕" pitchFamily="18" charset="-127"/>
                <a:ea typeface="HY견고딕" pitchFamily="18" charset="-127"/>
              </a:rPr>
              <a:t>이준호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ko-KR" sz="16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600" dirty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cross9308@naver.com</a:t>
            </a:r>
            <a:endParaRPr lang="ko-KR" altLang="ko-KR" sz="1600" dirty="0">
              <a:solidFill>
                <a:srgbClr val="00B05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6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ko-KR" altLang="en-US" dirty="0" smtClean="0"/>
              <a:t>모델링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5141168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dirty="0" smtClean="0"/>
              <a:t>중요도 검사</a:t>
            </a: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lvl="1" algn="just"/>
            <a:r>
              <a:rPr lang="en-US" altLang="ko-KR" dirty="0" smtClean="0"/>
              <a:t>NOX </a:t>
            </a:r>
            <a:r>
              <a:rPr lang="ko-KR" altLang="en-US" dirty="0" smtClean="0"/>
              <a:t>값이 가장 중요한 변수로 판단됨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84" y="1998353"/>
            <a:ext cx="6989216" cy="330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5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ko-KR" altLang="en-US" dirty="0" smtClean="0"/>
              <a:t>모델링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5141168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dirty="0" smtClean="0"/>
              <a:t>의사결정나무 분석</a:t>
            </a: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lvl="1" algn="just"/>
            <a:r>
              <a:rPr lang="en-US" altLang="ko-KR" dirty="0" smtClean="0"/>
              <a:t>RM, LSTAT, CRIM, NOX </a:t>
            </a:r>
            <a:r>
              <a:rPr lang="ko-KR" altLang="en-US" dirty="0" smtClean="0"/>
              <a:t>순으로 영향을 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28725"/>
            <a:ext cx="24193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4269305" cy="261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9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ko-KR" altLang="en-US" dirty="0" smtClean="0"/>
              <a:t>모델링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5141168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dirty="0" err="1" smtClean="0"/>
              <a:t>랜덤포레스</a:t>
            </a:r>
            <a:r>
              <a:rPr lang="ko-KR" altLang="en-US" dirty="0" err="1"/>
              <a:t>트</a:t>
            </a:r>
            <a:r>
              <a:rPr lang="ko-KR" altLang="en-US" dirty="0" smtClean="0"/>
              <a:t> 분석</a:t>
            </a: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lvl="1" algn="just"/>
            <a:r>
              <a:rPr lang="en-US" altLang="ko-KR" dirty="0" smtClean="0"/>
              <a:t>LSTAT, RM </a:t>
            </a:r>
            <a:r>
              <a:rPr lang="ko-KR" altLang="en-US" dirty="0" smtClean="0"/>
              <a:t>순으로 영향을 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64477"/>
            <a:ext cx="23336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4680520" cy="285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5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ko-KR" altLang="en-US" dirty="0" smtClean="0"/>
              <a:t>모델링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5141168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dirty="0" err="1" smtClean="0"/>
              <a:t>그레디언트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부스팅</a:t>
            </a:r>
            <a:r>
              <a:rPr lang="ko-KR" altLang="en-US" dirty="0" smtClean="0"/>
              <a:t> 분석</a:t>
            </a: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lvl="1" algn="just"/>
            <a:r>
              <a:rPr lang="en-US" altLang="ko-KR" dirty="0" smtClean="0"/>
              <a:t>LSTAT, RM, TAX, INDUS </a:t>
            </a:r>
            <a:r>
              <a:rPr lang="ko-KR" altLang="en-US" dirty="0" smtClean="0"/>
              <a:t>순으로 영향을 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4608512" cy="303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59" y="1268760"/>
            <a:ext cx="21907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0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ko-KR" altLang="en-US" sz="4400" dirty="0" smtClean="0"/>
              <a:t>개선방향 </a:t>
            </a:r>
            <a:r>
              <a:rPr lang="en-US" altLang="ko-KR" sz="4400" dirty="0" smtClean="0"/>
              <a:t>&amp; </a:t>
            </a:r>
            <a:r>
              <a:rPr lang="ko-KR" altLang="en-US" sz="4400" dirty="0" smtClean="0"/>
              <a:t>결론 </a:t>
            </a:r>
            <a:r>
              <a:rPr lang="en-US" altLang="ko-KR" sz="4400" dirty="0" smtClean="0"/>
              <a:t>&amp; </a:t>
            </a:r>
            <a:r>
              <a:rPr lang="ko-KR" altLang="en-US" sz="4400" dirty="0" smtClean="0"/>
              <a:t>애로사항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514116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집값에 영향을 주는 변수들은 다양하며 평균적으로 </a:t>
            </a:r>
            <a:r>
              <a:rPr lang="en-US" altLang="ko-KR" dirty="0" smtClean="0"/>
              <a:t>LSTAT(</a:t>
            </a:r>
            <a:r>
              <a:rPr lang="ko-KR" altLang="en-US" dirty="0" smtClean="0"/>
              <a:t>저소득층 비율</a:t>
            </a:r>
            <a:r>
              <a:rPr lang="en-US" altLang="ko-KR" dirty="0" smtClean="0"/>
              <a:t>), RM(</a:t>
            </a:r>
            <a:r>
              <a:rPr lang="ko-KR" altLang="en-US" dirty="0" smtClean="0"/>
              <a:t>주거당 평균 객실 수</a:t>
            </a:r>
            <a:r>
              <a:rPr lang="en-US" altLang="ko-KR" dirty="0" smtClean="0"/>
              <a:t>), INDUS(</a:t>
            </a:r>
            <a:r>
              <a:rPr lang="ko-KR" altLang="en-US" dirty="0" err="1" smtClean="0"/>
              <a:t>비소매업</a:t>
            </a:r>
            <a:r>
              <a:rPr lang="ko-KR" altLang="en-US" dirty="0" smtClean="0"/>
              <a:t> 비율</a:t>
            </a:r>
            <a:r>
              <a:rPr lang="en-US" altLang="ko-KR" dirty="0" smtClean="0"/>
              <a:t>), TAX(</a:t>
            </a:r>
            <a:r>
              <a:rPr lang="ko-KR" altLang="en-US" dirty="0" smtClean="0"/>
              <a:t>재산세율</a:t>
            </a:r>
            <a:r>
              <a:rPr lang="en-US" altLang="ko-KR" dirty="0" smtClean="0"/>
              <a:t>), CRIM(</a:t>
            </a:r>
            <a:r>
              <a:rPr lang="ko-KR" altLang="en-US" dirty="0" err="1" smtClean="0"/>
              <a:t>범죄율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순으로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영향을 줌</a:t>
            </a:r>
            <a:r>
              <a:rPr lang="en-US" altLang="ko-KR" dirty="0" smtClean="0"/>
              <a:t>.</a:t>
            </a:r>
          </a:p>
          <a:p>
            <a:pPr lvl="1" algn="just"/>
            <a:endParaRPr lang="en-US" altLang="ko-KR" dirty="0" smtClean="0"/>
          </a:p>
          <a:p>
            <a:pPr lvl="1" algn="just"/>
            <a:r>
              <a:rPr lang="ko-KR" altLang="en-US" dirty="0" smtClean="0"/>
              <a:t>개선 방향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평균적으로 높은 지표를 차지하는 변수의 출현으로 </a:t>
            </a:r>
            <a:r>
              <a:rPr lang="en-US" altLang="ko-KR" dirty="0" smtClean="0"/>
              <a:t>KNN</a:t>
            </a:r>
            <a:r>
              <a:rPr lang="ko-KR" altLang="en-US" dirty="0" smtClean="0"/>
              <a:t>과 기타 사례연구를 시도하지 않았음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해당하는 부분에 대한 분석이 요구됨</a:t>
            </a:r>
            <a:r>
              <a:rPr lang="en-US" altLang="ko-KR" dirty="0" smtClean="0"/>
              <a:t>.</a:t>
            </a:r>
          </a:p>
          <a:p>
            <a:pPr lvl="1" algn="just"/>
            <a:endParaRPr lang="en-US" altLang="ko-KR" dirty="0"/>
          </a:p>
          <a:p>
            <a:pPr lvl="1" algn="just"/>
            <a:r>
              <a:rPr lang="ko-KR" altLang="en-US" dirty="0" smtClean="0"/>
              <a:t>애로사항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충분한 이해가 되지 않은 상태에서의 실습 진행으로 부분적으로 미완성된 곳이 많아서 아쉽다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기회가 된다면 조금 더 시간적 여유를 갖고 프로젝트의 완성도를 높이고 싶다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64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ko-KR" altLang="en-US" dirty="0" smtClean="0"/>
              <a:t>핵심인자 정리 템플릿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5141168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dirty="0" smtClean="0"/>
              <a:t>최종 순위표 도출 및 분석</a:t>
            </a:r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r>
              <a:rPr lang="ko-KR" altLang="en-US" dirty="0" smtClean="0"/>
              <a:t>집값에 </a:t>
            </a:r>
            <a:r>
              <a:rPr lang="en-US" altLang="ko-KR" dirty="0" smtClean="0"/>
              <a:t>LSTAT(</a:t>
            </a:r>
            <a:r>
              <a:rPr lang="ko-KR" altLang="en-US" dirty="0" smtClean="0"/>
              <a:t>저소득층 비율</a:t>
            </a:r>
            <a:r>
              <a:rPr lang="en-US" altLang="ko-KR" dirty="0" smtClean="0"/>
              <a:t>), RM(</a:t>
            </a:r>
            <a:r>
              <a:rPr lang="ko-KR" altLang="en-US" dirty="0" smtClean="0"/>
              <a:t>주거당 평균 객실 수</a:t>
            </a:r>
            <a:r>
              <a:rPr lang="en-US" altLang="ko-KR" dirty="0" smtClean="0"/>
              <a:t>), INDUS(</a:t>
            </a:r>
            <a:r>
              <a:rPr lang="ko-KR" altLang="en-US" dirty="0" err="1" smtClean="0"/>
              <a:t>비소매업</a:t>
            </a:r>
            <a:r>
              <a:rPr lang="ko-KR" altLang="en-US" dirty="0" smtClean="0"/>
              <a:t> 비율</a:t>
            </a:r>
            <a:r>
              <a:rPr lang="en-US" altLang="ko-KR" dirty="0" smtClean="0"/>
              <a:t>), TAX(</a:t>
            </a:r>
            <a:r>
              <a:rPr lang="ko-KR" altLang="en-US" dirty="0" smtClean="0"/>
              <a:t>재산세율</a:t>
            </a:r>
            <a:r>
              <a:rPr lang="en-US" altLang="ko-KR" dirty="0" smtClean="0"/>
              <a:t>), CRIM(</a:t>
            </a:r>
            <a:r>
              <a:rPr lang="ko-KR" altLang="en-US" dirty="0" err="1" smtClean="0"/>
              <a:t>범죄율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순으로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영향을 줌</a:t>
            </a:r>
            <a:r>
              <a:rPr lang="en-US" altLang="ko-KR" dirty="0" smtClean="0"/>
              <a:t>.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" y="1988840"/>
            <a:ext cx="9291129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8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ko-KR" altLang="en-US" dirty="0" smtClean="0"/>
              <a:t>과제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ko-KR" altLang="en-US" dirty="0">
                <a:sym typeface="Wingdings" panose="05000000000000000000" pitchFamily="2" charset="2"/>
              </a:rPr>
              <a:t>도심 연결이 편한 위치의 집 값은 비싸지 않을까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285750" indent="-285750"/>
            <a:r>
              <a:rPr lang="ko-KR" altLang="en-US" dirty="0">
                <a:sym typeface="Wingdings" panose="05000000000000000000" pitchFamily="2" charset="2"/>
              </a:rPr>
              <a:t>오래된 주택이 많은 지역은 집값은 어떨까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285750" indent="-285750"/>
            <a:r>
              <a:rPr lang="ko-KR" altLang="en-US" dirty="0">
                <a:sym typeface="Wingdings" panose="05000000000000000000" pitchFamily="2" charset="2"/>
              </a:rPr>
              <a:t>산화질소 농도가 높으면 어떨까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285750" indent="-285750"/>
            <a:r>
              <a:rPr lang="ko-KR" altLang="en-US" dirty="0" err="1">
                <a:sym typeface="Wingdings" panose="05000000000000000000" pitchFamily="2" charset="2"/>
              </a:rPr>
              <a:t>비소매업</a:t>
            </a:r>
            <a:r>
              <a:rPr lang="ko-KR" altLang="en-US" dirty="0">
                <a:sym typeface="Wingdings" panose="05000000000000000000" pitchFamily="2" charset="2"/>
              </a:rPr>
              <a:t> 비율에 따른 집값은 어떨까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285750" indent="-285750"/>
            <a:r>
              <a:rPr lang="ko-KR" altLang="en-US" dirty="0">
                <a:sym typeface="Wingdings" panose="05000000000000000000" pitchFamily="2" charset="2"/>
              </a:rPr>
              <a:t>흑인 인구 비율이 높으면 어떨까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285750" indent="-285750"/>
            <a:r>
              <a:rPr lang="ko-KR" altLang="en-US" dirty="0">
                <a:sym typeface="Wingdings" panose="05000000000000000000" pitchFamily="2" charset="2"/>
              </a:rPr>
              <a:t>저소득층 비율이 높다면 집값은 </a:t>
            </a:r>
            <a:r>
              <a:rPr lang="ko-KR" altLang="en-US" dirty="0" err="1">
                <a:sym typeface="Wingdings" panose="05000000000000000000" pitchFamily="2" charset="2"/>
              </a:rPr>
              <a:t>낮을거야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/>
            <a:r>
              <a:rPr lang="ko-KR" altLang="en-US" dirty="0">
                <a:sym typeface="Wingdings" panose="05000000000000000000" pitchFamily="2" charset="2"/>
              </a:rPr>
              <a:t>어떤 요인이 집값을 결정하는데 가장 큰 영향을 줄까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4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ko-KR" altLang="en-US" dirty="0" smtClean="0"/>
              <a:t>분석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데이터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0" indent="-4572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데이터 품질 확인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0" indent="-4572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그래프 탐색도 중요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0" indent="-4572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가설검정 설정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귀무가설</a:t>
            </a:r>
            <a:r>
              <a:rPr lang="en-US" altLang="ko-KR" dirty="0" smtClean="0">
                <a:sym typeface="Wingdings" panose="05000000000000000000" pitchFamily="2" charset="2"/>
              </a:rPr>
              <a:t>(H0): </a:t>
            </a:r>
            <a:r>
              <a:rPr lang="ko-KR" altLang="en-US" dirty="0" smtClean="0">
                <a:sym typeface="Wingdings" panose="05000000000000000000" pitchFamily="2" charset="2"/>
              </a:rPr>
              <a:t>집값에 영향을 주는 특정요인은 없다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대립가설</a:t>
            </a:r>
            <a:r>
              <a:rPr lang="en-US" altLang="ko-KR" dirty="0" smtClean="0">
                <a:sym typeface="Wingdings" panose="05000000000000000000" pitchFamily="2" charset="2"/>
              </a:rPr>
              <a:t>(H1): </a:t>
            </a:r>
            <a:r>
              <a:rPr lang="ko-KR" altLang="en-US" dirty="0" smtClean="0">
                <a:sym typeface="Wingdings" panose="05000000000000000000" pitchFamily="2" charset="2"/>
              </a:rPr>
              <a:t>집값에 영향을 주는 특정요인이 하나이상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                           </a:t>
            </a:r>
            <a:r>
              <a:rPr lang="ko-KR" altLang="en-US" dirty="0" smtClean="0">
                <a:sym typeface="Wingdings" panose="05000000000000000000" pitchFamily="2" charset="2"/>
              </a:rPr>
              <a:t>존재할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집값과의 상관관계 분석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0" indent="-4572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회귀분석 모델링 및 모델 평가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0" indent="-457200">
              <a:buFont typeface="+mj-lt"/>
              <a:buAutoNum type="arabicPeriod"/>
            </a:pPr>
            <a:r>
              <a:rPr lang="ko-KR" altLang="en-US" dirty="0" smtClean="0"/>
              <a:t>요인 및 </a:t>
            </a:r>
            <a:r>
              <a:rPr lang="ko-KR" altLang="en-US" dirty="0" err="1" smtClean="0"/>
              <a:t>모델별</a:t>
            </a:r>
            <a:r>
              <a:rPr lang="ko-KR" altLang="en-US" dirty="0" smtClean="0"/>
              <a:t> 순위를 총합하여 가장 중요한 요인 도출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5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ko-KR" altLang="en-US" dirty="0" smtClean="0"/>
              <a:t>데이터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현황 확인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혹은 이상치를 확인해볼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분포는 어떠한지 확인 할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변환의 </a:t>
            </a:r>
            <a:r>
              <a:rPr lang="ko-KR" altLang="en-US" dirty="0" err="1" smtClean="0"/>
              <a:t>필요도를</a:t>
            </a:r>
            <a:r>
              <a:rPr lang="ko-KR" altLang="en-US" dirty="0" smtClean="0"/>
              <a:t> 점검할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변수의 형태를 확인 후 제외할 변수를 판단할 것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7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ko-KR" altLang="en-US" dirty="0" smtClean="0"/>
              <a:t>탐색적 분석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현황 확인 </a:t>
            </a:r>
            <a:endParaRPr lang="en-US" altLang="ko-KR" dirty="0"/>
          </a:p>
          <a:p>
            <a:pPr lvl="1"/>
            <a:r>
              <a:rPr lang="ko-KR" altLang="en-US" dirty="0" smtClean="0"/>
              <a:t>통계 데이터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주택가격</a:t>
            </a:r>
            <a:r>
              <a:rPr lang="en-US" altLang="ko-KR" dirty="0"/>
              <a:t>(MEDV)</a:t>
            </a:r>
            <a:r>
              <a:rPr lang="ko-KR" altLang="en-US" dirty="0"/>
              <a:t>는 다수의 설명 변수와 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상관관계가 있을 것으로 추측됨 </a:t>
            </a:r>
            <a:r>
              <a:rPr lang="en-US" altLang="ko-KR" dirty="0" smtClean="0"/>
              <a:t>(CRIM, AGE, LSTAT, RM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63309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3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ko-KR" altLang="en-US" dirty="0" smtClean="0"/>
              <a:t>탐색적 분석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현황 확인 </a:t>
            </a:r>
            <a:endParaRPr lang="en-US" altLang="ko-KR" dirty="0"/>
          </a:p>
          <a:p>
            <a:pPr lvl="1"/>
            <a:r>
              <a:rPr lang="ko-KR" altLang="en-US" dirty="0" smtClean="0"/>
              <a:t>그래프 데이터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주택가격</a:t>
            </a:r>
            <a:r>
              <a:rPr lang="en-US" altLang="ko-KR" dirty="0"/>
              <a:t>(MEDV)</a:t>
            </a:r>
            <a:r>
              <a:rPr lang="ko-KR" altLang="en-US" dirty="0"/>
              <a:t>는 다수의 설명 변수와 선형관계를 보이고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있고</a:t>
            </a:r>
            <a:r>
              <a:rPr lang="en-US" altLang="ko-KR" dirty="0"/>
              <a:t>, </a:t>
            </a:r>
            <a:r>
              <a:rPr lang="ko-KR" altLang="en-US" dirty="0"/>
              <a:t>설명변수간 선형성과 이상치 </a:t>
            </a:r>
            <a:r>
              <a:rPr lang="ko-KR" altLang="en-US" dirty="0" smtClean="0"/>
              <a:t>확인됨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5832648" cy="3077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5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ko-KR" altLang="en-US" dirty="0" smtClean="0"/>
              <a:t>탐색적 분석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데이터 현황 확인 </a:t>
            </a:r>
            <a:endParaRPr lang="en-US" altLang="ko-KR" dirty="0"/>
          </a:p>
          <a:p>
            <a:pPr lvl="1"/>
            <a:r>
              <a:rPr lang="ko-KR" altLang="en-US" dirty="0" smtClean="0"/>
              <a:t>데이터간의 상관관계 분석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주택가격</a:t>
            </a:r>
            <a:r>
              <a:rPr lang="en-US" altLang="ko-KR" dirty="0"/>
              <a:t>(MEDV)</a:t>
            </a:r>
            <a:r>
              <a:rPr lang="ko-KR" altLang="en-US" dirty="0"/>
              <a:t>는 다수의 설명 변수와 </a:t>
            </a:r>
            <a:r>
              <a:rPr lang="ko-KR" altLang="en-US" dirty="0" smtClean="0"/>
              <a:t>상</a:t>
            </a:r>
            <a:r>
              <a:rPr lang="ko-KR" altLang="en-US" dirty="0"/>
              <a:t>관</a:t>
            </a:r>
            <a:r>
              <a:rPr lang="ko-KR" altLang="en-US" dirty="0" smtClean="0"/>
              <a:t>관계를 보이나 설명변수 </a:t>
            </a:r>
            <a:r>
              <a:rPr lang="en-US" altLang="ko-KR" dirty="0" smtClean="0"/>
              <a:t>CHAS</a:t>
            </a:r>
            <a:r>
              <a:rPr lang="ko-KR" altLang="en-US" dirty="0" smtClean="0"/>
              <a:t>는 상관관계가 미미하므로 모델링에서 제외한다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65722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2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ko-KR" altLang="en-US" dirty="0" smtClean="0"/>
              <a:t>모델링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338522" cy="5141168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ko-KR" altLang="en-US" dirty="0" smtClean="0"/>
              <a:t>회귀분석 모델링</a:t>
            </a: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r>
              <a:rPr lang="en-US" altLang="ko-KR" dirty="0" smtClean="0"/>
              <a:t>P</a:t>
            </a:r>
            <a:r>
              <a:rPr lang="ko-KR" altLang="en-US" dirty="0" smtClean="0"/>
              <a:t>값이 유의 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작으므로 회귀모델로서 유의</a:t>
            </a: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r>
              <a:rPr lang="ko-KR" altLang="en-US" dirty="0" smtClean="0"/>
              <a:t>설명력</a:t>
            </a:r>
            <a:r>
              <a:rPr lang="en-US" altLang="ko-KR" dirty="0" smtClean="0"/>
              <a:t>: 0.736(</a:t>
            </a:r>
            <a:r>
              <a:rPr lang="ko-KR" altLang="en-US" dirty="0" err="1" smtClean="0"/>
              <a:t>모델을통하여</a:t>
            </a:r>
            <a:r>
              <a:rPr lang="ko-KR" altLang="en-US" dirty="0" smtClean="0"/>
              <a:t> 설명변수</a:t>
            </a:r>
            <a:r>
              <a:rPr lang="en-US" altLang="ko-KR" dirty="0" smtClean="0"/>
              <a:t>EVAL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73.6%</a:t>
            </a:r>
            <a:r>
              <a:rPr lang="ko-KR" altLang="en-US" dirty="0" smtClean="0"/>
              <a:t>를 설명할 수 있음</a:t>
            </a:r>
            <a:r>
              <a:rPr lang="en-US" altLang="ko-KR" dirty="0" smtClean="0"/>
              <a:t>)</a:t>
            </a:r>
          </a:p>
          <a:p>
            <a:pPr marL="868680" lvl="1" indent="-457200" algn="just">
              <a:buFont typeface="+mj-lt"/>
              <a:buAutoNum type="arabicPeriod"/>
            </a:pPr>
            <a:r>
              <a:rPr lang="ko-KR" altLang="en-US" dirty="0"/>
              <a:t>희귀계수 검정 </a:t>
            </a:r>
            <a:r>
              <a:rPr lang="en-US" altLang="ko-KR" dirty="0"/>
              <a:t>:</a:t>
            </a:r>
            <a:r>
              <a:rPr lang="ko-KR" altLang="en-US" dirty="0" smtClean="0"/>
              <a:t>절편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 </a:t>
            </a:r>
            <a:r>
              <a:rPr lang="ko-KR" altLang="en-US" dirty="0"/>
              <a:t>유의성은 </a:t>
            </a:r>
            <a:r>
              <a:rPr lang="ko-KR" altLang="en-US" dirty="0" err="1" smtClean="0"/>
              <a:t>검토하지않음</a:t>
            </a:r>
            <a:r>
              <a:rPr lang="en-US" altLang="ko-KR" dirty="0"/>
              <a:t>. (</a:t>
            </a:r>
            <a:r>
              <a:rPr lang="ko-KR" altLang="en-US" dirty="0" err="1"/>
              <a:t>회귀식에는</a:t>
            </a:r>
            <a:r>
              <a:rPr lang="ko-KR" altLang="en-US" dirty="0"/>
              <a:t> </a:t>
            </a:r>
            <a:r>
              <a:rPr lang="ko-KR" altLang="en-US" dirty="0" smtClean="0"/>
              <a:t>절편의 </a:t>
            </a:r>
            <a:r>
              <a:rPr lang="ko-KR" altLang="en-US" dirty="0"/>
              <a:t>유의성 </a:t>
            </a:r>
            <a:r>
              <a:rPr lang="ko-KR" altLang="en-US" dirty="0" smtClean="0"/>
              <a:t>상관없이 </a:t>
            </a:r>
            <a:r>
              <a:rPr lang="ko-KR" altLang="en-US" dirty="0"/>
              <a:t>항상 포함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en-US" altLang="ko-KR" dirty="0"/>
              <a:t>INDUS,AGE</a:t>
            </a:r>
            <a:r>
              <a:rPr lang="ko-KR" altLang="en-US" dirty="0"/>
              <a:t>의 </a:t>
            </a:r>
            <a:r>
              <a:rPr lang="en-US" altLang="ko-KR" dirty="0"/>
              <a:t>p</a:t>
            </a:r>
            <a:r>
              <a:rPr lang="ko-KR" altLang="en-US" dirty="0" smtClean="0"/>
              <a:t>값을 </a:t>
            </a:r>
            <a:r>
              <a:rPr lang="ko-KR" altLang="en-US" dirty="0"/>
              <a:t>제외한 </a:t>
            </a:r>
            <a:r>
              <a:rPr lang="ko-KR" altLang="en-US" dirty="0" smtClean="0"/>
              <a:t>독립변수들의 </a:t>
            </a:r>
            <a:r>
              <a:rPr lang="ko-KR" altLang="en-US" dirty="0"/>
              <a:t>유의수준 </a:t>
            </a:r>
            <a:r>
              <a:rPr lang="en-US" altLang="ko-KR" dirty="0"/>
              <a:t>0.05</a:t>
            </a:r>
            <a:r>
              <a:rPr lang="ko-KR" altLang="en-US" dirty="0" smtClean="0"/>
              <a:t>보다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작으므로 </a:t>
            </a:r>
            <a:r>
              <a:rPr lang="ko-KR" altLang="en-US" dirty="0"/>
              <a:t>유의</a:t>
            </a:r>
          </a:p>
          <a:p>
            <a:pPr marL="868680" lvl="1" indent="-457200" algn="just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22" y="1628800"/>
            <a:ext cx="4645846" cy="460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5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ko-KR" altLang="en-US" dirty="0" smtClean="0"/>
              <a:t>모델링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5141168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ko-KR" altLang="en-US" dirty="0" err="1" smtClean="0"/>
              <a:t>다중공선성</a:t>
            </a:r>
            <a:r>
              <a:rPr lang="ko-KR" altLang="en-US" dirty="0" smtClean="0"/>
              <a:t> 검토</a:t>
            </a: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 smtClean="0"/>
          </a:p>
          <a:p>
            <a:pPr marL="868680" lvl="1" indent="-457200" algn="just">
              <a:buFont typeface="+mj-lt"/>
              <a:buAutoNum type="arabicPeriod"/>
            </a:pPr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/>
            <a:r>
              <a:rPr lang="en-US" altLang="ko-KR" dirty="0" smtClean="0"/>
              <a:t>VIF</a:t>
            </a:r>
            <a:r>
              <a:rPr lang="ko-KR" altLang="en-US" dirty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이상의 수치를 나타내는 변수가 없으므로 다중공선성은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별도로 고려하지 않는다</a:t>
            </a:r>
            <a:r>
              <a:rPr lang="en-US" altLang="ko-KR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8326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8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286</TotalTime>
  <Words>388</Words>
  <Application>Microsoft Office PowerPoint</Application>
  <PresentationFormat>화면 슬라이드 쇼(4:3)</PresentationFormat>
  <Paragraphs>167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근접</vt:lpstr>
      <vt:lpstr>PowerPoint 프레젠테이션</vt:lpstr>
      <vt:lpstr>과제 실습</vt:lpstr>
      <vt:lpstr>분석 계획</vt:lpstr>
      <vt:lpstr>데이터 현황</vt:lpstr>
      <vt:lpstr>탐색적 분석(1)</vt:lpstr>
      <vt:lpstr>탐색적 분석(2)</vt:lpstr>
      <vt:lpstr>탐색적 분석(3)</vt:lpstr>
      <vt:lpstr>모델링 &amp; 요약</vt:lpstr>
      <vt:lpstr>모델링 &amp; 요약</vt:lpstr>
      <vt:lpstr>모델링 &amp; 요약</vt:lpstr>
      <vt:lpstr>모델링 &amp; 요약</vt:lpstr>
      <vt:lpstr>모델링 &amp; 요약</vt:lpstr>
      <vt:lpstr>모델링 &amp; 요약</vt:lpstr>
      <vt:lpstr>개선방향 &amp; 결론 &amp; 애로사항</vt:lpstr>
      <vt:lpstr>핵심인자 정리 템플릿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junho Lee</dc:creator>
  <cp:lastModifiedBy>junho Lee</cp:lastModifiedBy>
  <cp:revision>16</cp:revision>
  <dcterms:created xsi:type="dcterms:W3CDTF">2019-05-04T05:33:38Z</dcterms:created>
  <dcterms:modified xsi:type="dcterms:W3CDTF">2019-05-04T10:19:45Z</dcterms:modified>
</cp:coreProperties>
</file>