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Рисунок 38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0" name="Рисунок 3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77240" y="1219320"/>
            <a:ext cx="7542720" cy="9975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77240" y="1219320"/>
            <a:ext cx="7542720" cy="9975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8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 hidden="1"/>
          <p:cNvSpPr/>
          <p:nvPr/>
        </p:nvSpPr>
        <p:spPr>
          <a:xfrm rot="19724400">
            <a:off x="1372320" y="1038600"/>
            <a:ext cx="7239600" cy="570600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17656800">
            <a:off x="-273960" y="1166040"/>
            <a:ext cx="5537520" cy="44794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rot="19724400">
            <a:off x="3277440" y="117000"/>
            <a:ext cx="6478200" cy="475380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828800" y="3164400"/>
            <a:ext cx="45612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9000" anchor="ctr"/>
          <a:lstStyle/>
          <a:p>
            <a:pPr>
              <a:lnSpc>
                <a:spcPct val="100000"/>
              </a:lnSpc>
            </a:pPr>
            <a:r>
              <a:rPr lang="ru-RU" sz="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8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 hidden="1"/>
          <p:cNvSpPr/>
          <p:nvPr/>
        </p:nvSpPr>
        <p:spPr>
          <a:xfrm rot="19724400">
            <a:off x="1372320" y="1038600"/>
            <a:ext cx="7239600" cy="570600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 hidden="1"/>
          <p:cNvSpPr/>
          <p:nvPr/>
        </p:nvSpPr>
        <p:spPr>
          <a:xfrm rot="17656800">
            <a:off x="-273960" y="1166040"/>
            <a:ext cx="5537520" cy="44794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 hidden="1"/>
          <p:cNvSpPr/>
          <p:nvPr/>
        </p:nvSpPr>
        <p:spPr>
          <a:xfrm rot="19724400">
            <a:off x="3277440" y="117000"/>
            <a:ext cx="6478200" cy="475380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828800" y="3164400"/>
            <a:ext cx="45612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9000" anchor="ctr"/>
          <a:lstStyle/>
          <a:p>
            <a:pPr>
              <a:lnSpc>
                <a:spcPct val="100000"/>
              </a:lnSpc>
            </a:pPr>
            <a:r>
              <a:rPr lang="ru-RU" sz="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777240" y="1219320"/>
            <a:ext cx="7542720" cy="215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ook-tr.zzz.com.u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ook-tr.zzz.com.ua/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://book-tr.zzz.com.ua/" TargetMode="Externa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ook-tr.zzz.com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ook-tr.zzz.com.u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2684520"/>
            <a:ext cx="7991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spc="-1" dirty="0" smtClean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ИЗУЧАЙТЕ</a:t>
            </a:r>
            <a:r>
              <a:rPr lang="ru-RU" sz="3200" b="1" strike="noStrike" spc="-1" dirty="0" smtClean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ИНОСТРАННЫЕ ЯЗЫКИ ЧИТАЯ КНИГИ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039440" y="5787360"/>
            <a:ext cx="19011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Марченко Анатолий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66080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2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1"/>
          <p:cNvSpPr/>
          <p:nvPr/>
        </p:nvSpPr>
        <p:spPr>
          <a:xfrm>
            <a:off x="872400" y="476672"/>
            <a:ext cx="7991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hlinkClick r:id="rId2"/>
              </a:rPr>
              <a:t>http://book-tr.zzz.com.ua</a:t>
            </a:r>
            <a:endParaRPr lang="ru-RU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2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rot="16200000">
            <a:off x="254880" y="1463400"/>
            <a:ext cx="1800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77240" y="540000"/>
            <a:ext cx="8087040" cy="1736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Клик по кнопке «Начать изучение» инициирует процесс изучения слов. Сначала следует пройти «Изучение слов с родного языка на целевой», затем «Изучение слов с целевого языка на родной» . После успешного прохождения слова будут записаны в БД, обновлены в разделах «Чтение», «Статистика» и в таблице.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276872"/>
            <a:ext cx="7751488" cy="416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827640" y="4509120"/>
            <a:ext cx="78476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В процессе взаимодействия пользователя с программой будут выводиться диалоговые окна. В них отображается информация о произошедшем событии.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8" y="786395"/>
            <a:ext cx="3330576" cy="23281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04879"/>
            <a:ext cx="1581371" cy="1219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86395"/>
            <a:ext cx="3353268" cy="15432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78155"/>
            <a:ext cx="3715269" cy="1257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42960" y="116640"/>
            <a:ext cx="81766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Выбор технологии для реализации проекта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70A63E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69600" y="548640"/>
            <a:ext cx="8437680" cy="59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Для сайта: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язык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разметки гипертекста HTML (HTML5)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каскадные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таблицы стилей (CSS3)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JavaScript в синтаксисе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ES6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IndexedDB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– локальная БД в браузере</a:t>
            </a:r>
            <a:b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</a:b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с персистентным хранением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Ajax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технология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обращения к серверу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/>
            </a:r>
            <a:b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</a:b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без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перезагрузки страницы 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Google Translate API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Webpack4</a:t>
            </a: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Babel7</a:t>
            </a:r>
          </a:p>
          <a:p>
            <a:pPr marL="285840" indent="-284760">
              <a:lnSpc>
                <a:spcPct val="15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Минимизация, карты исходных кодов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3"/>
          <a:stretch/>
        </p:blipFill>
        <p:spPr>
          <a:xfrm>
            <a:off x="6360314" y="1123020"/>
            <a:ext cx="1674720" cy="9810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4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Picture 3"/>
          <p:cNvPicPr/>
          <p:nvPr/>
        </p:nvPicPr>
        <p:blipFill>
          <a:blip r:embed="rId5"/>
          <a:stretch/>
        </p:blipFill>
        <p:spPr>
          <a:xfrm>
            <a:off x="6496034" y="3072236"/>
            <a:ext cx="1539000" cy="73800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30" y="2343879"/>
            <a:ext cx="1365669" cy="7283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82" y="3717032"/>
            <a:ext cx="1220348" cy="9152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96" y="4262519"/>
            <a:ext cx="1296144" cy="4589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5" y="4721441"/>
            <a:ext cx="1116642" cy="43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3"/>
          <p:cNvPicPr/>
          <p:nvPr/>
        </p:nvPicPr>
        <p:blipFill>
          <a:blip r:embed="rId2"/>
          <a:stretch/>
        </p:blipFill>
        <p:spPr>
          <a:xfrm>
            <a:off x="-1440" y="-99360"/>
            <a:ext cx="9142920" cy="68842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738243" y="188640"/>
            <a:ext cx="8226245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70A63E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Итоги прототипирования: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/>
          <p:cNvSpPr/>
          <p:nvPr/>
        </p:nvSpPr>
        <p:spPr>
          <a:xfrm>
            <a:off x="755576" y="704880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Достоинства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Успешно создан работающий прототип.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Сайт абсолютно не требователен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к ресурсам. 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Подойдет любой статический хостинг с 20мб дискового пространства.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Вся динамическая нагрузка перекладывается на браузер пользователя.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Дешевый хостинг способен обрабатывать множество пользователей.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Вероятный нелицензионный контент хранится у пользователя и владелец ресурса не несет за него ответственность.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Webpack –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отличный инструмент для сборки и его нужно использовать в продуктовой версии.</a:t>
            </a:r>
          </a:p>
          <a:p>
            <a:pPr marL="285840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Недостатки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IndexedDB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v.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 реализован не во всех браузерах.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Совсем н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е работает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IE, Edge, Opera Mini, Blackberry Browser, UC Browser for Android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. Не работает в ранних версиях  других браузеров (до 2017г).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В сумме это 11..14% пользователей Интернет.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IndexedDB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в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Google Chrome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при нехватке места на диске никак не сообщает об этом событии.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Следует рассмотреть возможность хранения книг на сервере, а статистики в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IndexedDB.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Либо полностью отказаться от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IndexedDB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.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b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</a:br>
            <a:r>
              <a:rPr lang="ru-RU" sz="16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Это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приведет к росту нагрузки на сервер, высокая вероятность попадания нелицензионного контента на сервер.</a:t>
            </a:r>
          </a:p>
          <a:p>
            <a:pPr marL="743040" lvl="1" indent="-284760">
              <a:buClr>
                <a:srgbClr val="70A63E"/>
              </a:buClr>
              <a:buFont typeface="Wingdings" charset="2"/>
              <a:buChar char=""/>
            </a:pP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Прототипу не хватает реактивности и компонентной  базы. Следует рассмотреть использование современных фрейворков или библиотек.</a:t>
            </a:r>
            <a:endParaRPr lang="ru-RU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864000" y="1232280"/>
            <a:ext cx="7542720" cy="215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23400" y="18000"/>
            <a:ext cx="9119880" cy="68392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83640" y="4509000"/>
            <a:ext cx="79196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Топ 10 языков, используемых в интернете. </a:t>
            </a:r>
          </a:p>
          <a:p>
            <a:pPr algn="ctr">
              <a:lnSpc>
                <a:spcPct val="15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видим, в список не попал ни один язык СНГ. </a:t>
            </a:r>
          </a:p>
          <a:p>
            <a:pPr algn="ctr">
              <a:lnSpc>
                <a:spcPct val="15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основная потенциальная аудитория нашего сайта.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-1440" y="36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rgbClr val="339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 Light"/>
              </a:rPr>
              <a:t> 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6008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8680"/>
            <a:ext cx="5632233" cy="396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/>
          <p:cNvPicPr/>
          <p:nvPr/>
        </p:nvPicPr>
        <p:blipFill>
          <a:blip r:embed="rId2"/>
          <a:stretch/>
        </p:blipFill>
        <p:spPr>
          <a:xfrm>
            <a:off x="-16920" y="-27360"/>
            <a:ext cx="9159840" cy="68842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864000" y="929160"/>
            <a:ext cx="5183640" cy="559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430 миллионов людей английский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язык является родным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700 миллионов человек изучали и знают английский язык.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80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% всех компьютерных данных в мире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использует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английский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язык.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75% корреспонденции в мире ведется на английском языке.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50% научных и технических публикаций выходят на английском языке.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38% европейцев свободно владеют английским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В Украине 18% знают английский язык выше среднего, 50% планирует изучать, 97% хотят чтобы язык изучали их дети.</a:t>
            </a:r>
          </a:p>
          <a:p>
            <a:pPr marL="343080" indent="-342000">
              <a:lnSpc>
                <a:spcPct val="100000"/>
              </a:lnSpc>
              <a:buClr>
                <a:srgbClr val="70A63E"/>
              </a:buClr>
              <a:buFont typeface="Wingdings" charset="2"/>
              <a:buChar char="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Одна из целей языковой политики ЕС заключается в том, чтобы каждый европейский гражданин владел двумя иностранными языками в дополнение к их родному языку.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53960" y="260648"/>
            <a:ext cx="7308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Зачем учить </a:t>
            </a:r>
            <a:r>
              <a:rPr lang="ru-RU" sz="2800" b="1" strike="noStrike" spc="-1" dirty="0" smtClean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иностранные языки?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66008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 Light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40" y="946591"/>
            <a:ext cx="2735640" cy="13678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40" y="2780928"/>
            <a:ext cx="2763508" cy="15841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20" y="4653136"/>
            <a:ext cx="2880320" cy="136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2"/>
          <a:stretch/>
        </p:blipFill>
        <p:spPr>
          <a:xfrm>
            <a:off x="36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648000" y="4701240"/>
            <a:ext cx="8171280" cy="18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Была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поставлена задача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разработать прототип сайта, который предоставляет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SPA-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сервис для изучения иностранных языков, в основе которого лежит чтение книг. Главной функцией сервиса является раздел заучивания слов.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313560"/>
            <a:ext cx="457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Задача: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461000" y="6525360"/>
            <a:ext cx="16023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 Light"/>
              </a:rPr>
              <a:t> 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8" y="1209813"/>
            <a:ext cx="7658463" cy="3312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-1440" y="36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755640" y="4961338"/>
            <a:ext cx="8063640" cy="15640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	Сайт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предоставляет возможность пользователю выбрать язык сайта,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русский, английский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или украинский,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а также изучаемый язык. При выборе языка выполняется локализация сайта без перезагрузки страницы.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Есть разделы «Библиотека», «Чтение» и «Изучение слов».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5640" y="313560"/>
            <a:ext cx="78476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Решение: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6008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4" y="841745"/>
            <a:ext cx="5688632" cy="4119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2"/>
          <a:stretch/>
        </p:blipFill>
        <p:spPr>
          <a:xfrm>
            <a:off x="-36360" y="0"/>
            <a:ext cx="9179280" cy="68842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41880" y="2708920"/>
            <a:ext cx="7822800" cy="37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Чтение книг не должно утомлять пользователя, а иннтерфейс не должен быть запутанным. </a:t>
            </a:r>
          </a:p>
          <a:p>
            <a:pPr algn="just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Поэтому в качестве основного фона был выбран всем знакомый цвет старой пожелтевшей бумаги. Для фона неактивны диалоговых окон спокойный цвет в темно-синих тонах, активные виджеты выделены светло-синим, а активные ссылки кораловые.</a:t>
            </a:r>
          </a:p>
          <a:p>
            <a:pPr algn="just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Навигация в любой раздел осуществляется двумя кликами через навигационное меню. Впрочем, для первых трех пунктов реализован автоматический переход при нажатии на соответствующие элементы в разделах.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91" y="1103861"/>
            <a:ext cx="2152951" cy="1019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/>
          <p:cNvPicPr/>
          <p:nvPr/>
        </p:nvPicPr>
        <p:blipFill>
          <a:blip r:embed="rId2"/>
          <a:stretch/>
        </p:blipFill>
        <p:spPr>
          <a:xfrm>
            <a:off x="26280" y="-27360"/>
            <a:ext cx="9142920" cy="688428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00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792000" y="514439"/>
            <a:ext cx="8195040" cy="188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Основным разделом, где пользователь будет находиться, является раздел «Чтение».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Тут пользователь читает книгу и формирует базу словарного запаса. Изученные слова не имеют фона, добавленные в список изучения помечены желтым, а неизвестные светло кирпичного цвета. При наведении курсора на слово, оно обводится коралловой рамкой с курсором приглашая нажать.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01599"/>
            <a:ext cx="6329690" cy="3988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/>
          <p:cNvPicPr/>
          <p:nvPr/>
        </p:nvPicPr>
        <p:blipFill>
          <a:blip r:embed="rId2"/>
          <a:stretch/>
        </p:blipFill>
        <p:spPr>
          <a:xfrm>
            <a:off x="38785" y="99336"/>
            <a:ext cx="9142920" cy="6884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080000" y="4005064"/>
            <a:ext cx="7487280" cy="25202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Нажатие на слово вызовет диалог, позволяющий добавить слово в изученные (клик по «Знаю») либо в список «на изучение» (клик по «Изучить») . После этого все слова в тексте будут помечены соответствующим цветом  и добавлены в БД. При открытии новой книги ранее выбранные слова учитываются – чем меньше помеченных слов, тем больше словарный запас пользователя.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3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rgbClr val="66CCFF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 Light"/>
              </a:rPr>
              <a:t> 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10" y="476672"/>
            <a:ext cx="5887272" cy="3343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542880"/>
            <a:ext cx="7542000" cy="1301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Следующим действием пользователя является изучение слов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Noto Sans CJK SC Regular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Для этого следует кликнуть по иконке навигационного меню и выбрать пункт «Изучение слов». Больщую часть занимает таблица, в которой отображена словарная база пользователя.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659720" y="6525360"/>
            <a:ext cx="12045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dirty="0" smtClean="0">
                <a:hlinkClick r:id="rId2"/>
              </a:rPr>
              <a:t>book-tr.zzz.com.ua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-1440" y="0"/>
            <a:ext cx="396000" cy="6856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 rot="16200000">
            <a:off x="39600" y="1600200"/>
            <a:ext cx="336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07" y="1950480"/>
            <a:ext cx="5231921" cy="447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1365</TotalTime>
  <Words>482</Words>
  <Application>Microsoft Office PowerPoint</Application>
  <PresentationFormat>Экран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Admin</dc:creator>
  <dc:description/>
  <cp:lastModifiedBy>Vano</cp:lastModifiedBy>
  <cp:revision>131</cp:revision>
  <dcterms:created xsi:type="dcterms:W3CDTF">2016-09-16T13:03:31Z</dcterms:created>
  <dcterms:modified xsi:type="dcterms:W3CDTF">2019-05-01T17:44:41Z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