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8" name="文本框 457"/>
          <p:cNvSpPr txBox="1"/>
          <p:nvPr/>
        </p:nvSpPr>
        <p:spPr>
          <a:xfrm>
            <a:off x="680085" y="-92202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ref:</a:t>
            </a:r>
            <a:endParaRPr lang="en-US" altLang="zh-CN"/>
          </a:p>
          <a:p>
            <a:r>
              <a:rPr lang="zh-CN" altLang="en-US"/>
              <a:t>Distilling the Knowledge in a Neural Network</a:t>
            </a:r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365760" y="1395730"/>
            <a:ext cx="1010285" cy="34944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488315" y="2348230"/>
            <a:ext cx="90170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airplane</a:t>
            </a:r>
            <a:endParaRPr lang="zh-CN" altLang="en-US" sz="12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680085" y="3512185"/>
            <a:ext cx="52133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endParaRPr lang="zh-CN" altLang="en-US" sz="12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607695" y="4614545"/>
            <a:ext cx="56261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deer</a:t>
            </a:r>
            <a:endParaRPr lang="zh-CN" altLang="en-US" sz="1200" dirty="0"/>
          </a:p>
        </p:txBody>
      </p:sp>
      <p:pic>
        <p:nvPicPr>
          <p:cNvPr id="4" name="图片 3" descr="4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1521460"/>
            <a:ext cx="431800" cy="431800"/>
          </a:xfrm>
          <a:prstGeom prst="rect">
            <a:avLst/>
          </a:prstGeom>
        </p:spPr>
      </p:pic>
      <p:pic>
        <p:nvPicPr>
          <p:cNvPr id="5" name="图片 4" descr="4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953260"/>
            <a:ext cx="431800" cy="431800"/>
          </a:xfrm>
          <a:prstGeom prst="rect">
            <a:avLst/>
          </a:prstGeom>
        </p:spPr>
      </p:pic>
      <p:pic>
        <p:nvPicPr>
          <p:cNvPr id="7" name="图片 6" descr="5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521460"/>
            <a:ext cx="431800" cy="431800"/>
          </a:xfrm>
          <a:prstGeom prst="rect">
            <a:avLst/>
          </a:prstGeom>
        </p:spPr>
      </p:pic>
      <p:pic>
        <p:nvPicPr>
          <p:cNvPr id="9" name="图片 8" descr="6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" y="1953260"/>
            <a:ext cx="431800" cy="431800"/>
          </a:xfrm>
          <a:prstGeom prst="rect">
            <a:avLst/>
          </a:prstGeom>
        </p:spPr>
      </p:pic>
      <p:pic>
        <p:nvPicPr>
          <p:cNvPr id="20" name="图片 19" descr="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75" y="3787775"/>
            <a:ext cx="431800" cy="431800"/>
          </a:xfrm>
          <a:prstGeom prst="rect">
            <a:avLst/>
          </a:prstGeom>
        </p:spPr>
      </p:pic>
      <p:pic>
        <p:nvPicPr>
          <p:cNvPr id="21" name="图片 20" descr="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75" y="4219575"/>
            <a:ext cx="431800" cy="431800"/>
          </a:xfrm>
          <a:prstGeom prst="rect">
            <a:avLst/>
          </a:prstGeom>
        </p:spPr>
      </p:pic>
      <p:pic>
        <p:nvPicPr>
          <p:cNvPr id="22" name="图片 21" descr="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75" y="4219575"/>
            <a:ext cx="431800" cy="431800"/>
          </a:xfrm>
          <a:prstGeom prst="rect">
            <a:avLst/>
          </a:prstGeom>
        </p:spPr>
      </p:pic>
      <p:pic>
        <p:nvPicPr>
          <p:cNvPr id="25" name="图片 24" descr="1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775" y="3787775"/>
            <a:ext cx="431800" cy="431800"/>
          </a:xfrm>
          <a:prstGeom prst="rect">
            <a:avLst/>
          </a:prstGeom>
        </p:spPr>
      </p:pic>
      <p:pic>
        <p:nvPicPr>
          <p:cNvPr id="26" name="图片 25" descr="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775" y="2685415"/>
            <a:ext cx="431800" cy="431800"/>
          </a:xfrm>
          <a:prstGeom prst="rect">
            <a:avLst/>
          </a:prstGeom>
        </p:spPr>
      </p:pic>
      <p:pic>
        <p:nvPicPr>
          <p:cNvPr id="27" name="图片 26" descr="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975" y="2685415"/>
            <a:ext cx="431800" cy="431800"/>
          </a:xfrm>
          <a:prstGeom prst="rect">
            <a:avLst/>
          </a:prstGeom>
        </p:spPr>
      </p:pic>
      <p:pic>
        <p:nvPicPr>
          <p:cNvPr id="28" name="图片 27" descr="1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775" y="3117215"/>
            <a:ext cx="431800" cy="431800"/>
          </a:xfrm>
          <a:prstGeom prst="rect">
            <a:avLst/>
          </a:prstGeom>
        </p:spPr>
      </p:pic>
      <p:pic>
        <p:nvPicPr>
          <p:cNvPr id="29" name="图片 28" descr="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055" y="3117215"/>
            <a:ext cx="431800" cy="431800"/>
          </a:xfrm>
          <a:prstGeom prst="rect">
            <a:avLst/>
          </a:prstGeom>
        </p:spPr>
      </p:pic>
      <p:cxnSp>
        <p:nvCxnSpPr>
          <p:cNvPr id="6" name="直接连接符 5"/>
          <p:cNvCxnSpPr>
            <a:stCxn id="139" idx="3"/>
          </p:cNvCxnSpPr>
          <p:nvPr/>
        </p:nvCxnSpPr>
        <p:spPr>
          <a:xfrm>
            <a:off x="1365250" y="3143250"/>
            <a:ext cx="505460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78965" y="2176145"/>
            <a:ext cx="1270" cy="201803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15845" y="1684655"/>
            <a:ext cx="4543425" cy="117284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863090" y="2176145"/>
            <a:ext cx="3632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863090" y="4194175"/>
            <a:ext cx="3632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15845" y="2489200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teacher network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15845" y="3773805"/>
            <a:ext cx="4543425" cy="111633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81505" y="4568825"/>
            <a:ext cx="223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student network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圆角矩形 458"/>
          <p:cNvSpPr/>
          <p:nvPr/>
        </p:nvSpPr>
        <p:spPr>
          <a:xfrm>
            <a:off x="2460625" y="178308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圆角矩形 459"/>
          <p:cNvSpPr/>
          <p:nvPr/>
        </p:nvSpPr>
        <p:spPr>
          <a:xfrm>
            <a:off x="3740785" y="178308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圆角矩形 461"/>
          <p:cNvSpPr/>
          <p:nvPr/>
        </p:nvSpPr>
        <p:spPr>
          <a:xfrm>
            <a:off x="5631815" y="178308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M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466"/>
          <p:cNvSpPr txBox="1"/>
          <p:nvPr/>
        </p:nvSpPr>
        <p:spPr>
          <a:xfrm>
            <a:off x="4984750" y="1783080"/>
            <a:ext cx="4140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...</a:t>
            </a:r>
            <a:endParaRPr lang="en-US" altLang="zh-CN" sz="3000"/>
          </a:p>
        </p:txBody>
      </p:sp>
      <p:sp>
        <p:nvSpPr>
          <p:cNvPr id="468" name="圆角矩形 467"/>
          <p:cNvSpPr/>
          <p:nvPr/>
        </p:nvSpPr>
        <p:spPr>
          <a:xfrm>
            <a:off x="2406015" y="387477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9" name="圆角矩形 468"/>
          <p:cNvSpPr/>
          <p:nvPr/>
        </p:nvSpPr>
        <p:spPr>
          <a:xfrm>
            <a:off x="3686175" y="387477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圆角矩形 470"/>
          <p:cNvSpPr/>
          <p:nvPr/>
        </p:nvSpPr>
        <p:spPr>
          <a:xfrm>
            <a:off x="5577205" y="387477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文本框 473"/>
          <p:cNvSpPr txBox="1"/>
          <p:nvPr/>
        </p:nvSpPr>
        <p:spPr>
          <a:xfrm>
            <a:off x="4899660" y="3874770"/>
            <a:ext cx="4140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...</a:t>
            </a:r>
            <a:endParaRPr lang="en-US" altLang="zh-CN" sz="3000"/>
          </a:p>
        </p:txBody>
      </p:sp>
      <p:cxnSp>
        <p:nvCxnSpPr>
          <p:cNvPr id="475" name="直接箭头连接符 474"/>
          <p:cNvCxnSpPr/>
          <p:nvPr/>
        </p:nvCxnSpPr>
        <p:spPr>
          <a:xfrm>
            <a:off x="3499485" y="216154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箭头连接符 475"/>
          <p:cNvCxnSpPr/>
          <p:nvPr/>
        </p:nvCxnSpPr>
        <p:spPr>
          <a:xfrm>
            <a:off x="4810760" y="216154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5408295" y="216154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/>
          <p:cNvCxnSpPr/>
          <p:nvPr/>
        </p:nvCxnSpPr>
        <p:spPr>
          <a:xfrm>
            <a:off x="3444875" y="4248785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箭头连接符 481"/>
          <p:cNvCxnSpPr/>
          <p:nvPr/>
        </p:nvCxnSpPr>
        <p:spPr>
          <a:xfrm>
            <a:off x="4751705" y="4248785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/>
          <p:cNvCxnSpPr/>
          <p:nvPr/>
        </p:nvCxnSpPr>
        <p:spPr>
          <a:xfrm>
            <a:off x="5344160" y="4248785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箭头连接符 483"/>
          <p:cNvCxnSpPr/>
          <p:nvPr/>
        </p:nvCxnSpPr>
        <p:spPr>
          <a:xfrm>
            <a:off x="6670675" y="2125980"/>
            <a:ext cx="469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圆角矩形 486"/>
          <p:cNvSpPr/>
          <p:nvPr/>
        </p:nvSpPr>
        <p:spPr>
          <a:xfrm>
            <a:off x="7239000" y="1924050"/>
            <a:ext cx="1748790" cy="4038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Softmax(T=t)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3" name="直接箭头连接符 492"/>
          <p:cNvCxnSpPr/>
          <p:nvPr/>
        </p:nvCxnSpPr>
        <p:spPr>
          <a:xfrm>
            <a:off x="6670675" y="4290695"/>
            <a:ext cx="261620" cy="6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圆角矩形 493"/>
          <p:cNvSpPr/>
          <p:nvPr/>
        </p:nvSpPr>
        <p:spPr>
          <a:xfrm>
            <a:off x="7239000" y="3649980"/>
            <a:ext cx="1748790" cy="4038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Softmax(T=t)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5" name="直接连接符 494"/>
          <p:cNvCxnSpPr/>
          <p:nvPr/>
        </p:nvCxnSpPr>
        <p:spPr>
          <a:xfrm>
            <a:off x="6931660" y="3851910"/>
            <a:ext cx="635" cy="841375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/>
          <p:cNvCxnSpPr/>
          <p:nvPr/>
        </p:nvCxnSpPr>
        <p:spPr>
          <a:xfrm>
            <a:off x="6932295" y="385191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/>
          <p:cNvCxnSpPr/>
          <p:nvPr/>
        </p:nvCxnSpPr>
        <p:spPr>
          <a:xfrm>
            <a:off x="6932295" y="4693285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圆角矩形 497"/>
          <p:cNvSpPr/>
          <p:nvPr/>
        </p:nvSpPr>
        <p:spPr>
          <a:xfrm>
            <a:off x="7239000" y="4528185"/>
            <a:ext cx="1748790" cy="4038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Softmax(T=1)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9" name="直接箭头连接符 498"/>
          <p:cNvCxnSpPr/>
          <p:nvPr/>
        </p:nvCxnSpPr>
        <p:spPr>
          <a:xfrm>
            <a:off x="8987790" y="2125980"/>
            <a:ext cx="469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9457055" y="1838325"/>
            <a:ext cx="1403985" cy="67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Soft labels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1" name="直接箭头连接符 500"/>
          <p:cNvCxnSpPr/>
          <p:nvPr/>
        </p:nvCxnSpPr>
        <p:spPr>
          <a:xfrm>
            <a:off x="8987790" y="3874770"/>
            <a:ext cx="469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矩形 501"/>
          <p:cNvSpPr/>
          <p:nvPr/>
        </p:nvSpPr>
        <p:spPr>
          <a:xfrm>
            <a:off x="9457055" y="3512185"/>
            <a:ext cx="1403985" cy="67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Soft predictions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3" name="直接箭头连接符 502"/>
          <p:cNvCxnSpPr/>
          <p:nvPr/>
        </p:nvCxnSpPr>
        <p:spPr>
          <a:xfrm>
            <a:off x="8987790" y="4752340"/>
            <a:ext cx="469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矩形 503"/>
          <p:cNvSpPr/>
          <p:nvPr/>
        </p:nvSpPr>
        <p:spPr>
          <a:xfrm>
            <a:off x="9476740" y="4560570"/>
            <a:ext cx="1403985" cy="67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圆角矩形 504"/>
          <p:cNvSpPr/>
          <p:nvPr/>
        </p:nvSpPr>
        <p:spPr>
          <a:xfrm>
            <a:off x="11185525" y="2685415"/>
            <a:ext cx="1567815" cy="4686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loss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圆角矩形 505"/>
          <p:cNvSpPr/>
          <p:nvPr/>
        </p:nvSpPr>
        <p:spPr>
          <a:xfrm>
            <a:off x="11185525" y="5344160"/>
            <a:ext cx="1567815" cy="4686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studednt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矩形 506"/>
          <p:cNvSpPr/>
          <p:nvPr/>
        </p:nvSpPr>
        <p:spPr>
          <a:xfrm>
            <a:off x="9457055" y="5952490"/>
            <a:ext cx="1403985" cy="67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hard labels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8" name="肘形连接符 507"/>
          <p:cNvCxnSpPr>
            <a:stCxn id="500" idx="3"/>
            <a:endCxn id="505" idx="0"/>
          </p:cNvCxnSpPr>
          <p:nvPr/>
        </p:nvCxnSpPr>
        <p:spPr>
          <a:xfrm>
            <a:off x="10861040" y="2176145"/>
            <a:ext cx="1108710" cy="5092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肘形连接符 508"/>
          <p:cNvCxnSpPr>
            <a:stCxn id="502" idx="3"/>
            <a:endCxn id="505" idx="2"/>
          </p:cNvCxnSpPr>
          <p:nvPr/>
        </p:nvCxnSpPr>
        <p:spPr>
          <a:xfrm flipV="1">
            <a:off x="10861040" y="3154045"/>
            <a:ext cx="1108710" cy="6959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肘形连接符 509"/>
          <p:cNvCxnSpPr>
            <a:stCxn id="504" idx="3"/>
            <a:endCxn id="506" idx="0"/>
          </p:cNvCxnSpPr>
          <p:nvPr/>
        </p:nvCxnSpPr>
        <p:spPr>
          <a:xfrm>
            <a:off x="10880725" y="4898390"/>
            <a:ext cx="1089025" cy="4457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肘形连接符 510"/>
          <p:cNvCxnSpPr>
            <a:stCxn id="507" idx="3"/>
            <a:endCxn id="506" idx="2"/>
          </p:cNvCxnSpPr>
          <p:nvPr/>
        </p:nvCxnSpPr>
        <p:spPr>
          <a:xfrm flipV="1">
            <a:off x="10861040" y="5812790"/>
            <a:ext cx="1108710" cy="477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圆角矩形 514"/>
          <p:cNvSpPr/>
          <p:nvPr/>
        </p:nvSpPr>
        <p:spPr>
          <a:xfrm>
            <a:off x="12513945" y="3959860"/>
            <a:ext cx="1567815" cy="46863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6" name="肘形连接符 515"/>
          <p:cNvCxnSpPr>
            <a:stCxn id="505" idx="3"/>
            <a:endCxn id="515" idx="0"/>
          </p:cNvCxnSpPr>
          <p:nvPr/>
        </p:nvCxnSpPr>
        <p:spPr>
          <a:xfrm>
            <a:off x="12753340" y="2919730"/>
            <a:ext cx="544830" cy="10401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肘形连接符 516"/>
          <p:cNvCxnSpPr>
            <a:stCxn id="506" idx="3"/>
            <a:endCxn id="515" idx="2"/>
          </p:cNvCxnSpPr>
          <p:nvPr/>
        </p:nvCxnSpPr>
        <p:spPr>
          <a:xfrm flipV="1">
            <a:off x="12753340" y="4428490"/>
            <a:ext cx="544830" cy="11499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接箭头连接符 518"/>
          <p:cNvCxnSpPr/>
          <p:nvPr/>
        </p:nvCxnSpPr>
        <p:spPr>
          <a:xfrm>
            <a:off x="14081760" y="4187825"/>
            <a:ext cx="2147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文本框 519"/>
          <p:cNvSpPr txBox="1"/>
          <p:nvPr/>
        </p:nvSpPr>
        <p:spPr>
          <a:xfrm>
            <a:off x="14054455" y="3861435"/>
            <a:ext cx="2174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backward propagate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 student network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>
          <a:xfrm>
            <a:off x="0" y="598805"/>
            <a:ext cx="16427450" cy="61029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3" name="文本框 522"/>
          <p:cNvSpPr txBox="1"/>
          <p:nvPr/>
        </p:nvSpPr>
        <p:spPr>
          <a:xfrm>
            <a:off x="565150" y="761365"/>
            <a:ext cx="2769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Tain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ing phase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>
          <a:xfrm>
            <a:off x="-100330" y="7108825"/>
            <a:ext cx="16427450" cy="61029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5" name="文本框 524"/>
          <p:cNvSpPr txBox="1"/>
          <p:nvPr/>
        </p:nvSpPr>
        <p:spPr>
          <a:xfrm>
            <a:off x="450850" y="7221855"/>
            <a:ext cx="2769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phase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6" name="组合 525"/>
          <p:cNvGrpSpPr/>
          <p:nvPr/>
        </p:nvGrpSpPr>
        <p:grpSpPr>
          <a:xfrm rot="0">
            <a:off x="1452880" y="7571740"/>
            <a:ext cx="13559790" cy="5327015"/>
            <a:chOff x="-627" y="417"/>
            <a:chExt cx="21354" cy="8389"/>
          </a:xfrm>
        </p:grpSpPr>
        <p:cxnSp>
          <p:nvCxnSpPr>
            <p:cNvPr id="527" name="直接箭头连接符 526"/>
            <p:cNvCxnSpPr/>
            <p:nvPr/>
          </p:nvCxnSpPr>
          <p:spPr>
            <a:xfrm flipH="1">
              <a:off x="1940" y="417"/>
              <a:ext cx="1" cy="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矩形 527"/>
            <p:cNvSpPr/>
            <p:nvPr/>
          </p:nvSpPr>
          <p:spPr>
            <a:xfrm>
              <a:off x="-511" y="1988"/>
              <a:ext cx="2068" cy="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conv3x3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2CxC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9" name="直接箭头连接符 528"/>
            <p:cNvCxnSpPr>
              <a:stCxn id="543" idx="3"/>
              <a:endCxn id="528" idx="0"/>
            </p:cNvCxnSpPr>
            <p:nvPr/>
          </p:nvCxnSpPr>
          <p:spPr>
            <a:xfrm flipH="1">
              <a:off x="523" y="1070"/>
              <a:ext cx="1329" cy="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矩形 529"/>
            <p:cNvSpPr/>
            <p:nvPr/>
          </p:nvSpPr>
          <p:spPr>
            <a:xfrm>
              <a:off x="-511" y="3154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1" name="矩形 530"/>
            <p:cNvSpPr/>
            <p:nvPr/>
          </p:nvSpPr>
          <p:spPr>
            <a:xfrm>
              <a:off x="-511" y="3890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2" name="直接箭头连接符 531"/>
            <p:cNvCxnSpPr/>
            <p:nvPr/>
          </p:nvCxnSpPr>
          <p:spPr>
            <a:xfrm>
              <a:off x="527" y="3551"/>
              <a:ext cx="4" cy="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接箭头连接符 532"/>
            <p:cNvCxnSpPr/>
            <p:nvPr/>
          </p:nvCxnSpPr>
          <p:spPr>
            <a:xfrm>
              <a:off x="531" y="2858"/>
              <a:ext cx="3" cy="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矩形 533"/>
            <p:cNvSpPr/>
            <p:nvPr/>
          </p:nvSpPr>
          <p:spPr>
            <a:xfrm>
              <a:off x="-505" y="4619"/>
              <a:ext cx="2068" cy="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conv3x3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2Cx2C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5" name="直接箭头连接符 534"/>
            <p:cNvCxnSpPr/>
            <p:nvPr/>
          </p:nvCxnSpPr>
          <p:spPr>
            <a:xfrm>
              <a:off x="533" y="5478"/>
              <a:ext cx="4" cy="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箭头连接符 535"/>
            <p:cNvCxnSpPr/>
            <p:nvPr/>
          </p:nvCxnSpPr>
          <p:spPr>
            <a:xfrm>
              <a:off x="527" y="4273"/>
              <a:ext cx="4" cy="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箭头连接符 536"/>
            <p:cNvCxnSpPr>
              <a:stCxn id="539" idx="2"/>
              <a:endCxn id="542" idx="0"/>
            </p:cNvCxnSpPr>
            <p:nvPr/>
          </p:nvCxnSpPr>
          <p:spPr>
            <a:xfrm>
              <a:off x="523" y="6214"/>
              <a:ext cx="1303" cy="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矩形 537"/>
            <p:cNvSpPr/>
            <p:nvPr/>
          </p:nvSpPr>
          <p:spPr>
            <a:xfrm>
              <a:off x="793" y="8047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9" name="矩形 538"/>
            <p:cNvSpPr/>
            <p:nvPr/>
          </p:nvSpPr>
          <p:spPr>
            <a:xfrm>
              <a:off x="-511" y="5817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0" name="直接箭头连接符 539"/>
            <p:cNvCxnSpPr>
              <a:stCxn id="542" idx="2"/>
            </p:cNvCxnSpPr>
            <p:nvPr/>
          </p:nvCxnSpPr>
          <p:spPr>
            <a:xfrm>
              <a:off x="1826" y="7606"/>
              <a:ext cx="1" cy="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箭头连接符 540"/>
            <p:cNvCxnSpPr/>
            <p:nvPr/>
          </p:nvCxnSpPr>
          <p:spPr>
            <a:xfrm>
              <a:off x="1827" y="8444"/>
              <a:ext cx="0" cy="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矩形 541"/>
            <p:cNvSpPr/>
            <p:nvPr/>
          </p:nvSpPr>
          <p:spPr>
            <a:xfrm>
              <a:off x="792" y="7052"/>
              <a:ext cx="2068" cy="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3" name="椭圆 542"/>
            <p:cNvSpPr/>
            <p:nvPr/>
          </p:nvSpPr>
          <p:spPr>
            <a:xfrm>
              <a:off x="1815" y="856"/>
              <a:ext cx="251" cy="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4" name="矩形 543"/>
            <p:cNvSpPr/>
            <p:nvPr/>
          </p:nvSpPr>
          <p:spPr>
            <a:xfrm>
              <a:off x="2297" y="3065"/>
              <a:ext cx="2068" cy="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conv1x1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2CxC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5" name="矩形 544"/>
            <p:cNvSpPr/>
            <p:nvPr/>
          </p:nvSpPr>
          <p:spPr>
            <a:xfrm>
              <a:off x="2297" y="4282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6" name="直接箭头连接符 545"/>
            <p:cNvCxnSpPr/>
            <p:nvPr/>
          </p:nvCxnSpPr>
          <p:spPr>
            <a:xfrm>
              <a:off x="3341" y="3935"/>
              <a:ext cx="4" cy="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箭头连接符 546"/>
            <p:cNvCxnSpPr>
              <a:stCxn id="545" idx="2"/>
              <a:endCxn id="542" idx="0"/>
            </p:cNvCxnSpPr>
            <p:nvPr/>
          </p:nvCxnSpPr>
          <p:spPr>
            <a:xfrm flipH="1">
              <a:off x="1809" y="4679"/>
              <a:ext cx="1505" cy="2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箭头连接符 547"/>
            <p:cNvCxnSpPr>
              <a:stCxn id="543" idx="5"/>
              <a:endCxn id="544" idx="0"/>
            </p:cNvCxnSpPr>
            <p:nvPr/>
          </p:nvCxnSpPr>
          <p:spPr>
            <a:xfrm>
              <a:off x="2012" y="1070"/>
              <a:ext cx="1302" cy="19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右箭头 548"/>
            <p:cNvSpPr/>
            <p:nvPr/>
          </p:nvSpPr>
          <p:spPr>
            <a:xfrm>
              <a:off x="4399" y="3846"/>
              <a:ext cx="1156" cy="4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50" name="直接箭头连接符 549"/>
            <p:cNvCxnSpPr/>
            <p:nvPr/>
          </p:nvCxnSpPr>
          <p:spPr>
            <a:xfrm flipH="1">
              <a:off x="8192" y="417"/>
              <a:ext cx="1" cy="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矩形 550"/>
            <p:cNvSpPr/>
            <p:nvPr/>
          </p:nvSpPr>
          <p:spPr>
            <a:xfrm>
              <a:off x="5741" y="1988"/>
              <a:ext cx="2068" cy="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conv3x3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2CxC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2" name="直接箭头连接符 551"/>
            <p:cNvCxnSpPr>
              <a:stCxn id="564" idx="3"/>
              <a:endCxn id="551" idx="0"/>
            </p:cNvCxnSpPr>
            <p:nvPr/>
          </p:nvCxnSpPr>
          <p:spPr>
            <a:xfrm flipH="1">
              <a:off x="6775" y="1070"/>
              <a:ext cx="1329" cy="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矩形 552"/>
            <p:cNvSpPr/>
            <p:nvPr/>
          </p:nvSpPr>
          <p:spPr>
            <a:xfrm>
              <a:off x="5741" y="3154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4" name="直接箭头连接符 553"/>
            <p:cNvCxnSpPr>
              <a:endCxn id="556" idx="0"/>
            </p:cNvCxnSpPr>
            <p:nvPr/>
          </p:nvCxnSpPr>
          <p:spPr>
            <a:xfrm>
              <a:off x="6779" y="3551"/>
              <a:ext cx="2" cy="1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箭头连接符 554"/>
            <p:cNvCxnSpPr/>
            <p:nvPr/>
          </p:nvCxnSpPr>
          <p:spPr>
            <a:xfrm>
              <a:off x="6783" y="2858"/>
              <a:ext cx="3" cy="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矩形 555"/>
            <p:cNvSpPr/>
            <p:nvPr/>
          </p:nvSpPr>
          <p:spPr>
            <a:xfrm>
              <a:off x="5747" y="4619"/>
              <a:ext cx="2068" cy="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conv3x3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2Cx2C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7" name="直接箭头连接符 556"/>
            <p:cNvCxnSpPr/>
            <p:nvPr/>
          </p:nvCxnSpPr>
          <p:spPr>
            <a:xfrm>
              <a:off x="6785" y="5478"/>
              <a:ext cx="4" cy="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箭头连接符 557"/>
            <p:cNvCxnSpPr>
              <a:stCxn id="560" idx="2"/>
              <a:endCxn id="563" idx="0"/>
            </p:cNvCxnSpPr>
            <p:nvPr/>
          </p:nvCxnSpPr>
          <p:spPr>
            <a:xfrm>
              <a:off x="6775" y="6214"/>
              <a:ext cx="1303" cy="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9" name="矩形 558"/>
            <p:cNvSpPr/>
            <p:nvPr/>
          </p:nvSpPr>
          <p:spPr>
            <a:xfrm>
              <a:off x="7045" y="8047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0" name="矩形 559"/>
            <p:cNvSpPr/>
            <p:nvPr/>
          </p:nvSpPr>
          <p:spPr>
            <a:xfrm>
              <a:off x="5741" y="5817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1" name="直接箭头连接符 560"/>
            <p:cNvCxnSpPr>
              <a:stCxn id="563" idx="2"/>
            </p:cNvCxnSpPr>
            <p:nvPr/>
          </p:nvCxnSpPr>
          <p:spPr>
            <a:xfrm>
              <a:off x="8078" y="7606"/>
              <a:ext cx="1" cy="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箭头连接符 561"/>
            <p:cNvCxnSpPr/>
            <p:nvPr/>
          </p:nvCxnSpPr>
          <p:spPr>
            <a:xfrm>
              <a:off x="8079" y="8444"/>
              <a:ext cx="0" cy="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矩形 562"/>
            <p:cNvSpPr/>
            <p:nvPr/>
          </p:nvSpPr>
          <p:spPr>
            <a:xfrm>
              <a:off x="7044" y="7052"/>
              <a:ext cx="2068" cy="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4" name="椭圆 563"/>
            <p:cNvSpPr/>
            <p:nvPr/>
          </p:nvSpPr>
          <p:spPr>
            <a:xfrm>
              <a:off x="8067" y="856"/>
              <a:ext cx="251" cy="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5" name="矩形 564"/>
            <p:cNvSpPr/>
            <p:nvPr/>
          </p:nvSpPr>
          <p:spPr>
            <a:xfrm>
              <a:off x="8549" y="3065"/>
              <a:ext cx="2068" cy="8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conv1x1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2CxC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矩形 565"/>
            <p:cNvSpPr/>
            <p:nvPr/>
          </p:nvSpPr>
          <p:spPr>
            <a:xfrm>
              <a:off x="8549" y="4282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7" name="直接箭头连接符 566"/>
            <p:cNvCxnSpPr/>
            <p:nvPr/>
          </p:nvCxnSpPr>
          <p:spPr>
            <a:xfrm>
              <a:off x="9593" y="3935"/>
              <a:ext cx="4" cy="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箭头连接符 567"/>
            <p:cNvCxnSpPr>
              <a:stCxn id="566" idx="2"/>
              <a:endCxn id="563" idx="0"/>
            </p:cNvCxnSpPr>
            <p:nvPr/>
          </p:nvCxnSpPr>
          <p:spPr>
            <a:xfrm flipH="1">
              <a:off x="8061" y="4679"/>
              <a:ext cx="1505" cy="2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箭头连接符 568"/>
            <p:cNvCxnSpPr>
              <a:stCxn id="564" idx="5"/>
              <a:endCxn id="565" idx="0"/>
            </p:cNvCxnSpPr>
            <p:nvPr/>
          </p:nvCxnSpPr>
          <p:spPr>
            <a:xfrm>
              <a:off x="8264" y="1070"/>
              <a:ext cx="1302" cy="19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矩形 569"/>
            <p:cNvSpPr/>
            <p:nvPr/>
          </p:nvSpPr>
          <p:spPr>
            <a:xfrm>
              <a:off x="-627" y="3745"/>
              <a:ext cx="2313" cy="648"/>
            </a:xfrm>
            <a:prstGeom prst="rect">
              <a:avLst/>
            </a:prstGeom>
            <a:noFill/>
            <a:ln w="381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71" name="直接箭头连接符 570"/>
            <p:cNvCxnSpPr/>
            <p:nvPr/>
          </p:nvCxnSpPr>
          <p:spPr>
            <a:xfrm flipH="1">
              <a:off x="14599" y="417"/>
              <a:ext cx="1" cy="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矩形 571"/>
            <p:cNvSpPr/>
            <p:nvPr/>
          </p:nvSpPr>
          <p:spPr>
            <a:xfrm>
              <a:off x="12148" y="1988"/>
              <a:ext cx="2068" cy="15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conv3x3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2CxC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3" name="直接箭头连接符 572"/>
            <p:cNvCxnSpPr>
              <a:stCxn id="583" idx="3"/>
              <a:endCxn id="572" idx="0"/>
            </p:cNvCxnSpPr>
            <p:nvPr/>
          </p:nvCxnSpPr>
          <p:spPr>
            <a:xfrm flipH="1">
              <a:off x="13182" y="1070"/>
              <a:ext cx="1329" cy="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矩形 573"/>
            <p:cNvSpPr/>
            <p:nvPr/>
          </p:nvSpPr>
          <p:spPr>
            <a:xfrm>
              <a:off x="12148" y="3154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5" name="直接箭头连接符 574"/>
            <p:cNvCxnSpPr>
              <a:endCxn id="576" idx="0"/>
            </p:cNvCxnSpPr>
            <p:nvPr/>
          </p:nvCxnSpPr>
          <p:spPr>
            <a:xfrm>
              <a:off x="13186" y="3551"/>
              <a:ext cx="2" cy="1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矩形 575"/>
            <p:cNvSpPr/>
            <p:nvPr/>
          </p:nvSpPr>
          <p:spPr>
            <a:xfrm>
              <a:off x="12154" y="4619"/>
              <a:ext cx="2068" cy="15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conv3x3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2Cx2C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7" name="直接箭头连接符 576"/>
            <p:cNvCxnSpPr>
              <a:stCxn id="579" idx="2"/>
              <a:endCxn id="582" idx="0"/>
            </p:cNvCxnSpPr>
            <p:nvPr/>
          </p:nvCxnSpPr>
          <p:spPr>
            <a:xfrm>
              <a:off x="13182" y="6214"/>
              <a:ext cx="1303" cy="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矩形 577"/>
            <p:cNvSpPr/>
            <p:nvPr/>
          </p:nvSpPr>
          <p:spPr>
            <a:xfrm>
              <a:off x="13452" y="8047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9" name="矩形 578"/>
            <p:cNvSpPr/>
            <p:nvPr/>
          </p:nvSpPr>
          <p:spPr>
            <a:xfrm>
              <a:off x="12148" y="5817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0" name="直接箭头连接符 579"/>
            <p:cNvCxnSpPr>
              <a:stCxn id="582" idx="2"/>
            </p:cNvCxnSpPr>
            <p:nvPr/>
          </p:nvCxnSpPr>
          <p:spPr>
            <a:xfrm>
              <a:off x="14485" y="7606"/>
              <a:ext cx="1" cy="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箭头连接符 580"/>
            <p:cNvCxnSpPr/>
            <p:nvPr/>
          </p:nvCxnSpPr>
          <p:spPr>
            <a:xfrm>
              <a:off x="14486" y="8444"/>
              <a:ext cx="0" cy="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矩形 581"/>
            <p:cNvSpPr/>
            <p:nvPr/>
          </p:nvSpPr>
          <p:spPr>
            <a:xfrm>
              <a:off x="13451" y="7052"/>
              <a:ext cx="2068" cy="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" name="椭圆 582"/>
            <p:cNvSpPr/>
            <p:nvPr/>
          </p:nvSpPr>
          <p:spPr>
            <a:xfrm>
              <a:off x="14474" y="856"/>
              <a:ext cx="251" cy="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4" name="矩形 583"/>
            <p:cNvSpPr/>
            <p:nvPr/>
          </p:nvSpPr>
          <p:spPr>
            <a:xfrm>
              <a:off x="14956" y="3065"/>
              <a:ext cx="2068" cy="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conv1x1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2CxC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5" name="矩形 584"/>
            <p:cNvSpPr/>
            <p:nvPr/>
          </p:nvSpPr>
          <p:spPr>
            <a:xfrm>
              <a:off x="14956" y="4282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6" name="直接箭头连接符 585"/>
            <p:cNvCxnSpPr>
              <a:stCxn id="585" idx="2"/>
              <a:endCxn id="582" idx="0"/>
            </p:cNvCxnSpPr>
            <p:nvPr/>
          </p:nvCxnSpPr>
          <p:spPr>
            <a:xfrm flipH="1">
              <a:off x="14468" y="4679"/>
              <a:ext cx="1505" cy="2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箭头连接符 586"/>
            <p:cNvCxnSpPr>
              <a:stCxn id="583" idx="5"/>
              <a:endCxn id="584" idx="0"/>
            </p:cNvCxnSpPr>
            <p:nvPr/>
          </p:nvCxnSpPr>
          <p:spPr>
            <a:xfrm>
              <a:off x="14671" y="1070"/>
              <a:ext cx="1302" cy="19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右箭头 587"/>
            <p:cNvSpPr/>
            <p:nvPr/>
          </p:nvSpPr>
          <p:spPr>
            <a:xfrm>
              <a:off x="10924" y="3935"/>
              <a:ext cx="1156" cy="481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>
              <a:off x="5520" y="1790"/>
              <a:ext cx="2547" cy="1956"/>
            </a:xfrm>
            <a:prstGeom prst="rect">
              <a:avLst/>
            </a:prstGeom>
            <a:noFill/>
            <a:ln w="38100" cmpd="sng">
              <a:solidFill>
                <a:schemeClr val="accent6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0" name="矩形 589"/>
            <p:cNvSpPr/>
            <p:nvPr/>
          </p:nvSpPr>
          <p:spPr>
            <a:xfrm>
              <a:off x="5501" y="4416"/>
              <a:ext cx="2547" cy="1956"/>
            </a:xfrm>
            <a:prstGeom prst="rect">
              <a:avLst/>
            </a:prstGeom>
            <a:noFill/>
            <a:ln w="38100" cmpd="sng">
              <a:solidFill>
                <a:schemeClr val="accent6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1" name="矩形 590"/>
            <p:cNvSpPr/>
            <p:nvPr/>
          </p:nvSpPr>
          <p:spPr>
            <a:xfrm>
              <a:off x="8283" y="2870"/>
              <a:ext cx="2547" cy="1956"/>
            </a:xfrm>
            <a:prstGeom prst="rect">
              <a:avLst/>
            </a:prstGeom>
            <a:noFill/>
            <a:ln w="38100" cmpd="sng">
              <a:solidFill>
                <a:schemeClr val="accent6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2" name="右箭头 591"/>
            <p:cNvSpPr/>
            <p:nvPr/>
          </p:nvSpPr>
          <p:spPr>
            <a:xfrm>
              <a:off x="17330" y="3935"/>
              <a:ext cx="1156" cy="481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93" name="直接箭头连接符 592"/>
            <p:cNvCxnSpPr/>
            <p:nvPr/>
          </p:nvCxnSpPr>
          <p:spPr>
            <a:xfrm flipH="1">
              <a:off x="19676" y="1266"/>
              <a:ext cx="1" cy="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矩形 593"/>
            <p:cNvSpPr/>
            <p:nvPr/>
          </p:nvSpPr>
          <p:spPr>
            <a:xfrm>
              <a:off x="18659" y="2940"/>
              <a:ext cx="2068" cy="15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conv5x5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2CxC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5" name="直接箭头连接符 594"/>
            <p:cNvCxnSpPr>
              <a:stCxn id="601" idx="4"/>
              <a:endCxn id="594" idx="0"/>
            </p:cNvCxnSpPr>
            <p:nvPr/>
          </p:nvCxnSpPr>
          <p:spPr>
            <a:xfrm>
              <a:off x="19689" y="1955"/>
              <a:ext cx="4" cy="9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矩形 595"/>
            <p:cNvSpPr/>
            <p:nvPr/>
          </p:nvSpPr>
          <p:spPr>
            <a:xfrm>
              <a:off x="18659" y="4105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18655" y="6366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8" name="直接箭头连接符 597"/>
            <p:cNvCxnSpPr>
              <a:stCxn id="600" idx="2"/>
            </p:cNvCxnSpPr>
            <p:nvPr/>
          </p:nvCxnSpPr>
          <p:spPr>
            <a:xfrm>
              <a:off x="19688" y="5925"/>
              <a:ext cx="1" cy="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箭头连接符 598"/>
            <p:cNvCxnSpPr/>
            <p:nvPr/>
          </p:nvCxnSpPr>
          <p:spPr>
            <a:xfrm>
              <a:off x="19689" y="6763"/>
              <a:ext cx="0" cy="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矩形 599"/>
            <p:cNvSpPr/>
            <p:nvPr/>
          </p:nvSpPr>
          <p:spPr>
            <a:xfrm>
              <a:off x="18654" y="5371"/>
              <a:ext cx="2068" cy="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1" name="椭圆 600"/>
            <p:cNvSpPr/>
            <p:nvPr/>
          </p:nvSpPr>
          <p:spPr>
            <a:xfrm>
              <a:off x="19563" y="1704"/>
              <a:ext cx="251" cy="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2" name="直接箭头连接符 601"/>
            <p:cNvCxnSpPr>
              <a:stCxn id="596" idx="2"/>
              <a:endCxn id="600" idx="0"/>
            </p:cNvCxnSpPr>
            <p:nvPr/>
          </p:nvCxnSpPr>
          <p:spPr>
            <a:xfrm flipH="1">
              <a:off x="19671" y="4502"/>
              <a:ext cx="5" cy="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矩形 602"/>
            <p:cNvSpPr/>
            <p:nvPr/>
          </p:nvSpPr>
          <p:spPr>
            <a:xfrm>
              <a:off x="12080" y="1705"/>
              <a:ext cx="5089" cy="4667"/>
            </a:xfrm>
            <a:prstGeom prst="rect">
              <a:avLst/>
            </a:prstGeom>
            <a:noFill/>
            <a:ln w="38100" cmpd="sng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09" name="右箭头 608"/>
          <p:cNvSpPr/>
          <p:nvPr/>
        </p:nvSpPr>
        <p:spPr>
          <a:xfrm>
            <a:off x="15280005" y="9561195"/>
            <a:ext cx="2941320" cy="88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depoly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" name="组合 92"/>
          <p:cNvGrpSpPr/>
          <p:nvPr/>
        </p:nvGrpSpPr>
        <p:grpSpPr>
          <a:xfrm>
            <a:off x="774700" y="-64770"/>
            <a:ext cx="10212705" cy="6781165"/>
            <a:chOff x="1220" y="-102"/>
            <a:chExt cx="16083" cy="10679"/>
          </a:xfrm>
        </p:grpSpPr>
        <p:grpSp>
          <p:nvGrpSpPr>
            <p:cNvPr id="5" name="组合 4"/>
            <p:cNvGrpSpPr/>
            <p:nvPr/>
          </p:nvGrpSpPr>
          <p:grpSpPr>
            <a:xfrm>
              <a:off x="1220" y="-102"/>
              <a:ext cx="5259" cy="10525"/>
              <a:chOff x="14237" y="-822"/>
              <a:chExt cx="5259" cy="10525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 flipH="1">
                <a:off x="16507" y="-822"/>
                <a:ext cx="1" cy="4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/>
              <p:cNvSpPr/>
              <p:nvPr/>
            </p:nvSpPr>
            <p:spPr>
              <a:xfrm>
                <a:off x="14237" y="454"/>
                <a:ext cx="2068" cy="8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conv1x1</a:t>
                </a:r>
                <a:endPara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Cx4C</a:t>
                </a:r>
                <a:endPara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H="1">
                <a:off x="15275" y="-189"/>
                <a:ext cx="1149" cy="62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14237" y="1620"/>
                <a:ext cx="2068" cy="3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bacthnorm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4237" y="2356"/>
                <a:ext cx="2068" cy="3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15275" y="2017"/>
                <a:ext cx="4" cy="3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15279" y="1324"/>
                <a:ext cx="3" cy="2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14243" y="3085"/>
                <a:ext cx="2068" cy="8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conv3x3</a:t>
                </a:r>
                <a:endPara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2CxC</a:t>
                </a:r>
                <a:endPara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4249" y="4291"/>
                <a:ext cx="2068" cy="3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bacthnorm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15281" y="3944"/>
                <a:ext cx="4" cy="3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>
                <a:off x="15275" y="4684"/>
                <a:ext cx="4" cy="3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4249" y="5029"/>
                <a:ext cx="2068" cy="3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直接箭头连接符 43"/>
              <p:cNvCxnSpPr/>
              <p:nvPr/>
            </p:nvCxnSpPr>
            <p:spPr>
              <a:xfrm>
                <a:off x="15281" y="5426"/>
                <a:ext cx="4" cy="3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15275" y="2739"/>
                <a:ext cx="4" cy="3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50" idx="2"/>
              </p:cNvCxnSpPr>
              <p:nvPr/>
            </p:nvCxnSpPr>
            <p:spPr>
              <a:xfrm>
                <a:off x="15303" y="7365"/>
                <a:ext cx="1093" cy="5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15360" y="8944"/>
                <a:ext cx="2068" cy="3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直接箭头连接符 47"/>
              <p:cNvCxnSpPr/>
              <p:nvPr/>
            </p:nvCxnSpPr>
            <p:spPr>
              <a:xfrm>
                <a:off x="15299" y="6637"/>
                <a:ext cx="4" cy="3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>
              <a:xfrm>
                <a:off x="14249" y="5765"/>
                <a:ext cx="2068" cy="8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conv1x1</a:t>
                </a:r>
                <a:endPara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8Cx2C</a:t>
                </a:r>
                <a:endPara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4269" y="6968"/>
                <a:ext cx="2068" cy="3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bacthnorm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箭头连接符 50"/>
              <p:cNvCxnSpPr>
                <a:stCxn id="53" idx="2"/>
              </p:cNvCxnSpPr>
              <p:nvPr/>
            </p:nvCxnSpPr>
            <p:spPr>
              <a:xfrm>
                <a:off x="16393" y="8503"/>
                <a:ext cx="1" cy="4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16394" y="9341"/>
                <a:ext cx="0" cy="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15359" y="7949"/>
                <a:ext cx="2068" cy="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6382" y="-383"/>
                <a:ext cx="251" cy="2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428" y="3074"/>
                <a:ext cx="2068" cy="8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conv1x1</a:t>
                </a:r>
                <a:endPara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8Cx4C</a:t>
                </a:r>
                <a:endPara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7428" y="4291"/>
                <a:ext cx="2068" cy="3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bacthnorm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>
                <a:off x="18460" y="3944"/>
                <a:ext cx="4" cy="33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 flipH="1">
                <a:off x="16393" y="4668"/>
                <a:ext cx="2069" cy="3261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54" idx="5"/>
                <a:endCxn id="55" idx="0"/>
              </p:cNvCxnSpPr>
              <p:nvPr/>
            </p:nvCxnSpPr>
            <p:spPr>
              <a:xfrm>
                <a:off x="16596" y="-169"/>
                <a:ext cx="1866" cy="324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右箭头 60"/>
            <p:cNvSpPr/>
            <p:nvPr/>
          </p:nvSpPr>
          <p:spPr>
            <a:xfrm>
              <a:off x="7099" y="4048"/>
              <a:ext cx="4160" cy="1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tensorrt </a:t>
              </a:r>
              <a:endParaRPr lang="en-US" altLang="zh-CN"/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H="1">
              <a:off x="14314" y="52"/>
              <a:ext cx="1" cy="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12044" y="1328"/>
              <a:ext cx="2068" cy="22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conv1x1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Cx4C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flipH="1">
              <a:off x="13082" y="685"/>
              <a:ext cx="1149" cy="6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2044" y="2833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2044" y="3230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2050" y="3959"/>
              <a:ext cx="2068" cy="23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conv3x3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2CxC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2051" y="5506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2049" y="5903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13088" y="6300"/>
              <a:ext cx="4" cy="3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3082" y="3613"/>
              <a:ext cx="4" cy="3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83" idx="2"/>
            </p:cNvCxnSpPr>
            <p:nvPr/>
          </p:nvCxnSpPr>
          <p:spPr>
            <a:xfrm>
              <a:off x="13088" y="8239"/>
              <a:ext cx="1093" cy="5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13167" y="9818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>
              <a:off x="13106" y="7511"/>
              <a:ext cx="4" cy="3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12056" y="6639"/>
              <a:ext cx="2068" cy="1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conv1x1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8Cx2C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2054" y="7842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>
              <a:stCxn id="86" idx="2"/>
            </p:cNvCxnSpPr>
            <p:nvPr/>
          </p:nvCxnSpPr>
          <p:spPr>
            <a:xfrm>
              <a:off x="14200" y="9377"/>
              <a:ext cx="1" cy="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14201" y="10215"/>
              <a:ext cx="0" cy="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13166" y="8823"/>
              <a:ext cx="2068" cy="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4189" y="491"/>
              <a:ext cx="251" cy="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5235" y="3948"/>
              <a:ext cx="2068" cy="16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conv1x1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8Cx4C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5235" y="5165"/>
              <a:ext cx="2068" cy="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bacthnorm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H="1">
              <a:off x="14200" y="5542"/>
              <a:ext cx="2069" cy="326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7" idx="5"/>
              <a:endCxn id="88" idx="0"/>
            </p:cNvCxnSpPr>
            <p:nvPr/>
          </p:nvCxnSpPr>
          <p:spPr>
            <a:xfrm>
              <a:off x="14403" y="705"/>
              <a:ext cx="1866" cy="324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8" name="文本框 457"/>
          <p:cNvSpPr txBox="1"/>
          <p:nvPr/>
        </p:nvSpPr>
        <p:spPr>
          <a:xfrm>
            <a:off x="680085" y="-92202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ref:</a:t>
            </a:r>
            <a:endParaRPr lang="en-US" altLang="zh-CN"/>
          </a:p>
          <a:p>
            <a:r>
              <a:rPr lang="zh-CN" altLang="en-US"/>
              <a:t>Distilling the Knowledge in a Neural Network</a:t>
            </a:r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365760" y="1395730"/>
            <a:ext cx="1010285" cy="34944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488315" y="2348230"/>
            <a:ext cx="90170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飞机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680085" y="3512185"/>
            <a:ext cx="52133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200" dirty="0"/>
              <a:t>小狗</a:t>
            </a:r>
            <a:endParaRPr lang="zh-CN" altLang="en-US" sz="12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607695" y="4614545"/>
            <a:ext cx="562610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鹿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4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1521460"/>
            <a:ext cx="431800" cy="431800"/>
          </a:xfrm>
          <a:prstGeom prst="rect">
            <a:avLst/>
          </a:prstGeom>
        </p:spPr>
      </p:pic>
      <p:pic>
        <p:nvPicPr>
          <p:cNvPr id="5" name="图片 4" descr="4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953260"/>
            <a:ext cx="431800" cy="431800"/>
          </a:xfrm>
          <a:prstGeom prst="rect">
            <a:avLst/>
          </a:prstGeom>
        </p:spPr>
      </p:pic>
      <p:pic>
        <p:nvPicPr>
          <p:cNvPr id="7" name="图片 6" descr="5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521460"/>
            <a:ext cx="431800" cy="431800"/>
          </a:xfrm>
          <a:prstGeom prst="rect">
            <a:avLst/>
          </a:prstGeom>
        </p:spPr>
      </p:pic>
      <p:pic>
        <p:nvPicPr>
          <p:cNvPr id="9" name="图片 8" descr="6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" y="1953260"/>
            <a:ext cx="431800" cy="431800"/>
          </a:xfrm>
          <a:prstGeom prst="rect">
            <a:avLst/>
          </a:prstGeom>
        </p:spPr>
      </p:pic>
      <p:pic>
        <p:nvPicPr>
          <p:cNvPr id="20" name="图片 19" descr="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75" y="3787775"/>
            <a:ext cx="431800" cy="431800"/>
          </a:xfrm>
          <a:prstGeom prst="rect">
            <a:avLst/>
          </a:prstGeom>
        </p:spPr>
      </p:pic>
      <p:pic>
        <p:nvPicPr>
          <p:cNvPr id="21" name="图片 20" descr="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75" y="4219575"/>
            <a:ext cx="431800" cy="431800"/>
          </a:xfrm>
          <a:prstGeom prst="rect">
            <a:avLst/>
          </a:prstGeom>
        </p:spPr>
      </p:pic>
      <p:pic>
        <p:nvPicPr>
          <p:cNvPr id="22" name="图片 21" descr="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75" y="4219575"/>
            <a:ext cx="431800" cy="431800"/>
          </a:xfrm>
          <a:prstGeom prst="rect">
            <a:avLst/>
          </a:prstGeom>
        </p:spPr>
      </p:pic>
      <p:pic>
        <p:nvPicPr>
          <p:cNvPr id="25" name="图片 24" descr="1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775" y="3787775"/>
            <a:ext cx="431800" cy="431800"/>
          </a:xfrm>
          <a:prstGeom prst="rect">
            <a:avLst/>
          </a:prstGeom>
        </p:spPr>
      </p:pic>
      <p:pic>
        <p:nvPicPr>
          <p:cNvPr id="26" name="图片 25" descr="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775" y="2685415"/>
            <a:ext cx="431800" cy="431800"/>
          </a:xfrm>
          <a:prstGeom prst="rect">
            <a:avLst/>
          </a:prstGeom>
        </p:spPr>
      </p:pic>
      <p:pic>
        <p:nvPicPr>
          <p:cNvPr id="27" name="图片 26" descr="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975" y="2685415"/>
            <a:ext cx="431800" cy="431800"/>
          </a:xfrm>
          <a:prstGeom prst="rect">
            <a:avLst/>
          </a:prstGeom>
        </p:spPr>
      </p:pic>
      <p:pic>
        <p:nvPicPr>
          <p:cNvPr id="28" name="图片 27" descr="1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775" y="3117215"/>
            <a:ext cx="431800" cy="431800"/>
          </a:xfrm>
          <a:prstGeom prst="rect">
            <a:avLst/>
          </a:prstGeom>
        </p:spPr>
      </p:pic>
      <p:pic>
        <p:nvPicPr>
          <p:cNvPr id="29" name="图片 28" descr="1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055" y="3117215"/>
            <a:ext cx="431800" cy="431800"/>
          </a:xfrm>
          <a:prstGeom prst="rect">
            <a:avLst/>
          </a:prstGeom>
        </p:spPr>
      </p:pic>
      <p:cxnSp>
        <p:nvCxnSpPr>
          <p:cNvPr id="6" name="直接连接符 5"/>
          <p:cNvCxnSpPr>
            <a:stCxn id="139" idx="3"/>
          </p:cNvCxnSpPr>
          <p:nvPr/>
        </p:nvCxnSpPr>
        <p:spPr>
          <a:xfrm>
            <a:off x="1365250" y="3143250"/>
            <a:ext cx="505460" cy="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78965" y="2176145"/>
            <a:ext cx="1270" cy="201803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315845" y="686435"/>
            <a:ext cx="4543425" cy="217106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863090" y="2176145"/>
            <a:ext cx="3632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863090" y="4194175"/>
            <a:ext cx="36322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15845" y="2489200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教师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网络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15845" y="3773805"/>
            <a:ext cx="4543425" cy="111633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81505" y="4568825"/>
            <a:ext cx="223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学生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网络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圆角矩形 458"/>
          <p:cNvSpPr/>
          <p:nvPr/>
        </p:nvSpPr>
        <p:spPr>
          <a:xfrm>
            <a:off x="2460625" y="178308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圆角矩形 459"/>
          <p:cNvSpPr/>
          <p:nvPr/>
        </p:nvSpPr>
        <p:spPr>
          <a:xfrm>
            <a:off x="3740785" y="178308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圆角矩形 461"/>
          <p:cNvSpPr/>
          <p:nvPr/>
        </p:nvSpPr>
        <p:spPr>
          <a:xfrm>
            <a:off x="5631815" y="178308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M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466"/>
          <p:cNvSpPr txBox="1"/>
          <p:nvPr/>
        </p:nvSpPr>
        <p:spPr>
          <a:xfrm>
            <a:off x="4984750" y="1783080"/>
            <a:ext cx="4140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...</a:t>
            </a:r>
            <a:endParaRPr lang="en-US" altLang="zh-CN" sz="3000"/>
          </a:p>
        </p:txBody>
      </p:sp>
      <p:sp>
        <p:nvSpPr>
          <p:cNvPr id="468" name="圆角矩形 467"/>
          <p:cNvSpPr/>
          <p:nvPr/>
        </p:nvSpPr>
        <p:spPr>
          <a:xfrm>
            <a:off x="2406015" y="387477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9" name="圆角矩形 468"/>
          <p:cNvSpPr/>
          <p:nvPr/>
        </p:nvSpPr>
        <p:spPr>
          <a:xfrm>
            <a:off x="3686175" y="387477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圆角矩形 470"/>
          <p:cNvSpPr/>
          <p:nvPr/>
        </p:nvSpPr>
        <p:spPr>
          <a:xfrm>
            <a:off x="5577205" y="3874770"/>
            <a:ext cx="1010920" cy="685800"/>
          </a:xfrm>
          <a:prstGeom prst="roundRect">
            <a:avLst>
              <a:gd name="adj" fmla="val 2565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文本框 473"/>
          <p:cNvSpPr txBox="1"/>
          <p:nvPr/>
        </p:nvSpPr>
        <p:spPr>
          <a:xfrm>
            <a:off x="4899660" y="3874770"/>
            <a:ext cx="4140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...</a:t>
            </a:r>
            <a:endParaRPr lang="en-US" altLang="zh-CN" sz="3000"/>
          </a:p>
        </p:txBody>
      </p:sp>
      <p:cxnSp>
        <p:nvCxnSpPr>
          <p:cNvPr id="475" name="直接箭头连接符 474"/>
          <p:cNvCxnSpPr/>
          <p:nvPr/>
        </p:nvCxnSpPr>
        <p:spPr>
          <a:xfrm>
            <a:off x="3499485" y="216154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接箭头连接符 475"/>
          <p:cNvCxnSpPr/>
          <p:nvPr/>
        </p:nvCxnSpPr>
        <p:spPr>
          <a:xfrm>
            <a:off x="4810760" y="216154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5408295" y="216154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480"/>
          <p:cNvCxnSpPr/>
          <p:nvPr/>
        </p:nvCxnSpPr>
        <p:spPr>
          <a:xfrm>
            <a:off x="3444875" y="4248785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接箭头连接符 481"/>
          <p:cNvCxnSpPr/>
          <p:nvPr/>
        </p:nvCxnSpPr>
        <p:spPr>
          <a:xfrm>
            <a:off x="4751705" y="4248785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/>
          <p:cNvCxnSpPr/>
          <p:nvPr/>
        </p:nvCxnSpPr>
        <p:spPr>
          <a:xfrm>
            <a:off x="5344160" y="4248785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箭头连接符 483"/>
          <p:cNvCxnSpPr/>
          <p:nvPr/>
        </p:nvCxnSpPr>
        <p:spPr>
          <a:xfrm>
            <a:off x="6670675" y="2125980"/>
            <a:ext cx="469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圆角矩形 486"/>
          <p:cNvSpPr/>
          <p:nvPr/>
        </p:nvSpPr>
        <p:spPr>
          <a:xfrm>
            <a:off x="7239000" y="1924050"/>
            <a:ext cx="1748790" cy="4038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Softmax(T=t)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3" name="直接箭头连接符 492"/>
          <p:cNvCxnSpPr/>
          <p:nvPr/>
        </p:nvCxnSpPr>
        <p:spPr>
          <a:xfrm>
            <a:off x="6670675" y="4290695"/>
            <a:ext cx="261620" cy="63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圆角矩形 493"/>
          <p:cNvSpPr/>
          <p:nvPr/>
        </p:nvSpPr>
        <p:spPr>
          <a:xfrm>
            <a:off x="7239000" y="3649980"/>
            <a:ext cx="1748790" cy="4038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Softmax(T=t)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5" name="直接连接符 494"/>
          <p:cNvCxnSpPr/>
          <p:nvPr/>
        </p:nvCxnSpPr>
        <p:spPr>
          <a:xfrm>
            <a:off x="6931660" y="3851910"/>
            <a:ext cx="635" cy="841375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/>
          <p:cNvCxnSpPr/>
          <p:nvPr/>
        </p:nvCxnSpPr>
        <p:spPr>
          <a:xfrm>
            <a:off x="6932295" y="385191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/>
          <p:cNvCxnSpPr/>
          <p:nvPr/>
        </p:nvCxnSpPr>
        <p:spPr>
          <a:xfrm>
            <a:off x="6932295" y="4693285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圆角矩形 497"/>
          <p:cNvSpPr/>
          <p:nvPr/>
        </p:nvSpPr>
        <p:spPr>
          <a:xfrm>
            <a:off x="7239000" y="4528185"/>
            <a:ext cx="1748790" cy="4038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Softmax(T=1)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9" name="直接箭头连接符 498"/>
          <p:cNvCxnSpPr/>
          <p:nvPr/>
        </p:nvCxnSpPr>
        <p:spPr>
          <a:xfrm>
            <a:off x="8987790" y="2125980"/>
            <a:ext cx="469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矩形 499"/>
          <p:cNvSpPr/>
          <p:nvPr/>
        </p:nvSpPr>
        <p:spPr>
          <a:xfrm>
            <a:off x="9457055" y="1838325"/>
            <a:ext cx="1403985" cy="67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Soft labels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1" name="直接箭头连接符 500"/>
          <p:cNvCxnSpPr/>
          <p:nvPr/>
        </p:nvCxnSpPr>
        <p:spPr>
          <a:xfrm>
            <a:off x="8987790" y="3874770"/>
            <a:ext cx="469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矩形 501"/>
          <p:cNvSpPr/>
          <p:nvPr/>
        </p:nvSpPr>
        <p:spPr>
          <a:xfrm>
            <a:off x="9457055" y="3512185"/>
            <a:ext cx="1403985" cy="67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Soft predictions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3" name="直接箭头连接符 502"/>
          <p:cNvCxnSpPr/>
          <p:nvPr/>
        </p:nvCxnSpPr>
        <p:spPr>
          <a:xfrm>
            <a:off x="8987790" y="4752340"/>
            <a:ext cx="469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矩形 503"/>
          <p:cNvSpPr/>
          <p:nvPr/>
        </p:nvSpPr>
        <p:spPr>
          <a:xfrm>
            <a:off x="9476740" y="4560570"/>
            <a:ext cx="1403985" cy="67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5" name="圆角矩形 504"/>
          <p:cNvSpPr/>
          <p:nvPr/>
        </p:nvSpPr>
        <p:spPr>
          <a:xfrm>
            <a:off x="11185525" y="2685415"/>
            <a:ext cx="1567815" cy="4686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loss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圆角矩形 505"/>
          <p:cNvSpPr/>
          <p:nvPr/>
        </p:nvSpPr>
        <p:spPr>
          <a:xfrm>
            <a:off x="11185525" y="5344160"/>
            <a:ext cx="1567815" cy="4686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studednt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矩形 506"/>
          <p:cNvSpPr/>
          <p:nvPr/>
        </p:nvSpPr>
        <p:spPr>
          <a:xfrm>
            <a:off x="9457055" y="5952490"/>
            <a:ext cx="1403985" cy="67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hard labels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8" name="肘形连接符 507"/>
          <p:cNvCxnSpPr>
            <a:stCxn id="500" idx="3"/>
            <a:endCxn id="505" idx="0"/>
          </p:cNvCxnSpPr>
          <p:nvPr/>
        </p:nvCxnSpPr>
        <p:spPr>
          <a:xfrm>
            <a:off x="10861040" y="2176145"/>
            <a:ext cx="1108710" cy="5092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肘形连接符 508"/>
          <p:cNvCxnSpPr>
            <a:stCxn id="502" idx="3"/>
            <a:endCxn id="505" idx="2"/>
          </p:cNvCxnSpPr>
          <p:nvPr/>
        </p:nvCxnSpPr>
        <p:spPr>
          <a:xfrm flipV="1">
            <a:off x="10861040" y="3154045"/>
            <a:ext cx="1108710" cy="6959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肘形连接符 509"/>
          <p:cNvCxnSpPr>
            <a:stCxn id="504" idx="3"/>
            <a:endCxn id="506" idx="0"/>
          </p:cNvCxnSpPr>
          <p:nvPr/>
        </p:nvCxnSpPr>
        <p:spPr>
          <a:xfrm>
            <a:off x="10880725" y="4898390"/>
            <a:ext cx="1089025" cy="4457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肘形连接符 510"/>
          <p:cNvCxnSpPr>
            <a:stCxn id="507" idx="3"/>
            <a:endCxn id="506" idx="2"/>
          </p:cNvCxnSpPr>
          <p:nvPr/>
        </p:nvCxnSpPr>
        <p:spPr>
          <a:xfrm flipV="1">
            <a:off x="10861040" y="5812790"/>
            <a:ext cx="1108710" cy="477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圆角矩形 514"/>
          <p:cNvSpPr/>
          <p:nvPr/>
        </p:nvSpPr>
        <p:spPr>
          <a:xfrm>
            <a:off x="12513945" y="3959860"/>
            <a:ext cx="1567815" cy="46863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loss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6" name="肘形连接符 515"/>
          <p:cNvCxnSpPr>
            <a:stCxn id="505" idx="3"/>
            <a:endCxn id="515" idx="0"/>
          </p:cNvCxnSpPr>
          <p:nvPr/>
        </p:nvCxnSpPr>
        <p:spPr>
          <a:xfrm>
            <a:off x="12753340" y="2919730"/>
            <a:ext cx="544830" cy="10401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肘形连接符 516"/>
          <p:cNvCxnSpPr>
            <a:stCxn id="506" idx="3"/>
            <a:endCxn id="515" idx="2"/>
          </p:cNvCxnSpPr>
          <p:nvPr/>
        </p:nvCxnSpPr>
        <p:spPr>
          <a:xfrm flipV="1">
            <a:off x="12753340" y="4428490"/>
            <a:ext cx="544830" cy="11499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接箭头连接符 518"/>
          <p:cNvCxnSpPr/>
          <p:nvPr/>
        </p:nvCxnSpPr>
        <p:spPr>
          <a:xfrm>
            <a:off x="14081760" y="4187825"/>
            <a:ext cx="2147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文本框 519"/>
          <p:cNvSpPr txBox="1"/>
          <p:nvPr/>
        </p:nvSpPr>
        <p:spPr>
          <a:xfrm>
            <a:off x="14054455" y="3861435"/>
            <a:ext cx="2174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反向传播至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学生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网络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>
          <a:xfrm>
            <a:off x="0" y="360045"/>
            <a:ext cx="16427450" cy="63417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3" name="文本框 522"/>
          <p:cNvSpPr txBox="1"/>
          <p:nvPr/>
        </p:nvSpPr>
        <p:spPr>
          <a:xfrm>
            <a:off x="565150" y="761365"/>
            <a:ext cx="2769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训练阶段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46425" y="887730"/>
            <a:ext cx="1010920" cy="685800"/>
          </a:xfrm>
          <a:prstGeom prst="roundRect">
            <a:avLst>
              <a:gd name="adj" fmla="val 25655"/>
            </a:avLst>
          </a:prstGeom>
          <a:solidFill>
            <a:srgbClr val="F772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13655" y="887730"/>
            <a:ext cx="1010920" cy="685800"/>
          </a:xfrm>
          <a:prstGeom prst="roundRect">
            <a:avLst>
              <a:gd name="adj" fmla="val 25655"/>
            </a:avLst>
          </a:prstGeom>
          <a:solidFill>
            <a:srgbClr val="F772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 M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66590" y="887730"/>
            <a:ext cx="4140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...</a:t>
            </a:r>
            <a:endParaRPr lang="en-US" altLang="zh-CN" sz="30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185285" y="126619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890135" y="126619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宽屏</PresentationFormat>
  <Paragraphs>259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</dc:creator>
  <cp:lastModifiedBy>jason</cp:lastModifiedBy>
  <cp:revision>34</cp:revision>
  <dcterms:created xsi:type="dcterms:W3CDTF">2021-09-22T01:31:00Z</dcterms:created>
  <dcterms:modified xsi:type="dcterms:W3CDTF">2021-11-15T07:51:43Z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819C3935294649F7AFC8DB42CC4CEC96</vt:lpwstr>
  </property>
  <property fmtid="{D5CDD505-2E9C-101B-9397-08002B2CF9AE}" pid="3" name="KSOProductBuildVer">
    <vt:lpwstr>2052-11.1.0.10723</vt:lpwstr>
  </property>
</Properties>
</file>