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8" r:id="rId2"/>
    <p:sldId id="257" r:id="rId3"/>
    <p:sldId id="259" r:id="rId4"/>
    <p:sldId id="262" r:id="rId5"/>
    <p:sldId id="263" r:id="rId6"/>
    <p:sldId id="264" r:id="rId7"/>
    <p:sldId id="265" r:id="rId8"/>
    <p:sldId id="266" r:id="rId9"/>
    <p:sldId id="267"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135"/>
    <p:restoredTop sz="86482"/>
  </p:normalViewPr>
  <p:slideViewPr>
    <p:cSldViewPr snapToGrid="0" snapToObjects="1">
      <p:cViewPr varScale="1">
        <p:scale>
          <a:sx n="96" d="100"/>
          <a:sy n="96" d="100"/>
        </p:scale>
        <p:origin x="712" y="8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5" d="100"/>
          <a:sy n="85" d="100"/>
        </p:scale>
        <p:origin x="3368" y="184"/>
      </p:cViewPr>
      <p:guideLst/>
    </p:cSldViewPr>
  </p:notes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F36AD8-19A8-7B40-9F96-270F4AD314FE}" type="datetimeFigureOut">
              <a:rPr lang="en-US" smtClean="0"/>
              <a:t>5/31/18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295BB0-76B6-9D4C-BFF8-480CEE2DEBAE}" type="slidenum">
              <a:rPr lang="en-US" smtClean="0"/>
              <a:t>‹#›</a:t>
            </a:fld>
            <a:endParaRPr lang="en-US"/>
          </a:p>
        </p:txBody>
      </p:sp>
    </p:spTree>
    <p:extLst>
      <p:ext uri="{BB962C8B-B14F-4D97-AF65-F5344CB8AC3E}">
        <p14:creationId xmlns:p14="http://schemas.microsoft.com/office/powerpoint/2010/main" val="567495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2295BB0-76B6-9D4C-BFF8-480CEE2DEBAE}" type="slidenum">
              <a:rPr lang="en-US" smtClean="0"/>
              <a:t>1</a:t>
            </a:fld>
            <a:endParaRPr lang="en-US"/>
          </a:p>
        </p:txBody>
      </p:sp>
    </p:spTree>
    <p:extLst>
      <p:ext uri="{BB962C8B-B14F-4D97-AF65-F5344CB8AC3E}">
        <p14:creationId xmlns:p14="http://schemas.microsoft.com/office/powerpoint/2010/main" val="1489964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2295BB0-76B6-9D4C-BFF8-480CEE2DEBAE}" type="slidenum">
              <a:rPr lang="en-US" smtClean="0"/>
              <a:t>2</a:t>
            </a:fld>
            <a:endParaRPr lang="en-US"/>
          </a:p>
        </p:txBody>
      </p:sp>
    </p:spTree>
    <p:extLst>
      <p:ext uri="{BB962C8B-B14F-4D97-AF65-F5344CB8AC3E}">
        <p14:creationId xmlns:p14="http://schemas.microsoft.com/office/powerpoint/2010/main" val="9282443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2295BB0-76B6-9D4C-BFF8-480CEE2DEBAE}" type="slidenum">
              <a:rPr lang="en-US" smtClean="0"/>
              <a:t>3</a:t>
            </a:fld>
            <a:endParaRPr lang="en-US"/>
          </a:p>
        </p:txBody>
      </p:sp>
    </p:spTree>
    <p:extLst>
      <p:ext uri="{BB962C8B-B14F-4D97-AF65-F5344CB8AC3E}">
        <p14:creationId xmlns:p14="http://schemas.microsoft.com/office/powerpoint/2010/main" val="3766804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2295BB0-76B6-9D4C-BFF8-480CEE2DEBAE}" type="slidenum">
              <a:rPr lang="en-US" smtClean="0"/>
              <a:t>4</a:t>
            </a:fld>
            <a:endParaRPr lang="en-US"/>
          </a:p>
        </p:txBody>
      </p:sp>
    </p:spTree>
    <p:extLst>
      <p:ext uri="{BB962C8B-B14F-4D97-AF65-F5344CB8AC3E}">
        <p14:creationId xmlns:p14="http://schemas.microsoft.com/office/powerpoint/2010/main" val="13231295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After each decision you will receive information about the performance of Fund A, Fund B, and your split between them since your decision. The information will be displayed on the screen as three bars showing the percentage return of Fund A, Fund B, and your decision. {There is a high rate of inflation, so both funds will always have a positive return.} You will then be asked to make the decision for the next period [for the next eight periods]. At the end of the experiment, you will be asked to make one final investment decision for a large number of future periods. Your final payment will be determined from the overall re-turn of all your investment decisions, including the final one. Your responses in this experiment are very important to us. Please consider your decisions carefully. Please do not write any-thing down during this experiment. If you have any questions, please feel free to ask the experimenter at any time. </a:t>
            </a:r>
            <a:endParaRPr lang="en-US" dirty="0"/>
          </a:p>
        </p:txBody>
      </p:sp>
      <p:sp>
        <p:nvSpPr>
          <p:cNvPr id="4" name="Slide Number Placeholder 3"/>
          <p:cNvSpPr>
            <a:spLocks noGrp="1"/>
          </p:cNvSpPr>
          <p:nvPr>
            <p:ph type="sldNum" sz="quarter" idx="10"/>
          </p:nvPr>
        </p:nvSpPr>
        <p:spPr/>
        <p:txBody>
          <a:bodyPr/>
          <a:lstStyle/>
          <a:p>
            <a:fld id="{12295BB0-76B6-9D4C-BFF8-480CEE2DEBAE}" type="slidenum">
              <a:rPr lang="en-US" smtClean="0"/>
              <a:t>5</a:t>
            </a:fld>
            <a:endParaRPr lang="en-US"/>
          </a:p>
        </p:txBody>
      </p:sp>
    </p:spTree>
    <p:extLst>
      <p:ext uri="{BB962C8B-B14F-4D97-AF65-F5344CB8AC3E}">
        <p14:creationId xmlns:p14="http://schemas.microsoft.com/office/powerpoint/2010/main" val="16336572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make a final allocation that would be binding for 400 periods </a:t>
            </a:r>
            <a:endParaRPr lang="en-US" dirty="0"/>
          </a:p>
        </p:txBody>
      </p:sp>
      <p:sp>
        <p:nvSpPr>
          <p:cNvPr id="4" name="Slide Number Placeholder 3"/>
          <p:cNvSpPr>
            <a:spLocks noGrp="1"/>
          </p:cNvSpPr>
          <p:nvPr>
            <p:ph type="sldNum" sz="quarter" idx="10"/>
          </p:nvPr>
        </p:nvSpPr>
        <p:spPr/>
        <p:txBody>
          <a:bodyPr/>
          <a:lstStyle/>
          <a:p>
            <a:fld id="{12295BB0-76B6-9D4C-BFF8-480CEE2DEBAE}" type="slidenum">
              <a:rPr lang="en-US" smtClean="0"/>
              <a:t>6</a:t>
            </a:fld>
            <a:endParaRPr lang="en-US"/>
          </a:p>
        </p:txBody>
      </p:sp>
    </p:spTree>
    <p:extLst>
      <p:ext uri="{BB962C8B-B14F-4D97-AF65-F5344CB8AC3E}">
        <p14:creationId xmlns:p14="http://schemas.microsoft.com/office/powerpoint/2010/main" val="5496529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2295BB0-76B6-9D4C-BFF8-480CEE2DEBAE}" type="slidenum">
              <a:rPr lang="en-US" smtClean="0"/>
              <a:t>8</a:t>
            </a:fld>
            <a:endParaRPr lang="en-US"/>
          </a:p>
        </p:txBody>
      </p:sp>
    </p:spTree>
    <p:extLst>
      <p:ext uri="{BB962C8B-B14F-4D97-AF65-F5344CB8AC3E}">
        <p14:creationId xmlns:p14="http://schemas.microsoft.com/office/powerpoint/2010/main" val="2303928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2295BB0-76B6-9D4C-BFF8-480CEE2DEBAE}" type="slidenum">
              <a:rPr lang="en-US" smtClean="0"/>
              <a:t>10</a:t>
            </a:fld>
            <a:endParaRPr lang="en-US"/>
          </a:p>
        </p:txBody>
      </p:sp>
    </p:spTree>
    <p:extLst>
      <p:ext uri="{BB962C8B-B14F-4D97-AF65-F5344CB8AC3E}">
        <p14:creationId xmlns:p14="http://schemas.microsoft.com/office/powerpoint/2010/main" val="13817462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096D1C9-D0EA-5846-A11D-A9FE0A97A53F}" type="datetimeFigureOut">
              <a:rPr lang="en-US" smtClean="0"/>
              <a:t>5/31/18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6FCB17-D5D4-1349-82F6-393DD1F701F2}" type="slidenum">
              <a:rPr lang="en-US" smtClean="0"/>
              <a:t>‹#›</a:t>
            </a:fld>
            <a:endParaRPr lang="en-US"/>
          </a:p>
        </p:txBody>
      </p:sp>
    </p:spTree>
    <p:extLst>
      <p:ext uri="{BB962C8B-B14F-4D97-AF65-F5344CB8AC3E}">
        <p14:creationId xmlns:p14="http://schemas.microsoft.com/office/powerpoint/2010/main" val="126241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96D1C9-D0EA-5846-A11D-A9FE0A97A53F}" type="datetimeFigureOut">
              <a:rPr lang="en-US" smtClean="0"/>
              <a:t>5/31/18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6FCB17-D5D4-1349-82F6-393DD1F701F2}" type="slidenum">
              <a:rPr lang="en-US" smtClean="0"/>
              <a:t>‹#›</a:t>
            </a:fld>
            <a:endParaRPr lang="en-US"/>
          </a:p>
        </p:txBody>
      </p:sp>
    </p:spTree>
    <p:extLst>
      <p:ext uri="{BB962C8B-B14F-4D97-AF65-F5344CB8AC3E}">
        <p14:creationId xmlns:p14="http://schemas.microsoft.com/office/powerpoint/2010/main" val="2060910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96D1C9-D0EA-5846-A11D-A9FE0A97A53F}" type="datetimeFigureOut">
              <a:rPr lang="en-US" smtClean="0"/>
              <a:t>5/31/18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6FCB17-D5D4-1349-82F6-393DD1F701F2}" type="slidenum">
              <a:rPr lang="en-US" smtClean="0"/>
              <a:t>‹#›</a:t>
            </a:fld>
            <a:endParaRPr lang="en-US"/>
          </a:p>
        </p:txBody>
      </p:sp>
    </p:spTree>
    <p:extLst>
      <p:ext uri="{BB962C8B-B14F-4D97-AF65-F5344CB8AC3E}">
        <p14:creationId xmlns:p14="http://schemas.microsoft.com/office/powerpoint/2010/main" val="952896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96D1C9-D0EA-5846-A11D-A9FE0A97A53F}" type="datetimeFigureOut">
              <a:rPr lang="en-US" smtClean="0"/>
              <a:t>5/31/18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6FCB17-D5D4-1349-82F6-393DD1F701F2}" type="slidenum">
              <a:rPr lang="en-US" smtClean="0"/>
              <a:t>‹#›</a:t>
            </a:fld>
            <a:endParaRPr lang="en-US"/>
          </a:p>
        </p:txBody>
      </p:sp>
    </p:spTree>
    <p:extLst>
      <p:ext uri="{BB962C8B-B14F-4D97-AF65-F5344CB8AC3E}">
        <p14:creationId xmlns:p14="http://schemas.microsoft.com/office/powerpoint/2010/main" val="118982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96D1C9-D0EA-5846-A11D-A9FE0A97A53F}" type="datetimeFigureOut">
              <a:rPr lang="en-US" smtClean="0"/>
              <a:t>5/31/18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6FCB17-D5D4-1349-82F6-393DD1F701F2}" type="slidenum">
              <a:rPr lang="en-US" smtClean="0"/>
              <a:t>‹#›</a:t>
            </a:fld>
            <a:endParaRPr lang="en-US"/>
          </a:p>
        </p:txBody>
      </p:sp>
    </p:spTree>
    <p:extLst>
      <p:ext uri="{BB962C8B-B14F-4D97-AF65-F5344CB8AC3E}">
        <p14:creationId xmlns:p14="http://schemas.microsoft.com/office/powerpoint/2010/main" val="433602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096D1C9-D0EA-5846-A11D-A9FE0A97A53F}" type="datetimeFigureOut">
              <a:rPr lang="en-US" smtClean="0"/>
              <a:t>5/31/18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6FCB17-D5D4-1349-82F6-393DD1F701F2}" type="slidenum">
              <a:rPr lang="en-US" smtClean="0"/>
              <a:t>‹#›</a:t>
            </a:fld>
            <a:endParaRPr lang="en-US"/>
          </a:p>
        </p:txBody>
      </p:sp>
    </p:spTree>
    <p:extLst>
      <p:ext uri="{BB962C8B-B14F-4D97-AF65-F5344CB8AC3E}">
        <p14:creationId xmlns:p14="http://schemas.microsoft.com/office/powerpoint/2010/main" val="113975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096D1C9-D0EA-5846-A11D-A9FE0A97A53F}" type="datetimeFigureOut">
              <a:rPr lang="en-US" smtClean="0"/>
              <a:t>5/31/18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6FCB17-D5D4-1349-82F6-393DD1F701F2}" type="slidenum">
              <a:rPr lang="en-US" smtClean="0"/>
              <a:t>‹#›</a:t>
            </a:fld>
            <a:endParaRPr lang="en-US"/>
          </a:p>
        </p:txBody>
      </p:sp>
    </p:spTree>
    <p:extLst>
      <p:ext uri="{BB962C8B-B14F-4D97-AF65-F5344CB8AC3E}">
        <p14:creationId xmlns:p14="http://schemas.microsoft.com/office/powerpoint/2010/main" val="354557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096D1C9-D0EA-5846-A11D-A9FE0A97A53F}" type="datetimeFigureOut">
              <a:rPr lang="en-US" smtClean="0"/>
              <a:t>5/31/18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6FCB17-D5D4-1349-82F6-393DD1F701F2}" type="slidenum">
              <a:rPr lang="en-US" smtClean="0"/>
              <a:t>‹#›</a:t>
            </a:fld>
            <a:endParaRPr lang="en-US"/>
          </a:p>
        </p:txBody>
      </p:sp>
    </p:spTree>
    <p:extLst>
      <p:ext uri="{BB962C8B-B14F-4D97-AF65-F5344CB8AC3E}">
        <p14:creationId xmlns:p14="http://schemas.microsoft.com/office/powerpoint/2010/main" val="1934770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96D1C9-D0EA-5846-A11D-A9FE0A97A53F}" type="datetimeFigureOut">
              <a:rPr lang="en-US" smtClean="0"/>
              <a:t>5/31/18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6FCB17-D5D4-1349-82F6-393DD1F701F2}" type="slidenum">
              <a:rPr lang="en-US" smtClean="0"/>
              <a:t>‹#›</a:t>
            </a:fld>
            <a:endParaRPr lang="en-US"/>
          </a:p>
        </p:txBody>
      </p:sp>
    </p:spTree>
    <p:extLst>
      <p:ext uri="{BB962C8B-B14F-4D97-AF65-F5344CB8AC3E}">
        <p14:creationId xmlns:p14="http://schemas.microsoft.com/office/powerpoint/2010/main" val="482528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96D1C9-D0EA-5846-A11D-A9FE0A97A53F}" type="datetimeFigureOut">
              <a:rPr lang="en-US" smtClean="0"/>
              <a:t>5/31/18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6FCB17-D5D4-1349-82F6-393DD1F701F2}" type="slidenum">
              <a:rPr lang="en-US" smtClean="0"/>
              <a:t>‹#›</a:t>
            </a:fld>
            <a:endParaRPr lang="en-US"/>
          </a:p>
        </p:txBody>
      </p:sp>
    </p:spTree>
    <p:extLst>
      <p:ext uri="{BB962C8B-B14F-4D97-AF65-F5344CB8AC3E}">
        <p14:creationId xmlns:p14="http://schemas.microsoft.com/office/powerpoint/2010/main" val="952248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96D1C9-D0EA-5846-A11D-A9FE0A97A53F}" type="datetimeFigureOut">
              <a:rPr lang="en-US" smtClean="0"/>
              <a:t>5/31/18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6FCB17-D5D4-1349-82F6-393DD1F701F2}" type="slidenum">
              <a:rPr lang="en-US" smtClean="0"/>
              <a:t>‹#›</a:t>
            </a:fld>
            <a:endParaRPr lang="en-US"/>
          </a:p>
        </p:txBody>
      </p:sp>
    </p:spTree>
    <p:extLst>
      <p:ext uri="{BB962C8B-B14F-4D97-AF65-F5344CB8AC3E}">
        <p14:creationId xmlns:p14="http://schemas.microsoft.com/office/powerpoint/2010/main" val="138952805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96D1C9-D0EA-5846-A11D-A9FE0A97A53F}" type="datetimeFigureOut">
              <a:rPr lang="en-US" smtClean="0"/>
              <a:t>5/31/18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6FCB17-D5D4-1349-82F6-393DD1F701F2}" type="slidenum">
              <a:rPr lang="en-US" smtClean="0"/>
              <a:t>‹#›</a:t>
            </a:fld>
            <a:endParaRPr lang="en-US"/>
          </a:p>
        </p:txBody>
      </p:sp>
    </p:spTree>
    <p:extLst>
      <p:ext uri="{BB962C8B-B14F-4D97-AF65-F5344CB8AC3E}">
        <p14:creationId xmlns:p14="http://schemas.microsoft.com/office/powerpoint/2010/main" val="5692369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gif"/><Relationship Id="rId4" Type="http://schemas.openxmlformats.org/officeDocument/2006/relationships/image" Target="../media/image2.png"/><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4" Type="http://schemas.openxmlformats.org/officeDocument/2006/relationships/image" Target="../media/image2.png"/><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46358" y="2731168"/>
            <a:ext cx="5534336" cy="461665"/>
          </a:xfrm>
          <a:prstGeom prst="rect">
            <a:avLst/>
          </a:prstGeom>
          <a:noFill/>
        </p:spPr>
        <p:txBody>
          <a:bodyPr wrap="none" rtlCol="0">
            <a:spAutoFit/>
          </a:bodyPr>
          <a:lstStyle/>
          <a:p>
            <a:r>
              <a:rPr lang="en-US" sz="2400" dirty="0" smtClean="0"/>
              <a:t>Please enter your metric number: _______</a:t>
            </a:r>
            <a:endParaRPr lang="en-US" sz="2400" dirty="0"/>
          </a:p>
        </p:txBody>
      </p:sp>
    </p:spTree>
    <p:extLst>
      <p:ext uri="{BB962C8B-B14F-4D97-AF65-F5344CB8AC3E}">
        <p14:creationId xmlns:p14="http://schemas.microsoft.com/office/powerpoint/2010/main" val="21427169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esktop/Screen%20Shot%202018-05-30%20at%201.19.15%20PM.png"/>
          <p:cNvPicPr/>
          <p:nvPr/>
        </p:nvPicPr>
        <p:blipFill>
          <a:blip r:embed="rId3">
            <a:extLst>
              <a:ext uri="{28A0092B-C50C-407E-A947-70E740481C1C}">
                <a14:useLocalDpi xmlns:a14="http://schemas.microsoft.com/office/drawing/2010/main" val="0"/>
              </a:ext>
            </a:extLst>
          </a:blip>
          <a:srcRect/>
          <a:stretch>
            <a:fillRect/>
          </a:stretch>
        </p:blipFill>
        <p:spPr bwMode="auto">
          <a:xfrm>
            <a:off x="1192696" y="132522"/>
            <a:ext cx="9210261" cy="6255026"/>
          </a:xfrm>
          <a:prstGeom prst="rect">
            <a:avLst/>
          </a:prstGeom>
          <a:noFill/>
          <a:ln>
            <a:noFill/>
          </a:ln>
        </p:spPr>
      </p:pic>
      <p:sp>
        <p:nvSpPr>
          <p:cNvPr id="3" name="TextBox 2"/>
          <p:cNvSpPr txBox="1"/>
          <p:nvPr/>
        </p:nvSpPr>
        <p:spPr>
          <a:xfrm>
            <a:off x="1192696" y="3167269"/>
            <a:ext cx="2438400" cy="1754326"/>
          </a:xfrm>
          <a:prstGeom prst="rect">
            <a:avLst/>
          </a:prstGeom>
          <a:noFill/>
        </p:spPr>
        <p:txBody>
          <a:bodyPr wrap="square" rtlCol="0">
            <a:spAutoFit/>
          </a:bodyPr>
          <a:lstStyle/>
          <a:p>
            <a:r>
              <a:rPr lang="en-US" altLang="zh-CN" dirty="0" smtClean="0">
                <a:solidFill>
                  <a:srgbClr val="FF0000"/>
                </a:solidFill>
              </a:rPr>
              <a:t>This</a:t>
            </a:r>
            <a:r>
              <a:rPr lang="zh-CN" altLang="en-US" dirty="0" smtClean="0">
                <a:solidFill>
                  <a:srgbClr val="FF0000"/>
                </a:solidFill>
              </a:rPr>
              <a:t> </a:t>
            </a:r>
            <a:r>
              <a:rPr lang="en-US" altLang="zh-CN" dirty="0" smtClean="0">
                <a:solidFill>
                  <a:srgbClr val="FF0000"/>
                </a:solidFill>
              </a:rPr>
              <a:t>area</a:t>
            </a:r>
            <a:r>
              <a:rPr lang="zh-CN" altLang="en-US" dirty="0" smtClean="0">
                <a:solidFill>
                  <a:srgbClr val="FF0000"/>
                </a:solidFill>
              </a:rPr>
              <a:t> </a:t>
            </a:r>
            <a:r>
              <a:rPr lang="en-US" altLang="zh-CN" dirty="0" smtClean="0">
                <a:solidFill>
                  <a:srgbClr val="FF0000"/>
                </a:solidFill>
              </a:rPr>
              <a:t>should</a:t>
            </a:r>
            <a:r>
              <a:rPr lang="zh-CN" altLang="en-US" dirty="0" smtClean="0">
                <a:solidFill>
                  <a:srgbClr val="FF0000"/>
                </a:solidFill>
              </a:rPr>
              <a:t> </a:t>
            </a:r>
            <a:r>
              <a:rPr lang="en-US" altLang="zh-CN" dirty="0" smtClean="0">
                <a:solidFill>
                  <a:srgbClr val="FF0000"/>
                </a:solidFill>
              </a:rPr>
              <a:t>be</a:t>
            </a:r>
            <a:r>
              <a:rPr lang="zh-CN" altLang="en-US" dirty="0" smtClean="0">
                <a:solidFill>
                  <a:srgbClr val="FF0000"/>
                </a:solidFill>
              </a:rPr>
              <a:t> </a:t>
            </a:r>
            <a:r>
              <a:rPr lang="en-US" altLang="zh-CN" dirty="0" smtClean="0">
                <a:solidFill>
                  <a:srgbClr val="FF0000"/>
                </a:solidFill>
              </a:rPr>
              <a:t>in</a:t>
            </a:r>
            <a:r>
              <a:rPr lang="zh-CN" altLang="en-US" dirty="0" smtClean="0">
                <a:solidFill>
                  <a:srgbClr val="FF0000"/>
                </a:solidFill>
              </a:rPr>
              <a:t> </a:t>
            </a:r>
            <a:r>
              <a:rPr lang="en-US" altLang="zh-CN" dirty="0" smtClean="0">
                <a:solidFill>
                  <a:srgbClr val="FF0000"/>
                </a:solidFill>
              </a:rPr>
              <a:t>conversational</a:t>
            </a:r>
            <a:r>
              <a:rPr lang="zh-CN" altLang="en-US" dirty="0" smtClean="0">
                <a:solidFill>
                  <a:srgbClr val="FF0000"/>
                </a:solidFill>
              </a:rPr>
              <a:t> </a:t>
            </a:r>
            <a:r>
              <a:rPr lang="en-US" altLang="zh-CN" dirty="0" smtClean="0">
                <a:solidFill>
                  <a:srgbClr val="FF0000"/>
                </a:solidFill>
              </a:rPr>
              <a:t>style</a:t>
            </a:r>
            <a:r>
              <a:rPr lang="zh-CN" altLang="en-US" dirty="0" smtClean="0">
                <a:solidFill>
                  <a:srgbClr val="FF0000"/>
                </a:solidFill>
              </a:rPr>
              <a:t> </a:t>
            </a:r>
            <a:r>
              <a:rPr lang="en-US" altLang="zh-CN" dirty="0" smtClean="0">
                <a:solidFill>
                  <a:srgbClr val="FF0000"/>
                </a:solidFill>
              </a:rPr>
              <a:t>as</a:t>
            </a:r>
            <a:r>
              <a:rPr lang="zh-CN" altLang="en-US" dirty="0" smtClean="0">
                <a:solidFill>
                  <a:srgbClr val="FF0000"/>
                </a:solidFill>
              </a:rPr>
              <a:t> </a:t>
            </a:r>
            <a:r>
              <a:rPr lang="en-US" altLang="zh-CN" dirty="0" smtClean="0">
                <a:solidFill>
                  <a:srgbClr val="FF0000"/>
                </a:solidFill>
              </a:rPr>
              <a:t>the</a:t>
            </a:r>
            <a:r>
              <a:rPr lang="zh-CN" altLang="en-US" dirty="0" smtClean="0">
                <a:solidFill>
                  <a:srgbClr val="FF0000"/>
                </a:solidFill>
              </a:rPr>
              <a:t> </a:t>
            </a:r>
            <a:r>
              <a:rPr lang="en-US" altLang="zh-CN" dirty="0" smtClean="0">
                <a:solidFill>
                  <a:srgbClr val="FF0000"/>
                </a:solidFill>
              </a:rPr>
              <a:t>previous</a:t>
            </a:r>
            <a:r>
              <a:rPr lang="zh-CN" altLang="en-US" dirty="0" smtClean="0">
                <a:solidFill>
                  <a:srgbClr val="FF0000"/>
                </a:solidFill>
              </a:rPr>
              <a:t> </a:t>
            </a:r>
            <a:r>
              <a:rPr lang="en-US" altLang="zh-CN" dirty="0" smtClean="0">
                <a:solidFill>
                  <a:srgbClr val="FF0000"/>
                </a:solidFill>
              </a:rPr>
              <a:t>stage,</a:t>
            </a:r>
            <a:r>
              <a:rPr lang="zh-CN" altLang="en-US" dirty="0" smtClean="0">
                <a:solidFill>
                  <a:srgbClr val="FF0000"/>
                </a:solidFill>
              </a:rPr>
              <a:t> </a:t>
            </a:r>
            <a:r>
              <a:rPr lang="en-US" altLang="zh-CN" dirty="0" smtClean="0">
                <a:solidFill>
                  <a:srgbClr val="FF0000"/>
                </a:solidFill>
              </a:rPr>
              <a:t>using</a:t>
            </a:r>
            <a:r>
              <a:rPr lang="zh-CN" altLang="en-US" dirty="0" smtClean="0">
                <a:solidFill>
                  <a:srgbClr val="FF0000"/>
                </a:solidFill>
              </a:rPr>
              <a:t> </a:t>
            </a:r>
            <a:r>
              <a:rPr lang="en-US" altLang="zh-CN" dirty="0" smtClean="0">
                <a:solidFill>
                  <a:srgbClr val="FF0000"/>
                </a:solidFill>
              </a:rPr>
              <a:t>the</a:t>
            </a:r>
            <a:r>
              <a:rPr lang="zh-CN" altLang="en-US" dirty="0" smtClean="0">
                <a:solidFill>
                  <a:srgbClr val="FF0000"/>
                </a:solidFill>
              </a:rPr>
              <a:t> </a:t>
            </a:r>
            <a:r>
              <a:rPr lang="en-US" altLang="zh-CN" dirty="0" smtClean="0">
                <a:solidFill>
                  <a:srgbClr val="FF0000"/>
                </a:solidFill>
              </a:rPr>
              <a:t>corresponding</a:t>
            </a:r>
            <a:r>
              <a:rPr lang="zh-CN" altLang="en-US" dirty="0" smtClean="0">
                <a:solidFill>
                  <a:srgbClr val="FF0000"/>
                </a:solidFill>
              </a:rPr>
              <a:t> </a:t>
            </a:r>
            <a:r>
              <a:rPr lang="en-US" altLang="zh-CN" dirty="0" smtClean="0">
                <a:solidFill>
                  <a:srgbClr val="FF0000"/>
                </a:solidFill>
              </a:rPr>
              <a:t>scripts</a:t>
            </a:r>
            <a:r>
              <a:rPr lang="zh-CN" altLang="en-US" dirty="0" smtClean="0">
                <a:solidFill>
                  <a:srgbClr val="FF0000"/>
                </a:solidFill>
              </a:rPr>
              <a:t> </a:t>
            </a:r>
            <a:r>
              <a:rPr lang="en-US" altLang="zh-CN" dirty="0" smtClean="0">
                <a:solidFill>
                  <a:srgbClr val="FF0000"/>
                </a:solidFill>
              </a:rPr>
              <a:t>according</a:t>
            </a:r>
            <a:r>
              <a:rPr lang="zh-CN" altLang="en-US" dirty="0" smtClean="0">
                <a:solidFill>
                  <a:srgbClr val="FF0000"/>
                </a:solidFill>
              </a:rPr>
              <a:t> </a:t>
            </a:r>
            <a:r>
              <a:rPr lang="en-US" altLang="zh-CN" dirty="0" smtClean="0">
                <a:solidFill>
                  <a:srgbClr val="FF0000"/>
                </a:solidFill>
              </a:rPr>
              <a:t>to</a:t>
            </a:r>
            <a:r>
              <a:rPr lang="zh-CN" altLang="en-US" dirty="0" smtClean="0">
                <a:solidFill>
                  <a:srgbClr val="FF0000"/>
                </a:solidFill>
              </a:rPr>
              <a:t> </a:t>
            </a:r>
            <a:r>
              <a:rPr lang="en-US" altLang="zh-CN" dirty="0" smtClean="0">
                <a:solidFill>
                  <a:srgbClr val="FF0000"/>
                </a:solidFill>
              </a:rPr>
              <a:t>robot’s</a:t>
            </a:r>
            <a:r>
              <a:rPr lang="zh-CN" altLang="en-US" dirty="0" smtClean="0">
                <a:solidFill>
                  <a:srgbClr val="FF0000"/>
                </a:solidFill>
              </a:rPr>
              <a:t> </a:t>
            </a:r>
            <a:r>
              <a:rPr lang="en-US" altLang="zh-CN" dirty="0" smtClean="0">
                <a:solidFill>
                  <a:srgbClr val="FF0000"/>
                </a:solidFill>
              </a:rPr>
              <a:t>performance</a:t>
            </a:r>
            <a:endParaRPr lang="en-US" dirty="0">
              <a:solidFill>
                <a:srgbClr val="FF0000"/>
              </a:solidFill>
            </a:endParaRPr>
          </a:p>
        </p:txBody>
      </p:sp>
      <p:sp>
        <p:nvSpPr>
          <p:cNvPr id="4" name="TextBox 3"/>
          <p:cNvSpPr txBox="1"/>
          <p:nvPr/>
        </p:nvSpPr>
        <p:spPr>
          <a:xfrm>
            <a:off x="1258957" y="6202882"/>
            <a:ext cx="2438400" cy="369332"/>
          </a:xfrm>
          <a:prstGeom prst="rect">
            <a:avLst/>
          </a:prstGeom>
          <a:noFill/>
        </p:spPr>
        <p:txBody>
          <a:bodyPr wrap="square" rtlCol="0">
            <a:spAutoFit/>
          </a:bodyPr>
          <a:lstStyle/>
          <a:p>
            <a:r>
              <a:rPr lang="en-US" altLang="zh-CN" dirty="0" smtClean="0">
                <a:solidFill>
                  <a:srgbClr val="FF0000"/>
                </a:solidFill>
              </a:rPr>
              <a:t>Don’t</a:t>
            </a:r>
            <a:r>
              <a:rPr lang="zh-CN" altLang="en-US" dirty="0" smtClean="0">
                <a:solidFill>
                  <a:srgbClr val="FF0000"/>
                </a:solidFill>
              </a:rPr>
              <a:t> </a:t>
            </a:r>
            <a:r>
              <a:rPr lang="en-US" altLang="zh-CN" dirty="0" smtClean="0">
                <a:solidFill>
                  <a:srgbClr val="FF0000"/>
                </a:solidFill>
              </a:rPr>
              <a:t>forget</a:t>
            </a:r>
            <a:r>
              <a:rPr lang="zh-CN" altLang="en-US" dirty="0" smtClean="0">
                <a:solidFill>
                  <a:srgbClr val="FF0000"/>
                </a:solidFill>
              </a:rPr>
              <a:t> </a:t>
            </a:r>
            <a:r>
              <a:rPr lang="en-US" altLang="zh-CN" dirty="0" smtClean="0">
                <a:solidFill>
                  <a:srgbClr val="FF0000"/>
                </a:solidFill>
              </a:rPr>
              <a:t>the</a:t>
            </a:r>
            <a:r>
              <a:rPr lang="zh-CN" altLang="en-US" dirty="0" smtClean="0">
                <a:solidFill>
                  <a:srgbClr val="FF0000"/>
                </a:solidFill>
              </a:rPr>
              <a:t> </a:t>
            </a:r>
            <a:r>
              <a:rPr lang="en-US" altLang="zh-CN" dirty="0" smtClean="0">
                <a:solidFill>
                  <a:srgbClr val="FF0000"/>
                </a:solidFill>
              </a:rPr>
              <a:t>name</a:t>
            </a:r>
            <a:endParaRPr lang="en-US" dirty="0">
              <a:solidFill>
                <a:srgbClr val="FF0000"/>
              </a:solidFill>
            </a:endParaRPr>
          </a:p>
        </p:txBody>
      </p:sp>
      <p:sp>
        <p:nvSpPr>
          <p:cNvPr id="5" name="TextBox 4"/>
          <p:cNvSpPr txBox="1"/>
          <p:nvPr/>
        </p:nvSpPr>
        <p:spPr>
          <a:xfrm>
            <a:off x="3863009" y="5787383"/>
            <a:ext cx="3677478" cy="1200329"/>
          </a:xfrm>
          <a:prstGeom prst="rect">
            <a:avLst/>
          </a:prstGeom>
          <a:noFill/>
        </p:spPr>
        <p:txBody>
          <a:bodyPr wrap="square" rtlCol="0">
            <a:spAutoFit/>
          </a:bodyPr>
          <a:lstStyle/>
          <a:p>
            <a:r>
              <a:rPr lang="en-US" altLang="zh-CN" dirty="0" smtClean="0">
                <a:solidFill>
                  <a:srgbClr val="FF0000"/>
                </a:solidFill>
              </a:rPr>
              <a:t>This</a:t>
            </a:r>
            <a:r>
              <a:rPr lang="zh-CN" altLang="en-US" dirty="0" smtClean="0">
                <a:solidFill>
                  <a:srgbClr val="FF0000"/>
                </a:solidFill>
              </a:rPr>
              <a:t> </a:t>
            </a:r>
            <a:r>
              <a:rPr lang="en-US" altLang="zh-CN" dirty="0" smtClean="0">
                <a:solidFill>
                  <a:srgbClr val="FF0000"/>
                </a:solidFill>
              </a:rPr>
              <a:t>toggle</a:t>
            </a:r>
            <a:r>
              <a:rPr lang="zh-CN" altLang="en-US" dirty="0" smtClean="0">
                <a:solidFill>
                  <a:srgbClr val="FF0000"/>
                </a:solidFill>
              </a:rPr>
              <a:t> </a:t>
            </a:r>
            <a:r>
              <a:rPr lang="en-US" altLang="zh-CN" dirty="0" smtClean="0">
                <a:solidFill>
                  <a:srgbClr val="FF0000"/>
                </a:solidFill>
              </a:rPr>
              <a:t>needs</a:t>
            </a:r>
            <a:r>
              <a:rPr lang="zh-CN" altLang="en-US" dirty="0" smtClean="0">
                <a:solidFill>
                  <a:srgbClr val="FF0000"/>
                </a:solidFill>
              </a:rPr>
              <a:t> </a:t>
            </a:r>
            <a:r>
              <a:rPr lang="en-US" altLang="zh-CN" dirty="0" smtClean="0">
                <a:solidFill>
                  <a:srgbClr val="FF0000"/>
                </a:solidFill>
              </a:rPr>
              <a:t>to</a:t>
            </a:r>
            <a:r>
              <a:rPr lang="zh-CN" altLang="en-US" dirty="0" smtClean="0">
                <a:solidFill>
                  <a:srgbClr val="FF0000"/>
                </a:solidFill>
              </a:rPr>
              <a:t> </a:t>
            </a:r>
            <a:r>
              <a:rPr lang="en-US" altLang="zh-CN" dirty="0" smtClean="0">
                <a:solidFill>
                  <a:srgbClr val="FF0000"/>
                </a:solidFill>
              </a:rPr>
              <a:t>be</a:t>
            </a:r>
            <a:r>
              <a:rPr lang="zh-CN" altLang="en-US" dirty="0" smtClean="0">
                <a:solidFill>
                  <a:srgbClr val="FF0000"/>
                </a:solidFill>
              </a:rPr>
              <a:t> </a:t>
            </a:r>
            <a:r>
              <a:rPr lang="en-US" altLang="zh-CN" dirty="0" smtClean="0">
                <a:solidFill>
                  <a:srgbClr val="FF0000"/>
                </a:solidFill>
              </a:rPr>
              <a:t>accompanied</a:t>
            </a:r>
            <a:r>
              <a:rPr lang="zh-CN" altLang="en-US" dirty="0" smtClean="0">
                <a:solidFill>
                  <a:srgbClr val="FF0000"/>
                </a:solidFill>
              </a:rPr>
              <a:t> </a:t>
            </a:r>
            <a:r>
              <a:rPr lang="en-US" altLang="zh-CN" dirty="0" smtClean="0">
                <a:solidFill>
                  <a:srgbClr val="FF0000"/>
                </a:solidFill>
              </a:rPr>
              <a:t>with</a:t>
            </a:r>
            <a:r>
              <a:rPr lang="zh-CN" altLang="en-US" dirty="0" smtClean="0">
                <a:solidFill>
                  <a:srgbClr val="FF0000"/>
                </a:solidFill>
              </a:rPr>
              <a:t> </a:t>
            </a:r>
            <a:r>
              <a:rPr lang="en-US" altLang="zh-CN" dirty="0" smtClean="0">
                <a:solidFill>
                  <a:srgbClr val="FF0000"/>
                </a:solidFill>
              </a:rPr>
              <a:t>legends:</a:t>
            </a:r>
          </a:p>
          <a:p>
            <a:r>
              <a:rPr lang="en-US" altLang="zh-CN" dirty="0" smtClean="0">
                <a:solidFill>
                  <a:srgbClr val="FF0000"/>
                </a:solidFill>
              </a:rPr>
              <a:t>Which</a:t>
            </a:r>
            <a:r>
              <a:rPr lang="zh-CN" altLang="en-US" dirty="0" smtClean="0">
                <a:solidFill>
                  <a:srgbClr val="FF0000"/>
                </a:solidFill>
              </a:rPr>
              <a:t> </a:t>
            </a:r>
            <a:r>
              <a:rPr lang="en-US" altLang="zh-CN" dirty="0" smtClean="0">
                <a:solidFill>
                  <a:srgbClr val="FF0000"/>
                </a:solidFill>
              </a:rPr>
              <a:t>represents</a:t>
            </a:r>
            <a:r>
              <a:rPr lang="zh-CN" altLang="en-US" dirty="0" smtClean="0">
                <a:solidFill>
                  <a:srgbClr val="FF0000"/>
                </a:solidFill>
              </a:rPr>
              <a:t> </a:t>
            </a:r>
            <a:r>
              <a:rPr lang="en-US" altLang="zh-CN" dirty="0" smtClean="0">
                <a:solidFill>
                  <a:srgbClr val="FF0000"/>
                </a:solidFill>
              </a:rPr>
              <a:t>robot-</a:t>
            </a:r>
            <a:r>
              <a:rPr lang="en-US" altLang="zh-CN" dirty="0" err="1" smtClean="0">
                <a:solidFill>
                  <a:srgbClr val="FF0000"/>
                </a:solidFill>
              </a:rPr>
              <a:t>adivsor</a:t>
            </a:r>
            <a:r>
              <a:rPr lang="en-US" altLang="zh-CN" dirty="0" smtClean="0">
                <a:solidFill>
                  <a:srgbClr val="FF0000"/>
                </a:solidFill>
              </a:rPr>
              <a:t>,</a:t>
            </a:r>
            <a:r>
              <a:rPr lang="zh-CN" altLang="en-US" dirty="0" smtClean="0">
                <a:solidFill>
                  <a:srgbClr val="FF0000"/>
                </a:solidFill>
              </a:rPr>
              <a:t> </a:t>
            </a:r>
            <a:r>
              <a:rPr lang="en-US" altLang="zh-CN" dirty="0" smtClean="0">
                <a:solidFill>
                  <a:srgbClr val="FF0000"/>
                </a:solidFill>
              </a:rPr>
              <a:t>which</a:t>
            </a:r>
            <a:r>
              <a:rPr lang="zh-CN" altLang="en-US" dirty="0" smtClean="0">
                <a:solidFill>
                  <a:srgbClr val="FF0000"/>
                </a:solidFill>
              </a:rPr>
              <a:t> </a:t>
            </a:r>
            <a:r>
              <a:rPr lang="en-US" altLang="zh-CN" dirty="0" smtClean="0">
                <a:solidFill>
                  <a:srgbClr val="FF0000"/>
                </a:solidFill>
              </a:rPr>
              <a:t>represents</a:t>
            </a:r>
            <a:r>
              <a:rPr lang="zh-CN" altLang="en-US" dirty="0" smtClean="0">
                <a:solidFill>
                  <a:srgbClr val="FF0000"/>
                </a:solidFill>
              </a:rPr>
              <a:t> </a:t>
            </a:r>
            <a:r>
              <a:rPr lang="en-US" altLang="zh-CN" dirty="0" smtClean="0">
                <a:solidFill>
                  <a:srgbClr val="FF0000"/>
                </a:solidFill>
              </a:rPr>
              <a:t>savings</a:t>
            </a:r>
            <a:r>
              <a:rPr lang="zh-CN" altLang="en-US" dirty="0" smtClean="0">
                <a:solidFill>
                  <a:srgbClr val="FF0000"/>
                </a:solidFill>
              </a:rPr>
              <a:t> </a:t>
            </a:r>
            <a:r>
              <a:rPr lang="en-US" altLang="zh-CN" dirty="0" smtClean="0">
                <a:solidFill>
                  <a:srgbClr val="FF0000"/>
                </a:solidFill>
              </a:rPr>
              <a:t>account?</a:t>
            </a:r>
            <a:endParaRPr lang="en-US" dirty="0">
              <a:solidFill>
                <a:srgbClr val="FF0000"/>
              </a:solidFill>
            </a:endParaRPr>
          </a:p>
        </p:txBody>
      </p:sp>
      <p:sp>
        <p:nvSpPr>
          <p:cNvPr id="6" name="TextBox 5"/>
          <p:cNvSpPr txBox="1"/>
          <p:nvPr/>
        </p:nvSpPr>
        <p:spPr>
          <a:xfrm>
            <a:off x="7540487" y="4044432"/>
            <a:ext cx="2690191" cy="646331"/>
          </a:xfrm>
          <a:prstGeom prst="rect">
            <a:avLst/>
          </a:prstGeom>
          <a:noFill/>
        </p:spPr>
        <p:txBody>
          <a:bodyPr wrap="square" rtlCol="0">
            <a:spAutoFit/>
          </a:bodyPr>
          <a:lstStyle/>
          <a:p>
            <a:r>
              <a:rPr lang="en-US" altLang="zh-CN" dirty="0" smtClean="0">
                <a:solidFill>
                  <a:srgbClr val="FF0000"/>
                </a:solidFill>
              </a:rPr>
              <a:t>Positive</a:t>
            </a:r>
            <a:r>
              <a:rPr lang="zh-CN" altLang="en-US" dirty="0" smtClean="0">
                <a:solidFill>
                  <a:srgbClr val="FF0000"/>
                </a:solidFill>
              </a:rPr>
              <a:t> </a:t>
            </a:r>
            <a:r>
              <a:rPr lang="en-US" altLang="zh-CN" dirty="0" smtClean="0">
                <a:solidFill>
                  <a:srgbClr val="FF0000"/>
                </a:solidFill>
              </a:rPr>
              <a:t>value</a:t>
            </a:r>
            <a:r>
              <a:rPr lang="zh-CN" altLang="en-US" dirty="0" smtClean="0">
                <a:solidFill>
                  <a:srgbClr val="FF0000"/>
                </a:solidFill>
              </a:rPr>
              <a:t> </a:t>
            </a:r>
            <a:r>
              <a:rPr lang="en-US" altLang="zh-CN" dirty="0" smtClean="0">
                <a:solidFill>
                  <a:srgbClr val="FF0000"/>
                </a:solidFill>
              </a:rPr>
              <a:t>is</a:t>
            </a:r>
            <a:r>
              <a:rPr lang="zh-CN" altLang="en-US" dirty="0" smtClean="0">
                <a:solidFill>
                  <a:srgbClr val="FF0000"/>
                </a:solidFill>
              </a:rPr>
              <a:t> </a:t>
            </a:r>
            <a:r>
              <a:rPr lang="en-US" altLang="zh-CN" dirty="0" smtClean="0">
                <a:solidFill>
                  <a:srgbClr val="FF0000"/>
                </a:solidFill>
              </a:rPr>
              <a:t>colored</a:t>
            </a:r>
            <a:r>
              <a:rPr lang="zh-CN" altLang="en-US" dirty="0" smtClean="0">
                <a:solidFill>
                  <a:srgbClr val="FF0000"/>
                </a:solidFill>
              </a:rPr>
              <a:t> </a:t>
            </a:r>
            <a:r>
              <a:rPr lang="en-US" altLang="zh-CN" dirty="0" smtClean="0">
                <a:solidFill>
                  <a:srgbClr val="FF0000"/>
                </a:solidFill>
              </a:rPr>
              <a:t>green,</a:t>
            </a:r>
            <a:r>
              <a:rPr lang="zh-CN" altLang="en-US" dirty="0" smtClean="0">
                <a:solidFill>
                  <a:srgbClr val="FF0000"/>
                </a:solidFill>
              </a:rPr>
              <a:t> </a:t>
            </a:r>
            <a:r>
              <a:rPr lang="en-US" altLang="zh-CN" dirty="0" smtClean="0">
                <a:solidFill>
                  <a:srgbClr val="FF0000"/>
                </a:solidFill>
              </a:rPr>
              <a:t>negative</a:t>
            </a:r>
            <a:r>
              <a:rPr lang="zh-CN" altLang="en-US" dirty="0" smtClean="0">
                <a:solidFill>
                  <a:srgbClr val="FF0000"/>
                </a:solidFill>
              </a:rPr>
              <a:t> </a:t>
            </a:r>
            <a:r>
              <a:rPr lang="en-US" altLang="zh-CN" dirty="0" smtClean="0">
                <a:solidFill>
                  <a:srgbClr val="FF0000"/>
                </a:solidFill>
              </a:rPr>
              <a:t>value,</a:t>
            </a:r>
            <a:r>
              <a:rPr lang="zh-CN" altLang="en-US" dirty="0" smtClean="0">
                <a:solidFill>
                  <a:srgbClr val="FF0000"/>
                </a:solidFill>
              </a:rPr>
              <a:t> </a:t>
            </a:r>
            <a:r>
              <a:rPr lang="en-US" altLang="zh-CN" dirty="0" smtClean="0">
                <a:solidFill>
                  <a:srgbClr val="FF0000"/>
                </a:solidFill>
              </a:rPr>
              <a:t>red</a:t>
            </a:r>
            <a:endParaRPr lang="en-US" dirty="0">
              <a:solidFill>
                <a:srgbClr val="FF0000"/>
              </a:solidFill>
            </a:endParaRPr>
          </a:p>
        </p:txBody>
      </p:sp>
      <p:sp>
        <p:nvSpPr>
          <p:cNvPr id="7" name="TextBox 6"/>
          <p:cNvSpPr txBox="1"/>
          <p:nvPr/>
        </p:nvSpPr>
        <p:spPr>
          <a:xfrm>
            <a:off x="3498574" y="241818"/>
            <a:ext cx="5141843" cy="646331"/>
          </a:xfrm>
          <a:prstGeom prst="rect">
            <a:avLst/>
          </a:prstGeom>
          <a:noFill/>
        </p:spPr>
        <p:txBody>
          <a:bodyPr wrap="square" rtlCol="0">
            <a:spAutoFit/>
          </a:bodyPr>
          <a:lstStyle/>
          <a:p>
            <a:r>
              <a:rPr lang="en-US" altLang="zh-CN" dirty="0" smtClean="0">
                <a:solidFill>
                  <a:srgbClr val="FF0000"/>
                </a:solidFill>
              </a:rPr>
              <a:t>Overall,</a:t>
            </a:r>
            <a:r>
              <a:rPr lang="zh-CN" altLang="en-US" dirty="0" smtClean="0">
                <a:solidFill>
                  <a:srgbClr val="FF0000"/>
                </a:solidFill>
              </a:rPr>
              <a:t> </a:t>
            </a:r>
            <a:r>
              <a:rPr lang="en-US" altLang="zh-CN" dirty="0" smtClean="0">
                <a:solidFill>
                  <a:srgbClr val="FF0000"/>
                </a:solidFill>
              </a:rPr>
              <a:t>this</a:t>
            </a:r>
            <a:r>
              <a:rPr lang="zh-CN" altLang="en-US" dirty="0" smtClean="0">
                <a:solidFill>
                  <a:srgbClr val="FF0000"/>
                </a:solidFill>
              </a:rPr>
              <a:t> </a:t>
            </a:r>
            <a:r>
              <a:rPr lang="en-US" altLang="zh-CN" dirty="0" smtClean="0">
                <a:solidFill>
                  <a:srgbClr val="FF0000"/>
                </a:solidFill>
              </a:rPr>
              <a:t>page</a:t>
            </a:r>
            <a:r>
              <a:rPr lang="zh-CN" altLang="en-US" dirty="0" smtClean="0">
                <a:solidFill>
                  <a:srgbClr val="FF0000"/>
                </a:solidFill>
              </a:rPr>
              <a:t> </a:t>
            </a:r>
            <a:r>
              <a:rPr lang="en-US" altLang="zh-CN" dirty="0" smtClean="0">
                <a:solidFill>
                  <a:srgbClr val="FF0000"/>
                </a:solidFill>
              </a:rPr>
              <a:t>is</a:t>
            </a:r>
            <a:r>
              <a:rPr lang="zh-CN" altLang="en-US" dirty="0" smtClean="0">
                <a:solidFill>
                  <a:srgbClr val="FF0000"/>
                </a:solidFill>
              </a:rPr>
              <a:t> </a:t>
            </a:r>
            <a:r>
              <a:rPr lang="en-US" altLang="zh-CN" dirty="0" smtClean="0">
                <a:solidFill>
                  <a:srgbClr val="FF0000"/>
                </a:solidFill>
              </a:rPr>
              <a:t>not</a:t>
            </a:r>
            <a:r>
              <a:rPr lang="zh-CN" altLang="en-US" dirty="0" smtClean="0">
                <a:solidFill>
                  <a:srgbClr val="FF0000"/>
                </a:solidFill>
              </a:rPr>
              <a:t> </a:t>
            </a:r>
            <a:r>
              <a:rPr lang="en-US" altLang="zh-CN" dirty="0" smtClean="0">
                <a:solidFill>
                  <a:srgbClr val="FF0000"/>
                </a:solidFill>
              </a:rPr>
              <a:t>responsive</a:t>
            </a:r>
            <a:r>
              <a:rPr lang="zh-CN" altLang="en-US" dirty="0" smtClean="0">
                <a:solidFill>
                  <a:srgbClr val="FF0000"/>
                </a:solidFill>
              </a:rPr>
              <a:t> </a:t>
            </a:r>
            <a:r>
              <a:rPr lang="en-US" altLang="zh-CN" dirty="0" smtClean="0">
                <a:solidFill>
                  <a:srgbClr val="FF0000"/>
                </a:solidFill>
              </a:rPr>
              <a:t>yet,</a:t>
            </a:r>
            <a:r>
              <a:rPr lang="zh-CN" altLang="en-US" dirty="0" smtClean="0">
                <a:solidFill>
                  <a:srgbClr val="FF0000"/>
                </a:solidFill>
              </a:rPr>
              <a:t> </a:t>
            </a:r>
            <a:r>
              <a:rPr lang="en-US" altLang="zh-CN" dirty="0" smtClean="0">
                <a:solidFill>
                  <a:srgbClr val="FF0000"/>
                </a:solidFill>
              </a:rPr>
              <a:t>and</a:t>
            </a:r>
            <a:r>
              <a:rPr lang="zh-CN" altLang="en-US" dirty="0" smtClean="0">
                <a:solidFill>
                  <a:srgbClr val="FF0000"/>
                </a:solidFill>
              </a:rPr>
              <a:t> </a:t>
            </a:r>
            <a:r>
              <a:rPr lang="en-US" altLang="zh-CN" dirty="0" smtClean="0">
                <a:solidFill>
                  <a:srgbClr val="FF0000"/>
                </a:solidFill>
              </a:rPr>
              <a:t>my</a:t>
            </a:r>
            <a:r>
              <a:rPr lang="zh-CN" altLang="en-US" dirty="0" smtClean="0">
                <a:solidFill>
                  <a:srgbClr val="FF0000"/>
                </a:solidFill>
              </a:rPr>
              <a:t> </a:t>
            </a:r>
            <a:r>
              <a:rPr lang="en-US" altLang="zh-CN" dirty="0" smtClean="0">
                <a:solidFill>
                  <a:srgbClr val="FF0000"/>
                </a:solidFill>
              </a:rPr>
              <a:t>laptop</a:t>
            </a:r>
            <a:r>
              <a:rPr lang="zh-CN" altLang="en-US" dirty="0" smtClean="0">
                <a:solidFill>
                  <a:srgbClr val="FF0000"/>
                </a:solidFill>
              </a:rPr>
              <a:t> </a:t>
            </a:r>
            <a:r>
              <a:rPr lang="en-US" altLang="zh-CN" dirty="0" smtClean="0">
                <a:solidFill>
                  <a:srgbClr val="FF0000"/>
                </a:solidFill>
              </a:rPr>
              <a:t>cannot</a:t>
            </a:r>
            <a:r>
              <a:rPr lang="zh-CN" altLang="en-US" dirty="0" smtClean="0">
                <a:solidFill>
                  <a:srgbClr val="FF0000"/>
                </a:solidFill>
              </a:rPr>
              <a:t> </a:t>
            </a:r>
            <a:r>
              <a:rPr lang="en-US" altLang="zh-CN" dirty="0" smtClean="0">
                <a:solidFill>
                  <a:srgbClr val="FF0000"/>
                </a:solidFill>
              </a:rPr>
              <a:t>display</a:t>
            </a:r>
            <a:r>
              <a:rPr lang="zh-CN" altLang="en-US" dirty="0" smtClean="0">
                <a:solidFill>
                  <a:srgbClr val="FF0000"/>
                </a:solidFill>
              </a:rPr>
              <a:t> </a:t>
            </a:r>
            <a:r>
              <a:rPr lang="en-US" altLang="zh-CN" dirty="0" smtClean="0">
                <a:solidFill>
                  <a:srgbClr val="FF0000"/>
                </a:solidFill>
              </a:rPr>
              <a:t>the</a:t>
            </a:r>
            <a:r>
              <a:rPr lang="zh-CN" altLang="en-US" dirty="0" smtClean="0">
                <a:solidFill>
                  <a:srgbClr val="FF0000"/>
                </a:solidFill>
              </a:rPr>
              <a:t> </a:t>
            </a:r>
            <a:r>
              <a:rPr lang="en-US" altLang="zh-CN" dirty="0" smtClean="0">
                <a:solidFill>
                  <a:srgbClr val="FF0000"/>
                </a:solidFill>
              </a:rPr>
              <a:t>content</a:t>
            </a:r>
            <a:r>
              <a:rPr lang="zh-CN" altLang="en-US" dirty="0" smtClean="0">
                <a:solidFill>
                  <a:srgbClr val="FF0000"/>
                </a:solidFill>
              </a:rPr>
              <a:t> </a:t>
            </a:r>
            <a:r>
              <a:rPr lang="en-US" altLang="zh-CN" dirty="0" smtClean="0">
                <a:solidFill>
                  <a:srgbClr val="FF0000"/>
                </a:solidFill>
              </a:rPr>
              <a:t>of</a:t>
            </a:r>
            <a:r>
              <a:rPr lang="zh-CN" altLang="en-US" dirty="0" smtClean="0">
                <a:solidFill>
                  <a:srgbClr val="FF0000"/>
                </a:solidFill>
              </a:rPr>
              <a:t> </a:t>
            </a:r>
            <a:r>
              <a:rPr lang="en-US" altLang="zh-CN" dirty="0" smtClean="0">
                <a:solidFill>
                  <a:srgbClr val="FF0000"/>
                </a:solidFill>
              </a:rPr>
              <a:t>the</a:t>
            </a:r>
            <a:r>
              <a:rPr lang="zh-CN" altLang="en-US" dirty="0" smtClean="0">
                <a:solidFill>
                  <a:srgbClr val="FF0000"/>
                </a:solidFill>
              </a:rPr>
              <a:t> </a:t>
            </a:r>
            <a:r>
              <a:rPr lang="en-US" altLang="zh-CN" dirty="0" smtClean="0">
                <a:solidFill>
                  <a:srgbClr val="FF0000"/>
                </a:solidFill>
              </a:rPr>
              <a:t>whole</a:t>
            </a:r>
            <a:r>
              <a:rPr lang="zh-CN" altLang="en-US" dirty="0" smtClean="0">
                <a:solidFill>
                  <a:srgbClr val="FF0000"/>
                </a:solidFill>
              </a:rPr>
              <a:t> </a:t>
            </a:r>
            <a:r>
              <a:rPr lang="en-US" altLang="zh-CN" dirty="0" smtClean="0">
                <a:solidFill>
                  <a:srgbClr val="FF0000"/>
                </a:solidFill>
              </a:rPr>
              <a:t>page</a:t>
            </a:r>
            <a:endParaRPr lang="en-US" dirty="0">
              <a:solidFill>
                <a:srgbClr val="FF0000"/>
              </a:solidFill>
            </a:endParaRPr>
          </a:p>
        </p:txBody>
      </p:sp>
    </p:spTree>
    <p:extLst>
      <p:ext uri="{BB962C8B-B14F-4D97-AF65-F5344CB8AC3E}">
        <p14:creationId xmlns:p14="http://schemas.microsoft.com/office/powerpoint/2010/main" val="972636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92081" y="952666"/>
            <a:ext cx="2746073" cy="461665"/>
          </a:xfrm>
          <a:prstGeom prst="rect">
            <a:avLst/>
          </a:prstGeom>
          <a:noFill/>
        </p:spPr>
        <p:txBody>
          <a:bodyPr wrap="none" rtlCol="0">
            <a:spAutoFit/>
          </a:bodyPr>
          <a:lstStyle/>
          <a:p>
            <a:r>
              <a:rPr lang="en-US" sz="2400" dirty="0" smtClean="0"/>
              <a:t>Please select </a:t>
            </a:r>
            <a:r>
              <a:rPr lang="en-US" altLang="zh-CN" sz="2400" dirty="0" smtClean="0"/>
              <a:t>studie</a:t>
            </a:r>
            <a:r>
              <a:rPr lang="en-US" sz="2400" dirty="0" smtClean="0"/>
              <a:t>s</a:t>
            </a:r>
            <a:endParaRPr lang="en-US" sz="2400" dirty="0"/>
          </a:p>
        </p:txBody>
      </p:sp>
      <p:sp>
        <p:nvSpPr>
          <p:cNvPr id="6" name="Rounded Rectangle 5"/>
          <p:cNvSpPr/>
          <p:nvPr/>
        </p:nvSpPr>
        <p:spPr>
          <a:xfrm>
            <a:off x="3651038" y="1571397"/>
            <a:ext cx="1636295" cy="613611"/>
          </a:xfrm>
          <a:prstGeom prst="roundRect">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solidFill>
                  <a:schemeClr val="tx1"/>
                </a:solidFill>
              </a:rPr>
              <a:t>1</a:t>
            </a:r>
            <a:endParaRPr lang="en-US" sz="2400" b="1" dirty="0">
              <a:solidFill>
                <a:schemeClr val="tx1"/>
              </a:solidFill>
            </a:endParaRPr>
          </a:p>
        </p:txBody>
      </p:sp>
      <p:sp>
        <p:nvSpPr>
          <p:cNvPr id="7" name="Rounded Rectangle 6"/>
          <p:cNvSpPr/>
          <p:nvPr/>
        </p:nvSpPr>
        <p:spPr>
          <a:xfrm>
            <a:off x="6293974" y="1571396"/>
            <a:ext cx="1636295" cy="613611"/>
          </a:xfrm>
          <a:prstGeom prst="roundRect">
            <a:avLst/>
          </a:prstGeom>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solidFill>
                  <a:schemeClr val="tx1"/>
                </a:solidFill>
              </a:rPr>
              <a:t>2</a:t>
            </a:r>
            <a:endParaRPr lang="en-US" sz="2400" b="1" dirty="0">
              <a:solidFill>
                <a:schemeClr val="tx1"/>
              </a:solidFill>
            </a:endParaRPr>
          </a:p>
        </p:txBody>
      </p:sp>
      <p:sp>
        <p:nvSpPr>
          <p:cNvPr id="8" name="TextBox 7"/>
          <p:cNvSpPr txBox="1"/>
          <p:nvPr/>
        </p:nvSpPr>
        <p:spPr>
          <a:xfrm>
            <a:off x="4292081" y="2947721"/>
            <a:ext cx="3159006" cy="461665"/>
          </a:xfrm>
          <a:prstGeom prst="rect">
            <a:avLst/>
          </a:prstGeom>
          <a:noFill/>
        </p:spPr>
        <p:txBody>
          <a:bodyPr wrap="none" rtlCol="0">
            <a:spAutoFit/>
          </a:bodyPr>
          <a:lstStyle/>
          <a:p>
            <a:r>
              <a:rPr lang="en-US" sz="2400" dirty="0" smtClean="0"/>
              <a:t>Please select conditions</a:t>
            </a:r>
            <a:endParaRPr lang="en-US" sz="2400" dirty="0"/>
          </a:p>
        </p:txBody>
      </p:sp>
      <p:sp>
        <p:nvSpPr>
          <p:cNvPr id="9" name="Rounded Rectangle 8"/>
          <p:cNvSpPr/>
          <p:nvPr/>
        </p:nvSpPr>
        <p:spPr>
          <a:xfrm>
            <a:off x="3651038" y="3566452"/>
            <a:ext cx="1636295" cy="6136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D</a:t>
            </a:r>
            <a:endParaRPr lang="en-US" sz="2400" b="1" dirty="0">
              <a:solidFill>
                <a:schemeClr val="tx1"/>
              </a:solidFill>
            </a:endParaRPr>
          </a:p>
        </p:txBody>
      </p:sp>
      <p:sp>
        <p:nvSpPr>
          <p:cNvPr id="10" name="Rounded Rectangle 9"/>
          <p:cNvSpPr/>
          <p:nvPr/>
        </p:nvSpPr>
        <p:spPr>
          <a:xfrm>
            <a:off x="6293974" y="3566451"/>
            <a:ext cx="1636295" cy="613611"/>
          </a:xfrm>
          <a:prstGeom prst="round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S</a:t>
            </a:r>
          </a:p>
        </p:txBody>
      </p:sp>
      <p:sp>
        <p:nvSpPr>
          <p:cNvPr id="2" name="TextBox 1"/>
          <p:cNvSpPr txBox="1"/>
          <p:nvPr/>
        </p:nvSpPr>
        <p:spPr>
          <a:xfrm>
            <a:off x="10368366" y="3580108"/>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1545617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Downloads/RoboAdvisor2.gi"/>
          <p:cNvPicPr/>
          <p:nvPr/>
        </p:nvPicPr>
        <p:blipFill>
          <a:blip r:embed="rId3">
            <a:extLst>
              <a:ext uri="{28A0092B-C50C-407E-A947-70E740481C1C}">
                <a14:useLocalDpi xmlns:a14="http://schemas.microsoft.com/office/drawing/2010/main" val="0"/>
              </a:ext>
            </a:extLst>
          </a:blip>
          <a:srcRect/>
          <a:stretch>
            <a:fillRect/>
          </a:stretch>
        </p:blipFill>
        <p:spPr bwMode="auto">
          <a:xfrm>
            <a:off x="304800" y="984395"/>
            <a:ext cx="2820670" cy="3649345"/>
          </a:xfrm>
          <a:prstGeom prst="rect">
            <a:avLst/>
          </a:prstGeom>
          <a:noFill/>
          <a:ln>
            <a:noFill/>
          </a:ln>
        </p:spPr>
      </p:pic>
      <p:sp>
        <p:nvSpPr>
          <p:cNvPr id="4" name="Rounded Rectangular Callout 3"/>
          <p:cNvSpPr/>
          <p:nvPr/>
        </p:nvSpPr>
        <p:spPr>
          <a:xfrm>
            <a:off x="2913660" y="681926"/>
            <a:ext cx="3115159" cy="1053885"/>
          </a:xfrm>
          <a:prstGeom prst="wedgeRoundRectCallout">
            <a:avLst>
              <a:gd name="adj1" fmla="val -62549"/>
              <a:gd name="adj2" fmla="val 6168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spcAft>
                <a:spcPts val="0"/>
              </a:spcAft>
              <a:buFont typeface="Calibri" charset="0"/>
              <a:buChar char="-"/>
            </a:pPr>
            <a:r>
              <a:rPr lang="en-US" dirty="0" smtClean="0">
                <a:effectLst/>
                <a:latin typeface="Calibri" charset="0"/>
                <a:ea typeface="Calibri" charset="0"/>
                <a:cs typeface="Times New Roman" charset="0"/>
              </a:rPr>
              <a:t>Hello! My name is </a:t>
            </a:r>
            <a:r>
              <a:rPr lang="en-US" b="1" dirty="0" smtClean="0">
                <a:effectLst/>
                <a:latin typeface="Calibri" charset="0"/>
                <a:ea typeface="Calibri" charset="0"/>
                <a:cs typeface="Times New Roman" charset="0"/>
              </a:rPr>
              <a:t>Max,</a:t>
            </a:r>
            <a:r>
              <a:rPr lang="en-US" dirty="0" smtClean="0">
                <a:effectLst/>
                <a:latin typeface="Calibri" charset="0"/>
                <a:ea typeface="Calibri" charset="0"/>
                <a:cs typeface="Times New Roman" charset="0"/>
              </a:rPr>
              <a:t> how are you doing?</a:t>
            </a:r>
          </a:p>
        </p:txBody>
      </p:sp>
      <p:sp>
        <p:nvSpPr>
          <p:cNvPr id="10" name="Rounded Rectangular Callout 9"/>
          <p:cNvSpPr/>
          <p:nvPr/>
        </p:nvSpPr>
        <p:spPr>
          <a:xfrm>
            <a:off x="4150941" y="1934706"/>
            <a:ext cx="3706678" cy="1053885"/>
          </a:xfrm>
          <a:prstGeom prst="wedgeRoundRectCallout">
            <a:avLst>
              <a:gd name="adj1" fmla="val 60337"/>
              <a:gd name="adj2" fmla="val 77856"/>
              <a:gd name="adj3" fmla="val 16667"/>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defTabSz="914400" eaLnBrk="1" fontAlgn="auto" latinLnBrk="0" hangingPunct="1">
              <a:lnSpc>
                <a:spcPct val="100000"/>
              </a:lnSpc>
              <a:spcBef>
                <a:spcPts val="0"/>
              </a:spcBef>
              <a:spcAft>
                <a:spcPts val="0"/>
              </a:spcAft>
              <a:buClrTx/>
              <a:buSzTx/>
              <a:buFont typeface="Calibri" charset="0"/>
              <a:buNone/>
              <a:tabLst/>
              <a:defRPr/>
            </a:pPr>
            <a:r>
              <a:rPr lang="en-US" dirty="0" smtClean="0">
                <a:latin typeface="Calibri" charset="0"/>
                <a:ea typeface="Calibri" charset="0"/>
                <a:cs typeface="Times New Roman" charset="0"/>
              </a:rPr>
              <a:t>I’m doing okay         </a:t>
            </a:r>
            <a:r>
              <a:rPr lang="en-US" dirty="0" err="1" smtClean="0">
                <a:latin typeface="Calibri" charset="0"/>
                <a:ea typeface="Calibri" charset="0"/>
                <a:cs typeface="Times New Roman" charset="0"/>
              </a:rPr>
              <a:t>Iam</a:t>
            </a:r>
            <a:r>
              <a:rPr lang="en-US" dirty="0" smtClean="0">
                <a:latin typeface="Calibri" charset="0"/>
                <a:ea typeface="Calibri" charset="0"/>
                <a:cs typeface="Times New Roman" charset="0"/>
              </a:rPr>
              <a:t> feeling good</a:t>
            </a:r>
            <a:endParaRPr lang="en-US" dirty="0" smtClean="0">
              <a:effectLst/>
              <a:latin typeface="Calibri" charset="0"/>
              <a:ea typeface="Calibri" charset="0"/>
              <a:cs typeface="Times New Roman" charset="0"/>
            </a:endParaRPr>
          </a:p>
        </p:txBody>
      </p:sp>
      <p:sp>
        <p:nvSpPr>
          <p:cNvPr id="13" name="AutoShape 6" descr="mage result for user"/>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9877" y="2039856"/>
            <a:ext cx="1538422" cy="1538422"/>
          </a:xfrm>
          <a:prstGeom prst="rect">
            <a:avLst/>
          </a:prstGeom>
        </p:spPr>
      </p:pic>
      <p:sp>
        <p:nvSpPr>
          <p:cNvPr id="16" name="Frame 15"/>
          <p:cNvSpPr/>
          <p:nvPr/>
        </p:nvSpPr>
        <p:spPr>
          <a:xfrm>
            <a:off x="4181937" y="2260170"/>
            <a:ext cx="1587500" cy="402956"/>
          </a:xfrm>
          <a:prstGeom prst="fram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17" name="Frame 16"/>
          <p:cNvSpPr/>
          <p:nvPr/>
        </p:nvSpPr>
        <p:spPr>
          <a:xfrm>
            <a:off x="6028819" y="2260170"/>
            <a:ext cx="1678984" cy="402956"/>
          </a:xfrm>
          <a:prstGeom prst="fram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19" name="Rounded Rectangular Callout 18"/>
          <p:cNvSpPr/>
          <p:nvPr/>
        </p:nvSpPr>
        <p:spPr>
          <a:xfrm>
            <a:off x="2913658" y="3215645"/>
            <a:ext cx="4386021" cy="1165462"/>
          </a:xfrm>
          <a:prstGeom prst="wedgeRoundRectCallout">
            <a:avLst>
              <a:gd name="adj1" fmla="val -65037"/>
              <a:gd name="adj2" fmla="val 5432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spcAft>
                <a:spcPts val="0"/>
              </a:spcAft>
              <a:buFont typeface="Calibri" charset="0"/>
              <a:buChar char="-"/>
            </a:pPr>
            <a:r>
              <a:rPr lang="en-US" dirty="0" smtClean="0">
                <a:effectLst/>
                <a:latin typeface="Calibri" charset="0"/>
                <a:ea typeface="Calibri" charset="0"/>
                <a:cs typeface="Times New Roman" charset="0"/>
              </a:rPr>
              <a:t>I have been working at </a:t>
            </a:r>
            <a:r>
              <a:rPr lang="en-US" dirty="0" err="1" smtClean="0">
                <a:effectLst/>
                <a:latin typeface="Calibri" charset="0"/>
                <a:ea typeface="Calibri" charset="0"/>
                <a:cs typeface="Times New Roman" charset="0"/>
              </a:rPr>
              <a:t>Wealsome</a:t>
            </a:r>
            <a:r>
              <a:rPr lang="en-US" dirty="0" smtClean="0">
                <a:effectLst/>
                <a:latin typeface="Calibri" charset="0"/>
                <a:ea typeface="Calibri" charset="0"/>
                <a:cs typeface="Times New Roman" charset="0"/>
              </a:rPr>
              <a:t> Capital as a financial advisor for 3 years. I am chosen and trusted many customers for wealth management.</a:t>
            </a:r>
          </a:p>
        </p:txBody>
      </p:sp>
      <p:sp>
        <p:nvSpPr>
          <p:cNvPr id="20" name="Rounded Rectangular Callout 19"/>
          <p:cNvSpPr/>
          <p:nvPr/>
        </p:nvSpPr>
        <p:spPr>
          <a:xfrm>
            <a:off x="4258674" y="5442111"/>
            <a:ext cx="3972930" cy="1053885"/>
          </a:xfrm>
          <a:prstGeom prst="wedgeRoundRectCallout">
            <a:avLst>
              <a:gd name="adj1" fmla="val 60337"/>
              <a:gd name="adj2" fmla="val 77856"/>
              <a:gd name="adj3" fmla="val 16667"/>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defTabSz="914400" eaLnBrk="1" fontAlgn="auto" latinLnBrk="0" hangingPunct="1">
              <a:lnSpc>
                <a:spcPct val="100000"/>
              </a:lnSpc>
              <a:spcBef>
                <a:spcPts val="0"/>
              </a:spcBef>
              <a:spcAft>
                <a:spcPts val="0"/>
              </a:spcAft>
              <a:buClrTx/>
              <a:buSzTx/>
              <a:buFont typeface="Calibri" charset="0"/>
              <a:buNone/>
              <a:tabLst/>
              <a:defRPr/>
            </a:pPr>
            <a:r>
              <a:rPr lang="en-US" dirty="0" smtClean="0">
                <a:latin typeface="Calibri" charset="0"/>
                <a:ea typeface="Calibri" charset="0"/>
                <a:cs typeface="Times New Roman" charset="0"/>
              </a:rPr>
              <a:t>Yes please!               Ok, I don’t mind</a:t>
            </a:r>
            <a:endParaRPr lang="en-US" dirty="0" smtClean="0">
              <a:effectLst/>
              <a:latin typeface="Calibri" charset="0"/>
              <a:ea typeface="Calibri" charset="0"/>
              <a:cs typeface="Times New Roman" charset="0"/>
            </a:endParaRPr>
          </a:p>
        </p:txBody>
      </p:sp>
      <p:sp>
        <p:nvSpPr>
          <p:cNvPr id="21" name="Frame 20"/>
          <p:cNvSpPr/>
          <p:nvPr/>
        </p:nvSpPr>
        <p:spPr>
          <a:xfrm>
            <a:off x="4298172" y="5754407"/>
            <a:ext cx="1678984" cy="402956"/>
          </a:xfrm>
          <a:prstGeom prst="fram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2" name="Frame 21"/>
          <p:cNvSpPr/>
          <p:nvPr/>
        </p:nvSpPr>
        <p:spPr>
          <a:xfrm>
            <a:off x="6112013" y="5767575"/>
            <a:ext cx="1885112" cy="402956"/>
          </a:xfrm>
          <a:prstGeom prst="fram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3" name="TextBox 22"/>
          <p:cNvSpPr txBox="1"/>
          <p:nvPr/>
        </p:nvSpPr>
        <p:spPr>
          <a:xfrm>
            <a:off x="8231604" y="799729"/>
            <a:ext cx="2454967" cy="369332"/>
          </a:xfrm>
          <a:prstGeom prst="rect">
            <a:avLst/>
          </a:prstGeom>
          <a:noFill/>
        </p:spPr>
        <p:txBody>
          <a:bodyPr wrap="none" rtlCol="0">
            <a:spAutoFit/>
          </a:bodyPr>
          <a:lstStyle/>
          <a:p>
            <a:r>
              <a:rPr lang="en-US" b="1" dirty="0" smtClean="0"/>
              <a:t>Dominant </a:t>
            </a:r>
            <a:r>
              <a:rPr lang="en-US" b="1" dirty="0" err="1" smtClean="0"/>
              <a:t>Robo</a:t>
            </a:r>
            <a:r>
              <a:rPr lang="en-US" b="1" dirty="0" smtClean="0"/>
              <a:t>-advisor</a:t>
            </a:r>
            <a:endParaRPr lang="en-US" b="1" dirty="0"/>
          </a:p>
        </p:txBody>
      </p:sp>
      <p:sp>
        <p:nvSpPr>
          <p:cNvPr id="24" name="Rounded Rectangular Callout 23"/>
          <p:cNvSpPr/>
          <p:nvPr/>
        </p:nvSpPr>
        <p:spPr>
          <a:xfrm>
            <a:off x="2913657" y="4468425"/>
            <a:ext cx="3115161" cy="658427"/>
          </a:xfrm>
          <a:prstGeom prst="wedgeRoundRectCallout">
            <a:avLst>
              <a:gd name="adj1" fmla="val -62549"/>
              <a:gd name="adj2" fmla="val 6168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spcAft>
                <a:spcPts val="0"/>
              </a:spcAft>
              <a:buFont typeface="Calibri" charset="0"/>
              <a:buChar char="-"/>
            </a:pPr>
            <a:r>
              <a:rPr lang="en-US" dirty="0" smtClean="0">
                <a:latin typeface="Calibri" charset="0"/>
                <a:ea typeface="Calibri" charset="0"/>
                <a:cs typeface="Times New Roman" charset="0"/>
              </a:rPr>
              <a:t>I’d like to share with you more about my work</a:t>
            </a:r>
            <a:endParaRPr lang="en-US" dirty="0" smtClean="0">
              <a:effectLst/>
              <a:latin typeface="Calibri" charset="0"/>
              <a:ea typeface="Calibri" charset="0"/>
              <a:cs typeface="Times New Roman" charset="0"/>
            </a:endParaRPr>
          </a:p>
        </p:txBody>
      </p:sp>
    </p:spTree>
    <p:extLst>
      <p:ext uri="{BB962C8B-B14F-4D97-AF65-F5344CB8AC3E}">
        <p14:creationId xmlns:p14="http://schemas.microsoft.com/office/powerpoint/2010/main" val="2109557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53720"/>
            <a:ext cx="2878656" cy="3725320"/>
          </a:xfrm>
          <a:prstGeom prst="rect">
            <a:avLst/>
          </a:prstGeom>
        </p:spPr>
      </p:pic>
      <p:sp>
        <p:nvSpPr>
          <p:cNvPr id="4" name="Rounded Rectangular Callout 3"/>
          <p:cNvSpPr/>
          <p:nvPr/>
        </p:nvSpPr>
        <p:spPr>
          <a:xfrm>
            <a:off x="2913660" y="681926"/>
            <a:ext cx="3115159" cy="1053885"/>
          </a:xfrm>
          <a:prstGeom prst="wedgeRoundRectCallout">
            <a:avLst>
              <a:gd name="adj1" fmla="val -62549"/>
              <a:gd name="adj2" fmla="val 6168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spcAft>
                <a:spcPts val="0"/>
              </a:spcAft>
              <a:buFont typeface="Calibri" charset="0"/>
              <a:buChar char="-"/>
            </a:pPr>
            <a:r>
              <a:rPr lang="en-US" dirty="0" smtClean="0">
                <a:effectLst/>
                <a:latin typeface="Calibri" charset="0"/>
                <a:ea typeface="Calibri" charset="0"/>
                <a:cs typeface="Times New Roman" charset="0"/>
              </a:rPr>
              <a:t>Hello! My name is </a:t>
            </a:r>
            <a:r>
              <a:rPr lang="en-US" b="1" dirty="0" smtClean="0">
                <a:effectLst/>
                <a:latin typeface="Calibri" charset="0"/>
                <a:ea typeface="Calibri" charset="0"/>
                <a:cs typeface="Times New Roman" charset="0"/>
              </a:rPr>
              <a:t>Linus,</a:t>
            </a:r>
            <a:r>
              <a:rPr lang="en-US" dirty="0" smtClean="0">
                <a:effectLst/>
                <a:latin typeface="Calibri" charset="0"/>
                <a:ea typeface="Calibri" charset="0"/>
                <a:cs typeface="Times New Roman" charset="0"/>
              </a:rPr>
              <a:t> how are you doing?</a:t>
            </a:r>
          </a:p>
        </p:txBody>
      </p:sp>
      <p:sp>
        <p:nvSpPr>
          <p:cNvPr id="10" name="Rounded Rectangular Callout 9"/>
          <p:cNvSpPr/>
          <p:nvPr/>
        </p:nvSpPr>
        <p:spPr>
          <a:xfrm>
            <a:off x="4150941" y="1934706"/>
            <a:ext cx="3706678" cy="1053885"/>
          </a:xfrm>
          <a:prstGeom prst="wedgeRoundRectCallout">
            <a:avLst>
              <a:gd name="adj1" fmla="val 60337"/>
              <a:gd name="adj2" fmla="val 77856"/>
              <a:gd name="adj3" fmla="val 16667"/>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defTabSz="914400" eaLnBrk="1" fontAlgn="auto" latinLnBrk="0" hangingPunct="1">
              <a:lnSpc>
                <a:spcPct val="100000"/>
              </a:lnSpc>
              <a:spcBef>
                <a:spcPts val="0"/>
              </a:spcBef>
              <a:spcAft>
                <a:spcPts val="0"/>
              </a:spcAft>
              <a:buClrTx/>
              <a:buSzTx/>
              <a:buFont typeface="Calibri" charset="0"/>
              <a:buNone/>
              <a:tabLst/>
              <a:defRPr/>
            </a:pPr>
            <a:r>
              <a:rPr lang="en-US" dirty="0" smtClean="0">
                <a:latin typeface="Calibri" charset="0"/>
                <a:ea typeface="Calibri" charset="0"/>
                <a:cs typeface="Times New Roman" charset="0"/>
              </a:rPr>
              <a:t>I’m doing okay         </a:t>
            </a:r>
            <a:r>
              <a:rPr lang="en-US" dirty="0" err="1" smtClean="0">
                <a:latin typeface="Calibri" charset="0"/>
                <a:ea typeface="Calibri" charset="0"/>
                <a:cs typeface="Times New Roman" charset="0"/>
              </a:rPr>
              <a:t>Iam</a:t>
            </a:r>
            <a:r>
              <a:rPr lang="en-US" dirty="0" smtClean="0">
                <a:latin typeface="Calibri" charset="0"/>
                <a:ea typeface="Calibri" charset="0"/>
                <a:cs typeface="Times New Roman" charset="0"/>
              </a:rPr>
              <a:t> feeling good</a:t>
            </a:r>
            <a:endParaRPr lang="en-US" dirty="0" smtClean="0">
              <a:effectLst/>
              <a:latin typeface="Calibri" charset="0"/>
              <a:ea typeface="Calibri" charset="0"/>
              <a:cs typeface="Times New Roman" charset="0"/>
            </a:endParaRPr>
          </a:p>
        </p:txBody>
      </p:sp>
      <p:sp>
        <p:nvSpPr>
          <p:cNvPr id="13" name="AutoShape 6" descr="mage result for user"/>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9877" y="2039856"/>
            <a:ext cx="1538422" cy="1538422"/>
          </a:xfrm>
          <a:prstGeom prst="rect">
            <a:avLst/>
          </a:prstGeom>
        </p:spPr>
      </p:pic>
      <p:sp>
        <p:nvSpPr>
          <p:cNvPr id="16" name="Frame 15"/>
          <p:cNvSpPr/>
          <p:nvPr/>
        </p:nvSpPr>
        <p:spPr>
          <a:xfrm>
            <a:off x="4181937" y="2260170"/>
            <a:ext cx="1587500" cy="402956"/>
          </a:xfrm>
          <a:prstGeom prst="fram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17" name="Frame 16"/>
          <p:cNvSpPr/>
          <p:nvPr/>
        </p:nvSpPr>
        <p:spPr>
          <a:xfrm>
            <a:off x="6028819" y="2260170"/>
            <a:ext cx="1678984" cy="402956"/>
          </a:xfrm>
          <a:prstGeom prst="fram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19" name="Rounded Rectangular Callout 18"/>
          <p:cNvSpPr/>
          <p:nvPr/>
        </p:nvSpPr>
        <p:spPr>
          <a:xfrm>
            <a:off x="2913658" y="3215645"/>
            <a:ext cx="4386021" cy="1165462"/>
          </a:xfrm>
          <a:prstGeom prst="wedgeRoundRectCallout">
            <a:avLst>
              <a:gd name="adj1" fmla="val -65037"/>
              <a:gd name="adj2" fmla="val 5432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spcAft>
                <a:spcPts val="0"/>
              </a:spcAft>
              <a:buFont typeface="Calibri" charset="0"/>
              <a:buChar char="-"/>
            </a:pPr>
            <a:r>
              <a:rPr lang="en-US" dirty="0" smtClean="0">
                <a:effectLst/>
                <a:latin typeface="Calibri" charset="0"/>
                <a:ea typeface="Calibri" charset="0"/>
                <a:cs typeface="Times New Roman" charset="0"/>
              </a:rPr>
              <a:t>I have been working at </a:t>
            </a:r>
            <a:r>
              <a:rPr lang="en-US" dirty="0" err="1" smtClean="0">
                <a:effectLst/>
                <a:latin typeface="Calibri" charset="0"/>
                <a:ea typeface="Calibri" charset="0"/>
                <a:cs typeface="Times New Roman" charset="0"/>
              </a:rPr>
              <a:t>Wealsome</a:t>
            </a:r>
            <a:r>
              <a:rPr lang="en-US" dirty="0" smtClean="0">
                <a:effectLst/>
                <a:latin typeface="Calibri" charset="0"/>
                <a:ea typeface="Calibri" charset="0"/>
                <a:cs typeface="Times New Roman" charset="0"/>
              </a:rPr>
              <a:t> Capital as a financial advisor for 3 years. </a:t>
            </a:r>
            <a:r>
              <a:rPr lang="en-US" dirty="0" smtClean="0">
                <a:latin typeface="Calibri" charset="0"/>
                <a:ea typeface="Calibri" charset="0"/>
                <a:cs typeface="Times New Roman" charset="0"/>
              </a:rPr>
              <a:t>M</a:t>
            </a:r>
            <a:r>
              <a:rPr lang="en-US" dirty="0" smtClean="0">
                <a:effectLst/>
                <a:latin typeface="Calibri" charset="0"/>
                <a:ea typeface="Calibri" charset="0"/>
                <a:cs typeface="Times New Roman" charset="0"/>
              </a:rPr>
              <a:t>any customers have chosen and trusted me for wealth management.</a:t>
            </a:r>
          </a:p>
        </p:txBody>
      </p:sp>
      <p:sp>
        <p:nvSpPr>
          <p:cNvPr id="20" name="Rounded Rectangular Callout 19"/>
          <p:cNvSpPr/>
          <p:nvPr/>
        </p:nvSpPr>
        <p:spPr>
          <a:xfrm>
            <a:off x="4258674" y="5442111"/>
            <a:ext cx="3972930" cy="1053885"/>
          </a:xfrm>
          <a:prstGeom prst="wedgeRoundRectCallout">
            <a:avLst>
              <a:gd name="adj1" fmla="val 60337"/>
              <a:gd name="adj2" fmla="val 77856"/>
              <a:gd name="adj3" fmla="val 16667"/>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defTabSz="914400" eaLnBrk="1" fontAlgn="auto" latinLnBrk="0" hangingPunct="1">
              <a:lnSpc>
                <a:spcPct val="100000"/>
              </a:lnSpc>
              <a:spcBef>
                <a:spcPts val="0"/>
              </a:spcBef>
              <a:spcAft>
                <a:spcPts val="0"/>
              </a:spcAft>
              <a:buClrTx/>
              <a:buSzTx/>
              <a:buFont typeface="Calibri" charset="0"/>
              <a:buNone/>
              <a:tabLst/>
              <a:defRPr/>
            </a:pPr>
            <a:r>
              <a:rPr lang="en-US" dirty="0" smtClean="0">
                <a:latin typeface="Calibri" charset="0"/>
                <a:ea typeface="Calibri" charset="0"/>
                <a:cs typeface="Times New Roman" charset="0"/>
              </a:rPr>
              <a:t>Yes please!               Okay, I don’t mind</a:t>
            </a:r>
            <a:endParaRPr lang="en-US" dirty="0" smtClean="0">
              <a:effectLst/>
              <a:latin typeface="Calibri" charset="0"/>
              <a:ea typeface="Calibri" charset="0"/>
              <a:cs typeface="Times New Roman" charset="0"/>
            </a:endParaRPr>
          </a:p>
        </p:txBody>
      </p:sp>
      <p:sp>
        <p:nvSpPr>
          <p:cNvPr id="21" name="Frame 20"/>
          <p:cNvSpPr/>
          <p:nvPr/>
        </p:nvSpPr>
        <p:spPr>
          <a:xfrm>
            <a:off x="4313670" y="5785403"/>
            <a:ext cx="1678984" cy="402956"/>
          </a:xfrm>
          <a:prstGeom prst="fram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2" name="Frame 21"/>
          <p:cNvSpPr/>
          <p:nvPr/>
        </p:nvSpPr>
        <p:spPr>
          <a:xfrm>
            <a:off x="6112013" y="5767575"/>
            <a:ext cx="1885112" cy="402956"/>
          </a:xfrm>
          <a:prstGeom prst="fram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3" name="TextBox 22"/>
          <p:cNvSpPr txBox="1"/>
          <p:nvPr/>
        </p:nvSpPr>
        <p:spPr>
          <a:xfrm>
            <a:off x="8231604" y="799729"/>
            <a:ext cx="2563972" cy="369332"/>
          </a:xfrm>
          <a:prstGeom prst="rect">
            <a:avLst/>
          </a:prstGeom>
          <a:noFill/>
        </p:spPr>
        <p:txBody>
          <a:bodyPr wrap="none" rtlCol="0">
            <a:spAutoFit/>
          </a:bodyPr>
          <a:lstStyle/>
          <a:p>
            <a:r>
              <a:rPr lang="en-US" b="1" dirty="0" smtClean="0"/>
              <a:t>Submissive </a:t>
            </a:r>
            <a:r>
              <a:rPr lang="en-US" b="1" dirty="0" err="1" smtClean="0"/>
              <a:t>Robo</a:t>
            </a:r>
            <a:r>
              <a:rPr lang="en-US" b="1" dirty="0" smtClean="0"/>
              <a:t>-advisor</a:t>
            </a:r>
            <a:endParaRPr lang="en-US" b="1" dirty="0"/>
          </a:p>
        </p:txBody>
      </p:sp>
      <p:sp>
        <p:nvSpPr>
          <p:cNvPr id="24" name="Rounded Rectangular Callout 23"/>
          <p:cNvSpPr/>
          <p:nvPr/>
        </p:nvSpPr>
        <p:spPr>
          <a:xfrm>
            <a:off x="2913657" y="4468425"/>
            <a:ext cx="3115161" cy="658427"/>
          </a:xfrm>
          <a:prstGeom prst="wedgeRoundRectCallout">
            <a:avLst>
              <a:gd name="adj1" fmla="val -62549"/>
              <a:gd name="adj2" fmla="val 6168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spcAft>
                <a:spcPts val="0"/>
              </a:spcAft>
              <a:buFont typeface="Calibri" charset="0"/>
              <a:buChar char="-"/>
            </a:pPr>
            <a:r>
              <a:rPr lang="en-US" dirty="0" smtClean="0">
                <a:latin typeface="Calibri" charset="0"/>
                <a:ea typeface="Calibri" charset="0"/>
                <a:cs typeface="Times New Roman" charset="0"/>
              </a:rPr>
              <a:t>Would you like to know more about my work?</a:t>
            </a:r>
            <a:endParaRPr lang="en-US" dirty="0" smtClean="0">
              <a:effectLst/>
              <a:latin typeface="Calibri" charset="0"/>
              <a:ea typeface="Calibri" charset="0"/>
              <a:cs typeface="Times New Roman" charset="0"/>
            </a:endParaRPr>
          </a:p>
        </p:txBody>
      </p:sp>
    </p:spTree>
    <p:extLst>
      <p:ext uri="{BB962C8B-B14F-4D97-AF65-F5344CB8AC3E}">
        <p14:creationId xmlns:p14="http://schemas.microsoft.com/office/powerpoint/2010/main" val="580935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45979" y="2204225"/>
            <a:ext cx="6407652" cy="2677656"/>
          </a:xfrm>
          <a:prstGeom prst="rect">
            <a:avLst/>
          </a:prstGeom>
          <a:noFill/>
        </p:spPr>
        <p:txBody>
          <a:bodyPr wrap="none" rtlCol="0">
            <a:spAutoFit/>
          </a:bodyPr>
          <a:lstStyle/>
          <a:p>
            <a:r>
              <a:rPr lang="en-US" sz="2400" dirty="0" smtClean="0"/>
              <a:t>Now you will be redirected to an external portal</a:t>
            </a:r>
          </a:p>
          <a:p>
            <a:r>
              <a:rPr lang="en-US" sz="2400" dirty="0" smtClean="0"/>
              <a:t>to tell us your overall experience.</a:t>
            </a:r>
          </a:p>
          <a:p>
            <a:endParaRPr lang="en-US" sz="2400" dirty="0"/>
          </a:p>
          <a:p>
            <a:r>
              <a:rPr lang="en-US" sz="2400" dirty="0" smtClean="0"/>
              <a:t>Please click the following link:  https//www</a:t>
            </a:r>
            <a:r>
              <a:rPr lang="is-IS" sz="2400" dirty="0" smtClean="0"/>
              <a:t>…....</a:t>
            </a:r>
          </a:p>
          <a:p>
            <a:endParaRPr lang="is-IS" sz="2400" dirty="0"/>
          </a:p>
          <a:p>
            <a:r>
              <a:rPr lang="is-IS" sz="2400" dirty="0" smtClean="0"/>
              <a:t>After you finish the survey on the external portal, </a:t>
            </a:r>
          </a:p>
          <a:p>
            <a:r>
              <a:rPr lang="is-IS" sz="2400" dirty="0" smtClean="0"/>
              <a:t>please enter the verification code here _______</a:t>
            </a:r>
            <a:endParaRPr lang="en-US" sz="2400" dirty="0"/>
          </a:p>
        </p:txBody>
      </p:sp>
    </p:spTree>
    <p:extLst>
      <p:ext uri="{BB962C8B-B14F-4D97-AF65-F5344CB8AC3E}">
        <p14:creationId xmlns:p14="http://schemas.microsoft.com/office/powerpoint/2010/main" val="352270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22372" y="2560686"/>
            <a:ext cx="5023106" cy="1200329"/>
          </a:xfrm>
          <a:prstGeom prst="rect">
            <a:avLst/>
          </a:prstGeom>
          <a:noFill/>
        </p:spPr>
        <p:txBody>
          <a:bodyPr wrap="none" rtlCol="0">
            <a:spAutoFit/>
          </a:bodyPr>
          <a:lstStyle/>
          <a:p>
            <a:r>
              <a:rPr lang="en-US" sz="2400" dirty="0" smtClean="0"/>
              <a:t>Thank you very much for participating!</a:t>
            </a:r>
          </a:p>
          <a:p>
            <a:r>
              <a:rPr lang="en-US" sz="2400" dirty="0" smtClean="0"/>
              <a:t>We hope you enjoyed it! </a:t>
            </a:r>
          </a:p>
          <a:p>
            <a:r>
              <a:rPr lang="en-US" sz="2400" dirty="0" smtClean="0"/>
              <a:t>Your bonus is _____</a:t>
            </a:r>
            <a:endParaRPr lang="en-US" sz="2400" dirty="0"/>
          </a:p>
        </p:txBody>
      </p:sp>
    </p:spTree>
    <p:extLst>
      <p:ext uri="{BB962C8B-B14F-4D97-AF65-F5344CB8AC3E}">
        <p14:creationId xmlns:p14="http://schemas.microsoft.com/office/powerpoint/2010/main" val="1299763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5100" y="0"/>
            <a:ext cx="9316756" cy="6858000"/>
          </a:xfrm>
          <a:prstGeom prst="rect">
            <a:avLst/>
          </a:prstGeom>
        </p:spPr>
      </p:pic>
    </p:spTree>
    <p:extLst>
      <p:ext uri="{BB962C8B-B14F-4D97-AF65-F5344CB8AC3E}">
        <p14:creationId xmlns:p14="http://schemas.microsoft.com/office/powerpoint/2010/main" val="155546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57200"/>
            <a:ext cx="12192000" cy="5920435"/>
          </a:xfrm>
          <a:prstGeom prst="rect">
            <a:avLst/>
          </a:prstGeom>
        </p:spPr>
      </p:pic>
      <p:sp>
        <p:nvSpPr>
          <p:cNvPr id="3" name="TextBox 2"/>
          <p:cNvSpPr txBox="1"/>
          <p:nvPr/>
        </p:nvSpPr>
        <p:spPr>
          <a:xfrm>
            <a:off x="8229600" y="1371600"/>
            <a:ext cx="3768436" cy="2308324"/>
          </a:xfrm>
          <a:prstGeom prst="rect">
            <a:avLst/>
          </a:prstGeom>
          <a:noFill/>
        </p:spPr>
        <p:txBody>
          <a:bodyPr wrap="square" rtlCol="0">
            <a:spAutoFit/>
          </a:bodyPr>
          <a:lstStyle/>
          <a:p>
            <a:pPr marL="342900" indent="-342900">
              <a:buAutoNum type="arabicPeriod"/>
            </a:pPr>
            <a:r>
              <a:rPr lang="en-US" altLang="zh-CN" dirty="0" smtClean="0"/>
              <a:t>I</a:t>
            </a:r>
            <a:r>
              <a:rPr lang="zh-CN" altLang="en-US" dirty="0" smtClean="0"/>
              <a:t> </a:t>
            </a:r>
            <a:r>
              <a:rPr lang="en-US" altLang="zh-CN" dirty="0" smtClean="0"/>
              <a:t>can</a:t>
            </a:r>
            <a:r>
              <a:rPr lang="zh-CN" altLang="en-US" dirty="0" smtClean="0"/>
              <a:t> </a:t>
            </a:r>
            <a:r>
              <a:rPr lang="en-US" altLang="zh-CN" dirty="0" smtClean="0"/>
              <a:t>not</a:t>
            </a:r>
            <a:r>
              <a:rPr lang="zh-CN" altLang="en-US" dirty="0" smtClean="0"/>
              <a:t> </a:t>
            </a:r>
            <a:r>
              <a:rPr lang="en-US" altLang="zh-CN" dirty="0" smtClean="0"/>
              <a:t>select</a:t>
            </a:r>
            <a:r>
              <a:rPr lang="zh-CN" altLang="en-US" dirty="0" smtClean="0"/>
              <a:t> </a:t>
            </a:r>
            <a:r>
              <a:rPr lang="en-US" altLang="zh-CN" dirty="0" smtClean="0"/>
              <a:t>study</a:t>
            </a:r>
            <a:r>
              <a:rPr lang="zh-CN" altLang="en-US" dirty="0" smtClean="0"/>
              <a:t> </a:t>
            </a:r>
            <a:r>
              <a:rPr lang="en-US" altLang="zh-CN" dirty="0" smtClean="0"/>
              <a:t>and</a:t>
            </a:r>
            <a:r>
              <a:rPr lang="zh-CN" altLang="en-US" dirty="0" smtClean="0"/>
              <a:t> </a:t>
            </a:r>
            <a:r>
              <a:rPr lang="en-US" altLang="zh-CN" dirty="0" smtClean="0"/>
              <a:t>condition</a:t>
            </a:r>
            <a:r>
              <a:rPr lang="zh-CN" altLang="en-US" dirty="0" smtClean="0"/>
              <a:t> </a:t>
            </a:r>
            <a:r>
              <a:rPr lang="en-US" altLang="zh-CN" dirty="0" err="1" smtClean="0"/>
              <a:t>simulatenously</a:t>
            </a:r>
            <a:endParaRPr lang="en-US" altLang="zh-CN" dirty="0" smtClean="0"/>
          </a:p>
          <a:p>
            <a:pPr marL="342900" indent="-342900">
              <a:buAutoNum type="arabicPeriod"/>
            </a:pPr>
            <a:r>
              <a:rPr lang="en-US" altLang="zh-CN" dirty="0" smtClean="0"/>
              <a:t>After</a:t>
            </a:r>
            <a:r>
              <a:rPr lang="zh-CN" altLang="en-US" dirty="0" smtClean="0"/>
              <a:t> </a:t>
            </a:r>
            <a:r>
              <a:rPr lang="en-US" altLang="zh-CN" dirty="0" smtClean="0"/>
              <a:t>I</a:t>
            </a:r>
            <a:r>
              <a:rPr lang="zh-CN" altLang="en-US" dirty="0" smtClean="0"/>
              <a:t> </a:t>
            </a:r>
            <a:r>
              <a:rPr lang="en-US" altLang="zh-CN" dirty="0" smtClean="0"/>
              <a:t>finish</a:t>
            </a:r>
            <a:r>
              <a:rPr lang="zh-CN" altLang="en-US" dirty="0" smtClean="0"/>
              <a:t> </a:t>
            </a:r>
            <a:r>
              <a:rPr lang="en-US" altLang="zh-CN" dirty="0" smtClean="0"/>
              <a:t>selection,</a:t>
            </a:r>
            <a:r>
              <a:rPr lang="zh-CN" altLang="en-US" dirty="0" smtClean="0"/>
              <a:t> </a:t>
            </a:r>
            <a:r>
              <a:rPr lang="en-US" altLang="zh-CN" dirty="0" smtClean="0"/>
              <a:t>I</a:t>
            </a:r>
            <a:r>
              <a:rPr lang="zh-CN" altLang="en-US" dirty="0" smtClean="0"/>
              <a:t> </a:t>
            </a:r>
            <a:r>
              <a:rPr lang="en-US" altLang="zh-CN" dirty="0" smtClean="0"/>
              <a:t>don’t</a:t>
            </a:r>
            <a:r>
              <a:rPr lang="zh-CN" altLang="en-US" dirty="0" smtClean="0"/>
              <a:t> </a:t>
            </a:r>
            <a:r>
              <a:rPr lang="en-US" altLang="zh-CN" dirty="0" smtClean="0"/>
              <a:t>see</a:t>
            </a:r>
            <a:r>
              <a:rPr lang="zh-CN" altLang="en-US" dirty="0" smtClean="0"/>
              <a:t> </a:t>
            </a:r>
            <a:r>
              <a:rPr lang="en-US" altLang="zh-CN" dirty="0" smtClean="0"/>
              <a:t>the</a:t>
            </a:r>
            <a:r>
              <a:rPr lang="zh-CN" altLang="en-US" dirty="0" smtClean="0"/>
              <a:t> </a:t>
            </a:r>
            <a:r>
              <a:rPr lang="en-US" altLang="zh-CN" dirty="0" smtClean="0"/>
              <a:t>window</a:t>
            </a:r>
            <a:r>
              <a:rPr lang="zh-CN" altLang="en-US" dirty="0" smtClean="0"/>
              <a:t> </a:t>
            </a:r>
            <a:r>
              <a:rPr lang="en-US" altLang="zh-CN" dirty="0" smtClean="0"/>
              <a:t>that</a:t>
            </a:r>
            <a:r>
              <a:rPr lang="zh-CN" altLang="en-US" dirty="0" smtClean="0"/>
              <a:t> </a:t>
            </a:r>
            <a:r>
              <a:rPr lang="en-US" altLang="zh-CN" dirty="0" smtClean="0"/>
              <a:t>prompts</a:t>
            </a:r>
            <a:r>
              <a:rPr lang="zh-CN" altLang="en-US" dirty="0" smtClean="0"/>
              <a:t> </a:t>
            </a:r>
            <a:r>
              <a:rPr lang="en-US" altLang="zh-CN" dirty="0" smtClean="0"/>
              <a:t>me</a:t>
            </a:r>
            <a:r>
              <a:rPr lang="zh-CN" altLang="en-US" dirty="0" smtClean="0"/>
              <a:t> </a:t>
            </a:r>
            <a:r>
              <a:rPr lang="en-US" altLang="zh-CN" dirty="0" smtClean="0"/>
              <a:t>to</a:t>
            </a:r>
            <a:r>
              <a:rPr lang="zh-CN" altLang="en-US" dirty="0" smtClean="0"/>
              <a:t> </a:t>
            </a:r>
            <a:r>
              <a:rPr lang="en-US" altLang="zh-CN" dirty="0" smtClean="0"/>
              <a:t>enter</a:t>
            </a:r>
            <a:r>
              <a:rPr lang="zh-CN" altLang="en-US" dirty="0" smtClean="0"/>
              <a:t> </a:t>
            </a:r>
            <a:r>
              <a:rPr lang="en-US" altLang="zh-CN" dirty="0" smtClean="0"/>
              <a:t>my</a:t>
            </a:r>
            <a:r>
              <a:rPr lang="zh-CN" altLang="en-US" dirty="0"/>
              <a:t> </a:t>
            </a:r>
            <a:r>
              <a:rPr lang="en-US" altLang="zh-CN" dirty="0" smtClean="0"/>
              <a:t>metric</a:t>
            </a:r>
            <a:r>
              <a:rPr lang="zh-CN" altLang="en-US" dirty="0" smtClean="0"/>
              <a:t> </a:t>
            </a:r>
            <a:r>
              <a:rPr lang="en-US" altLang="zh-CN" dirty="0" smtClean="0"/>
              <a:t>number</a:t>
            </a:r>
          </a:p>
          <a:p>
            <a:pPr marL="342900" indent="-342900">
              <a:buAutoNum type="arabicPeriod"/>
            </a:pPr>
            <a:r>
              <a:rPr lang="en-US" altLang="zh-CN" dirty="0" smtClean="0"/>
              <a:t>The</a:t>
            </a:r>
            <a:r>
              <a:rPr lang="zh-CN" altLang="en-US" dirty="0" smtClean="0"/>
              <a:t> </a:t>
            </a:r>
            <a:r>
              <a:rPr lang="en-US" altLang="zh-CN" dirty="0" smtClean="0"/>
              <a:t>progress</a:t>
            </a:r>
            <a:r>
              <a:rPr lang="zh-CN" altLang="en-US" dirty="0" smtClean="0"/>
              <a:t> </a:t>
            </a:r>
            <a:r>
              <a:rPr lang="en-US" altLang="zh-CN" dirty="0" smtClean="0"/>
              <a:t>bar</a:t>
            </a:r>
            <a:r>
              <a:rPr lang="zh-CN" altLang="en-US" dirty="0" smtClean="0"/>
              <a:t> </a:t>
            </a:r>
            <a:r>
              <a:rPr lang="en-US" altLang="zh-CN" dirty="0" smtClean="0"/>
              <a:t>needs</a:t>
            </a:r>
            <a:r>
              <a:rPr lang="zh-CN" altLang="en-US" dirty="0" smtClean="0"/>
              <a:t> </a:t>
            </a:r>
            <a:r>
              <a:rPr lang="en-US" altLang="zh-CN" dirty="0" smtClean="0"/>
              <a:t>to</a:t>
            </a:r>
            <a:r>
              <a:rPr lang="zh-CN" altLang="en-US" dirty="0" smtClean="0"/>
              <a:t> </a:t>
            </a:r>
            <a:r>
              <a:rPr lang="en-US" altLang="zh-CN" dirty="0" smtClean="0"/>
              <a:t>be</a:t>
            </a:r>
            <a:r>
              <a:rPr lang="zh-CN" altLang="en-US" dirty="0" smtClean="0"/>
              <a:t> </a:t>
            </a:r>
            <a:r>
              <a:rPr lang="en-US" altLang="zh-CN" dirty="0" smtClean="0"/>
              <a:t>relocated</a:t>
            </a:r>
            <a:r>
              <a:rPr lang="zh-CN" altLang="en-US" dirty="0" smtClean="0"/>
              <a:t> </a:t>
            </a:r>
            <a:r>
              <a:rPr lang="en-US" altLang="zh-CN" dirty="0" smtClean="0"/>
              <a:t>(shown</a:t>
            </a:r>
            <a:r>
              <a:rPr lang="zh-CN" altLang="en-US" dirty="0" smtClean="0"/>
              <a:t> </a:t>
            </a:r>
            <a:r>
              <a:rPr lang="en-US" altLang="zh-CN" dirty="0" smtClean="0"/>
              <a:t>at</a:t>
            </a:r>
            <a:r>
              <a:rPr lang="zh-CN" altLang="en-US" dirty="0" smtClean="0"/>
              <a:t> </a:t>
            </a:r>
            <a:r>
              <a:rPr lang="en-US" altLang="zh-CN" dirty="0" smtClean="0"/>
              <a:t>the</a:t>
            </a:r>
            <a:r>
              <a:rPr lang="zh-CN" altLang="en-US" dirty="0" smtClean="0"/>
              <a:t> </a:t>
            </a:r>
            <a:r>
              <a:rPr lang="en-US" altLang="zh-CN" dirty="0" smtClean="0"/>
              <a:t>bottom</a:t>
            </a:r>
            <a:r>
              <a:rPr lang="zh-CN" altLang="en-US" dirty="0" smtClean="0"/>
              <a:t> </a:t>
            </a:r>
            <a:r>
              <a:rPr lang="en-US" altLang="zh-CN" dirty="0" smtClean="0"/>
              <a:t>of</a:t>
            </a:r>
            <a:r>
              <a:rPr lang="zh-CN" altLang="en-US" dirty="0" smtClean="0"/>
              <a:t> </a:t>
            </a:r>
            <a:r>
              <a:rPr lang="en-US" altLang="zh-CN" dirty="0" smtClean="0"/>
              <a:t>this</a:t>
            </a:r>
            <a:r>
              <a:rPr lang="zh-CN" altLang="en-US" dirty="0" smtClean="0"/>
              <a:t> </a:t>
            </a:r>
            <a:r>
              <a:rPr lang="en-US" altLang="zh-CN" dirty="0" smtClean="0"/>
              <a:t>page)</a:t>
            </a:r>
            <a:r>
              <a:rPr lang="zh-CN" altLang="en-US" dirty="0" smtClean="0"/>
              <a:t> </a:t>
            </a:r>
            <a:endParaRPr lang="en-US" dirty="0"/>
          </a:p>
        </p:txBody>
      </p:sp>
      <p:sp>
        <p:nvSpPr>
          <p:cNvPr id="4" name="Rounded Rectangle 3"/>
          <p:cNvSpPr/>
          <p:nvPr/>
        </p:nvSpPr>
        <p:spPr>
          <a:xfrm>
            <a:off x="4225638" y="6220802"/>
            <a:ext cx="886690" cy="1569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5223165" y="6220691"/>
            <a:ext cx="886690" cy="156944"/>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410200" y="6299163"/>
            <a:ext cx="2161309" cy="369332"/>
          </a:xfrm>
          <a:prstGeom prst="rect">
            <a:avLst/>
          </a:prstGeom>
          <a:noFill/>
        </p:spPr>
        <p:txBody>
          <a:bodyPr wrap="square" rtlCol="0">
            <a:spAutoFit/>
          </a:bodyPr>
          <a:lstStyle/>
          <a:p>
            <a:r>
              <a:rPr lang="en-US" altLang="zh-CN" smtClean="0"/>
              <a:t>Your</a:t>
            </a:r>
            <a:r>
              <a:rPr lang="zh-CN" altLang="en-US" dirty="0" smtClean="0"/>
              <a:t> </a:t>
            </a:r>
            <a:r>
              <a:rPr lang="en-US" altLang="zh-CN" dirty="0" smtClean="0"/>
              <a:t>progress</a:t>
            </a:r>
            <a:endParaRPr lang="en-US" dirty="0"/>
          </a:p>
        </p:txBody>
      </p:sp>
      <p:sp>
        <p:nvSpPr>
          <p:cNvPr id="9" name="Rounded Rectangle 8"/>
          <p:cNvSpPr/>
          <p:nvPr/>
        </p:nvSpPr>
        <p:spPr>
          <a:xfrm>
            <a:off x="6191399" y="6220691"/>
            <a:ext cx="886690" cy="156944"/>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7172812" y="6220691"/>
            <a:ext cx="886690" cy="156944"/>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076773" y="272423"/>
            <a:ext cx="2464231" cy="369332"/>
          </a:xfrm>
          <a:prstGeom prst="rect">
            <a:avLst/>
          </a:prstGeom>
          <a:noFill/>
        </p:spPr>
        <p:txBody>
          <a:bodyPr wrap="square" rtlCol="0">
            <a:spAutoFit/>
          </a:bodyPr>
          <a:lstStyle/>
          <a:p>
            <a:r>
              <a:rPr lang="en-US" altLang="zh-CN" dirty="0" smtClean="0"/>
              <a:t>Remove</a:t>
            </a:r>
            <a:r>
              <a:rPr lang="zh-CN" altLang="en-US" dirty="0" smtClean="0"/>
              <a:t> </a:t>
            </a:r>
            <a:r>
              <a:rPr lang="en-US" altLang="zh-CN" dirty="0" smtClean="0"/>
              <a:t>the</a:t>
            </a:r>
            <a:r>
              <a:rPr lang="zh-CN" altLang="en-US" dirty="0" smtClean="0"/>
              <a:t> </a:t>
            </a:r>
            <a:r>
              <a:rPr lang="en-US" altLang="zh-CN" dirty="0" smtClean="0"/>
              <a:t>stage</a:t>
            </a:r>
            <a:r>
              <a:rPr lang="zh-CN" altLang="en-US" dirty="0" smtClean="0"/>
              <a:t> </a:t>
            </a:r>
            <a:r>
              <a:rPr lang="en-US" altLang="zh-CN" dirty="0" smtClean="0"/>
              <a:t>labels</a:t>
            </a:r>
            <a:endParaRPr lang="en-US" dirty="0"/>
          </a:p>
        </p:txBody>
      </p:sp>
      <p:sp>
        <p:nvSpPr>
          <p:cNvPr id="12" name="TextBox 11"/>
          <p:cNvSpPr txBox="1"/>
          <p:nvPr/>
        </p:nvSpPr>
        <p:spPr>
          <a:xfrm>
            <a:off x="4026623" y="5722408"/>
            <a:ext cx="3051466" cy="369332"/>
          </a:xfrm>
          <a:prstGeom prst="rect">
            <a:avLst/>
          </a:prstGeom>
          <a:noFill/>
        </p:spPr>
        <p:txBody>
          <a:bodyPr wrap="square" rtlCol="0">
            <a:spAutoFit/>
          </a:bodyPr>
          <a:lstStyle/>
          <a:p>
            <a:r>
              <a:rPr lang="en-US" altLang="zh-CN" dirty="0" smtClean="0"/>
              <a:t>Highlight</a:t>
            </a:r>
            <a:r>
              <a:rPr lang="zh-CN" altLang="en-US" dirty="0" smtClean="0"/>
              <a:t> </a:t>
            </a:r>
            <a:r>
              <a:rPr lang="en-US" altLang="zh-CN" dirty="0" smtClean="0"/>
              <a:t>the</a:t>
            </a:r>
            <a:r>
              <a:rPr lang="zh-CN" altLang="en-US" dirty="0" smtClean="0"/>
              <a:t> </a:t>
            </a:r>
            <a:r>
              <a:rPr lang="en-US" altLang="zh-CN" dirty="0" smtClean="0"/>
              <a:t>current</a:t>
            </a:r>
            <a:r>
              <a:rPr lang="zh-CN" altLang="en-US" dirty="0" smtClean="0"/>
              <a:t> </a:t>
            </a:r>
            <a:r>
              <a:rPr lang="en-US" altLang="zh-CN" dirty="0" smtClean="0"/>
              <a:t>stage</a:t>
            </a:r>
            <a:endParaRPr lang="en-US" dirty="0"/>
          </a:p>
        </p:txBody>
      </p:sp>
    </p:spTree>
    <p:extLst>
      <p:ext uri="{BB962C8B-B14F-4D97-AF65-F5344CB8AC3E}">
        <p14:creationId xmlns:p14="http://schemas.microsoft.com/office/powerpoint/2010/main" val="1732658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795129" y="304801"/>
            <a:ext cx="10946297" cy="6321286"/>
            <a:chOff x="0" y="0"/>
            <a:chExt cx="12192000" cy="6659244"/>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659244"/>
            </a:xfrm>
            <a:prstGeom prst="rect">
              <a:avLst/>
            </a:prstGeom>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b="1292"/>
            <a:stretch/>
          </p:blipFill>
          <p:spPr>
            <a:xfrm>
              <a:off x="3409927" y="669413"/>
              <a:ext cx="8410905" cy="4506862"/>
            </a:xfrm>
            <a:prstGeom prst="rect">
              <a:avLst/>
            </a:prstGeom>
          </p:spPr>
        </p:pic>
      </p:grpSp>
      <p:sp>
        <p:nvSpPr>
          <p:cNvPr id="5" name="TextBox 4"/>
          <p:cNvSpPr txBox="1"/>
          <p:nvPr/>
        </p:nvSpPr>
        <p:spPr>
          <a:xfrm>
            <a:off x="894655" y="5218379"/>
            <a:ext cx="2862470" cy="1477328"/>
          </a:xfrm>
          <a:prstGeom prst="rect">
            <a:avLst/>
          </a:prstGeom>
          <a:noFill/>
        </p:spPr>
        <p:txBody>
          <a:bodyPr wrap="square" rtlCol="0">
            <a:spAutoFit/>
          </a:bodyPr>
          <a:lstStyle/>
          <a:p>
            <a:endParaRPr lang="en-US" dirty="0" smtClean="0">
              <a:solidFill>
                <a:srgbClr val="FF0000"/>
              </a:solidFill>
            </a:endParaRPr>
          </a:p>
          <a:p>
            <a:endParaRPr lang="en-US" dirty="0">
              <a:solidFill>
                <a:srgbClr val="FF0000"/>
              </a:solidFill>
            </a:endParaRPr>
          </a:p>
          <a:p>
            <a:r>
              <a:rPr lang="en-US" altLang="zh-CN" dirty="0" smtClean="0">
                <a:solidFill>
                  <a:srgbClr val="FF0000"/>
                </a:solidFill>
              </a:rPr>
              <a:t>The</a:t>
            </a:r>
            <a:r>
              <a:rPr lang="zh-CN" altLang="en-US" dirty="0" smtClean="0">
                <a:solidFill>
                  <a:srgbClr val="FF0000"/>
                </a:solidFill>
              </a:rPr>
              <a:t> </a:t>
            </a:r>
            <a:r>
              <a:rPr lang="en-US" altLang="zh-CN" dirty="0" smtClean="0">
                <a:solidFill>
                  <a:srgbClr val="FF0000"/>
                </a:solidFill>
              </a:rPr>
              <a:t>name</a:t>
            </a:r>
            <a:r>
              <a:rPr lang="zh-CN" altLang="en-US" dirty="0" smtClean="0">
                <a:solidFill>
                  <a:srgbClr val="FF0000"/>
                </a:solidFill>
              </a:rPr>
              <a:t> </a:t>
            </a:r>
            <a:r>
              <a:rPr lang="en-US" altLang="zh-CN" dirty="0" smtClean="0">
                <a:solidFill>
                  <a:srgbClr val="FF0000"/>
                </a:solidFill>
              </a:rPr>
              <a:t>should</a:t>
            </a:r>
            <a:r>
              <a:rPr lang="zh-CN" altLang="en-US" dirty="0" smtClean="0">
                <a:solidFill>
                  <a:srgbClr val="FF0000"/>
                </a:solidFill>
              </a:rPr>
              <a:t> </a:t>
            </a:r>
            <a:r>
              <a:rPr lang="en-US" altLang="zh-CN" dirty="0" smtClean="0">
                <a:solidFill>
                  <a:srgbClr val="FF0000"/>
                </a:solidFill>
              </a:rPr>
              <a:t>be</a:t>
            </a:r>
            <a:r>
              <a:rPr lang="zh-CN" altLang="en-US" dirty="0" smtClean="0">
                <a:solidFill>
                  <a:srgbClr val="FF0000"/>
                </a:solidFill>
              </a:rPr>
              <a:t> </a:t>
            </a:r>
            <a:r>
              <a:rPr lang="en-US" altLang="zh-CN" dirty="0" smtClean="0">
                <a:solidFill>
                  <a:srgbClr val="FF0000"/>
                </a:solidFill>
              </a:rPr>
              <a:t>either</a:t>
            </a:r>
            <a:r>
              <a:rPr lang="zh-CN" altLang="en-US" dirty="0" smtClean="0">
                <a:solidFill>
                  <a:srgbClr val="FF0000"/>
                </a:solidFill>
              </a:rPr>
              <a:t> </a:t>
            </a:r>
            <a:r>
              <a:rPr lang="en-US" altLang="zh-CN" dirty="0" smtClean="0">
                <a:solidFill>
                  <a:srgbClr val="FF0000"/>
                </a:solidFill>
              </a:rPr>
              <a:t>Max</a:t>
            </a:r>
            <a:r>
              <a:rPr lang="zh-CN" altLang="en-US" dirty="0" smtClean="0">
                <a:solidFill>
                  <a:srgbClr val="FF0000"/>
                </a:solidFill>
              </a:rPr>
              <a:t> </a:t>
            </a:r>
            <a:r>
              <a:rPr lang="en-US" altLang="zh-CN" dirty="0" smtClean="0">
                <a:solidFill>
                  <a:srgbClr val="FF0000"/>
                </a:solidFill>
              </a:rPr>
              <a:t>or</a:t>
            </a:r>
            <a:r>
              <a:rPr lang="zh-CN" altLang="en-US" dirty="0" smtClean="0">
                <a:solidFill>
                  <a:srgbClr val="FF0000"/>
                </a:solidFill>
              </a:rPr>
              <a:t> </a:t>
            </a:r>
            <a:r>
              <a:rPr lang="en-US" altLang="zh-CN" dirty="0" smtClean="0">
                <a:solidFill>
                  <a:srgbClr val="FF0000"/>
                </a:solidFill>
              </a:rPr>
              <a:t>Linus</a:t>
            </a:r>
            <a:r>
              <a:rPr lang="zh-CN" altLang="en-US" dirty="0" smtClean="0">
                <a:solidFill>
                  <a:srgbClr val="FF0000"/>
                </a:solidFill>
              </a:rPr>
              <a:t> </a:t>
            </a:r>
            <a:r>
              <a:rPr lang="en-US" altLang="zh-CN" dirty="0" smtClean="0">
                <a:solidFill>
                  <a:srgbClr val="FF0000"/>
                </a:solidFill>
              </a:rPr>
              <a:t>according</a:t>
            </a:r>
            <a:r>
              <a:rPr lang="zh-CN" altLang="en-US" dirty="0" smtClean="0">
                <a:solidFill>
                  <a:srgbClr val="FF0000"/>
                </a:solidFill>
              </a:rPr>
              <a:t> </a:t>
            </a:r>
            <a:r>
              <a:rPr lang="en-US" altLang="zh-CN" dirty="0" smtClean="0">
                <a:solidFill>
                  <a:srgbClr val="FF0000"/>
                </a:solidFill>
              </a:rPr>
              <a:t>to</a:t>
            </a:r>
            <a:r>
              <a:rPr lang="zh-CN" altLang="en-US" dirty="0" smtClean="0">
                <a:solidFill>
                  <a:srgbClr val="FF0000"/>
                </a:solidFill>
              </a:rPr>
              <a:t> </a:t>
            </a:r>
            <a:r>
              <a:rPr lang="en-US" altLang="zh-CN" dirty="0" smtClean="0">
                <a:solidFill>
                  <a:srgbClr val="FF0000"/>
                </a:solidFill>
              </a:rPr>
              <a:t>condition,</a:t>
            </a:r>
            <a:r>
              <a:rPr lang="zh-CN" altLang="en-US" dirty="0" smtClean="0">
                <a:solidFill>
                  <a:srgbClr val="FF0000"/>
                </a:solidFill>
              </a:rPr>
              <a:t> </a:t>
            </a:r>
            <a:r>
              <a:rPr lang="en-US" altLang="zh-CN" dirty="0" smtClean="0">
                <a:solidFill>
                  <a:srgbClr val="FF0000"/>
                </a:solidFill>
              </a:rPr>
              <a:t>not</a:t>
            </a:r>
            <a:r>
              <a:rPr lang="zh-CN" altLang="en-US" dirty="0" smtClean="0">
                <a:solidFill>
                  <a:srgbClr val="FF0000"/>
                </a:solidFill>
              </a:rPr>
              <a:t> </a:t>
            </a:r>
            <a:r>
              <a:rPr lang="en-US" altLang="zh-CN" dirty="0">
                <a:solidFill>
                  <a:srgbClr val="FF0000"/>
                </a:solidFill>
              </a:rPr>
              <a:t>E</a:t>
            </a:r>
            <a:r>
              <a:rPr lang="en-US" altLang="zh-CN" dirty="0" smtClean="0">
                <a:solidFill>
                  <a:srgbClr val="FF0000"/>
                </a:solidFill>
              </a:rPr>
              <a:t>than</a:t>
            </a:r>
            <a:endParaRPr lang="en-US" dirty="0">
              <a:solidFill>
                <a:srgbClr val="FF0000"/>
              </a:solidFill>
            </a:endParaRPr>
          </a:p>
        </p:txBody>
      </p:sp>
      <p:sp>
        <p:nvSpPr>
          <p:cNvPr id="7" name="TextBox 6"/>
          <p:cNvSpPr txBox="1"/>
          <p:nvPr/>
        </p:nvSpPr>
        <p:spPr>
          <a:xfrm>
            <a:off x="8779700" y="2894644"/>
            <a:ext cx="3061252" cy="923330"/>
          </a:xfrm>
          <a:prstGeom prst="rect">
            <a:avLst/>
          </a:prstGeom>
          <a:noFill/>
        </p:spPr>
        <p:txBody>
          <a:bodyPr wrap="square" rtlCol="0">
            <a:spAutoFit/>
          </a:bodyPr>
          <a:lstStyle/>
          <a:p>
            <a:r>
              <a:rPr lang="en-US" altLang="zh-CN" dirty="0" smtClean="0">
                <a:solidFill>
                  <a:srgbClr val="FF0000"/>
                </a:solidFill>
              </a:rPr>
              <a:t>The</a:t>
            </a:r>
            <a:r>
              <a:rPr lang="zh-CN" altLang="en-US" dirty="0" smtClean="0">
                <a:solidFill>
                  <a:srgbClr val="FF0000"/>
                </a:solidFill>
              </a:rPr>
              <a:t> </a:t>
            </a:r>
            <a:r>
              <a:rPr lang="en-US" altLang="zh-CN" dirty="0" err="1" smtClean="0">
                <a:solidFill>
                  <a:srgbClr val="FF0000"/>
                </a:solidFill>
              </a:rPr>
              <a:t>robo</a:t>
            </a:r>
            <a:r>
              <a:rPr lang="en-US" altLang="zh-CN" dirty="0" smtClean="0">
                <a:solidFill>
                  <a:srgbClr val="FF0000"/>
                </a:solidFill>
              </a:rPr>
              <a:t>-advisor’s</a:t>
            </a:r>
            <a:r>
              <a:rPr lang="zh-CN" altLang="en-US" dirty="0" smtClean="0">
                <a:solidFill>
                  <a:srgbClr val="FF0000"/>
                </a:solidFill>
              </a:rPr>
              <a:t> </a:t>
            </a:r>
            <a:r>
              <a:rPr lang="en-US" altLang="zh-CN" dirty="0" smtClean="0">
                <a:solidFill>
                  <a:srgbClr val="FF0000"/>
                </a:solidFill>
              </a:rPr>
              <a:t>answer</a:t>
            </a:r>
            <a:r>
              <a:rPr lang="zh-CN" altLang="en-US" dirty="0" smtClean="0">
                <a:solidFill>
                  <a:srgbClr val="FF0000"/>
                </a:solidFill>
              </a:rPr>
              <a:t> </a:t>
            </a:r>
            <a:r>
              <a:rPr lang="en-US" altLang="zh-CN" dirty="0" smtClean="0">
                <a:solidFill>
                  <a:srgbClr val="FF0000"/>
                </a:solidFill>
              </a:rPr>
              <a:t>needs</a:t>
            </a:r>
            <a:r>
              <a:rPr lang="zh-CN" altLang="en-US" dirty="0" smtClean="0">
                <a:solidFill>
                  <a:srgbClr val="FF0000"/>
                </a:solidFill>
              </a:rPr>
              <a:t> </a:t>
            </a:r>
            <a:r>
              <a:rPr lang="en-US" altLang="zh-CN" dirty="0" smtClean="0">
                <a:solidFill>
                  <a:srgbClr val="FF0000"/>
                </a:solidFill>
              </a:rPr>
              <a:t>to</a:t>
            </a:r>
            <a:r>
              <a:rPr lang="zh-CN" altLang="en-US" dirty="0" smtClean="0">
                <a:solidFill>
                  <a:srgbClr val="FF0000"/>
                </a:solidFill>
              </a:rPr>
              <a:t> </a:t>
            </a:r>
            <a:r>
              <a:rPr lang="en-US" altLang="zh-CN" dirty="0" smtClean="0">
                <a:solidFill>
                  <a:srgbClr val="FF0000"/>
                </a:solidFill>
              </a:rPr>
              <a:t>appear</a:t>
            </a:r>
            <a:r>
              <a:rPr lang="zh-CN" altLang="en-US" dirty="0" smtClean="0">
                <a:solidFill>
                  <a:srgbClr val="FF0000"/>
                </a:solidFill>
              </a:rPr>
              <a:t> </a:t>
            </a:r>
            <a:r>
              <a:rPr lang="en-US" altLang="zh-CN" dirty="0" smtClean="0">
                <a:solidFill>
                  <a:srgbClr val="FF0000"/>
                </a:solidFill>
              </a:rPr>
              <a:t>after</a:t>
            </a:r>
            <a:r>
              <a:rPr lang="zh-CN" altLang="en-US" dirty="0" smtClean="0">
                <a:solidFill>
                  <a:srgbClr val="FF0000"/>
                </a:solidFill>
              </a:rPr>
              <a:t> </a:t>
            </a:r>
            <a:r>
              <a:rPr lang="en-US" altLang="zh-CN" dirty="0" smtClean="0">
                <a:solidFill>
                  <a:srgbClr val="FF0000"/>
                </a:solidFill>
              </a:rPr>
              <a:t>the</a:t>
            </a:r>
            <a:r>
              <a:rPr lang="zh-CN" altLang="en-US" dirty="0" smtClean="0">
                <a:solidFill>
                  <a:srgbClr val="FF0000"/>
                </a:solidFill>
              </a:rPr>
              <a:t> </a:t>
            </a:r>
            <a:r>
              <a:rPr lang="en-US" altLang="zh-CN" dirty="0" smtClean="0">
                <a:solidFill>
                  <a:srgbClr val="FF0000"/>
                </a:solidFill>
              </a:rPr>
              <a:t>user</a:t>
            </a:r>
            <a:r>
              <a:rPr lang="zh-CN" altLang="en-US" dirty="0" smtClean="0">
                <a:solidFill>
                  <a:srgbClr val="FF0000"/>
                </a:solidFill>
              </a:rPr>
              <a:t> </a:t>
            </a:r>
            <a:r>
              <a:rPr lang="en-US" altLang="zh-CN" dirty="0" smtClean="0">
                <a:solidFill>
                  <a:srgbClr val="FF0000"/>
                </a:solidFill>
              </a:rPr>
              <a:t>clicks</a:t>
            </a:r>
            <a:r>
              <a:rPr lang="zh-CN" altLang="en-US" dirty="0" smtClean="0">
                <a:solidFill>
                  <a:srgbClr val="FF0000"/>
                </a:solidFill>
              </a:rPr>
              <a:t> </a:t>
            </a:r>
            <a:r>
              <a:rPr lang="en-US" altLang="zh-CN" dirty="0" smtClean="0">
                <a:solidFill>
                  <a:srgbClr val="FF0000"/>
                </a:solidFill>
              </a:rPr>
              <a:t>on</a:t>
            </a:r>
            <a:r>
              <a:rPr lang="zh-CN" altLang="en-US" dirty="0" smtClean="0">
                <a:solidFill>
                  <a:srgbClr val="FF0000"/>
                </a:solidFill>
              </a:rPr>
              <a:t> </a:t>
            </a:r>
            <a:r>
              <a:rPr lang="en-US" altLang="zh-CN" dirty="0" smtClean="0">
                <a:solidFill>
                  <a:srgbClr val="FF0000"/>
                </a:solidFill>
              </a:rPr>
              <a:t>the</a:t>
            </a:r>
            <a:r>
              <a:rPr lang="zh-CN" altLang="en-US" dirty="0" smtClean="0">
                <a:solidFill>
                  <a:srgbClr val="FF0000"/>
                </a:solidFill>
              </a:rPr>
              <a:t> </a:t>
            </a:r>
            <a:r>
              <a:rPr lang="en-US" altLang="zh-CN" dirty="0" smtClean="0">
                <a:solidFill>
                  <a:srgbClr val="FF0000"/>
                </a:solidFill>
              </a:rPr>
              <a:t>button</a:t>
            </a:r>
            <a:r>
              <a:rPr lang="zh-CN" altLang="en-US" dirty="0" smtClean="0">
                <a:solidFill>
                  <a:srgbClr val="FF0000"/>
                </a:solidFill>
              </a:rPr>
              <a:t> </a:t>
            </a:r>
            <a:endParaRPr lang="en-US" dirty="0">
              <a:solidFill>
                <a:srgbClr val="FF0000"/>
              </a:solidFill>
            </a:endParaRPr>
          </a:p>
        </p:txBody>
      </p:sp>
    </p:spTree>
    <p:extLst>
      <p:ext uri="{BB962C8B-B14F-4D97-AF65-F5344CB8AC3E}">
        <p14:creationId xmlns:p14="http://schemas.microsoft.com/office/powerpoint/2010/main" val="8022393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383</TotalTime>
  <Words>556</Words>
  <Application>Microsoft Macintosh PowerPoint</Application>
  <PresentationFormat>Widescreen</PresentationFormat>
  <Paragraphs>55</Paragraphs>
  <Slides>10</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Calibri</vt:lpstr>
      <vt:lpstr>Calibri Light</vt:lpstr>
      <vt:lpstr>DengXian</vt:lpstr>
      <vt:lpstr>Times New Roman</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#XU YIHAN#</dc:creator>
  <cp:lastModifiedBy>#XU YIHAN#</cp:lastModifiedBy>
  <cp:revision>17</cp:revision>
  <dcterms:created xsi:type="dcterms:W3CDTF">2018-05-10T10:07:25Z</dcterms:created>
  <dcterms:modified xsi:type="dcterms:W3CDTF">2018-05-31T13:16:31Z</dcterms:modified>
</cp:coreProperties>
</file>