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9" r:id="rId3"/>
    <p:sldId id="266" r:id="rId4"/>
    <p:sldId id="267" r:id="rId5"/>
    <p:sldId id="274" r:id="rId6"/>
    <p:sldId id="278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52416E-4574-FF4E-8CDC-DBB625F709D2}">
          <p14:sldIdLst>
            <p14:sldId id="256"/>
            <p14:sldId id="279"/>
          </p14:sldIdLst>
        </p14:section>
        <p14:section name="Overview + Timeline" id="{D66C59BD-C4F9-4B4E-AEA4-348D6BA5E344}">
          <p14:sldIdLst>
            <p14:sldId id="266"/>
            <p14:sldId id="267"/>
          </p14:sldIdLst>
        </p14:section>
        <p14:section name="Content materials" id="{4C051CA8-F234-C048-934C-A100AC6C86D4}">
          <p14:sldIdLst>
            <p14:sldId id="274"/>
            <p14:sldId id="278"/>
            <p14:sldId id="275"/>
            <p14:sldId id="276"/>
          </p14:sldIdLst>
        </p14:section>
        <p14:section name="feature refinement" id="{EECCD582-AA80-784C-AD60-6D06A4FC71C3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80F-B061-7C42-A1B9-D347ED774C5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80F-B061-7C42-A1B9-D347ED774C5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80F-B061-7C42-A1B9-D347ED774C5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80F-B061-7C42-A1B9-D347ED774C5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80F-B061-7C42-A1B9-D347ED774C5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80F-B061-7C42-A1B9-D347ED774C5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80F-B061-7C42-A1B9-D347ED774C5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80F-B061-7C42-A1B9-D347ED774C5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80F-B061-7C42-A1B9-D347ED774C5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80F-B061-7C42-A1B9-D347ED774C5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80F-B061-7C42-A1B9-D347ED774C5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1980F-B061-7C42-A1B9-D347ED774C5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ROBO-ADVISOR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 </a:t>
            </a:r>
            <a:r>
              <a:rPr lang="en-US" altLang="zh-CN" dirty="0" smtClean="0"/>
              <a:t>Draft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41505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goals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robo</a:t>
            </a:r>
            <a:r>
              <a:rPr lang="en-US" altLang="zh-CN" dirty="0" smtClean="0"/>
              <a:t>-advisor: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altLang="zh-CN" dirty="0"/>
              <a:t>W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trust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	Orient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investor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money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altLang="zh-CN" dirty="0" err="1"/>
              <a:t>S</a:t>
            </a:r>
            <a:r>
              <a:rPr lang="en-US" altLang="zh-CN" dirty="0" err="1" smtClean="0"/>
              <a:t>utbly</a:t>
            </a:r>
            <a:r>
              <a:rPr lang="zh-CN" altLang="en-US" dirty="0" smtClean="0"/>
              <a:t> </a:t>
            </a:r>
            <a:r>
              <a:rPr lang="en-US" altLang="zh-CN" dirty="0"/>
              <a:t>orient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 smtClean="0"/>
              <a:t>toward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committing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patient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long-term</a:t>
            </a:r>
            <a:r>
              <a:rPr lang="zh-CN" altLang="en-US" dirty="0" smtClean="0"/>
              <a:t> </a:t>
            </a:r>
            <a:r>
              <a:rPr lang="en-US" altLang="zh-CN" dirty="0" smtClean="0"/>
              <a:t>investment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goals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altLang="zh-CN" dirty="0"/>
              <a:t>M</a:t>
            </a:r>
            <a:r>
              <a:rPr lang="en-US" altLang="zh-CN" dirty="0" smtClean="0"/>
              <a:t>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money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robo</a:t>
            </a:r>
            <a:r>
              <a:rPr lang="en-US" altLang="zh-CN" dirty="0" smtClean="0"/>
              <a:t>-advisor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altLang="zh-CN" dirty="0"/>
              <a:t>I</a:t>
            </a:r>
            <a:r>
              <a:rPr lang="en-US" altLang="zh-CN" dirty="0" smtClean="0"/>
              <a:t>nfer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robo</a:t>
            </a:r>
            <a:r>
              <a:rPr lang="en-US" altLang="zh-CN" dirty="0" smtClean="0"/>
              <a:t>-advisor’s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expertise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portfolio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management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decisions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given</a:t>
            </a:r>
            <a:r>
              <a:rPr lang="zh-CN" altLang="en-US" dirty="0" smtClean="0"/>
              <a:t> </a:t>
            </a:r>
            <a:r>
              <a:rPr lang="en-US" altLang="zh-CN" dirty="0" smtClean="0"/>
              <a:t>available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9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355634"/>
              </p:ext>
            </p:extLst>
          </p:nvPr>
        </p:nvGraphicFramePr>
        <p:xfrm>
          <a:off x="838200" y="1837657"/>
          <a:ext cx="4547938" cy="3416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538"/>
                <a:gridCol w="3200400"/>
              </a:tblGrid>
              <a:tr h="80042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/>
                        <a:t>Stage</a:t>
                      </a:r>
                      <a:r>
                        <a:rPr lang="zh-CN" altLang="en-US" sz="1800" b="1" baseline="0" dirty="0" smtClean="0"/>
                        <a:t> </a:t>
                      </a:r>
                      <a:r>
                        <a:rPr lang="en-US" altLang="zh-CN" sz="1800" b="1" baseline="0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1. User</a:t>
                      </a:r>
                      <a:r>
                        <a:rPr lang="en-US" altLang="zh-CN" sz="2000" baseline="0" dirty="0" smtClean="0"/>
                        <a:t> o</a:t>
                      </a:r>
                      <a:r>
                        <a:rPr lang="en-US" altLang="zh-CN" sz="2000" dirty="0" smtClean="0"/>
                        <a:t>rientation</a:t>
                      </a:r>
                      <a:endParaRPr lang="en-US" sz="2000" dirty="0" smtClean="0"/>
                    </a:p>
                    <a:p>
                      <a:pPr algn="l"/>
                      <a:endParaRPr lang="en-US" sz="2000" b="1" dirty="0"/>
                    </a:p>
                  </a:txBody>
                  <a:tcPr/>
                </a:tc>
              </a:tr>
              <a:tr h="4234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/>
                        <a:t>Stage</a:t>
                      </a:r>
                      <a:r>
                        <a:rPr lang="zh-CN" altLang="en-US" sz="1800" b="1" dirty="0" smtClean="0"/>
                        <a:t> </a:t>
                      </a:r>
                      <a:r>
                        <a:rPr lang="en-US" altLang="zh-CN" sz="1800" b="1" dirty="0" smtClean="0"/>
                        <a:t>2</a:t>
                      </a:r>
                      <a:endParaRPr lang="en-US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2.1: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Showcase demo</a:t>
                      </a:r>
                      <a:endParaRPr lang="en-US" dirty="0"/>
                    </a:p>
                  </a:txBody>
                  <a:tcPr/>
                </a:tc>
              </a:tr>
              <a:tr h="7308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sng" dirty="0" smtClean="0">
                          <a:solidFill>
                            <a:schemeClr val="tx1"/>
                          </a:solidFill>
                        </a:rPr>
                        <a:t>2.2</a:t>
                      </a:r>
                      <a:r>
                        <a:rPr lang="en-US" altLang="zh-CN" u="sng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CN" u="sng" dirty="0" smtClean="0">
                          <a:solidFill>
                            <a:schemeClr val="tx1"/>
                          </a:solidFill>
                        </a:rPr>
                        <a:t>Manipulation</a:t>
                      </a:r>
                      <a:r>
                        <a:rPr lang="zh-CN" altLang="en-US" u="sng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u="sng" dirty="0" smtClean="0">
                          <a:solidFill>
                            <a:schemeClr val="tx1"/>
                          </a:solidFill>
                        </a:rPr>
                        <a:t>check</a:t>
                      </a:r>
                      <a:endParaRPr lang="en-US" u="sng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7308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/>
                        <a:t>Stage</a:t>
                      </a:r>
                      <a:r>
                        <a:rPr lang="zh-CN" altLang="en-US" sz="1800" b="1" dirty="0" smtClean="0"/>
                        <a:t> </a:t>
                      </a:r>
                      <a:r>
                        <a:rPr lang="en-US" altLang="zh-CN" sz="1800" b="1" dirty="0" smtClean="0"/>
                        <a:t>3</a:t>
                      </a:r>
                      <a:endParaRPr lang="en-US" sz="1800" b="1" dirty="0" smtClean="0"/>
                    </a:p>
                    <a:p>
                      <a:pPr algn="l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3.1: Main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experiment</a:t>
                      </a:r>
                      <a:endParaRPr lang="en-US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730825">
                <a:tc>
                  <a:txBody>
                    <a:bodyPr/>
                    <a:lstStyle/>
                    <a:p>
                      <a:pPr algn="l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sng" dirty="0" smtClean="0"/>
                        <a:t>3.2: Final</a:t>
                      </a:r>
                      <a:r>
                        <a:rPr lang="zh-CN" altLang="en-US" u="sng" baseline="0" dirty="0" smtClean="0"/>
                        <a:t> </a:t>
                      </a:r>
                      <a:r>
                        <a:rPr lang="en-US" altLang="zh-CN" u="sng" baseline="0" dirty="0" smtClean="0"/>
                        <a:t>evaluation</a:t>
                      </a:r>
                      <a:endParaRPr lang="en-US" u="sng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68780" y="1837657"/>
            <a:ext cx="30600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Build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impression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altLang="zh-CN" dirty="0" smtClean="0"/>
              <a:t>Start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building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trusting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relationship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trial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investment</a:t>
            </a:r>
          </a:p>
          <a:p>
            <a:endParaRPr lang="en-US" dirty="0"/>
          </a:p>
          <a:p>
            <a:r>
              <a:rPr lang="en-US" altLang="zh-CN" dirty="0" smtClean="0"/>
              <a:t>Measure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much</a:t>
            </a:r>
            <a:r>
              <a:rPr lang="zh-CN" altLang="en-US" dirty="0" smtClean="0"/>
              <a:t> </a:t>
            </a:r>
            <a:r>
              <a:rPr lang="en-US" altLang="zh-CN" dirty="0" smtClean="0"/>
              <a:t>trust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built</a:t>
            </a:r>
            <a:r>
              <a:rPr lang="zh-CN" altLang="en-US" dirty="0" smtClean="0"/>
              <a:t> </a:t>
            </a:r>
            <a:r>
              <a:rPr lang="en-US" altLang="zh-CN" dirty="0" smtClean="0"/>
              <a:t>during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previous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stages</a:t>
            </a:r>
          </a:p>
          <a:p>
            <a:endParaRPr lang="en-US" dirty="0"/>
          </a:p>
          <a:p>
            <a:r>
              <a:rPr lang="en-US" altLang="zh-CN" dirty="0" smtClean="0"/>
              <a:t>Evaluate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experience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013032" y="1837657"/>
            <a:ext cx="41789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Through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robo</a:t>
            </a:r>
            <a:r>
              <a:rPr lang="en-US" altLang="zh-CN" dirty="0" smtClean="0"/>
              <a:t>-advisor’s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avatar,</a:t>
            </a:r>
            <a:r>
              <a:rPr lang="zh-CN" altLang="en-US" dirty="0" smtClean="0"/>
              <a:t> </a:t>
            </a:r>
            <a:r>
              <a:rPr lang="en-US" altLang="zh-CN" dirty="0" smtClean="0"/>
              <a:t>greetings,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orientation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instruction</a:t>
            </a:r>
          </a:p>
          <a:p>
            <a:endParaRPr lang="en-US" altLang="zh-CN" dirty="0"/>
          </a:p>
          <a:p>
            <a:r>
              <a:rPr lang="en-US" altLang="zh-CN" dirty="0" smtClean="0"/>
              <a:t>Through</a:t>
            </a:r>
            <a:r>
              <a:rPr lang="zh-CN" altLang="en-US" dirty="0"/>
              <a:t> 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instruction,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trial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performance,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presentation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</a:p>
          <a:p>
            <a:endParaRPr lang="en-US" altLang="zh-CN" dirty="0"/>
          </a:p>
          <a:p>
            <a:r>
              <a:rPr lang="en-US" altLang="zh-CN" dirty="0" smtClean="0"/>
              <a:t>Through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prompt</a:t>
            </a:r>
            <a:r>
              <a:rPr lang="zh-CN" altLang="en-US" dirty="0" smtClean="0"/>
              <a:t> </a:t>
            </a:r>
            <a:r>
              <a:rPr lang="en-US" altLang="zh-CN" dirty="0" smtClean="0"/>
              <a:t>feedback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market</a:t>
            </a:r>
            <a:r>
              <a:rPr lang="zh-CN" altLang="en-US" dirty="0" smtClean="0"/>
              <a:t> </a:t>
            </a:r>
            <a:r>
              <a:rPr lang="en-US" altLang="zh-CN" dirty="0" smtClean="0"/>
              <a:t>atmosphere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users’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decisions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conversational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styles</a:t>
            </a:r>
          </a:p>
          <a:p>
            <a:endParaRPr lang="en-US" altLang="zh-CN" dirty="0"/>
          </a:p>
          <a:p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previous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interaction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9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024457"/>
              </p:ext>
            </p:extLst>
          </p:nvPr>
        </p:nvGraphicFramePr>
        <p:xfrm>
          <a:off x="344905" y="100429"/>
          <a:ext cx="11353800" cy="6638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9000"/>
                <a:gridCol w="6167253"/>
                <a:gridCol w="3637547"/>
              </a:tblGrid>
              <a:tr h="573339">
                <a:tc>
                  <a:txBody>
                    <a:bodyPr/>
                    <a:lstStyle/>
                    <a:p>
                      <a:pPr algn="l"/>
                      <a:endParaRPr lang="en-US" altLang="zh-CN" sz="18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/>
                        <a:t>Chief</a:t>
                      </a:r>
                      <a:r>
                        <a:rPr lang="en-US" sz="2000" b="0" baseline="0" dirty="0" smtClean="0"/>
                        <a:t> tasks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/>
                        <a:t>Deliverables &amp; DDL</a:t>
                      </a:r>
                      <a:endParaRPr lang="en-US" sz="2000" b="0" dirty="0"/>
                    </a:p>
                  </a:txBody>
                  <a:tcPr/>
                </a:tc>
              </a:tr>
              <a:tr h="5733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/>
                        <a:t>Week</a:t>
                      </a:r>
                      <a:r>
                        <a:rPr lang="zh-CN" altLang="en-US" sz="1800" b="1" baseline="0" dirty="0" smtClean="0"/>
                        <a:t> </a:t>
                      </a:r>
                      <a:r>
                        <a:rPr lang="en-US" altLang="zh-CN" sz="1800" b="1" baseline="0" dirty="0" smtClean="0"/>
                        <a:t>1</a:t>
                      </a:r>
                    </a:p>
                    <a:p>
                      <a:pPr algn="l"/>
                      <a:r>
                        <a:rPr lang="en-US" altLang="zh-CN" sz="1800" b="1" baseline="0" dirty="0" smtClean="0"/>
                        <a:t>Mar 5-11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>
                        <a:buAutoNum type="arabicPeriod"/>
                      </a:pPr>
                      <a:r>
                        <a:rPr lang="en-US" sz="2000" b="0" dirty="0" smtClean="0"/>
                        <a:t>First</a:t>
                      </a:r>
                      <a:r>
                        <a:rPr lang="en-US" sz="2000" b="0" baseline="0" dirty="0" smtClean="0"/>
                        <a:t> draft of m</a:t>
                      </a:r>
                      <a:r>
                        <a:rPr lang="en-US" sz="2000" b="0" dirty="0" smtClean="0"/>
                        <a:t>ock-up (</a:t>
                      </a:r>
                      <a:r>
                        <a:rPr lang="en-US" sz="2000" b="0" dirty="0" err="1" smtClean="0"/>
                        <a:t>Wanlu</a:t>
                      </a:r>
                      <a:r>
                        <a:rPr lang="en-US" sz="2000" b="0" dirty="0" smtClean="0"/>
                        <a:t>)</a:t>
                      </a:r>
                    </a:p>
                    <a:p>
                      <a:pPr marL="457200" indent="-457200" algn="l">
                        <a:buAutoNum type="arabicPeriod"/>
                      </a:pPr>
                      <a:r>
                        <a:rPr lang="en-US" sz="2000" b="0" baseline="0" dirty="0" smtClean="0"/>
                        <a:t>Initiate IRB preparation (Yihan)</a:t>
                      </a:r>
                    </a:p>
                    <a:p>
                      <a:pPr marL="457200" indent="-457200" algn="l">
                        <a:buAutoNum type="arabicPeriod"/>
                      </a:pPr>
                      <a:r>
                        <a:rPr lang="en-US" sz="2000" b="0" baseline="0" dirty="0" smtClean="0"/>
                        <a:t>Design script styles (Yihan)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/>
                        <a:t>Mock</a:t>
                      </a:r>
                      <a:r>
                        <a:rPr lang="en-US" sz="2000" b="0" baseline="0" dirty="0" smtClean="0"/>
                        <a:t> up: </a:t>
                      </a:r>
                      <a:r>
                        <a:rPr lang="en-US" sz="2000" b="0" dirty="0" smtClean="0"/>
                        <a:t>Mar</a:t>
                      </a:r>
                      <a:r>
                        <a:rPr lang="en-US" sz="2000" b="0" baseline="0" dirty="0" smtClean="0"/>
                        <a:t> 8;</a:t>
                      </a:r>
                    </a:p>
                    <a:p>
                      <a:pPr algn="l"/>
                      <a:r>
                        <a:rPr lang="en-US" sz="2000" b="0" dirty="0" smtClean="0"/>
                        <a:t>IRB basic</a:t>
                      </a:r>
                      <a:r>
                        <a:rPr lang="en-US" sz="2000" b="0" baseline="0" dirty="0" smtClean="0"/>
                        <a:t> info: Mar 9;</a:t>
                      </a:r>
                    </a:p>
                    <a:p>
                      <a:pPr algn="l"/>
                      <a:r>
                        <a:rPr lang="en-US" sz="2000" b="0" baseline="0" dirty="0" smtClean="0"/>
                        <a:t>Key points on script styles: Mar 8;</a:t>
                      </a:r>
                      <a:endParaRPr lang="en-US" sz="2000" b="0" dirty="0"/>
                    </a:p>
                  </a:txBody>
                  <a:tcPr/>
                </a:tc>
              </a:tr>
              <a:tr h="12079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/>
                        <a:t>Week</a:t>
                      </a:r>
                      <a:r>
                        <a:rPr lang="zh-CN" altLang="en-US" sz="1800" b="1" dirty="0" smtClean="0"/>
                        <a:t> </a:t>
                      </a:r>
                      <a:r>
                        <a:rPr lang="en-US" altLang="zh-CN" sz="1800" b="1" dirty="0" smtClean="0"/>
                        <a:t>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Mar 12-18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800" b="0" baseline="0" dirty="0" smtClean="0"/>
                        <a:t>Develop the basic functional components (</a:t>
                      </a:r>
                      <a:r>
                        <a:rPr lang="en-US" sz="1800" b="0" baseline="0" dirty="0" err="1" smtClean="0"/>
                        <a:t>Wanlu</a:t>
                      </a:r>
                      <a:r>
                        <a:rPr lang="en-US" sz="1800" b="0" baseline="0" dirty="0" smtClean="0"/>
                        <a:t>)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800" b="0" baseline="0" dirty="0" smtClean="0"/>
                        <a:t>Draft scripts for orientation &amp; main experiments (</a:t>
                      </a:r>
                      <a:r>
                        <a:rPr lang="en-US" sz="1800" b="0" baseline="0" dirty="0" err="1" smtClean="0"/>
                        <a:t>Cuimin</a:t>
                      </a:r>
                      <a:r>
                        <a:rPr lang="en-US" sz="1800" b="0" baseline="0" dirty="0" smtClean="0"/>
                        <a:t>)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800" b="0" baseline="0" dirty="0" smtClean="0"/>
                        <a:t>Fill in IRB form (Yihan)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800" b="0" baseline="0" dirty="0" smtClean="0"/>
                        <a:t>Look for graphic designer (Yihan)</a:t>
                      </a:r>
                      <a:endParaRPr lang="en-US" sz="1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 functional</a:t>
                      </a:r>
                      <a:r>
                        <a:rPr lang="en-US" baseline="0" dirty="0" smtClean="0"/>
                        <a:t> surface product: Mar 15;</a:t>
                      </a:r>
                    </a:p>
                    <a:p>
                      <a:pPr algn="l"/>
                      <a:r>
                        <a:rPr lang="en-US" baseline="0" dirty="0" smtClean="0"/>
                        <a:t>First draft of scripts: Mar 16;</a:t>
                      </a:r>
                    </a:p>
                    <a:p>
                      <a:pPr algn="l"/>
                      <a:r>
                        <a:rPr lang="en-US" baseline="0" dirty="0" smtClean="0"/>
                        <a:t>First draft of IRB: Mar 15;</a:t>
                      </a:r>
                    </a:p>
                    <a:p>
                      <a:pPr algn="l"/>
                      <a:r>
                        <a:rPr lang="en-US" baseline="0" dirty="0" smtClean="0"/>
                        <a:t>1-2 candidates of designer: Mar 15;</a:t>
                      </a:r>
                      <a:endParaRPr lang="en-US" dirty="0"/>
                    </a:p>
                  </a:txBody>
                  <a:tcPr/>
                </a:tc>
              </a:tr>
              <a:tr h="7120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/>
                        <a:t>Week</a:t>
                      </a:r>
                      <a:r>
                        <a:rPr lang="zh-CN" altLang="en-US" sz="1800" b="1" dirty="0" smtClean="0"/>
                        <a:t> </a:t>
                      </a:r>
                      <a:r>
                        <a:rPr lang="en-US" altLang="zh-CN" sz="1800" b="1" dirty="0" smtClean="0"/>
                        <a:t>3</a:t>
                      </a:r>
                      <a:endParaRPr lang="en-US" sz="18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Mar 19-25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dirty="0" smtClean="0"/>
                        <a:t>Integrate the front-end and back-end components (</a:t>
                      </a:r>
                      <a:r>
                        <a:rPr lang="en-US" dirty="0" err="1" smtClean="0"/>
                        <a:t>Wanlu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dirty="0" smtClean="0"/>
                        <a:t>Design script</a:t>
                      </a:r>
                      <a:r>
                        <a:rPr lang="en-US" baseline="0" dirty="0" smtClean="0"/>
                        <a:t> logic flow + IRB revision (Yihan)</a:t>
                      </a:r>
                      <a:endParaRPr lang="en-US" dirty="0" smtClean="0"/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dirty="0" smtClean="0"/>
                        <a:t>Revise scripts (</a:t>
                      </a:r>
                      <a:r>
                        <a:rPr lang="en-US" dirty="0" err="1" smtClean="0"/>
                        <a:t>Cuimin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UI design (TBA)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u="non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i="0" u="none" baseline="0" dirty="0" smtClean="0">
                          <a:solidFill>
                            <a:schemeClr val="tx1"/>
                          </a:solidFill>
                        </a:rPr>
                        <a:t> semi-functional product: Mar 22;</a:t>
                      </a:r>
                      <a:endParaRPr lang="en-US" b="0" i="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dirty="0" smtClean="0"/>
                        <a:t>Revised scripts;</a:t>
                      </a:r>
                    </a:p>
                    <a:p>
                      <a:pPr algn="l"/>
                      <a:r>
                        <a:rPr lang="en-US" dirty="0" smtClean="0"/>
                        <a:t>Revised IRB application;</a:t>
                      </a:r>
                    </a:p>
                    <a:p>
                      <a:pPr algn="l"/>
                      <a:r>
                        <a:rPr lang="en-US" dirty="0" smtClean="0"/>
                        <a:t>Mock</a:t>
                      </a:r>
                      <a:r>
                        <a:rPr lang="en-US" baseline="0" dirty="0" smtClean="0"/>
                        <a:t>-up of UI design;</a:t>
                      </a:r>
                      <a:endParaRPr lang="en-US" dirty="0"/>
                    </a:p>
                  </a:txBody>
                  <a:tcPr/>
                </a:tc>
              </a:tr>
              <a:tr h="7120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/>
                        <a:t>Week</a:t>
                      </a:r>
                      <a:r>
                        <a:rPr lang="zh-CN" altLang="en-US" sz="1800" b="1" dirty="0" smtClean="0"/>
                        <a:t> </a:t>
                      </a:r>
                      <a:r>
                        <a:rPr lang="en-US" altLang="zh-CN" sz="1800" b="1" dirty="0" smtClean="0"/>
                        <a:t>4</a:t>
                      </a:r>
                      <a:endParaRPr lang="en-US" sz="1800" b="1" dirty="0" smtClean="0"/>
                    </a:p>
                    <a:p>
                      <a:pPr algn="l"/>
                      <a:r>
                        <a:rPr lang="en-US" sz="1800" b="1" dirty="0" smtClean="0"/>
                        <a:t>Mar 26 – Apr 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dirty="0" smtClean="0"/>
                        <a:t>Integrate scripts into</a:t>
                      </a:r>
                      <a:r>
                        <a:rPr lang="en-US" baseline="0" dirty="0" smtClean="0"/>
                        <a:t> the product and make it ready for user test (</a:t>
                      </a:r>
                      <a:r>
                        <a:rPr lang="en-US" baseline="0" dirty="0" err="1" smtClean="0"/>
                        <a:t>Wanlu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baseline="0" dirty="0" smtClean="0"/>
                        <a:t>Submit IRB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baseline="0" dirty="0" smtClean="0"/>
                        <a:t>Revise the front-end according to UI design (TBA)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fully functional product: Mar 29;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IRB submission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7120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/>
                        <a:t>Week</a:t>
                      </a:r>
                      <a:r>
                        <a:rPr lang="zh-CN" altLang="en-US" sz="1800" b="1" dirty="0" smtClean="0"/>
                        <a:t> </a:t>
                      </a:r>
                      <a:r>
                        <a:rPr lang="en-US" altLang="zh-CN" sz="1800" b="1" dirty="0" smtClean="0"/>
                        <a:t>5</a:t>
                      </a:r>
                      <a:endParaRPr lang="en-US" sz="1800" b="1" dirty="0" smtClean="0"/>
                    </a:p>
                    <a:p>
                      <a:pPr algn="l"/>
                      <a:r>
                        <a:rPr lang="en-US" sz="1800" b="1" dirty="0" smtClean="0"/>
                        <a:t>Apr</a:t>
                      </a:r>
                      <a:r>
                        <a:rPr lang="en-US" sz="1800" b="1" baseline="0" dirty="0" smtClean="0"/>
                        <a:t> 2 -8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baseline="0" dirty="0" smtClean="0"/>
                        <a:t>User test (Yihan + </a:t>
                      </a:r>
                      <a:r>
                        <a:rPr lang="en-US" baseline="0" dirty="0" err="1" smtClean="0"/>
                        <a:t>Cuimin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dirty="0" smtClean="0"/>
                        <a:t>Debugging &amp; iteration according to user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u="none" dirty="0" smtClean="0"/>
                        <a:t>Invite at least</a:t>
                      </a:r>
                      <a:r>
                        <a:rPr lang="en-US" i="0" u="none" baseline="0" dirty="0" smtClean="0"/>
                        <a:t> 5 users and summarize the results: Apr 6;</a:t>
                      </a:r>
                      <a:endParaRPr lang="en-US" i="0" u="none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29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 -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of </a:t>
            </a:r>
            <a:r>
              <a:rPr lang="en-US" dirty="0" err="1" smtClean="0"/>
              <a:t>robo</a:t>
            </a:r>
            <a:r>
              <a:rPr lang="en-US" dirty="0" smtClean="0"/>
              <a:t>-advisor:</a:t>
            </a:r>
          </a:p>
          <a:p>
            <a:pPr lvl="1"/>
            <a:r>
              <a:rPr lang="en-US" dirty="0" smtClean="0"/>
              <a:t>Name (Elite vs. grass-root: Warren vs. Tom)</a:t>
            </a:r>
          </a:p>
          <a:p>
            <a:pPr lvl="1"/>
            <a:r>
              <a:rPr lang="en-US" dirty="0" smtClean="0"/>
              <a:t>Gender (male, female, neutral)</a:t>
            </a:r>
          </a:p>
          <a:p>
            <a:pPr lvl="1"/>
            <a:r>
              <a:rPr lang="en-US" dirty="0" smtClean="0"/>
              <a:t>Profile picture (with different dress code: consultant vs. butler)</a:t>
            </a:r>
          </a:p>
          <a:p>
            <a:pPr lvl="1"/>
            <a:r>
              <a:rPr lang="en-US" dirty="0" smtClean="0"/>
              <a:t>Conversational style (controlling vs. submissive)</a:t>
            </a:r>
          </a:p>
          <a:p>
            <a:pPr lvl="1"/>
            <a:r>
              <a:rPr lang="en-US" dirty="0" smtClean="0"/>
              <a:t>Performance(high, medium, low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1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 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robo</a:t>
            </a:r>
            <a:r>
              <a:rPr lang="en-US" altLang="zh-CN" dirty="0"/>
              <a:t>-advisor</a:t>
            </a:r>
            <a:r>
              <a:rPr lang="zh-CN" altLang="en-US" dirty="0"/>
              <a:t> </a:t>
            </a:r>
            <a:r>
              <a:rPr lang="en-US" altLang="zh-CN" dirty="0"/>
              <a:t>avatars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11820"/>
              </p:ext>
            </p:extLst>
          </p:nvPr>
        </p:nvGraphicFramePr>
        <p:xfrm>
          <a:off x="1057441" y="2512371"/>
          <a:ext cx="8127999" cy="347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Professional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consultant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Peer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consultant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associated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with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Elite/dominance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Name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associated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with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Peer/submissive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Avatar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Professional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dress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code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More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expressive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facial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Approachable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dress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code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More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reserved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facial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expression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Conversation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manner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Initiates</a:t>
                      </a:r>
                      <a:r>
                        <a:rPr lang="zh-CN" altLang="en-US" dirty="0" smtClean="0"/>
                        <a:t>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Responds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after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user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enquires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Conversational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style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unassertive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Use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dirty="0" smtClean="0"/>
                        <a:t>questions &amp; suggestions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438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- greetings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Greetings: </a:t>
            </a:r>
          </a:p>
          <a:p>
            <a:pPr lvl="1"/>
            <a:r>
              <a:rPr lang="en-US" dirty="0" err="1" smtClean="0"/>
              <a:t>Robo</a:t>
            </a:r>
            <a:r>
              <a:rPr lang="en-US" dirty="0" smtClean="0"/>
              <a:t>: Hi, my name is Tom and I help people manage their portfolio. How are you doing today?</a:t>
            </a:r>
          </a:p>
          <a:p>
            <a:pPr lvl="1"/>
            <a:r>
              <a:rPr lang="en-US" dirty="0" smtClean="0"/>
              <a:t>User: I’m feeling good [for </a:t>
            </a:r>
            <a:r>
              <a:rPr lang="en-US" dirty="0" err="1" smtClean="0"/>
              <a:t>wanlu</a:t>
            </a:r>
            <a:r>
              <a:rPr lang="en-US" dirty="0" smtClean="0"/>
              <a:t>: two options]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Robo</a:t>
            </a:r>
            <a:r>
              <a:rPr lang="en-US" dirty="0" smtClean="0"/>
              <a:t>: May I get to know a little more about you? (see example in the next page)</a:t>
            </a:r>
          </a:p>
          <a:p>
            <a:pPr lvl="1"/>
            <a:r>
              <a:rPr lang="en-US" dirty="0" smtClean="0"/>
              <a:t>User: My name is ___(for </a:t>
            </a:r>
            <a:r>
              <a:rPr lang="en-US" dirty="0" err="1" smtClean="0"/>
              <a:t>wanlu</a:t>
            </a:r>
            <a:r>
              <a:rPr lang="en-US" dirty="0" smtClean="0"/>
              <a:t>, fill in the blanks), I’m ___ (for </a:t>
            </a:r>
            <a:r>
              <a:rPr lang="en-US" dirty="0" err="1" smtClean="0"/>
              <a:t>wanlu</a:t>
            </a:r>
            <a:r>
              <a:rPr lang="en-US" dirty="0" smtClean="0"/>
              <a:t>: gender options here). I’m ___ (marital status), and have ___children (number of children). My annual income is about ___(income range options), and my expectation for you is ___ (options of annualized return: 5%, 10%, 15%).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Robo</a:t>
            </a:r>
            <a:r>
              <a:rPr lang="en-US" dirty="0" smtClean="0"/>
              <a:t>: Thank you very much! Now I’ll work out a wealth management plan for you</a:t>
            </a:r>
          </a:p>
          <a:p>
            <a:pPr lvl="1"/>
            <a:r>
              <a:rPr lang="en-US" dirty="0" smtClean="0"/>
              <a:t>User: I’m ready to proceed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2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606" y="1825625"/>
            <a:ext cx="70307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16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Slider to Pie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87" y="2946525"/>
            <a:ext cx="6614906" cy="2624095"/>
          </a:xfrm>
        </p:spPr>
      </p:pic>
      <p:sp>
        <p:nvSpPr>
          <p:cNvPr id="5" name="TextBox 4"/>
          <p:cNvSpPr txBox="1"/>
          <p:nvPr/>
        </p:nvSpPr>
        <p:spPr>
          <a:xfrm>
            <a:off x="838200" y="1479208"/>
            <a:ext cx="20694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Current version:</a:t>
            </a:r>
            <a:endParaRPr lang="en-US" sz="2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7"/>
          <a:stretch/>
        </p:blipFill>
        <p:spPr>
          <a:xfrm>
            <a:off x="7407442" y="2169763"/>
            <a:ext cx="3352646" cy="37107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88990" y="1417652"/>
            <a:ext cx="23881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smtClean="0"/>
              <a:t>Optimized </a:t>
            </a:r>
            <a:r>
              <a:rPr lang="en-US" sz="2200" b="1" dirty="0" smtClean="0"/>
              <a:t>version:</a:t>
            </a:r>
            <a:endParaRPr lang="en-US" sz="2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515241" y="28981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622</Words>
  <Application>Microsoft Macintosh PowerPoint</Application>
  <PresentationFormat>Widescreen</PresentationFormat>
  <Paragraphs>117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DengXian</vt:lpstr>
      <vt:lpstr>DengXian Light</vt:lpstr>
      <vt:lpstr>Arial</vt:lpstr>
      <vt:lpstr>Office Theme</vt:lpstr>
      <vt:lpstr>ROBO-ADVISOR INTERFACE</vt:lpstr>
      <vt:lpstr>Overview</vt:lpstr>
      <vt:lpstr>Overview</vt:lpstr>
      <vt:lpstr>PowerPoint Presentation</vt:lpstr>
      <vt:lpstr>Orientation  - attributes</vt:lpstr>
      <vt:lpstr>Orientation  -</vt:lpstr>
      <vt:lpstr>Orientation - greetings</vt:lpstr>
      <vt:lpstr>PowerPoint Presentation</vt:lpstr>
      <vt:lpstr>Slider to Pie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ROBO-ADVISOR INTERFACE</dc:title>
  <dc:creator>#XU YIHAN#</dc:creator>
  <cp:lastModifiedBy>#XU YIHAN#</cp:lastModifiedBy>
  <cp:revision>40</cp:revision>
  <cp:lastPrinted>2018-02-08T06:22:50Z</cp:lastPrinted>
  <dcterms:created xsi:type="dcterms:W3CDTF">2018-02-08T04:40:19Z</dcterms:created>
  <dcterms:modified xsi:type="dcterms:W3CDTF">2018-03-14T07:28:43Z</dcterms:modified>
</cp:coreProperties>
</file>