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74" r:id="rId5"/>
    <p:sldId id="275" r:id="rId6"/>
    <p:sldId id="276" r:id="rId7"/>
    <p:sldId id="268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52416E-4574-FF4E-8CDC-DBB625F709D2}">
          <p14:sldIdLst>
            <p14:sldId id="256"/>
          </p14:sldIdLst>
        </p14:section>
        <p14:section name="Overview + Timeline" id="{D66C59BD-C4F9-4B4E-AEA4-348D6BA5E344}">
          <p14:sldIdLst>
            <p14:sldId id="266"/>
            <p14:sldId id="267"/>
          </p14:sldIdLst>
        </p14:section>
        <p14:section name="Content materials" id="{4C051CA8-F234-C048-934C-A100AC6C86D4}">
          <p14:sldIdLst>
            <p14:sldId id="274"/>
            <p14:sldId id="275"/>
            <p14:sldId id="276"/>
            <p14:sldId id="268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1980F-B061-7C42-A1B9-D347ED774C50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CDD-551A-6342-BDE1-A1C09DE6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ROBO-ADVISOR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22003"/>
              </p:ext>
            </p:extLst>
          </p:nvPr>
        </p:nvGraphicFramePr>
        <p:xfrm>
          <a:off x="838200" y="1837657"/>
          <a:ext cx="4547938" cy="299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538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1. User</a:t>
                      </a:r>
                      <a:r>
                        <a:rPr lang="en-US" altLang="zh-CN" sz="2000" baseline="0" dirty="0" smtClean="0"/>
                        <a:t> o</a:t>
                      </a:r>
                      <a:r>
                        <a:rPr lang="en-US" altLang="zh-CN" sz="2000" dirty="0" smtClean="0"/>
                        <a:t>rientation</a:t>
                      </a:r>
                      <a:endParaRPr lang="en-US" sz="2000" dirty="0" smtClean="0"/>
                    </a:p>
                    <a:p>
                      <a:pPr algn="l"/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2.1: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dirty="0" smtClean="0"/>
                        <a:t>Showcase demo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2.2</a:t>
                      </a:r>
                      <a:r>
                        <a:rPr lang="en-US" altLang="zh-CN" u="sng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Manipulation</a:t>
                      </a:r>
                      <a:r>
                        <a:rPr lang="zh-CN" altLang="en-US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u="sng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en-US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Stage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3.1: Main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experiment</a:t>
                      </a: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sng" dirty="0" smtClean="0"/>
                        <a:t>3.2: Final</a:t>
                      </a:r>
                      <a:r>
                        <a:rPr lang="zh-CN" altLang="en-US" u="sng" baseline="0" dirty="0" smtClean="0"/>
                        <a:t> </a:t>
                      </a:r>
                      <a:r>
                        <a:rPr lang="en-US" altLang="zh-CN" u="sng" baseline="0" dirty="0" smtClean="0"/>
                        <a:t>evaluation</a:t>
                      </a:r>
                      <a:endParaRPr lang="en-US" u="sng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39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24457"/>
              </p:ext>
            </p:extLst>
          </p:nvPr>
        </p:nvGraphicFramePr>
        <p:xfrm>
          <a:off x="344905" y="100429"/>
          <a:ext cx="11353800" cy="663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9000"/>
                <a:gridCol w="6167253"/>
                <a:gridCol w="3637547"/>
              </a:tblGrid>
              <a:tr h="573339">
                <a:tc>
                  <a:txBody>
                    <a:bodyPr/>
                    <a:lstStyle/>
                    <a:p>
                      <a:pPr algn="l"/>
                      <a:endParaRPr lang="en-US" altLang="zh-CN" sz="1800" b="1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Chief</a:t>
                      </a:r>
                      <a:r>
                        <a:rPr lang="en-US" sz="2000" b="0" baseline="0" dirty="0" smtClean="0"/>
                        <a:t> tasks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Deliverables &amp; DDL</a:t>
                      </a:r>
                      <a:endParaRPr lang="en-US" sz="2000" b="0" dirty="0"/>
                    </a:p>
                  </a:txBody>
                  <a:tcPr/>
                </a:tc>
              </a:tr>
              <a:tr h="5733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baseline="0" dirty="0" smtClean="0"/>
                        <a:t> </a:t>
                      </a:r>
                      <a:r>
                        <a:rPr lang="en-US" altLang="zh-CN" sz="1800" b="1" baseline="0" dirty="0" smtClean="0"/>
                        <a:t>1</a:t>
                      </a:r>
                    </a:p>
                    <a:p>
                      <a:pPr algn="l"/>
                      <a:r>
                        <a:rPr lang="en-US" altLang="zh-CN" sz="1800" b="1" baseline="0" dirty="0" smtClean="0"/>
                        <a:t>Mar 5-11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AutoNum type="arabicPeriod"/>
                      </a:pPr>
                      <a:r>
                        <a:rPr lang="en-US" sz="2000" b="0" dirty="0" smtClean="0"/>
                        <a:t>First</a:t>
                      </a:r>
                      <a:r>
                        <a:rPr lang="en-US" sz="2000" b="0" baseline="0" dirty="0" smtClean="0"/>
                        <a:t> draft of m</a:t>
                      </a:r>
                      <a:r>
                        <a:rPr lang="en-US" sz="2000" b="0" dirty="0" smtClean="0"/>
                        <a:t>ock-up (</a:t>
                      </a:r>
                      <a:r>
                        <a:rPr lang="en-US" sz="2000" b="0" dirty="0" err="1" smtClean="0"/>
                        <a:t>Wanlu</a:t>
                      </a:r>
                      <a:r>
                        <a:rPr lang="en-US" sz="2000" b="0" dirty="0" smtClean="0"/>
                        <a:t>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Initiate IRB preparation (Yihan)</a:t>
                      </a:r>
                    </a:p>
                    <a:p>
                      <a:pPr marL="457200" indent="-457200" algn="l">
                        <a:buAutoNum type="arabicPeriod"/>
                      </a:pPr>
                      <a:r>
                        <a:rPr lang="en-US" sz="2000" b="0" baseline="0" dirty="0" smtClean="0"/>
                        <a:t>Design script styles (Yihan)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/>
                        <a:t>Mock</a:t>
                      </a:r>
                      <a:r>
                        <a:rPr lang="en-US" sz="2000" b="0" baseline="0" dirty="0" smtClean="0"/>
                        <a:t> up: </a:t>
                      </a:r>
                      <a:r>
                        <a:rPr lang="en-US" sz="2000" b="0" dirty="0" smtClean="0"/>
                        <a:t>Mar</a:t>
                      </a:r>
                      <a:r>
                        <a:rPr lang="en-US" sz="2000" b="0" baseline="0" dirty="0" smtClean="0"/>
                        <a:t> 8;</a:t>
                      </a:r>
                    </a:p>
                    <a:p>
                      <a:pPr algn="l"/>
                      <a:r>
                        <a:rPr lang="en-US" sz="2000" b="0" dirty="0" smtClean="0"/>
                        <a:t>IRB basic</a:t>
                      </a:r>
                      <a:r>
                        <a:rPr lang="en-US" sz="2000" b="0" baseline="0" dirty="0" smtClean="0"/>
                        <a:t> info: Mar 9;</a:t>
                      </a:r>
                    </a:p>
                    <a:p>
                      <a:pPr algn="l"/>
                      <a:r>
                        <a:rPr lang="en-US" sz="2000" b="0" baseline="0" dirty="0" smtClean="0"/>
                        <a:t>Key points on script styles: Mar 8;</a:t>
                      </a:r>
                      <a:endParaRPr lang="en-US" sz="2000" b="0" dirty="0"/>
                    </a:p>
                  </a:txBody>
                  <a:tcPr/>
                </a:tc>
              </a:tr>
              <a:tr h="1207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12-18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Develop the basic functional components (</a:t>
                      </a:r>
                      <a:r>
                        <a:rPr lang="en-US" sz="1800" b="0" baseline="0" dirty="0" err="1" smtClean="0"/>
                        <a:t>Wanlu</a:t>
                      </a:r>
                      <a:r>
                        <a:rPr lang="en-US" sz="1800" b="0" baseline="0" dirty="0" smtClean="0"/>
                        <a:t>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Draft scripts for orientation &amp; main experiments (</a:t>
                      </a:r>
                      <a:r>
                        <a:rPr lang="en-US" sz="1800" b="0" baseline="0" dirty="0" err="1" smtClean="0"/>
                        <a:t>Cuimin</a:t>
                      </a:r>
                      <a:r>
                        <a:rPr lang="en-US" sz="1800" b="0" baseline="0" dirty="0" smtClean="0"/>
                        <a:t>)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Fill in IRB form (Yihan)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800" b="0" baseline="0" dirty="0" smtClean="0"/>
                        <a:t>Look for graphic designer (Yihan)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 functional</a:t>
                      </a:r>
                      <a:r>
                        <a:rPr lang="en-US" baseline="0" dirty="0" smtClean="0"/>
                        <a:t> surface product: Mar 15;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scripts: Mar 16;</a:t>
                      </a:r>
                    </a:p>
                    <a:p>
                      <a:pPr algn="l"/>
                      <a:r>
                        <a:rPr lang="en-US" baseline="0" dirty="0" smtClean="0"/>
                        <a:t>First draft of IRB: Mar 15;</a:t>
                      </a:r>
                    </a:p>
                    <a:p>
                      <a:pPr algn="l"/>
                      <a:r>
                        <a:rPr lang="en-US" baseline="0" dirty="0" smtClean="0"/>
                        <a:t>1-2 candidates of designer: Mar 15;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3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Mar 19-25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the front-end and back-end components (</a:t>
                      </a:r>
                      <a:r>
                        <a:rPr lang="en-US" dirty="0" err="1" smtClean="0"/>
                        <a:t>Wanlu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Design script</a:t>
                      </a:r>
                      <a:r>
                        <a:rPr lang="en-US" baseline="0" dirty="0" smtClean="0"/>
                        <a:t> logic flow + IRB revision (Yihan)</a:t>
                      </a:r>
                      <a:endParaRPr lang="en-US" dirty="0" smtClean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Revise scripts (</a:t>
                      </a:r>
                      <a:r>
                        <a:rPr lang="en-US" dirty="0" err="1" smtClean="0"/>
                        <a:t>Cuimin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Start</a:t>
                      </a:r>
                      <a:r>
                        <a:rPr lang="en-US" baseline="0" dirty="0" smtClean="0"/>
                        <a:t>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i="0" u="none" baseline="0" dirty="0" smtClean="0">
                          <a:solidFill>
                            <a:schemeClr val="tx1"/>
                          </a:solidFill>
                        </a:rPr>
                        <a:t> semi-functional product: Mar 22;</a:t>
                      </a:r>
                      <a:endParaRPr lang="en-US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 smtClean="0"/>
                        <a:t>Revised scripts;</a:t>
                      </a:r>
                    </a:p>
                    <a:p>
                      <a:pPr algn="l"/>
                      <a:r>
                        <a:rPr lang="en-US" dirty="0" smtClean="0"/>
                        <a:t>Revised IRB application;</a:t>
                      </a:r>
                    </a:p>
                    <a:p>
                      <a:pPr algn="l"/>
                      <a:r>
                        <a:rPr lang="en-US" dirty="0" smtClean="0"/>
                        <a:t>Mock</a:t>
                      </a:r>
                      <a:r>
                        <a:rPr lang="en-US" baseline="0" dirty="0" smtClean="0"/>
                        <a:t>-up of UI design;</a:t>
                      </a:r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4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Mar 26 – Apr 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Integrate scripts into</a:t>
                      </a:r>
                      <a:r>
                        <a:rPr lang="en-US" baseline="0" dirty="0" smtClean="0"/>
                        <a:t> the product and make it ready for user test (</a:t>
                      </a:r>
                      <a:r>
                        <a:rPr lang="en-US" baseline="0" dirty="0" err="1" smtClean="0"/>
                        <a:t>Wanlu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Submit IRB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Revise the front-end according to UI design (TBA)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fully functional product: Mar 29;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IRB submission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7120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Week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5</a:t>
                      </a:r>
                      <a:endParaRPr lang="en-US" sz="1800" b="1" dirty="0" smtClean="0"/>
                    </a:p>
                    <a:p>
                      <a:pPr algn="l"/>
                      <a:r>
                        <a:rPr lang="en-US" sz="1800" b="1" dirty="0" smtClean="0"/>
                        <a:t>Apr</a:t>
                      </a:r>
                      <a:r>
                        <a:rPr lang="en-US" sz="1800" b="1" baseline="0" dirty="0" smtClean="0"/>
                        <a:t> 2 -8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aseline="0" dirty="0" smtClean="0"/>
                        <a:t>User test (Yihan + </a:t>
                      </a:r>
                      <a:r>
                        <a:rPr lang="en-US" baseline="0" dirty="0" err="1" smtClean="0"/>
                        <a:t>Cuimin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dirty="0" smtClean="0"/>
                        <a:t>Debugging &amp; iteration according to user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u="none" dirty="0" smtClean="0"/>
                        <a:t>Invite at least</a:t>
                      </a:r>
                      <a:r>
                        <a:rPr lang="en-US" i="0" u="none" baseline="0" dirty="0" smtClean="0"/>
                        <a:t> 5 users and summarize the results: Apr 6;</a:t>
                      </a:r>
                      <a:endParaRPr lang="en-US" i="0" u="none" dirty="0" smtClean="0"/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29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 -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</a:t>
            </a:r>
            <a:r>
              <a:rPr lang="en-US" dirty="0" err="1" smtClean="0"/>
              <a:t>robo</a:t>
            </a:r>
            <a:r>
              <a:rPr lang="en-US" dirty="0" smtClean="0"/>
              <a:t>-advisor:</a:t>
            </a:r>
          </a:p>
          <a:p>
            <a:pPr lvl="1"/>
            <a:r>
              <a:rPr lang="en-US" dirty="0" smtClean="0"/>
              <a:t>Name (Elite vs. grass-root: Warren vs. Tom)</a:t>
            </a:r>
          </a:p>
          <a:p>
            <a:pPr lvl="1"/>
            <a:r>
              <a:rPr lang="en-US" dirty="0" smtClean="0"/>
              <a:t>Gender (male, female, neutral)</a:t>
            </a:r>
          </a:p>
          <a:p>
            <a:pPr lvl="1"/>
            <a:r>
              <a:rPr lang="en-US" dirty="0" smtClean="0"/>
              <a:t>Profile picture (with different dress code: consultant vs. butler)</a:t>
            </a:r>
          </a:p>
          <a:p>
            <a:pPr lvl="1"/>
            <a:r>
              <a:rPr lang="en-US" dirty="0" smtClean="0"/>
              <a:t>Conversational style (controlling vs. submissive)</a:t>
            </a:r>
          </a:p>
          <a:p>
            <a:pPr lvl="1"/>
            <a:r>
              <a:rPr lang="en-US" dirty="0" smtClean="0"/>
              <a:t>Performance(high, medium, low)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- greetings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Greetings: </a:t>
            </a:r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Hi, my name is Tom and I help people manage their portfolio. How are you doing today?</a:t>
            </a:r>
          </a:p>
          <a:p>
            <a:pPr lvl="1"/>
            <a:r>
              <a:rPr lang="en-US" dirty="0" smtClean="0"/>
              <a:t>User: I’m feeling good [for </a:t>
            </a:r>
            <a:r>
              <a:rPr lang="en-US" dirty="0" err="1" smtClean="0"/>
              <a:t>wanlu</a:t>
            </a:r>
            <a:r>
              <a:rPr lang="en-US" dirty="0" smtClean="0"/>
              <a:t>: two options]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May I get to know a little more about you? (see example in the next page)</a:t>
            </a:r>
          </a:p>
          <a:p>
            <a:pPr lvl="1"/>
            <a:r>
              <a:rPr lang="en-US" dirty="0" smtClean="0"/>
              <a:t>User: My name is ___(for </a:t>
            </a:r>
            <a:r>
              <a:rPr lang="en-US" dirty="0" err="1" smtClean="0"/>
              <a:t>wanlu</a:t>
            </a:r>
            <a:r>
              <a:rPr lang="en-US" dirty="0" smtClean="0"/>
              <a:t>, fill in the blanks), I’m ___ (for </a:t>
            </a:r>
            <a:r>
              <a:rPr lang="en-US" dirty="0" err="1" smtClean="0"/>
              <a:t>wanlu</a:t>
            </a:r>
            <a:r>
              <a:rPr lang="en-US" dirty="0" smtClean="0"/>
              <a:t>: gender options here). I’m ___ (marital status), and have ___children (number of children). My annual income is about ___(income range options), and my expectation for you is ___ (options of annualized return: 5%, 10%, 15%).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Robo</a:t>
            </a:r>
            <a:r>
              <a:rPr lang="en-US" dirty="0" smtClean="0"/>
              <a:t>: Thank you very much! Now I’ll work out a wealth management plan for you</a:t>
            </a:r>
          </a:p>
          <a:p>
            <a:pPr lvl="1"/>
            <a:r>
              <a:rPr lang="en-US" dirty="0" smtClean="0"/>
              <a:t>User: I’m ready to proceed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606" y="1825625"/>
            <a:ext cx="70307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you have worked with your </a:t>
            </a:r>
            <a:r>
              <a:rPr lang="en-US" dirty="0" err="1" smtClean="0"/>
              <a:t>robo</a:t>
            </a:r>
            <a:r>
              <a:rPr lang="en-US" dirty="0" smtClean="0"/>
              <a:t>-advisor _</a:t>
            </a:r>
            <a:r>
              <a:rPr lang="en-US" dirty="0" err="1" smtClean="0"/>
              <a:t>robo.name</a:t>
            </a:r>
            <a:r>
              <a:rPr lang="en-US" dirty="0" smtClean="0"/>
              <a:t>_ for a while, how do you think of its performance so far</a:t>
            </a:r>
            <a:r>
              <a:rPr lang="en-US" dirty="0"/>
              <a:t>? </a:t>
            </a:r>
            <a:r>
              <a:rPr lang="en-US" dirty="0" smtClean="0"/>
              <a:t>Please use the following slider to indicate your answer (0 </a:t>
            </a:r>
            <a:r>
              <a:rPr lang="en-US" dirty="0"/>
              <a:t>= </a:t>
            </a:r>
            <a:r>
              <a:rPr lang="en-US" dirty="0" smtClean="0"/>
              <a:t>poor, </a:t>
            </a:r>
            <a:r>
              <a:rPr lang="en-US" dirty="0"/>
              <a:t>10 = </a:t>
            </a:r>
            <a:r>
              <a:rPr lang="en-US" dirty="0" smtClean="0"/>
              <a:t>excellent).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43097" y="3477986"/>
            <a:ext cx="7696203" cy="966900"/>
            <a:chOff x="1943097" y="3477986"/>
            <a:chExt cx="7696203" cy="966900"/>
          </a:xfrm>
        </p:grpSpPr>
        <p:sp>
          <p:nvSpPr>
            <p:cNvPr id="4" name="Rounded Rectangle 3"/>
            <p:cNvSpPr/>
            <p:nvPr/>
          </p:nvSpPr>
          <p:spPr>
            <a:xfrm>
              <a:off x="1943097" y="3477986"/>
              <a:ext cx="2563586" cy="4735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Poor ~ Average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512128" y="3477986"/>
              <a:ext cx="2563586" cy="473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Average~Good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75714" y="3477986"/>
              <a:ext cx="2563586" cy="4735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Good~Excellent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943097" y="4086451"/>
              <a:ext cx="7696203" cy="358435"/>
              <a:chOff x="1943097" y="4458097"/>
              <a:chExt cx="7696203" cy="358435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259579" y="4458097"/>
                <a:ext cx="0" cy="358435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943097" y="4637314"/>
                <a:ext cx="7696203" cy="3265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1551208" y="4099705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9680959" y="4067493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You have worked with your </a:t>
            </a:r>
            <a:r>
              <a:rPr lang="en-US" dirty="0" err="1" smtClean="0"/>
              <a:t>robo</a:t>
            </a:r>
            <a:r>
              <a:rPr lang="en-US" dirty="0" smtClean="0"/>
              <a:t>-advisor _</a:t>
            </a:r>
            <a:r>
              <a:rPr lang="en-US" dirty="0" err="1" smtClean="0"/>
              <a:t>robo.name</a:t>
            </a:r>
            <a:r>
              <a:rPr lang="en-US" dirty="0" smtClean="0"/>
              <a:t>_ for another round, now do you think of its performance differently? Please update us with your current opinion using the following slider to indicate your answer (0 </a:t>
            </a:r>
            <a:r>
              <a:rPr lang="en-US" dirty="0"/>
              <a:t>= </a:t>
            </a:r>
            <a:r>
              <a:rPr lang="en-US" dirty="0" smtClean="0"/>
              <a:t>poor, </a:t>
            </a:r>
            <a:r>
              <a:rPr lang="en-US" dirty="0"/>
              <a:t>10 = </a:t>
            </a:r>
            <a:r>
              <a:rPr lang="en-US" dirty="0" smtClean="0"/>
              <a:t>excellent).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If we were to officially launch the </a:t>
            </a:r>
            <a:r>
              <a:rPr lang="en-US" dirty="0" err="1" smtClean="0"/>
              <a:t>robo</a:t>
            </a:r>
            <a:r>
              <a:rPr lang="en-US" dirty="0" smtClean="0"/>
              <a:t>-advisor </a:t>
            </a:r>
            <a:r>
              <a:rPr lang="en-US" dirty="0"/>
              <a:t>_</a:t>
            </a:r>
            <a:r>
              <a:rPr lang="en-US" dirty="0" err="1"/>
              <a:t>robo.name</a:t>
            </a:r>
            <a:r>
              <a:rPr lang="en-US" dirty="0" smtClean="0"/>
              <a:t>_, would </a:t>
            </a:r>
            <a:r>
              <a:rPr lang="en-US" dirty="0"/>
              <a:t>you like </a:t>
            </a:r>
            <a:r>
              <a:rPr lang="en-US" dirty="0" smtClean="0"/>
              <a:t>to use it for wealth management? (0 = not likely, 10 = very likely)</a:t>
            </a:r>
          </a:p>
          <a:p>
            <a:pPr lvl="1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51208" y="4099705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  <p:sp>
        <p:nvSpPr>
          <p:cNvPr id="19" name="TextBox 18"/>
          <p:cNvSpPr txBox="1"/>
          <p:nvPr/>
        </p:nvSpPr>
        <p:spPr>
          <a:xfrm>
            <a:off x="9680959" y="4067493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43097" y="3477986"/>
            <a:ext cx="7696203" cy="966900"/>
            <a:chOff x="1943097" y="3477986"/>
            <a:chExt cx="7696203" cy="966900"/>
          </a:xfrm>
        </p:grpSpPr>
        <p:sp>
          <p:nvSpPr>
            <p:cNvPr id="13" name="Rounded Rectangle 12"/>
            <p:cNvSpPr/>
            <p:nvPr/>
          </p:nvSpPr>
          <p:spPr>
            <a:xfrm>
              <a:off x="1943097" y="3477986"/>
              <a:ext cx="2563586" cy="47352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Poor ~ Average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512128" y="3477986"/>
              <a:ext cx="2563586" cy="47352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Average~Good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075714" y="3477986"/>
              <a:ext cx="2563586" cy="47352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Good~Excellent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43097" y="4086451"/>
              <a:ext cx="7696203" cy="358435"/>
              <a:chOff x="1943097" y="4458097"/>
              <a:chExt cx="7696203" cy="358435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59579" y="4458097"/>
                <a:ext cx="0" cy="358435"/>
              </a:xfrm>
              <a:prstGeom prst="line">
                <a:avLst/>
              </a:prstGeom>
              <a:ln w="5080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943097" y="4637314"/>
                <a:ext cx="7696203" cy="32658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ounded Rectangle 22"/>
          <p:cNvSpPr/>
          <p:nvPr/>
        </p:nvSpPr>
        <p:spPr>
          <a:xfrm>
            <a:off x="1943097" y="5940199"/>
            <a:ext cx="2563586" cy="4735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Negative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512128" y="5940199"/>
            <a:ext cx="2563586" cy="4735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Positive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943097" y="6705711"/>
            <a:ext cx="5132617" cy="13255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75714" y="6434236"/>
            <a:ext cx="50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10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534876" y="6474878"/>
            <a:ext cx="39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0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3509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632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DengXian</vt:lpstr>
      <vt:lpstr>DengXian Light</vt:lpstr>
      <vt:lpstr>Arial</vt:lpstr>
      <vt:lpstr>Office Theme</vt:lpstr>
      <vt:lpstr>ROBO-ADVISOR INTERFACE</vt:lpstr>
      <vt:lpstr>Overview</vt:lpstr>
      <vt:lpstr>PowerPoint Presentation</vt:lpstr>
      <vt:lpstr>Orientation  - attributes</vt:lpstr>
      <vt:lpstr>Orientation - greetings</vt:lpstr>
      <vt:lpstr>PowerPoint Presentation</vt:lpstr>
      <vt:lpstr>Manipulation check</vt:lpstr>
      <vt:lpstr>Overall check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ROBO-ADVISOR INTERFACE</dc:title>
  <dc:creator>#XU YIHAN#</dc:creator>
  <cp:lastModifiedBy>#XU YIHAN#</cp:lastModifiedBy>
  <cp:revision>34</cp:revision>
  <cp:lastPrinted>2018-02-08T06:22:50Z</cp:lastPrinted>
  <dcterms:created xsi:type="dcterms:W3CDTF">2018-02-08T04:40:19Z</dcterms:created>
  <dcterms:modified xsi:type="dcterms:W3CDTF">2018-03-08T07:51:08Z</dcterms:modified>
</cp:coreProperties>
</file>