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57" r:id="rId3"/>
    <p:sldId id="259"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83257"/>
  </p:normalViewPr>
  <p:slideViewPr>
    <p:cSldViewPr snapToGrid="0" snapToObjects="1">
      <p:cViewPr varScale="1">
        <p:scale>
          <a:sx n="83" d="100"/>
          <a:sy n="83" d="100"/>
        </p:scale>
        <p:origin x="208" y="400"/>
      </p:cViewPr>
      <p:guideLst/>
    </p:cSldViewPr>
  </p:slideViewPr>
  <p:notesTextViewPr>
    <p:cViewPr>
      <p:scale>
        <a:sx n="1" d="1"/>
        <a:sy n="1" d="1"/>
      </p:scale>
      <p:origin x="0" y="0"/>
    </p:cViewPr>
  </p:notesTextViewPr>
  <p:notesViewPr>
    <p:cSldViewPr snapToGrid="0" snapToObjects="1">
      <p:cViewPr varScale="1">
        <p:scale>
          <a:sx n="85" d="100"/>
          <a:sy n="85" d="100"/>
        </p:scale>
        <p:origin x="3368"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6AD8-19A8-7B40-9F96-270F4AD314FE}" type="datetimeFigureOut">
              <a:rPr lang="en-US" smtClean="0"/>
              <a:t>5/10/18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BB0-76B6-9D4C-BFF8-480CEE2DEBAE}" type="slidenum">
              <a:rPr lang="en-US" smtClean="0"/>
              <a:t>‹#›</a:t>
            </a:fld>
            <a:endParaRPr lang="en-US"/>
          </a:p>
        </p:txBody>
      </p:sp>
    </p:spTree>
    <p:extLst>
      <p:ext uri="{BB962C8B-B14F-4D97-AF65-F5344CB8AC3E}">
        <p14:creationId xmlns:p14="http://schemas.microsoft.com/office/powerpoint/2010/main" val="56749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1</a:t>
            </a:fld>
            <a:endParaRPr lang="en-US"/>
          </a:p>
        </p:txBody>
      </p:sp>
    </p:spTree>
    <p:extLst>
      <p:ext uri="{BB962C8B-B14F-4D97-AF65-F5344CB8AC3E}">
        <p14:creationId xmlns:p14="http://schemas.microsoft.com/office/powerpoint/2010/main" val="14899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2</a:t>
            </a:fld>
            <a:endParaRPr lang="en-US"/>
          </a:p>
        </p:txBody>
      </p:sp>
    </p:spTree>
    <p:extLst>
      <p:ext uri="{BB962C8B-B14F-4D97-AF65-F5344CB8AC3E}">
        <p14:creationId xmlns:p14="http://schemas.microsoft.com/office/powerpoint/2010/main" val="92824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3</a:t>
            </a:fld>
            <a:endParaRPr lang="en-US"/>
          </a:p>
        </p:txBody>
      </p:sp>
    </p:spTree>
    <p:extLst>
      <p:ext uri="{BB962C8B-B14F-4D97-AF65-F5344CB8AC3E}">
        <p14:creationId xmlns:p14="http://schemas.microsoft.com/office/powerpoint/2010/main" val="37668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4</a:t>
            </a:fld>
            <a:endParaRPr lang="en-US"/>
          </a:p>
        </p:txBody>
      </p:sp>
    </p:spTree>
    <p:extLst>
      <p:ext uri="{BB962C8B-B14F-4D97-AF65-F5344CB8AC3E}">
        <p14:creationId xmlns:p14="http://schemas.microsoft.com/office/powerpoint/2010/main" val="13231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each decision you will receive information about the performance of Fund A, Fund B, and your split between them since your decision. The information will be displayed on the screen as three bars showing the percentage return of Fund A, Fund B, and your decision. {There is a high rate of inflation, so both funds will always have a positive return.} You will then be asked to make the decision for the next period [for the next eight periods]. At the end of the experiment, you will be asked to make one final investment decision for a large number of future periods. Your final payment will be determined from the overall re-turn of all your investment decisions, including the final one. Your responses in this experiment are very important to us. Please consider your decisions carefully. Please do not write any-thing down during this experiment. If you have any questions, please feel free to ask the experimenter at any time.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5</a:t>
            </a:fld>
            <a:endParaRPr lang="en-US"/>
          </a:p>
        </p:txBody>
      </p:sp>
    </p:spTree>
    <p:extLst>
      <p:ext uri="{BB962C8B-B14F-4D97-AF65-F5344CB8AC3E}">
        <p14:creationId xmlns:p14="http://schemas.microsoft.com/office/powerpoint/2010/main" val="163365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make a final allocation that would be binding for 400 periods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6</a:t>
            </a:fld>
            <a:endParaRPr lang="en-US"/>
          </a:p>
        </p:txBody>
      </p:sp>
    </p:spTree>
    <p:extLst>
      <p:ext uri="{BB962C8B-B14F-4D97-AF65-F5344CB8AC3E}">
        <p14:creationId xmlns:p14="http://schemas.microsoft.com/office/powerpoint/2010/main" val="54965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262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20609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8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898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6D1C9-D0EA-5846-A11D-A9FE0A97A53F}"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336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6D1C9-D0EA-5846-A11D-A9FE0A97A53F}" type="datetimeFigureOut">
              <a:rPr lang="en-US" smtClean="0"/>
              <a:t>5/10/18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3975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6D1C9-D0EA-5846-A11D-A9FE0A97A53F}" type="datetimeFigureOut">
              <a:rPr lang="en-US" smtClean="0"/>
              <a:t>5/10/18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35455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6D1C9-D0EA-5846-A11D-A9FE0A97A53F}" type="datetimeFigureOut">
              <a:rPr lang="en-US" smtClean="0"/>
              <a:t>5/10/18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9347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6D1C9-D0EA-5846-A11D-A9FE0A97A53F}" type="datetimeFigureOut">
              <a:rPr lang="en-US" smtClean="0"/>
              <a:t>5/10/18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8252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2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389528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6D1C9-D0EA-5846-A11D-A9FE0A97A53F}" type="datetimeFigureOut">
              <a:rPr lang="en-US" smtClean="0"/>
              <a:t>5/10/18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FCB17-D5D4-1349-82F6-393DD1F701F2}" type="slidenum">
              <a:rPr lang="en-US" smtClean="0"/>
              <a:t>‹#›</a:t>
            </a:fld>
            <a:endParaRPr lang="en-US"/>
          </a:p>
        </p:txBody>
      </p:sp>
    </p:spTree>
    <p:extLst>
      <p:ext uri="{BB962C8B-B14F-4D97-AF65-F5344CB8AC3E}">
        <p14:creationId xmlns:p14="http://schemas.microsoft.com/office/powerpoint/2010/main" val="5692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6358" y="2731168"/>
            <a:ext cx="5534336" cy="461665"/>
          </a:xfrm>
          <a:prstGeom prst="rect">
            <a:avLst/>
          </a:prstGeom>
          <a:noFill/>
        </p:spPr>
        <p:txBody>
          <a:bodyPr wrap="none" rtlCol="0">
            <a:spAutoFit/>
          </a:bodyPr>
          <a:lstStyle/>
          <a:p>
            <a:r>
              <a:rPr lang="en-US" sz="2400" dirty="0" smtClean="0"/>
              <a:t>Please enter your metric number: _______</a:t>
            </a:r>
            <a:endParaRPr lang="en-US" sz="2400" dirty="0"/>
          </a:p>
        </p:txBody>
      </p:sp>
    </p:spTree>
    <p:extLst>
      <p:ext uri="{BB962C8B-B14F-4D97-AF65-F5344CB8AC3E}">
        <p14:creationId xmlns:p14="http://schemas.microsoft.com/office/powerpoint/2010/main" val="214271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50517" y="2268847"/>
            <a:ext cx="3159006" cy="461665"/>
          </a:xfrm>
          <a:prstGeom prst="rect">
            <a:avLst/>
          </a:prstGeom>
          <a:noFill/>
        </p:spPr>
        <p:txBody>
          <a:bodyPr wrap="none" rtlCol="0">
            <a:spAutoFit/>
          </a:bodyPr>
          <a:lstStyle/>
          <a:p>
            <a:r>
              <a:rPr lang="en-US" sz="2400" dirty="0" smtClean="0"/>
              <a:t>Please select conditions</a:t>
            </a:r>
            <a:endParaRPr lang="en-US" sz="2400" dirty="0"/>
          </a:p>
        </p:txBody>
      </p:sp>
      <p:sp>
        <p:nvSpPr>
          <p:cNvPr id="6" name="Rounded Rectangle 5"/>
          <p:cNvSpPr/>
          <p:nvPr/>
        </p:nvSpPr>
        <p:spPr>
          <a:xfrm>
            <a:off x="3609474" y="2887578"/>
            <a:ext cx="1636295" cy="61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
            </a:r>
            <a:endParaRPr lang="en-US" sz="2400" b="1" dirty="0">
              <a:solidFill>
                <a:schemeClr val="tx1"/>
              </a:solidFill>
            </a:endParaRPr>
          </a:p>
        </p:txBody>
      </p:sp>
      <p:sp>
        <p:nvSpPr>
          <p:cNvPr id="7" name="Rounded Rectangle 6"/>
          <p:cNvSpPr/>
          <p:nvPr/>
        </p:nvSpPr>
        <p:spPr>
          <a:xfrm>
            <a:off x="6252410" y="2887577"/>
            <a:ext cx="1636295" cy="61361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spTree>
    <p:extLst>
      <p:ext uri="{BB962C8B-B14F-4D97-AF65-F5344CB8AC3E}">
        <p14:creationId xmlns:p14="http://schemas.microsoft.com/office/powerpoint/2010/main" val="154561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s/RoboAdvisor2.gi"/>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4395"/>
            <a:ext cx="2820670" cy="3649345"/>
          </a:xfrm>
          <a:prstGeom prst="rect">
            <a:avLst/>
          </a:prstGeom>
          <a:noFill/>
          <a:ln>
            <a:noFill/>
          </a:ln>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Max,</a:t>
            </a:r>
            <a:r>
              <a:rPr lang="en-US" dirty="0" smtClean="0">
                <a:effectLst/>
                <a:latin typeface="Calibri" charset="0"/>
                <a:ea typeface="Calibri" charset="0"/>
                <a:cs typeface="Times New Roman" charset="0"/>
              </a:rPr>
              <a:t> how are you doing?</a:t>
            </a:r>
            <a:endParaRPr lang="en-US" dirty="0" smtClean="0">
              <a:effectLst/>
              <a:latin typeface="Calibri" charset="0"/>
              <a:ea typeface="Calibri" charset="0"/>
              <a:cs typeface="Times New Roman" charset="0"/>
            </a:endParaRP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I am chosen and trusted many customers for wealth management.</a:t>
            </a:r>
            <a:endParaRPr lang="en-US" dirty="0" smtClean="0">
              <a:effectLst/>
              <a:latin typeface="Calibri" charset="0"/>
              <a:ea typeface="Calibri" charset="0"/>
              <a:cs typeface="Times New Roman" charset="0"/>
            </a:endParaRP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 I don’t mind</a:t>
            </a:r>
            <a:endParaRPr lang="en-US" dirty="0" smtClean="0">
              <a:effectLst/>
              <a:latin typeface="Calibri" charset="0"/>
              <a:ea typeface="Calibri" charset="0"/>
              <a:cs typeface="Times New Roman" charset="0"/>
            </a:endParaRPr>
          </a:p>
        </p:txBody>
      </p:sp>
      <p:sp>
        <p:nvSpPr>
          <p:cNvPr id="21" name="Frame 20"/>
          <p:cNvSpPr/>
          <p:nvPr/>
        </p:nvSpPr>
        <p:spPr>
          <a:xfrm>
            <a:off x="4298172" y="5754407"/>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454967" cy="369332"/>
          </a:xfrm>
          <a:prstGeom prst="rect">
            <a:avLst/>
          </a:prstGeom>
          <a:noFill/>
        </p:spPr>
        <p:txBody>
          <a:bodyPr wrap="none" rtlCol="0">
            <a:spAutoFit/>
          </a:bodyPr>
          <a:lstStyle/>
          <a:p>
            <a:r>
              <a:rPr lang="en-US" b="1" dirty="0" smtClean="0"/>
              <a:t>Dominant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I’d like to share with you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21095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3720"/>
            <a:ext cx="2878656" cy="3725320"/>
          </a:xfrm>
          <a:prstGeom prst="rect">
            <a:avLst/>
          </a:prstGeom>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Linus,</a:t>
            </a:r>
            <a:r>
              <a:rPr lang="en-US" dirty="0" smtClean="0">
                <a:effectLst/>
                <a:latin typeface="Calibri" charset="0"/>
                <a:ea typeface="Calibri" charset="0"/>
                <a:cs typeface="Times New Roman" charset="0"/>
              </a:rPr>
              <a:t> how are you doing?</a:t>
            </a:r>
            <a:endParaRPr lang="en-US" dirty="0" smtClean="0">
              <a:effectLst/>
              <a:latin typeface="Calibri" charset="0"/>
              <a:ea typeface="Calibri" charset="0"/>
              <a:cs typeface="Times New Roman" charset="0"/>
            </a:endParaRP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a:t>
            </a:r>
            <a:r>
              <a:rPr lang="en-US" dirty="0" smtClean="0">
                <a:latin typeface="Calibri" charset="0"/>
                <a:ea typeface="Calibri" charset="0"/>
                <a:cs typeface="Times New Roman" charset="0"/>
              </a:rPr>
              <a:t>M</a:t>
            </a:r>
            <a:r>
              <a:rPr lang="en-US" dirty="0" smtClean="0">
                <a:effectLst/>
                <a:latin typeface="Calibri" charset="0"/>
                <a:ea typeface="Calibri" charset="0"/>
                <a:cs typeface="Times New Roman" charset="0"/>
              </a:rPr>
              <a:t>any customers have chosen and trusted me for wealth management.</a:t>
            </a:r>
            <a:endParaRPr lang="en-US" dirty="0" smtClean="0">
              <a:effectLst/>
              <a:latin typeface="Calibri" charset="0"/>
              <a:ea typeface="Calibri" charset="0"/>
              <a:cs typeface="Times New Roman" charset="0"/>
            </a:endParaRP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Okay, I don’t mind</a:t>
            </a:r>
            <a:endParaRPr lang="en-US" dirty="0" smtClean="0">
              <a:effectLst/>
              <a:latin typeface="Calibri" charset="0"/>
              <a:ea typeface="Calibri" charset="0"/>
              <a:cs typeface="Times New Roman" charset="0"/>
            </a:endParaRPr>
          </a:p>
        </p:txBody>
      </p:sp>
      <p:sp>
        <p:nvSpPr>
          <p:cNvPr id="21" name="Frame 20"/>
          <p:cNvSpPr/>
          <p:nvPr/>
        </p:nvSpPr>
        <p:spPr>
          <a:xfrm>
            <a:off x="4313670" y="5785403"/>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563972" cy="369332"/>
          </a:xfrm>
          <a:prstGeom prst="rect">
            <a:avLst/>
          </a:prstGeom>
          <a:noFill/>
        </p:spPr>
        <p:txBody>
          <a:bodyPr wrap="none" rtlCol="0">
            <a:spAutoFit/>
          </a:bodyPr>
          <a:lstStyle/>
          <a:p>
            <a:r>
              <a:rPr lang="en-US" b="1" dirty="0" smtClean="0"/>
              <a:t>Submissive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Would you like to know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5809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979" y="2204225"/>
            <a:ext cx="6407652" cy="2677656"/>
          </a:xfrm>
          <a:prstGeom prst="rect">
            <a:avLst/>
          </a:prstGeom>
          <a:noFill/>
        </p:spPr>
        <p:txBody>
          <a:bodyPr wrap="none" rtlCol="0">
            <a:spAutoFit/>
          </a:bodyPr>
          <a:lstStyle/>
          <a:p>
            <a:r>
              <a:rPr lang="en-US" sz="2400" dirty="0" smtClean="0"/>
              <a:t>Now you will be redirected to an external portal</a:t>
            </a:r>
          </a:p>
          <a:p>
            <a:r>
              <a:rPr lang="en-US" sz="2400" dirty="0" smtClean="0"/>
              <a:t>to tell us your overall experience.</a:t>
            </a:r>
          </a:p>
          <a:p>
            <a:endParaRPr lang="en-US" sz="2400" dirty="0"/>
          </a:p>
          <a:p>
            <a:r>
              <a:rPr lang="en-US" sz="2400" dirty="0" smtClean="0"/>
              <a:t>Please click the following link:  https//www</a:t>
            </a:r>
            <a:r>
              <a:rPr lang="is-IS" sz="2400" dirty="0" smtClean="0"/>
              <a:t>…....</a:t>
            </a:r>
          </a:p>
          <a:p>
            <a:endParaRPr lang="is-IS" sz="2400" dirty="0"/>
          </a:p>
          <a:p>
            <a:r>
              <a:rPr lang="is-IS" sz="2400" dirty="0" smtClean="0"/>
              <a:t>After you finish the survey on the external portal, </a:t>
            </a:r>
          </a:p>
          <a:p>
            <a:r>
              <a:rPr lang="is-IS" sz="2400" dirty="0" smtClean="0"/>
              <a:t>please enter the verification code here _______</a:t>
            </a:r>
            <a:endParaRPr lang="en-US" sz="2400" dirty="0"/>
          </a:p>
        </p:txBody>
      </p:sp>
    </p:spTree>
    <p:extLst>
      <p:ext uri="{BB962C8B-B14F-4D97-AF65-F5344CB8AC3E}">
        <p14:creationId xmlns:p14="http://schemas.microsoft.com/office/powerpoint/2010/main" val="3522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2372" y="2560686"/>
            <a:ext cx="5023106" cy="1200329"/>
          </a:xfrm>
          <a:prstGeom prst="rect">
            <a:avLst/>
          </a:prstGeom>
          <a:noFill/>
        </p:spPr>
        <p:txBody>
          <a:bodyPr wrap="none" rtlCol="0">
            <a:spAutoFit/>
          </a:bodyPr>
          <a:lstStyle/>
          <a:p>
            <a:r>
              <a:rPr lang="en-US" sz="2400" dirty="0" smtClean="0"/>
              <a:t>Thank you very much for participating!</a:t>
            </a:r>
          </a:p>
          <a:p>
            <a:r>
              <a:rPr lang="en-US" sz="2400" dirty="0" smtClean="0"/>
              <a:t>We hope you enjoyed it! </a:t>
            </a:r>
          </a:p>
          <a:p>
            <a:r>
              <a:rPr lang="en-US" sz="2400" dirty="0" smtClean="0"/>
              <a:t>Your bonus is _____</a:t>
            </a:r>
            <a:endParaRPr lang="en-US" sz="2400" dirty="0"/>
          </a:p>
        </p:txBody>
      </p:sp>
    </p:spTree>
    <p:extLst>
      <p:ext uri="{BB962C8B-B14F-4D97-AF65-F5344CB8AC3E}">
        <p14:creationId xmlns:p14="http://schemas.microsoft.com/office/powerpoint/2010/main" val="1299763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398</Words>
  <Application>Microsoft Macintosh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YIHAN#</dc:creator>
  <cp:lastModifiedBy>#XU YIHAN#</cp:lastModifiedBy>
  <cp:revision>11</cp:revision>
  <dcterms:created xsi:type="dcterms:W3CDTF">2018-05-10T10:07:25Z</dcterms:created>
  <dcterms:modified xsi:type="dcterms:W3CDTF">2018-05-10T16:06:00Z</dcterms:modified>
</cp:coreProperties>
</file>