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63133BD-5C3D-4D43-A712-270D07716B61}">
  <a:tblStyle styleId="{D63133BD-5C3D-4D43-A712-270D07716B6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2650" y="990800"/>
            <a:ext cx="84414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Demystifying Data Science: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the Heck is Machine Learning?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August 23,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number is missing?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5403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3 0 2 8 5 1 6 9 7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number is missing?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403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3 0 2 8 5 1 6 9 7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158450" y="2053825"/>
            <a:ext cx="8271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FFFF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 2 3 3 0 7 3 4 0 4 0 0 1 0 8 0 6 8 2 7 0 3 7 1 4 6 0 0 1 7 8 9 9 2 3 2 1 3 3 4 2 3 0 6 7 3 2 3 2 8 1 6 6 3 2 3 8 4 0 3 6 1 4 7 4 0 4 4 0 0 7 3 4 1 6 0 8 3 0 3 4 6 1 2 4 0 8 0 3 1 2 7 2 2 3 4 0 9 1 1 6 8 8 1 9 9 4 3 3 1 4 8 2 1 4 3 3 8 4 1 3 9 1 9 4 8 6 4 2 4 4 9 6 2 7 3 4 2 0 6 4 6 6 3 6 0 8 9 4 1 7 1 0 1 0 0 2 3 3 3 8 1 2 9 9 4 3 6 7 6 8 7 4 2 7 8 6 2 7 0 7 1 0 0 6 4 0 9 6 9 2 3 1 3 1 0 2 9 1 1 4 2 4 1 3 8 6 8 4 0 6 0 8 1 9 4 1 1 0 1 9 0 2 9 0 9 8 1 2 2 2 1 7 3 3 9 1 1 7 9 8 9 7 7 6 0 1 3 1 3 2 1 8 4 4 6 4 0 4 4 9 2 0 1 3 6 9 1 6 3 6 1 0 2 3 0 9 6 9 2 3 7 6 9 3 1 4 6 6 2 2 6 1 6 0 2 1 3 7 3 4 3 1 4 1 4 1 6 2 3 8 9 0 4 3 2 3 3 1 7 2 3 9 8 0 1 7 7 8 6 4 1 7 6 4 2 2 9 9 6 2 4 4 7 2 0 1 2 8 3 1 2 1 0 2 1 9 0 1 0 3 3 2 9 1 3 4 0 4 6 4 7 0 1 3 1 2 7 0 2 3 2 0 6 1 3 3 1 3 4 0 2 0 8 3 6 9 1 9 2 8 0 8 3 9 4 0 6 9 0 6 3 0 8 0 6 7 7 2 2 2 9 4 2 2 4 2 0 2 7 6 7 8 1 4 6 7 0 0 7 7 8 7 8 3 1 0 1 8 9 0 2 2 1 9 4 6 2 4 8 0 9 3 6 3 3 1 3 6 1 4 1 7 0 4 8 7 0 8 6 8 1 7 2 1 2 0 2 1 8 2 8 8 4 8 9 8 6 3 3 8 1 6 8 6 2 1 2 8 8 0 7 2 6 6 4 6 6 8 8 2 4 0 6 2 3 1 3 4 0 3 7 1 3 4 8 1 1 0 0 0 2 4 0 8 2 0 9 7 4 9 1 1 9 9 8 8 3 3 2 3 2 8 1 9 6 0 4 8 7 6 6 8 1 3 8 6 6 9 8 6 1 4 3 9 4 6 1 6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number is missing?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 2 3 3 0 7 3 4 0 4 0 0 1 0 8 0 6 8 2 7 0 3 7 1 4 6 0 0 1 7 8 9 9 2 3 2 1 3 3 4 2 3 0 6 7 3 2 3 2 8 1 6 6 3 2 3 8 4 0 3 6 1 4 7 4 0 4 4 0 0 7 3 4 1 6 0 8 3 0 3 4 6 1 2 4 0 8 0 3 1 2 7 2 2 3 4 0 9 1 1 6 8 8 1 9 9 4 3 3 1 4 8 2 1 4 3 3 8 4 1 3 9 1 9 4 8 6 4 2 4 4 9 6 2 7 3 4 2 0 6 4 6 6 3 6 0 8 9 4 1 7 1 0 1 0 0 2 3 3 3 8 1 2 9 9 4 3 6 7 6 8 7 4 2 7 8 6 2 7 0 7 1 0 0 6 4 0 9 6 9 2 3 1 3 1 0 2 9 1 1 4 2 4 1 3 8 6 8 4 0 6 0 8 1 9 4 1 1 0 1 9 0 2 9 0 9 8 1 2 2 2 1 7 3 3 9 1 1 7 9 8 9 7 7 6 0 1 3 1 3 2 1 8 4 4 6 4 0 4 4 9 2 0 1 3 6 9 1 6 3 6 1 0 2 3 0 9 6 9 2 3 7 6 9 3 1 4 6 6 2 2 6 1 6 0 2 1 3 7 3 4 3 1 4 1 4 1 6 2 3 8 9 0 4 3 2 3 3 1 7 2 3 9 8 0 1 7 7 8 6 4 1 7 6 4 2 2 9 9 6 2 4 4 7 2 0 1 2 8 3 1 2 1 0 2 1 9 0 1 0 3 3 2 9 1 3 4 0 4 6 4 7 0 1 3 1 2 7 0 2 3 2 0 6 1 3 3 1 3 4 0 2 0 8 3 6 9 1 9 2 8 0 8 3 9 4 0 6 9 0 6 3 0 8 0 6 7 7 2 2 2 9 4 2 2 4 2 0 2 7 6 7 8 1 4 6 7 0 0 7 7 8 7 8 3 1 0 1 8 9 0 2 2 1 9 4 6 2 4 8 0 9 3 6 3 3 1 3 6 1 4 1 7 0 4 8 7 0 8 6 8 1 7 2 1 2 0 2 1 8 2 8 8 4 8 9 8 6 3 3 8 1 6 8 6 2 1 2 8 8 0 7 2 6 6 4 6 6 8 8 2 4 0 6 2 3 1 3 4 0 3 7 1 3 4 8 1 1 0 0 0 2 4 0 8 2 0 9 7 4 9 1 1 9 9 8 8 3 3 2 3 2 8 1 9 6 0 4 8 7 6 6 8 1 3 8 6 6 9 8 6 1 4 3 9 4 6 1 6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number is missing?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158450" y="2053825"/>
            <a:ext cx="827100" cy="1613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FFFF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Shape 142"/>
          <p:cNvGraphicFramePr/>
          <p:nvPr/>
        </p:nvGraphicFramePr>
        <p:xfrm>
          <a:off x="1078450" y="88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{D63133BD-5C3D-4D43-A712-270D07716B61}</a:tableStyleId>
              </a:tblPr>
              <a:tblGrid>
                <a:gridCol w="1746775"/>
                <a:gridCol w="1746775"/>
                <a:gridCol w="1746775"/>
                <a:gridCol w="1746775"/>
              </a:tblGrid>
              <a:tr h="5624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Age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Salary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Loan Amount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Paid Back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567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25K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567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5679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34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567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50K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567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37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55K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5679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75K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5K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143" name="Shape 143"/>
          <p:cNvSpPr txBox="1"/>
          <p:nvPr>
            <p:ph idx="4294967295" type="title"/>
          </p:nvPr>
        </p:nvSpPr>
        <p:spPr>
          <a:xfrm>
            <a:off x="311700" y="132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Let’s look at some more realistic examples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925" y="426024"/>
            <a:ext cx="6614924" cy="44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Shape 153"/>
          <p:cNvGraphicFramePr/>
          <p:nvPr/>
        </p:nvGraphicFramePr>
        <p:xfrm>
          <a:off x="952500" y="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{D63133BD-5C3D-4D43-A712-270D07716B61}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Age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Salary (K)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Loan Amount (K)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 u="sng">
                          <a:solidFill>
                            <a:srgbClr val="FFFFFF"/>
                          </a:solidFill>
                        </a:rPr>
                        <a:t>Paid Back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43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51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57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43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21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23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35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65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39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110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36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93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17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45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130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52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80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61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63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27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43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18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29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100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62" y="416100"/>
            <a:ext cx="6755856" cy="45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00" y="-341300"/>
            <a:ext cx="5979550" cy="58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means_example.gif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am I?</a:t>
            </a:r>
          </a:p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Recovering nuclear physicist (PhD)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management and analysis junkie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Educator: physics, math, computer science, astronomy, data science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Senior data scientist at Metis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2" type="body"/>
          </p:nvPr>
        </p:nvSpPr>
        <p:spPr>
          <a:xfrm>
            <a:off x="360775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Data science and machine learning educators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12 week intensive bootcamps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Part-time live-online courses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Corporate training</a:t>
            </a:r>
          </a:p>
        </p:txBody>
      </p:sp>
      <p:pic>
        <p:nvPicPr>
          <p:cNvPr descr="metis_logo_black_vert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250" y="724200"/>
            <a:ext cx="2347726" cy="36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4951975" y="4381825"/>
            <a:ext cx="615300" cy="19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data scientist?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Data scientists are generally...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485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Organizing and aggregating data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Analyzing that data to try to find patterns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Building pipelines to handle incoming data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Converting data into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Data scientists are generally...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485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Organizing and aggregating data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Analyzing that data to try to find patterns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Building pipelines to handle incoming data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Converting data into insights</a:t>
            </a:r>
          </a:p>
        </p:txBody>
      </p:sp>
      <p:sp>
        <p:nvSpPr>
          <p:cNvPr id="91" name="Shape 91"/>
          <p:cNvSpPr/>
          <p:nvPr/>
        </p:nvSpPr>
        <p:spPr>
          <a:xfrm>
            <a:off x="302650" y="2042050"/>
            <a:ext cx="7574100" cy="6153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02650" y="3112200"/>
            <a:ext cx="7574100" cy="615300"/>
          </a:xfrm>
          <a:prstGeom prst="rect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669000" y="4182350"/>
            <a:ext cx="78060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FFFF"/>
                </a:solidFill>
              </a:rPr>
              <a:t>We’ll focus on these sections today.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big data a problem?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number is missing?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403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0 1 2 3 4 5 7 8 9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Which number is missing?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5403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0 1 2 3 4 5 7 8 9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158450" y="2053825"/>
            <a:ext cx="8271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00FFFF"/>
                </a:solidFill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