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1.tif"/></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tif"/></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tif"/></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What movie should you watch next?"/>
          <p:cNvSpPr txBox="1"/>
          <p:nvPr>
            <p:ph type="ctrTitle"/>
          </p:nvPr>
        </p:nvSpPr>
        <p:spPr>
          <a:xfrm>
            <a:off x="971417" y="1638300"/>
            <a:ext cx="11061966" cy="3302000"/>
          </a:xfrm>
          <a:prstGeom prst="rect">
            <a:avLst/>
          </a:prstGeom>
        </p:spPr>
        <p:txBody>
          <a:bodyPr/>
          <a:lstStyle/>
          <a:p>
            <a:pPr/>
            <a:r>
              <a:t>What movie should you watch next?</a:t>
            </a:r>
          </a:p>
        </p:txBody>
      </p:sp>
      <p:sp>
        <p:nvSpPr>
          <p:cNvPr id="120" name="An introduction to recommendation engines."/>
          <p:cNvSpPr txBox="1"/>
          <p:nvPr>
            <p:ph type="subTitle" sz="quarter" idx="1"/>
          </p:nvPr>
        </p:nvSpPr>
        <p:spPr>
          <a:prstGeom prst="rect">
            <a:avLst/>
          </a:prstGeom>
        </p:spPr>
        <p:txBody>
          <a:bodyPr/>
          <a:lstStyle/>
          <a:p>
            <a:pPr/>
            <a:r>
              <a:t>An introduction to recommendation engines.</a:t>
            </a:r>
          </a:p>
        </p:txBody>
      </p:sp>
      <p:sp>
        <p:nvSpPr>
          <p:cNvPr id="121" name="Zach Miller - 3/21/18"/>
          <p:cNvSpPr txBox="1"/>
          <p:nvPr/>
        </p:nvSpPr>
        <p:spPr>
          <a:xfrm>
            <a:off x="4952339" y="5882404"/>
            <a:ext cx="310012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Zach Miller - 3/21/18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Content Based Filtering"/>
          <p:cNvSpPr txBox="1"/>
          <p:nvPr>
            <p:ph type="title"/>
          </p:nvPr>
        </p:nvSpPr>
        <p:spPr>
          <a:prstGeom prst="rect">
            <a:avLst/>
          </a:prstGeom>
        </p:spPr>
        <p:txBody>
          <a:bodyPr/>
          <a:lstStyle>
            <a:lvl1pPr defTabSz="578358">
              <a:defRPr sz="7919"/>
            </a:lvl1pPr>
          </a:lstStyle>
          <a:p>
            <a:pPr/>
            <a:r>
              <a:t>Content Based Filtering</a:t>
            </a:r>
          </a:p>
        </p:txBody>
      </p:sp>
      <p:sp>
        <p:nvSpPr>
          <p:cNvPr id="156" name="Every item you want to recommend must have an explicit breakdown of what “makes it unique.” All of these breakdowns must use the same columns."/>
          <p:cNvSpPr txBox="1"/>
          <p:nvPr>
            <p:ph type="body" idx="1"/>
          </p:nvPr>
        </p:nvSpPr>
        <p:spPr>
          <a:prstGeom prst="rect">
            <a:avLst/>
          </a:prstGeom>
        </p:spPr>
        <p:txBody>
          <a:bodyPr anchor="t"/>
          <a:lstStyle/>
          <a:p>
            <a:pPr/>
            <a:r>
              <a:t>Every item you want to recommend must have an explicit breakdown of what “makes it unique.” All of these breakdowns must use the same columns.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Content Based Filtering"/>
          <p:cNvSpPr txBox="1"/>
          <p:nvPr>
            <p:ph type="title"/>
          </p:nvPr>
        </p:nvSpPr>
        <p:spPr>
          <a:prstGeom prst="rect">
            <a:avLst/>
          </a:prstGeom>
        </p:spPr>
        <p:txBody>
          <a:bodyPr/>
          <a:lstStyle>
            <a:lvl1pPr defTabSz="578358">
              <a:defRPr sz="7919"/>
            </a:lvl1pPr>
          </a:lstStyle>
          <a:p>
            <a:pPr/>
            <a:r>
              <a:t>Content Based Filtering</a:t>
            </a:r>
          </a:p>
        </p:txBody>
      </p:sp>
      <p:sp>
        <p:nvSpPr>
          <p:cNvPr id="159" name="Every item you want to recommend must have an explicit breakdown of what “makes it unique.” All of these breakdowns must use the same columns."/>
          <p:cNvSpPr txBox="1"/>
          <p:nvPr>
            <p:ph type="body" idx="1"/>
          </p:nvPr>
        </p:nvSpPr>
        <p:spPr>
          <a:prstGeom prst="rect">
            <a:avLst/>
          </a:prstGeom>
        </p:spPr>
        <p:txBody>
          <a:bodyPr anchor="t"/>
          <a:lstStyle/>
          <a:p>
            <a:pPr/>
            <a:r>
              <a:t>Every item you want to recommend must have an explicit breakdown of what “makes it unique.” All of these breakdowns must use the same columns.</a:t>
            </a:r>
          </a:p>
        </p:txBody>
      </p:sp>
      <p:sp>
        <p:nvSpPr>
          <p:cNvPr id="160" name="Example: Pandora…"/>
          <p:cNvSpPr txBox="1"/>
          <p:nvPr/>
        </p:nvSpPr>
        <p:spPr>
          <a:xfrm>
            <a:off x="952499" y="4480323"/>
            <a:ext cx="11099802" cy="37732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spcBef>
                <a:spcPts val="4200"/>
              </a:spcBef>
              <a:buSzPct val="145000"/>
              <a:buChar char="•"/>
              <a:defRPr b="0" sz="3200"/>
            </a:pPr>
            <a:r>
              <a:t>Example: Pandora</a:t>
            </a:r>
          </a:p>
          <a:p>
            <a:pPr lvl="1" marL="889000" indent="-444500" algn="l">
              <a:spcBef>
                <a:spcPts val="1200"/>
              </a:spcBef>
              <a:buSzPct val="145000"/>
              <a:buChar char="-"/>
              <a:defRPr b="0" sz="3200"/>
            </a:pPr>
            <a:r>
              <a:t>Every song gets labeled by genre, beats per minute, lyric type, musicality, key, major vs minor, does have electric guitar, etc.</a:t>
            </a:r>
          </a:p>
          <a:p>
            <a:pPr lvl="1" marL="889000" indent="-444500" algn="l">
              <a:spcBef>
                <a:spcPts val="1200"/>
              </a:spcBef>
              <a:buSzPct val="145000"/>
              <a:buChar char="-"/>
              <a:defRPr b="0" sz="3200"/>
            </a:pPr>
            <a:r>
              <a:t>If someone likes a song that is lyric heavy, very fast, has lots of electric guitars, and is in a minor key… we just find other songs like that and recommend them!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 name="Image" descr="Image"/>
          <p:cNvPicPr>
            <a:picLocks noChangeAspect="1"/>
          </p:cNvPicPr>
          <p:nvPr/>
        </p:nvPicPr>
        <p:blipFill>
          <a:blip r:embed="rId2">
            <a:extLst/>
          </a:blip>
          <a:stretch>
            <a:fillRect/>
          </a:stretch>
        </p:blipFill>
        <p:spPr>
          <a:xfrm>
            <a:off x="999066" y="1274546"/>
            <a:ext cx="10441292" cy="750930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4" name="Image" descr="Image"/>
          <p:cNvPicPr>
            <a:picLocks noChangeAspect="1"/>
          </p:cNvPicPr>
          <p:nvPr/>
        </p:nvPicPr>
        <p:blipFill>
          <a:blip r:embed="rId2">
            <a:extLst/>
          </a:blip>
          <a:stretch>
            <a:fillRect/>
          </a:stretch>
        </p:blipFill>
        <p:spPr>
          <a:xfrm>
            <a:off x="999066" y="1274546"/>
            <a:ext cx="10441292" cy="7509308"/>
          </a:xfrm>
          <a:prstGeom prst="rect">
            <a:avLst/>
          </a:prstGeom>
          <a:ln w="12700">
            <a:miter lim="400000"/>
          </a:ln>
        </p:spPr>
      </p:pic>
      <p:sp>
        <p:nvSpPr>
          <p:cNvPr id="165" name="I like this book"/>
          <p:cNvSpPr txBox="1"/>
          <p:nvPr/>
        </p:nvSpPr>
        <p:spPr>
          <a:xfrm>
            <a:off x="7961460" y="3918137"/>
            <a:ext cx="222961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this book</a:t>
            </a:r>
          </a:p>
        </p:txBody>
      </p:sp>
      <p:sp>
        <p:nvSpPr>
          <p:cNvPr id="166" name="Line"/>
          <p:cNvSpPr/>
          <p:nvPr/>
        </p:nvSpPr>
        <p:spPr>
          <a:xfrm>
            <a:off x="9248362" y="4379632"/>
            <a:ext cx="1231917" cy="1231916"/>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8" name="Image" descr="Image"/>
          <p:cNvPicPr>
            <a:picLocks noChangeAspect="1"/>
          </p:cNvPicPr>
          <p:nvPr/>
        </p:nvPicPr>
        <p:blipFill>
          <a:blip r:embed="rId2">
            <a:extLst/>
          </a:blip>
          <a:stretch>
            <a:fillRect/>
          </a:stretch>
        </p:blipFill>
        <p:spPr>
          <a:xfrm>
            <a:off x="999066" y="1274546"/>
            <a:ext cx="10441292" cy="7509308"/>
          </a:xfrm>
          <a:prstGeom prst="rect">
            <a:avLst/>
          </a:prstGeom>
          <a:ln w="12700">
            <a:miter lim="400000"/>
          </a:ln>
        </p:spPr>
      </p:pic>
      <p:sp>
        <p:nvSpPr>
          <p:cNvPr id="169" name="Line"/>
          <p:cNvSpPr/>
          <p:nvPr/>
        </p:nvSpPr>
        <p:spPr>
          <a:xfrm flipV="1">
            <a:off x="9838318" y="6513247"/>
            <a:ext cx="815528" cy="302339"/>
          </a:xfrm>
          <a:prstGeom prst="line">
            <a:avLst/>
          </a:prstGeom>
          <a:ln w="25400">
            <a:solidFill>
              <a:schemeClr val="accent5">
                <a:hueOff val="-82419"/>
                <a:satOff val="-9513"/>
                <a:lumOff val="-16343"/>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0" name="I like this book"/>
          <p:cNvSpPr txBox="1"/>
          <p:nvPr/>
        </p:nvSpPr>
        <p:spPr>
          <a:xfrm>
            <a:off x="7961460" y="3918137"/>
            <a:ext cx="222961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this book</a:t>
            </a:r>
          </a:p>
        </p:txBody>
      </p:sp>
      <p:sp>
        <p:nvSpPr>
          <p:cNvPr id="171" name="Line"/>
          <p:cNvSpPr/>
          <p:nvPr/>
        </p:nvSpPr>
        <p:spPr>
          <a:xfrm>
            <a:off x="9248362" y="4379632"/>
            <a:ext cx="1231917" cy="1231916"/>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2" name="I’ll probably like this book"/>
          <p:cNvSpPr txBox="1"/>
          <p:nvPr/>
        </p:nvSpPr>
        <p:spPr>
          <a:xfrm>
            <a:off x="7163189" y="6873003"/>
            <a:ext cx="382615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82419"/>
                    <a:satOff val="-9513"/>
                    <a:lumOff val="-16343"/>
                  </a:schemeClr>
                </a:solidFill>
              </a:defRPr>
            </a:lvl1pPr>
          </a:lstStyle>
          <a:p>
            <a:pPr/>
            <a:r>
              <a:t>I’ll probably like this book</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4" name="Image" descr="Image"/>
          <p:cNvPicPr>
            <a:picLocks noChangeAspect="1"/>
          </p:cNvPicPr>
          <p:nvPr/>
        </p:nvPicPr>
        <p:blipFill>
          <a:blip r:embed="rId2">
            <a:extLst/>
          </a:blip>
          <a:stretch>
            <a:fillRect/>
          </a:stretch>
        </p:blipFill>
        <p:spPr>
          <a:xfrm>
            <a:off x="999066" y="1274546"/>
            <a:ext cx="10441292" cy="7509308"/>
          </a:xfrm>
          <a:prstGeom prst="rect">
            <a:avLst/>
          </a:prstGeom>
          <a:ln w="12700">
            <a:miter lim="400000"/>
          </a:ln>
        </p:spPr>
      </p:pic>
      <p:sp>
        <p:nvSpPr>
          <p:cNvPr id="175" name="Line"/>
          <p:cNvSpPr/>
          <p:nvPr/>
        </p:nvSpPr>
        <p:spPr>
          <a:xfrm flipV="1">
            <a:off x="9838318" y="6513247"/>
            <a:ext cx="815528" cy="302339"/>
          </a:xfrm>
          <a:prstGeom prst="line">
            <a:avLst/>
          </a:prstGeom>
          <a:ln w="25400">
            <a:solidFill>
              <a:schemeClr val="accent5">
                <a:hueOff val="-82419"/>
                <a:satOff val="-9513"/>
                <a:lumOff val="-16343"/>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6" name="I like this book"/>
          <p:cNvSpPr txBox="1"/>
          <p:nvPr/>
        </p:nvSpPr>
        <p:spPr>
          <a:xfrm>
            <a:off x="7961460" y="3918137"/>
            <a:ext cx="222961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this book</a:t>
            </a:r>
          </a:p>
        </p:txBody>
      </p:sp>
      <p:sp>
        <p:nvSpPr>
          <p:cNvPr id="177" name="I’ll probably like this book"/>
          <p:cNvSpPr txBox="1"/>
          <p:nvPr/>
        </p:nvSpPr>
        <p:spPr>
          <a:xfrm>
            <a:off x="7163189" y="6873003"/>
            <a:ext cx="382615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82419"/>
                    <a:satOff val="-9513"/>
                    <a:lumOff val="-16343"/>
                  </a:schemeClr>
                </a:solidFill>
              </a:defRPr>
            </a:lvl1pPr>
          </a:lstStyle>
          <a:p>
            <a:pPr/>
            <a:r>
              <a:t>I’ll probably like this book</a:t>
            </a:r>
          </a:p>
        </p:txBody>
      </p:sp>
      <p:sp>
        <p:nvSpPr>
          <p:cNvPr id="178" name="Line"/>
          <p:cNvSpPr/>
          <p:nvPr/>
        </p:nvSpPr>
        <p:spPr>
          <a:xfrm flipH="1">
            <a:off x="2691407" y="3885009"/>
            <a:ext cx="855730" cy="1286471"/>
          </a:xfrm>
          <a:prstGeom prst="line">
            <a:avLst/>
          </a:prstGeom>
          <a:ln w="25400">
            <a:solidFill>
              <a:schemeClr val="accent4">
                <a:hueOff val="-1081314"/>
                <a:satOff val="4338"/>
                <a:lumOff val="-8931"/>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9" name="Don’t know if I’ll like this book.…"/>
          <p:cNvSpPr txBox="1"/>
          <p:nvPr/>
        </p:nvSpPr>
        <p:spPr>
          <a:xfrm>
            <a:off x="2850709" y="3217520"/>
            <a:ext cx="464484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4">
                    <a:hueOff val="-1081314"/>
                    <a:satOff val="4338"/>
                    <a:lumOff val="-8931"/>
                  </a:schemeClr>
                </a:solidFill>
              </a:defRPr>
            </a:pPr>
            <a:r>
              <a:t>Don’t know if I’ll like this book.</a:t>
            </a:r>
          </a:p>
          <a:p>
            <a:pPr>
              <a:defRPr>
                <a:solidFill>
                  <a:schemeClr val="accent4">
                    <a:hueOff val="-1081314"/>
                    <a:satOff val="4338"/>
                    <a:lumOff val="-8931"/>
                  </a:schemeClr>
                </a:solidFill>
              </a:defRPr>
            </a:pPr>
            <a:r>
              <a:t>But way less likely.</a:t>
            </a:r>
          </a:p>
        </p:txBody>
      </p:sp>
      <p:sp>
        <p:nvSpPr>
          <p:cNvPr id="180" name="Line"/>
          <p:cNvSpPr/>
          <p:nvPr/>
        </p:nvSpPr>
        <p:spPr>
          <a:xfrm>
            <a:off x="9248362" y="4379632"/>
            <a:ext cx="1231917" cy="1231916"/>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Content Based Filtering"/>
          <p:cNvSpPr txBox="1"/>
          <p:nvPr>
            <p:ph type="title"/>
          </p:nvPr>
        </p:nvSpPr>
        <p:spPr>
          <a:prstGeom prst="rect">
            <a:avLst/>
          </a:prstGeom>
        </p:spPr>
        <p:txBody>
          <a:bodyPr/>
          <a:lstStyle>
            <a:lvl1pPr defTabSz="578358">
              <a:defRPr sz="7919"/>
            </a:lvl1pPr>
          </a:lstStyle>
          <a:p>
            <a:pPr/>
            <a:r>
              <a:t>Content Based Filtering</a:t>
            </a:r>
          </a:p>
        </p:txBody>
      </p:sp>
      <p:sp>
        <p:nvSpPr>
          <p:cNvPr id="183" name="Can we get all of the items into the same “understanding” space?"/>
          <p:cNvSpPr txBox="1"/>
          <p:nvPr>
            <p:ph type="body" idx="1"/>
          </p:nvPr>
        </p:nvSpPr>
        <p:spPr>
          <a:prstGeom prst="rect">
            <a:avLst/>
          </a:prstGeom>
        </p:spPr>
        <p:txBody>
          <a:bodyPr anchor="t"/>
          <a:lstStyle>
            <a:lvl1pPr>
              <a:spcBef>
                <a:spcPts val="1200"/>
              </a:spcBef>
            </a:lvl1pPr>
          </a:lstStyle>
          <a:p>
            <a:pPr/>
            <a:r>
              <a:t>Can we get all of the items into the same “understanding” space?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Content Based Filtering"/>
          <p:cNvSpPr txBox="1"/>
          <p:nvPr>
            <p:ph type="title"/>
          </p:nvPr>
        </p:nvSpPr>
        <p:spPr>
          <a:prstGeom prst="rect">
            <a:avLst/>
          </a:prstGeom>
        </p:spPr>
        <p:txBody>
          <a:bodyPr/>
          <a:lstStyle>
            <a:lvl1pPr defTabSz="578358">
              <a:defRPr sz="7919"/>
            </a:lvl1pPr>
          </a:lstStyle>
          <a:p>
            <a:pPr/>
            <a:r>
              <a:t>Content Based Filtering</a:t>
            </a:r>
          </a:p>
        </p:txBody>
      </p:sp>
      <p:sp>
        <p:nvSpPr>
          <p:cNvPr id="186" name="Can we get all of the items into the same “understanding” space?…"/>
          <p:cNvSpPr txBox="1"/>
          <p:nvPr>
            <p:ph type="body" idx="1"/>
          </p:nvPr>
        </p:nvSpPr>
        <p:spPr>
          <a:prstGeom prst="rect">
            <a:avLst/>
          </a:prstGeom>
        </p:spPr>
        <p:txBody>
          <a:bodyPr anchor="t"/>
          <a:lstStyle/>
          <a:p>
            <a:pPr>
              <a:spcBef>
                <a:spcPts val="1200"/>
              </a:spcBef>
            </a:pPr>
            <a:r>
              <a:t>Can we get all of the items into the same “understanding” space?</a:t>
            </a:r>
          </a:p>
          <a:p>
            <a:pPr>
              <a:spcBef>
                <a:spcPts val="1200"/>
              </a:spcBef>
            </a:pPr>
            <a:r>
              <a:t>How far apart are they in that understanding space? If they’re close, then they are similar.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Content Based Filtering"/>
          <p:cNvSpPr txBox="1"/>
          <p:nvPr>
            <p:ph type="title"/>
          </p:nvPr>
        </p:nvSpPr>
        <p:spPr>
          <a:prstGeom prst="rect">
            <a:avLst/>
          </a:prstGeom>
        </p:spPr>
        <p:txBody>
          <a:bodyPr/>
          <a:lstStyle>
            <a:lvl1pPr defTabSz="578358">
              <a:defRPr sz="7919"/>
            </a:lvl1pPr>
          </a:lstStyle>
          <a:p>
            <a:pPr/>
            <a:r>
              <a:t>Content Based Filtering</a:t>
            </a:r>
          </a:p>
        </p:txBody>
      </p:sp>
      <p:sp>
        <p:nvSpPr>
          <p:cNvPr id="189" name="Can we get all of the items into the same “understanding” space?…"/>
          <p:cNvSpPr txBox="1"/>
          <p:nvPr>
            <p:ph type="body" idx="1"/>
          </p:nvPr>
        </p:nvSpPr>
        <p:spPr>
          <a:prstGeom prst="rect">
            <a:avLst/>
          </a:prstGeom>
        </p:spPr>
        <p:txBody>
          <a:bodyPr anchor="t"/>
          <a:lstStyle/>
          <a:p>
            <a:pPr>
              <a:spcBef>
                <a:spcPts val="1200"/>
              </a:spcBef>
            </a:pPr>
            <a:r>
              <a:t>Can we get all of the items into the same “understanding” space?</a:t>
            </a:r>
          </a:p>
          <a:p>
            <a:pPr>
              <a:spcBef>
                <a:spcPts val="1200"/>
              </a:spcBef>
            </a:pPr>
            <a:r>
              <a:t>How far apart are they in that understanding space? If they’re close, then they are similar.</a:t>
            </a:r>
          </a:p>
          <a:p>
            <a:pPr>
              <a:spcBef>
                <a:spcPts val="1200"/>
              </a:spcBef>
            </a:pPr>
            <a:r>
              <a:t>Are we stuck in just 2D?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1" name="Image" descr="Image"/>
          <p:cNvPicPr>
            <a:picLocks noChangeAspect="1"/>
          </p:cNvPicPr>
          <p:nvPr/>
        </p:nvPicPr>
        <p:blipFill>
          <a:blip r:embed="rId2">
            <a:extLst/>
          </a:blip>
          <a:srcRect l="3309" t="2011" r="1847" b="2011"/>
          <a:stretch>
            <a:fillRect/>
          </a:stretch>
        </p:blipFill>
        <p:spPr>
          <a:xfrm>
            <a:off x="1576144" y="196188"/>
            <a:ext cx="9490827" cy="936122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3" name="metis_logo_black_vert.png" descr="metis_logo_black_vert.png"/>
          <p:cNvPicPr>
            <a:picLocks noChangeAspect="1"/>
          </p:cNvPicPr>
          <p:nvPr/>
        </p:nvPicPr>
        <p:blipFill>
          <a:blip r:embed="rId2">
            <a:extLst/>
          </a:blip>
          <a:stretch>
            <a:fillRect/>
          </a:stretch>
        </p:blipFill>
        <p:spPr>
          <a:xfrm>
            <a:off x="685800" y="998586"/>
            <a:ext cx="4459806" cy="7019348"/>
          </a:xfrm>
          <a:prstGeom prst="rect">
            <a:avLst/>
          </a:prstGeom>
          <a:ln w="12700">
            <a:miter lim="400000"/>
          </a:ln>
        </p:spPr>
      </p:pic>
      <p:sp>
        <p:nvSpPr>
          <p:cNvPr id="124" name="• Recovering nuclear physicist (PhD)…"/>
          <p:cNvSpPr txBox="1"/>
          <p:nvPr/>
        </p:nvSpPr>
        <p:spPr>
          <a:xfrm>
            <a:off x="5785552" y="2179178"/>
            <a:ext cx="6618140" cy="72917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l" defTabSz="457200">
              <a:lnSpc>
                <a:spcPts val="7600"/>
              </a:lnSpc>
              <a:tabLst>
                <a:tab pos="139700" algn="l"/>
                <a:tab pos="457200" algn="l"/>
              </a:tabLst>
              <a:defRPr b="0" sz="3600">
                <a:latin typeface="Arial"/>
                <a:ea typeface="Arial"/>
                <a:cs typeface="Arial"/>
                <a:sym typeface="Arial"/>
              </a:defRPr>
            </a:pPr>
            <a:r>
              <a:t>	•	Recovering nuclear physicist (PhD)</a:t>
            </a:r>
            <a:br/>
          </a:p>
          <a:p>
            <a:pPr marL="457200" indent="-457200" algn="l" defTabSz="457200">
              <a:lnSpc>
                <a:spcPts val="7600"/>
              </a:lnSpc>
              <a:tabLst>
                <a:tab pos="139700" algn="l"/>
                <a:tab pos="457200" algn="l"/>
              </a:tabLst>
              <a:defRPr b="0" sz="3600">
                <a:latin typeface="Arial"/>
                <a:ea typeface="Arial"/>
                <a:cs typeface="Arial"/>
                <a:sym typeface="Arial"/>
              </a:defRPr>
            </a:pPr>
            <a:r>
              <a:t>	•	Data management and analysis junkie</a:t>
            </a:r>
            <a:br/>
          </a:p>
          <a:p>
            <a:pPr marL="457200" indent="-457200" algn="l" defTabSz="457200">
              <a:lnSpc>
                <a:spcPts val="7600"/>
              </a:lnSpc>
              <a:tabLst>
                <a:tab pos="139700" algn="l"/>
                <a:tab pos="457200" algn="l"/>
              </a:tabLst>
              <a:defRPr b="0" sz="3600">
                <a:latin typeface="Arial"/>
                <a:ea typeface="Arial"/>
                <a:cs typeface="Arial"/>
                <a:sym typeface="Arial"/>
              </a:defRPr>
            </a:pPr>
            <a:r>
              <a:t>	•	Educator: physics, math, computer science, astronomy, data science</a:t>
            </a:r>
            <a:br/>
          </a:p>
          <a:p>
            <a:pPr marL="457200" indent="-457200" algn="l" defTabSz="457200">
              <a:lnSpc>
                <a:spcPts val="7600"/>
              </a:lnSpc>
              <a:spcBef>
                <a:spcPts val="2100"/>
              </a:spcBef>
              <a:tabLst>
                <a:tab pos="139700" algn="l"/>
                <a:tab pos="457200" algn="l"/>
              </a:tabLst>
              <a:defRPr b="0" sz="3600">
                <a:latin typeface="Arial"/>
                <a:ea typeface="Arial"/>
                <a:cs typeface="Arial"/>
                <a:sym typeface="Arial"/>
              </a:defRPr>
            </a:pPr>
            <a:r>
              <a:t>	•	Senior data scientist at Metis</a:t>
            </a:r>
            <a:br/>
          </a:p>
        </p:txBody>
      </p:sp>
      <p:sp>
        <p:nvSpPr>
          <p:cNvPr id="125" name="Who am I?"/>
          <p:cNvSpPr txBox="1"/>
          <p:nvPr/>
        </p:nvSpPr>
        <p:spPr>
          <a:xfrm>
            <a:off x="7315115" y="1012141"/>
            <a:ext cx="318363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u="sng"/>
            </a:lvl1pPr>
          </a:lstStyle>
          <a:p>
            <a:pPr/>
            <a:r>
              <a:t>Who am I?</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3" name="Image" descr="Image"/>
          <p:cNvPicPr>
            <a:picLocks noChangeAspect="1"/>
          </p:cNvPicPr>
          <p:nvPr/>
        </p:nvPicPr>
        <p:blipFill>
          <a:blip r:embed="rId2">
            <a:extLst/>
          </a:blip>
          <a:srcRect l="3309" t="2011" r="1847" b="2011"/>
          <a:stretch>
            <a:fillRect/>
          </a:stretch>
        </p:blipFill>
        <p:spPr>
          <a:xfrm>
            <a:off x="1576144" y="196188"/>
            <a:ext cx="9490827" cy="9361224"/>
          </a:xfrm>
          <a:prstGeom prst="rect">
            <a:avLst/>
          </a:prstGeom>
          <a:ln w="12700">
            <a:miter lim="400000"/>
          </a:ln>
        </p:spPr>
      </p:pic>
      <p:sp>
        <p:nvSpPr>
          <p:cNvPr id="194" name="Oval"/>
          <p:cNvSpPr/>
          <p:nvPr/>
        </p:nvSpPr>
        <p:spPr>
          <a:xfrm>
            <a:off x="8051800" y="2853266"/>
            <a:ext cx="433057" cy="926440"/>
          </a:xfrm>
          <a:prstGeom prst="ellipse">
            <a:avLst/>
          </a:prstGeom>
          <a:ln w="50800">
            <a:solidFill>
              <a:schemeClr val="accent5">
                <a:hueOff val="-82419"/>
                <a:satOff val="-9513"/>
                <a:lumOff val="-16343"/>
              </a:schemeClr>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95" name="Similar"/>
          <p:cNvSpPr txBox="1"/>
          <p:nvPr/>
        </p:nvSpPr>
        <p:spPr>
          <a:xfrm>
            <a:off x="8130048" y="2298244"/>
            <a:ext cx="1452170" cy="585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chemeClr val="accent5">
                    <a:hueOff val="-82419"/>
                    <a:satOff val="-9513"/>
                    <a:lumOff val="-16343"/>
                  </a:schemeClr>
                </a:solidFill>
              </a:defRPr>
            </a:lvl1pPr>
          </a:lstStyle>
          <a:p>
            <a:pPr/>
            <a:r>
              <a:t>Similar</a:t>
            </a:r>
          </a:p>
        </p:txBody>
      </p:sp>
      <p:sp>
        <p:nvSpPr>
          <p:cNvPr id="196" name="Line"/>
          <p:cNvSpPr/>
          <p:nvPr/>
        </p:nvSpPr>
        <p:spPr>
          <a:xfrm flipH="1" flipV="1">
            <a:off x="3546607" y="6122402"/>
            <a:ext cx="6665252" cy="1320724"/>
          </a:xfrm>
          <a:prstGeom prst="line">
            <a:avLst/>
          </a:prstGeom>
          <a:ln w="63500">
            <a:solidFill>
              <a:schemeClr val="accent6">
                <a:satOff val="-15808"/>
                <a:lumOff val="-17557"/>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97" name="Line"/>
          <p:cNvSpPr/>
          <p:nvPr/>
        </p:nvSpPr>
        <p:spPr>
          <a:xfrm flipH="1" flipV="1">
            <a:off x="9569714" y="4958831"/>
            <a:ext cx="618597" cy="2456580"/>
          </a:xfrm>
          <a:prstGeom prst="line">
            <a:avLst/>
          </a:prstGeom>
          <a:ln w="63500">
            <a:solidFill>
              <a:schemeClr val="accent6">
                <a:satOff val="-15808"/>
                <a:lumOff val="-17557"/>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98" name="Different"/>
          <p:cNvSpPr txBox="1"/>
          <p:nvPr/>
        </p:nvSpPr>
        <p:spPr>
          <a:xfrm>
            <a:off x="10006533" y="7471377"/>
            <a:ext cx="1780134" cy="585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chemeClr val="accent6">
                    <a:satOff val="-15808"/>
                    <a:lumOff val="-17557"/>
                  </a:schemeClr>
                </a:solidFill>
              </a:defRPr>
            </a:lvl1pPr>
          </a:lstStyle>
          <a:p>
            <a:pPr/>
            <a:r>
              <a:t>Different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Content Based Filtering"/>
          <p:cNvSpPr txBox="1"/>
          <p:nvPr>
            <p:ph type="title"/>
          </p:nvPr>
        </p:nvSpPr>
        <p:spPr>
          <a:prstGeom prst="rect">
            <a:avLst/>
          </a:prstGeom>
        </p:spPr>
        <p:txBody>
          <a:bodyPr/>
          <a:lstStyle>
            <a:lvl1pPr defTabSz="578358">
              <a:defRPr sz="7919"/>
            </a:lvl1pPr>
          </a:lstStyle>
          <a:p>
            <a:pPr/>
            <a:r>
              <a:t>Content Based Filtering</a:t>
            </a:r>
          </a:p>
        </p:txBody>
      </p:sp>
      <p:sp>
        <p:nvSpPr>
          <p:cNvPr id="201" name="We can have as many dimensions as we need to correctly label things. Pandora has literally hundreds of dimensions for every song."/>
          <p:cNvSpPr txBox="1"/>
          <p:nvPr>
            <p:ph type="body" idx="1"/>
          </p:nvPr>
        </p:nvSpPr>
        <p:spPr>
          <a:prstGeom prst="rect">
            <a:avLst/>
          </a:prstGeom>
        </p:spPr>
        <p:txBody>
          <a:bodyPr anchor="t"/>
          <a:lstStyle>
            <a:lvl1pPr>
              <a:spcBef>
                <a:spcPts val="1200"/>
              </a:spcBef>
            </a:lvl1pPr>
          </a:lstStyle>
          <a:p>
            <a:pPr/>
            <a:r>
              <a:t>We can have as many dimensions as we need to correctly label things. Pandora has literally hundreds of dimensions for every song.</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Content Based Filtering"/>
          <p:cNvSpPr txBox="1"/>
          <p:nvPr>
            <p:ph type="title"/>
          </p:nvPr>
        </p:nvSpPr>
        <p:spPr>
          <a:prstGeom prst="rect">
            <a:avLst/>
          </a:prstGeom>
        </p:spPr>
        <p:txBody>
          <a:bodyPr/>
          <a:lstStyle>
            <a:lvl1pPr defTabSz="578358">
              <a:defRPr sz="7919"/>
            </a:lvl1pPr>
          </a:lstStyle>
          <a:p>
            <a:pPr/>
            <a:r>
              <a:t>Content Based Filtering</a:t>
            </a:r>
          </a:p>
        </p:txBody>
      </p:sp>
      <p:sp>
        <p:nvSpPr>
          <p:cNvPr id="204" name="We can have as many dimensions as we need to correctly label things. Pandora has literally hundreds of dimensions for every song.…"/>
          <p:cNvSpPr txBox="1"/>
          <p:nvPr>
            <p:ph type="body" idx="1"/>
          </p:nvPr>
        </p:nvSpPr>
        <p:spPr>
          <a:prstGeom prst="rect">
            <a:avLst/>
          </a:prstGeom>
        </p:spPr>
        <p:txBody>
          <a:bodyPr anchor="t"/>
          <a:lstStyle/>
          <a:p>
            <a:pPr>
              <a:spcBef>
                <a:spcPts val="1200"/>
              </a:spcBef>
            </a:pPr>
            <a:r>
              <a:t>We can have as many dimensions as we need to correctly label things. Pandora has literally hundreds of dimensions for every song.</a:t>
            </a:r>
          </a:p>
          <a:p>
            <a:pPr>
              <a:spcBef>
                <a:spcPts val="1200"/>
              </a:spcBef>
            </a:pPr>
            <a:r>
              <a:t>How does it work in our Amazon example?</a:t>
            </a:r>
          </a:p>
          <a:p>
            <a:pPr lvl="1">
              <a:spcBef>
                <a:spcPts val="1200"/>
              </a:spcBef>
              <a:buChar char="-"/>
            </a:pPr>
            <a:r>
              <a:t>Amazon sees that I’m searching for a puppy book. They check out all their books and find the one with the most similar level of puppies and hats to the book I just looked at. They recommend the book with the same amount of puppies and hats.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Content Based Filtering"/>
          <p:cNvSpPr txBox="1"/>
          <p:nvPr>
            <p:ph type="title"/>
          </p:nvPr>
        </p:nvSpPr>
        <p:spPr>
          <a:prstGeom prst="rect">
            <a:avLst/>
          </a:prstGeom>
        </p:spPr>
        <p:txBody>
          <a:bodyPr/>
          <a:lstStyle>
            <a:lvl1pPr defTabSz="578358">
              <a:defRPr sz="7919"/>
            </a:lvl1pPr>
          </a:lstStyle>
          <a:p>
            <a:pPr/>
            <a:r>
              <a:t>Content Based Filtering</a:t>
            </a:r>
          </a:p>
        </p:txBody>
      </p:sp>
      <p:sp>
        <p:nvSpPr>
          <p:cNvPr id="207" name="We can have as many dimensions as we need to correctly label things. Pandora has literally hundreds of dimensions for every song.…"/>
          <p:cNvSpPr txBox="1"/>
          <p:nvPr>
            <p:ph type="body" idx="1"/>
          </p:nvPr>
        </p:nvSpPr>
        <p:spPr>
          <a:prstGeom prst="rect">
            <a:avLst/>
          </a:prstGeom>
        </p:spPr>
        <p:txBody>
          <a:bodyPr anchor="t"/>
          <a:lstStyle/>
          <a:p>
            <a:pPr>
              <a:spcBef>
                <a:spcPts val="1200"/>
              </a:spcBef>
            </a:pPr>
            <a:r>
              <a:t>We can have as many dimensions as we need to correctly label things. Pandora has literally hundreds of dimensions for every song.</a:t>
            </a:r>
          </a:p>
          <a:p>
            <a:pPr>
              <a:spcBef>
                <a:spcPts val="1200"/>
              </a:spcBef>
            </a:pPr>
            <a:r>
              <a:t>How does it work in our Amazon example?</a:t>
            </a:r>
          </a:p>
          <a:p>
            <a:pPr lvl="1">
              <a:spcBef>
                <a:spcPts val="1200"/>
              </a:spcBef>
              <a:buChar char="-"/>
            </a:pPr>
            <a:r>
              <a:t>Amazon sees that I’m searching for a puppy book. They check out all their books and find the one with the most similar level of puppies and hats to the book I just looked at. They recommend the book with the same amount of puppies and hats.</a:t>
            </a:r>
          </a:p>
          <a:p>
            <a:pPr>
              <a:spcBef>
                <a:spcPts val="1200"/>
              </a:spcBef>
              <a:defRPr>
                <a:solidFill>
                  <a:schemeClr val="accent5">
                    <a:hueOff val="-82419"/>
                    <a:satOff val="-9513"/>
                    <a:lumOff val="-16343"/>
                  </a:schemeClr>
                </a:solidFill>
              </a:defRPr>
            </a:pPr>
            <a:r>
              <a:t>GREAT. So pros/cons?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Content Based Filtering"/>
          <p:cNvSpPr txBox="1"/>
          <p:nvPr>
            <p:ph type="title"/>
          </p:nvPr>
        </p:nvSpPr>
        <p:spPr>
          <a:prstGeom prst="rect">
            <a:avLst/>
          </a:prstGeom>
        </p:spPr>
        <p:txBody>
          <a:bodyPr/>
          <a:lstStyle>
            <a:lvl1pPr defTabSz="578358">
              <a:defRPr sz="7919"/>
            </a:lvl1pPr>
          </a:lstStyle>
          <a:p>
            <a:pPr/>
            <a:r>
              <a:t>Content Based Filtering</a:t>
            </a:r>
          </a:p>
        </p:txBody>
      </p:sp>
      <p:sp>
        <p:nvSpPr>
          <p:cNvPr id="210" name="Pros…"/>
          <p:cNvSpPr txBox="1"/>
          <p:nvPr>
            <p:ph type="body" sz="half" idx="1"/>
          </p:nvPr>
        </p:nvSpPr>
        <p:spPr>
          <a:xfrm>
            <a:off x="952500" y="2590800"/>
            <a:ext cx="4929320" cy="6286500"/>
          </a:xfrm>
          <a:prstGeom prst="rect">
            <a:avLst/>
          </a:prstGeom>
        </p:spPr>
        <p:txBody>
          <a:bodyPr anchor="t"/>
          <a:lstStyle/>
          <a:p>
            <a:pPr marL="0" indent="0" defTabSz="560831">
              <a:spcBef>
                <a:spcPts val="1100"/>
              </a:spcBef>
              <a:buSzTx/>
              <a:buNone/>
              <a:defRPr sz="3072"/>
            </a:pPr>
            <a:r>
              <a:t>Pros</a:t>
            </a:r>
          </a:p>
          <a:p>
            <a:pPr marL="426719" indent="-426719" defTabSz="560831">
              <a:spcBef>
                <a:spcPts val="1100"/>
              </a:spcBef>
              <a:defRPr sz="3072"/>
            </a:pPr>
            <a:r>
              <a:t>Allows us to recommend more of what a user likes</a:t>
            </a:r>
          </a:p>
          <a:p>
            <a:pPr marL="426719" indent="-426719" defTabSz="560831">
              <a:spcBef>
                <a:spcPts val="1100"/>
              </a:spcBef>
              <a:defRPr sz="3072"/>
            </a:pPr>
            <a:r>
              <a:t>Simple to understand - just recommend the most similar items</a:t>
            </a:r>
          </a:p>
          <a:p>
            <a:pPr marL="426719" indent="-426719" defTabSz="560831">
              <a:spcBef>
                <a:spcPts val="1100"/>
              </a:spcBef>
              <a:defRPr sz="3072"/>
            </a:pPr>
            <a:r>
              <a:t>Doesn’t have to just be items - can map users and items to the same space and then recommend items closest to a user!</a:t>
            </a:r>
          </a:p>
        </p:txBody>
      </p:sp>
      <p:sp>
        <p:nvSpPr>
          <p:cNvPr id="211" name="Cons…"/>
          <p:cNvSpPr txBox="1"/>
          <p:nvPr/>
        </p:nvSpPr>
        <p:spPr>
          <a:xfrm>
            <a:off x="7031566" y="2590800"/>
            <a:ext cx="5365024"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560831">
              <a:spcBef>
                <a:spcPts val="1100"/>
              </a:spcBef>
              <a:defRPr b="0" sz="3072"/>
            </a:pPr>
            <a:r>
              <a:t>Cons</a:t>
            </a:r>
          </a:p>
          <a:p>
            <a:pPr marL="426719" indent="-426719" algn="l" defTabSz="560831">
              <a:spcBef>
                <a:spcPts val="1100"/>
              </a:spcBef>
              <a:buSzPct val="145000"/>
              <a:buChar char="•"/>
              <a:defRPr b="0" sz="3072"/>
            </a:pPr>
            <a:r>
              <a:t>Always recommend more of the same</a:t>
            </a:r>
          </a:p>
          <a:p>
            <a:pPr marL="426719" indent="-426719" algn="l" defTabSz="560831">
              <a:spcBef>
                <a:spcPts val="1100"/>
              </a:spcBef>
              <a:buSzPct val="145000"/>
              <a:buChar char="•"/>
              <a:defRPr b="0" sz="3072"/>
            </a:pPr>
            <a:r>
              <a:t>Have to map the items into the space - and that’s usually done by hand!</a:t>
            </a:r>
          </a:p>
          <a:p>
            <a:pPr marL="426719" indent="-426719" algn="l" defTabSz="560831">
              <a:spcBef>
                <a:spcPts val="1100"/>
              </a:spcBef>
              <a:buSzPct val="145000"/>
              <a:buChar char="•"/>
              <a:defRPr b="0" sz="3072"/>
            </a:pPr>
            <a:r>
              <a:t>Hard to recommend across content type. You don’t categorize books the same way you do songs - so we can’t recommend across domains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If we always end up recommending more of the same, we’ll never find correlations like: “You like Star Wars, and most Star Wars fans also like Lord of the Rings - so we should recommend Lord of the Rings.”"/>
          <p:cNvSpPr txBox="1"/>
          <p:nvPr>
            <p:ph type="body" idx="14"/>
          </p:nvPr>
        </p:nvSpPr>
        <p:spPr>
          <a:xfrm>
            <a:off x="458588" y="294865"/>
            <a:ext cx="12087623" cy="2424403"/>
          </a:xfrm>
          <a:prstGeom prst="rect">
            <a:avLst/>
          </a:prstGeom>
        </p:spPr>
        <p:txBody>
          <a:bodyPr/>
          <a:lstStyle>
            <a:lvl1pPr>
              <a:defRPr sz="3800"/>
            </a:lvl1pPr>
          </a:lstStyle>
          <a:p>
            <a:pPr/>
            <a:r>
              <a:t>If we always end up recommending more of the same, we’ll never find correlations like: “You like Star Wars, and most Star Wars fans also like Lord of the Rings - so we should recommend Lord of the Rings.”</a:t>
            </a:r>
          </a:p>
        </p:txBody>
      </p:sp>
      <p:pic>
        <p:nvPicPr>
          <p:cNvPr id="214" name="Image" descr="Image"/>
          <p:cNvPicPr>
            <a:picLocks noChangeAspect="1"/>
          </p:cNvPicPr>
          <p:nvPr/>
        </p:nvPicPr>
        <p:blipFill>
          <a:blip r:embed="rId2">
            <a:extLst/>
          </a:blip>
          <a:stretch>
            <a:fillRect/>
          </a:stretch>
        </p:blipFill>
        <p:spPr>
          <a:xfrm>
            <a:off x="-1" y="2964688"/>
            <a:ext cx="13004801" cy="6838358"/>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Collaborative Filtering"/>
          <p:cNvSpPr txBox="1"/>
          <p:nvPr>
            <p:ph type="title"/>
          </p:nvPr>
        </p:nvSpPr>
        <p:spPr>
          <a:prstGeom prst="rect">
            <a:avLst/>
          </a:prstGeom>
        </p:spPr>
        <p:txBody>
          <a:bodyPr/>
          <a:lstStyle/>
          <a:p>
            <a:pPr/>
            <a:r>
              <a:t>Collaborative Filtering</a:t>
            </a:r>
          </a:p>
        </p:txBody>
      </p:sp>
      <p:sp>
        <p:nvSpPr>
          <p:cNvPr id="217" name="We still need to create a “understanding space,” but now we do so by finding correlated “likes.”"/>
          <p:cNvSpPr txBox="1"/>
          <p:nvPr>
            <p:ph type="body" idx="1"/>
          </p:nvPr>
        </p:nvSpPr>
        <p:spPr>
          <a:prstGeom prst="rect">
            <a:avLst/>
          </a:prstGeom>
        </p:spPr>
        <p:txBody>
          <a:bodyPr anchor="t"/>
          <a:lstStyle/>
          <a:p>
            <a:pPr/>
            <a:r>
              <a:t>We still need to create a “understanding space,” but now we do so by finding correlated “likes.”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Collaborative Filtering"/>
          <p:cNvSpPr txBox="1"/>
          <p:nvPr>
            <p:ph type="title"/>
          </p:nvPr>
        </p:nvSpPr>
        <p:spPr>
          <a:prstGeom prst="rect">
            <a:avLst/>
          </a:prstGeom>
        </p:spPr>
        <p:txBody>
          <a:bodyPr/>
          <a:lstStyle/>
          <a:p>
            <a:pPr/>
            <a:r>
              <a:t>Collaborative Filtering</a:t>
            </a:r>
          </a:p>
        </p:txBody>
      </p:sp>
      <p:sp>
        <p:nvSpPr>
          <p:cNvPr id="220" name="We still need to create a “understanding space,” but now we do so by finding correlated “likes.”…"/>
          <p:cNvSpPr txBox="1"/>
          <p:nvPr>
            <p:ph type="body" idx="1"/>
          </p:nvPr>
        </p:nvSpPr>
        <p:spPr>
          <a:prstGeom prst="rect">
            <a:avLst/>
          </a:prstGeom>
        </p:spPr>
        <p:txBody>
          <a:bodyPr anchor="t"/>
          <a:lstStyle/>
          <a:p>
            <a:pPr/>
            <a:r>
              <a:t>We still need to create a “understanding space,” but now we do so by finding correlated “likes.”</a:t>
            </a:r>
          </a:p>
          <a:p>
            <a:pPr/>
            <a:r>
              <a:t>If we do this cleverly, we don’t even need to know anything about the specifics of the data. We don’t have to hand label the genre, the beats per minute, etc.</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Collaborative Filtering"/>
          <p:cNvSpPr txBox="1"/>
          <p:nvPr>
            <p:ph type="title"/>
          </p:nvPr>
        </p:nvSpPr>
        <p:spPr>
          <a:prstGeom prst="rect">
            <a:avLst/>
          </a:prstGeom>
        </p:spPr>
        <p:txBody>
          <a:bodyPr/>
          <a:lstStyle/>
          <a:p>
            <a:pPr/>
            <a:r>
              <a:t>Collaborative Filtering</a:t>
            </a:r>
          </a:p>
        </p:txBody>
      </p:sp>
      <p:sp>
        <p:nvSpPr>
          <p:cNvPr id="223" name="We still need to create a “understanding space,” but now we do so by finding correlated “likes.”…"/>
          <p:cNvSpPr txBox="1"/>
          <p:nvPr>
            <p:ph type="body" idx="1"/>
          </p:nvPr>
        </p:nvSpPr>
        <p:spPr>
          <a:prstGeom prst="rect">
            <a:avLst/>
          </a:prstGeom>
        </p:spPr>
        <p:txBody>
          <a:bodyPr anchor="t"/>
          <a:lstStyle/>
          <a:p>
            <a:pPr/>
            <a:r>
              <a:t>We still need to create a “understanding space,” but now we do so by finding correlated “likes.”</a:t>
            </a:r>
          </a:p>
          <a:p>
            <a:pPr/>
            <a:r>
              <a:t>If we do this cleverly, we don’t even need to know anything about the specifics of the data. We don’t have to hand label the genre, the beats per minute, etc.</a:t>
            </a:r>
          </a:p>
          <a:p>
            <a:pPr/>
            <a:r>
              <a:t>We want to exploit what our users have already told us by rating our products - to figure out what other users will think of that product.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25" name="Table"/>
          <p:cNvGraphicFramePr/>
          <p:nvPr/>
        </p:nvGraphicFramePr>
        <p:xfrm>
          <a:off x="952500" y="1270000"/>
          <a:ext cx="11099800" cy="72136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219960"/>
                <a:gridCol w="2219960"/>
                <a:gridCol w="2219960"/>
                <a:gridCol w="2219960"/>
                <a:gridCol w="2219960"/>
              </a:tblGrid>
              <a:tr h="1442720">
                <a:tc>
                  <a:txBody>
                    <a:bodyPr/>
                    <a:lstStyle/>
                    <a:p>
                      <a:pPr defTabSz="914400">
                        <a:defRPr sz="2200">
                          <a:sym typeface="Helvetica Neue"/>
                        </a:defRPr>
                      </a:pP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Star Wars</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Lord of the Rings</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Star Trek</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The Notebook</a:t>
                      </a:r>
                    </a:p>
                  </a:txBody>
                  <a:tcPr marL="50800" marR="50800" marT="50800" marB="50800" anchor="ctr" anchorCtr="0" horzOverflow="overflow"/>
                </a:tc>
              </a:tr>
              <a:tr h="1442720">
                <a:tc>
                  <a:txBody>
                    <a:bodyPr/>
                    <a:lstStyle/>
                    <a:p>
                      <a:pPr defTabSz="914400">
                        <a:defRPr sz="1800"/>
                      </a:pPr>
                      <a:r>
                        <a:rPr sz="3100">
                          <a:solidFill>
                            <a:srgbClr val="FFFFFF"/>
                          </a:solidFill>
                          <a:sym typeface="Helvetica Neue"/>
                        </a:rPr>
                        <a:t>Steve</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5</a:t>
                      </a:r>
                    </a:p>
                  </a:txBody>
                  <a:tcPr marL="50800" marR="50800" marT="50800" marB="50800" anchor="ctr" anchorCtr="0" horzOverflow="overflow"/>
                </a:tc>
                <a:tc>
                  <a:txBody>
                    <a:bodyPr/>
                    <a:lstStyle/>
                    <a:p>
                      <a:pPr defTabSz="914400">
                        <a:defRPr sz="1800"/>
                      </a:pPr>
                      <a:r>
                        <a:rPr sz="3500">
                          <a:sym typeface="Helvetica Neue"/>
                        </a:rPr>
                        <a:t>5</a:t>
                      </a:r>
                    </a:p>
                  </a:txBody>
                  <a:tcPr marL="50800" marR="50800" marT="50800" marB="50800" anchor="ctr" anchorCtr="0" horzOverflow="overflow"/>
                </a:tc>
                <a:tc>
                  <a:txBody>
                    <a:bodyPr/>
                    <a:lstStyle/>
                    <a:p>
                      <a:pPr defTabSz="914400">
                        <a:defRPr sz="1800"/>
                      </a:pPr>
                      <a:r>
                        <a:rPr sz="3500">
                          <a:sym typeface="Helvetica Neue"/>
                        </a:rPr>
                        <a:t>5</a:t>
                      </a:r>
                    </a:p>
                  </a:txBody>
                  <a:tcPr marL="50800" marR="50800" marT="50800" marB="50800" anchor="ctr" anchorCtr="0" horzOverflow="overflow"/>
                </a:tc>
                <a:tc>
                  <a:txBody>
                    <a:bodyPr/>
                    <a:lstStyle/>
                    <a:p>
                      <a:pPr defTabSz="914400">
                        <a:defRPr sz="1800"/>
                      </a:pPr>
                      <a:r>
                        <a:rPr sz="3500">
                          <a:sym typeface="Helvetica Neue"/>
                        </a:rPr>
                        <a:t>2</a:t>
                      </a:r>
                    </a:p>
                  </a:txBody>
                  <a:tcPr marL="50800" marR="50800" marT="50800" marB="50800" anchor="ctr" anchorCtr="0" horzOverflow="overflow"/>
                </a:tc>
              </a:tr>
              <a:tr h="1442720">
                <a:tc>
                  <a:txBody>
                    <a:bodyPr/>
                    <a:lstStyle/>
                    <a:p>
                      <a:pPr defTabSz="914400">
                        <a:defRPr sz="1800"/>
                      </a:pPr>
                      <a:r>
                        <a:rPr sz="3100">
                          <a:solidFill>
                            <a:srgbClr val="FFFFFF"/>
                          </a:solidFill>
                          <a:sym typeface="Helvetica Neue"/>
                        </a:rPr>
                        <a:t>Monroe</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1</a:t>
                      </a:r>
                    </a:p>
                  </a:txBody>
                  <a:tcPr marL="50800" marR="50800" marT="50800" marB="50800" anchor="ctr" anchorCtr="0" horzOverflow="overflow"/>
                </a:tc>
                <a:tc>
                  <a:txBody>
                    <a:bodyPr/>
                    <a:lstStyle/>
                    <a:p>
                      <a:pPr defTabSz="914400">
                        <a:defRPr sz="1800"/>
                      </a:pPr>
                      <a:r>
                        <a:rPr sz="3500">
                          <a:sym typeface="Helvetica Neue"/>
                        </a:rPr>
                        <a:t>1</a:t>
                      </a:r>
                    </a:p>
                  </a:txBody>
                  <a:tcPr marL="50800" marR="50800" marT="50800" marB="50800" anchor="ctr" anchorCtr="0" horzOverflow="overflow"/>
                </a:tc>
                <a:tc>
                  <a:txBody>
                    <a:bodyPr/>
                    <a:lstStyle/>
                    <a:p>
                      <a:pPr defTabSz="914400">
                        <a:defRPr sz="1800"/>
                      </a:pPr>
                      <a:r>
                        <a:rPr sz="3500">
                          <a:sym typeface="Helvetica Neue"/>
                        </a:rPr>
                        <a:t>1</a:t>
                      </a:r>
                    </a:p>
                  </a:txBody>
                  <a:tcPr marL="50800" marR="50800" marT="50800" marB="50800" anchor="ctr" anchorCtr="0" horzOverflow="overflow"/>
                </a:tc>
                <a:tc>
                  <a:txBody>
                    <a:bodyPr/>
                    <a:lstStyle/>
                    <a:p>
                      <a:pPr defTabSz="914400">
                        <a:defRPr sz="1800"/>
                      </a:pPr>
                      <a:r>
                        <a:rPr sz="3500">
                          <a:sym typeface="Helvetica Neue"/>
                        </a:rPr>
                        <a:t>5</a:t>
                      </a:r>
                    </a:p>
                  </a:txBody>
                  <a:tcPr marL="50800" marR="50800" marT="50800" marB="50800" anchor="ctr" anchorCtr="0" horzOverflow="overflow"/>
                </a:tc>
              </a:tr>
              <a:tr h="1442720">
                <a:tc>
                  <a:txBody>
                    <a:bodyPr/>
                    <a:lstStyle/>
                    <a:p>
                      <a:pPr defTabSz="914400">
                        <a:defRPr sz="1800"/>
                      </a:pPr>
                      <a:r>
                        <a:rPr sz="3100">
                          <a:solidFill>
                            <a:srgbClr val="FFFFFF"/>
                          </a:solidFill>
                          <a:sym typeface="Helvetica Neue"/>
                        </a:rPr>
                        <a:t>Graham</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3</a:t>
                      </a:r>
                    </a:p>
                  </a:txBody>
                  <a:tcPr marL="50800" marR="50800" marT="50800" marB="50800" anchor="ctr" anchorCtr="0" horzOverflow="overflow"/>
                </a:tc>
                <a:tc>
                  <a:txBody>
                    <a:bodyPr/>
                    <a:lstStyle/>
                    <a:p>
                      <a:pPr defTabSz="914400">
                        <a:defRPr sz="1800"/>
                      </a:pPr>
                      <a:r>
                        <a:rPr sz="3500">
                          <a:sym typeface="Helvetica Neue"/>
                        </a:rPr>
                        <a:t>3</a:t>
                      </a:r>
                    </a:p>
                  </a:txBody>
                  <a:tcPr marL="50800" marR="50800" marT="50800" marB="50800" anchor="ctr" anchorCtr="0" horzOverflow="overflow"/>
                </a:tc>
                <a:tc>
                  <a:txBody>
                    <a:bodyPr/>
                    <a:lstStyle/>
                    <a:p>
                      <a:pPr defTabSz="914400">
                        <a:defRPr sz="1800"/>
                      </a:pPr>
                      <a:r>
                        <a:rPr sz="3500">
                          <a:sym typeface="Helvetica Neue"/>
                        </a:rPr>
                        <a:t>3</a:t>
                      </a:r>
                    </a:p>
                  </a:txBody>
                  <a:tcPr marL="50800" marR="50800" marT="50800" marB="50800" anchor="ctr" anchorCtr="0" horzOverflow="overflow"/>
                </a:tc>
                <a:tc>
                  <a:txBody>
                    <a:bodyPr/>
                    <a:lstStyle/>
                    <a:p>
                      <a:pPr defTabSz="914400">
                        <a:defRPr sz="1800"/>
                      </a:pPr>
                      <a:r>
                        <a:rPr sz="3500">
                          <a:sym typeface="Helvetica Neue"/>
                        </a:rPr>
                        <a:t>4</a:t>
                      </a:r>
                    </a:p>
                  </a:txBody>
                  <a:tcPr marL="50800" marR="50800" marT="50800" marB="50800" anchor="ctr" anchorCtr="0" horzOverflow="overflow"/>
                </a:tc>
              </a:tr>
              <a:tr h="1442720">
                <a:tc>
                  <a:txBody>
                    <a:bodyPr/>
                    <a:lstStyle/>
                    <a:p>
                      <a:pPr defTabSz="914400">
                        <a:defRPr sz="1800"/>
                      </a:pPr>
                      <a:r>
                        <a:rPr sz="3100">
                          <a:solidFill>
                            <a:srgbClr val="FFFFFF"/>
                          </a:solidFill>
                          <a:sym typeface="Helvetica Neue"/>
                        </a:rPr>
                        <a:t>Lisa</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5</a:t>
                      </a:r>
                    </a:p>
                  </a:txBody>
                  <a:tcPr marL="50800" marR="50800" marT="50800" marB="50800" anchor="ctr" anchorCtr="0" horzOverflow="overflow"/>
                </a:tc>
                <a:tc>
                  <a:txBody>
                    <a:bodyPr/>
                    <a:lstStyle/>
                    <a:p>
                      <a:pPr defTabSz="914400">
                        <a:defRPr sz="1800"/>
                      </a:pPr>
                      <a:r>
                        <a:rPr sz="3500">
                          <a:sym typeface="Helvetica Neue"/>
                        </a:rPr>
                        <a:t>5</a:t>
                      </a:r>
                    </a:p>
                  </a:txBody>
                  <a:tcPr marL="50800" marR="50800" marT="50800" marB="50800" anchor="ctr" anchorCtr="0" horzOverflow="overflow"/>
                </a:tc>
                <a:tc>
                  <a:txBody>
                    <a:bodyPr/>
                    <a:lstStyle/>
                    <a:p>
                      <a:pPr defTabSz="914400">
                        <a:defRPr sz="1800"/>
                      </a:pPr>
                      <a:r>
                        <a:rPr b="1" sz="6500">
                          <a:sym typeface="Helvetica Neue"/>
                        </a:rPr>
                        <a:t>?</a:t>
                      </a:r>
                    </a:p>
                  </a:txBody>
                  <a:tcPr marL="50800" marR="50800" marT="50800" marB="50800" anchor="ctr" anchorCtr="0" horzOverflow="overflow"/>
                </a:tc>
                <a:tc>
                  <a:txBody>
                    <a:bodyPr/>
                    <a:lstStyle/>
                    <a:p>
                      <a:pPr defTabSz="914400">
                        <a:defRPr sz="1800"/>
                      </a:pPr>
                      <a:r>
                        <a:rPr sz="3500">
                          <a:sym typeface="Helvetica Neue"/>
                        </a:rPr>
                        <a:t>1</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Recommendation Engines are everywhere."/>
          <p:cNvSpPr txBox="1"/>
          <p:nvPr>
            <p:ph type="title"/>
          </p:nvPr>
        </p:nvSpPr>
        <p:spPr>
          <a:xfrm>
            <a:off x="952500" y="82550"/>
            <a:ext cx="11099800" cy="2159000"/>
          </a:xfrm>
          <a:prstGeom prst="rect">
            <a:avLst/>
          </a:prstGeom>
        </p:spPr>
        <p:txBody>
          <a:bodyPr/>
          <a:lstStyle>
            <a:lvl1pPr defTabSz="484886">
              <a:defRPr sz="6640"/>
            </a:lvl1pPr>
          </a:lstStyle>
          <a:p>
            <a:pPr/>
            <a:r>
              <a:t>Recommendation Engines are everywhere.</a:t>
            </a:r>
          </a:p>
        </p:txBody>
      </p:sp>
      <p:pic>
        <p:nvPicPr>
          <p:cNvPr id="128" name="Image" descr="Image"/>
          <p:cNvPicPr>
            <a:picLocks noChangeAspect="1"/>
          </p:cNvPicPr>
          <p:nvPr/>
        </p:nvPicPr>
        <p:blipFill>
          <a:blip r:embed="rId2">
            <a:extLst/>
          </a:blip>
          <a:stretch>
            <a:fillRect/>
          </a:stretch>
        </p:blipFill>
        <p:spPr>
          <a:xfrm>
            <a:off x="150283" y="2218266"/>
            <a:ext cx="4711701" cy="1727201"/>
          </a:xfrm>
          <a:prstGeom prst="rect">
            <a:avLst/>
          </a:prstGeom>
          <a:ln w="12700">
            <a:miter lim="400000"/>
          </a:ln>
        </p:spPr>
      </p:pic>
      <p:pic>
        <p:nvPicPr>
          <p:cNvPr id="129" name="Image" descr="Image"/>
          <p:cNvPicPr>
            <a:picLocks noChangeAspect="1"/>
          </p:cNvPicPr>
          <p:nvPr/>
        </p:nvPicPr>
        <p:blipFill>
          <a:blip r:embed="rId3">
            <a:extLst/>
          </a:blip>
          <a:stretch>
            <a:fillRect/>
          </a:stretch>
        </p:blipFill>
        <p:spPr>
          <a:xfrm>
            <a:off x="6485466" y="2863850"/>
            <a:ext cx="5486401" cy="1485900"/>
          </a:xfrm>
          <a:prstGeom prst="rect">
            <a:avLst/>
          </a:prstGeom>
          <a:ln w="12700">
            <a:miter lim="400000"/>
          </a:ln>
        </p:spPr>
      </p:pic>
      <p:pic>
        <p:nvPicPr>
          <p:cNvPr id="130" name="Image" descr="Image"/>
          <p:cNvPicPr>
            <a:picLocks noChangeAspect="1"/>
          </p:cNvPicPr>
          <p:nvPr/>
        </p:nvPicPr>
        <p:blipFill>
          <a:blip r:embed="rId4">
            <a:extLst/>
          </a:blip>
          <a:stretch>
            <a:fillRect/>
          </a:stretch>
        </p:blipFill>
        <p:spPr>
          <a:xfrm>
            <a:off x="486833" y="3977216"/>
            <a:ext cx="5207001" cy="1562101"/>
          </a:xfrm>
          <a:prstGeom prst="rect">
            <a:avLst/>
          </a:prstGeom>
          <a:ln w="12700">
            <a:miter lim="400000"/>
          </a:ln>
        </p:spPr>
      </p:pic>
      <p:pic>
        <p:nvPicPr>
          <p:cNvPr id="131" name="Image" descr="Image"/>
          <p:cNvPicPr>
            <a:picLocks noChangeAspect="1"/>
          </p:cNvPicPr>
          <p:nvPr/>
        </p:nvPicPr>
        <p:blipFill>
          <a:blip r:embed="rId5">
            <a:extLst/>
          </a:blip>
          <a:stretch>
            <a:fillRect/>
          </a:stretch>
        </p:blipFill>
        <p:spPr>
          <a:xfrm>
            <a:off x="8955616" y="4508500"/>
            <a:ext cx="3289301" cy="2463800"/>
          </a:xfrm>
          <a:prstGeom prst="rect">
            <a:avLst/>
          </a:prstGeom>
          <a:ln w="12700">
            <a:miter lim="400000"/>
          </a:ln>
        </p:spPr>
      </p:pic>
      <p:pic>
        <p:nvPicPr>
          <p:cNvPr id="132" name="Image" descr="Image"/>
          <p:cNvPicPr>
            <a:picLocks noChangeAspect="1"/>
          </p:cNvPicPr>
          <p:nvPr/>
        </p:nvPicPr>
        <p:blipFill>
          <a:blip r:embed="rId6">
            <a:extLst/>
          </a:blip>
          <a:stretch>
            <a:fillRect/>
          </a:stretch>
        </p:blipFill>
        <p:spPr>
          <a:xfrm>
            <a:off x="5344583" y="4972050"/>
            <a:ext cx="2857501" cy="2857500"/>
          </a:xfrm>
          <a:prstGeom prst="rect">
            <a:avLst/>
          </a:prstGeom>
          <a:ln w="12700">
            <a:miter lim="400000"/>
          </a:ln>
        </p:spPr>
      </p:pic>
      <p:pic>
        <p:nvPicPr>
          <p:cNvPr id="133" name="Image" descr="Image"/>
          <p:cNvPicPr>
            <a:picLocks noChangeAspect="1"/>
          </p:cNvPicPr>
          <p:nvPr/>
        </p:nvPicPr>
        <p:blipFill>
          <a:blip r:embed="rId7">
            <a:extLst/>
          </a:blip>
          <a:stretch>
            <a:fillRect/>
          </a:stretch>
        </p:blipFill>
        <p:spPr>
          <a:xfrm>
            <a:off x="285750" y="5571066"/>
            <a:ext cx="3492500" cy="2324101"/>
          </a:xfrm>
          <a:prstGeom prst="rect">
            <a:avLst/>
          </a:prstGeom>
          <a:ln w="12700">
            <a:miter lim="400000"/>
          </a:ln>
        </p:spPr>
      </p:pic>
      <p:pic>
        <p:nvPicPr>
          <p:cNvPr id="134" name="Image" descr="Image"/>
          <p:cNvPicPr>
            <a:picLocks noChangeAspect="1"/>
          </p:cNvPicPr>
          <p:nvPr/>
        </p:nvPicPr>
        <p:blipFill>
          <a:blip r:embed="rId8">
            <a:extLst/>
          </a:blip>
          <a:stretch>
            <a:fillRect/>
          </a:stretch>
        </p:blipFill>
        <p:spPr>
          <a:xfrm>
            <a:off x="8561916" y="7283450"/>
            <a:ext cx="4076701" cy="1993900"/>
          </a:xfrm>
          <a:prstGeom prst="rect">
            <a:avLst/>
          </a:prstGeom>
          <a:ln w="12700">
            <a:miter lim="400000"/>
          </a:ln>
        </p:spPr>
      </p:pic>
      <p:pic>
        <p:nvPicPr>
          <p:cNvPr id="135" name="Image" descr="Image"/>
          <p:cNvPicPr>
            <a:picLocks noChangeAspect="1"/>
          </p:cNvPicPr>
          <p:nvPr/>
        </p:nvPicPr>
        <p:blipFill>
          <a:blip r:embed="rId9">
            <a:extLst/>
          </a:blip>
          <a:stretch>
            <a:fillRect/>
          </a:stretch>
        </p:blipFill>
        <p:spPr>
          <a:xfrm>
            <a:off x="613833" y="8123766"/>
            <a:ext cx="5816601" cy="1397001"/>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27" name="Table"/>
          <p:cNvGraphicFramePr/>
          <p:nvPr/>
        </p:nvGraphicFramePr>
        <p:xfrm>
          <a:off x="952500" y="1270000"/>
          <a:ext cx="11099800" cy="72136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219960"/>
                <a:gridCol w="2219960"/>
                <a:gridCol w="2219960"/>
                <a:gridCol w="2219960"/>
                <a:gridCol w="2219960"/>
              </a:tblGrid>
              <a:tr h="1442720">
                <a:tc>
                  <a:txBody>
                    <a:bodyPr/>
                    <a:lstStyle/>
                    <a:p>
                      <a:pPr defTabSz="914400">
                        <a:defRPr sz="2200">
                          <a:sym typeface="Helvetica Neue"/>
                        </a:defRPr>
                      </a:pP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Star Wars</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Lord of the Rings</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Star Trek</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The Notebook</a:t>
                      </a:r>
                    </a:p>
                  </a:txBody>
                  <a:tcPr marL="50800" marR="50800" marT="50800" marB="50800" anchor="ctr" anchorCtr="0" horzOverflow="overflow"/>
                </a:tc>
              </a:tr>
              <a:tr h="1442720">
                <a:tc>
                  <a:txBody>
                    <a:bodyPr/>
                    <a:lstStyle/>
                    <a:p>
                      <a:pPr defTabSz="914400">
                        <a:defRPr sz="1800"/>
                      </a:pPr>
                      <a:r>
                        <a:rPr sz="3100">
                          <a:solidFill>
                            <a:srgbClr val="FFFFFF"/>
                          </a:solidFill>
                          <a:sym typeface="Helvetica Neue"/>
                        </a:rPr>
                        <a:t>Steve</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5</a:t>
                      </a:r>
                    </a:p>
                  </a:txBody>
                  <a:tcPr marL="50800" marR="50800" marT="50800" marB="50800" anchor="ctr" anchorCtr="0" horzOverflow="overflow">
                    <a:solidFill>
                      <a:schemeClr val="accent2">
                        <a:hueOff val="-85259"/>
                        <a:satOff val="14347"/>
                        <a:lumOff val="22373"/>
                      </a:schemeClr>
                    </a:solidFill>
                  </a:tcPr>
                </a:tc>
                <a:tc>
                  <a:txBody>
                    <a:bodyPr/>
                    <a:lstStyle/>
                    <a:p>
                      <a:pPr defTabSz="914400">
                        <a:defRPr sz="1800"/>
                      </a:pPr>
                      <a:r>
                        <a:rPr sz="3500">
                          <a:sym typeface="Helvetica Neue"/>
                        </a:rPr>
                        <a:t>5</a:t>
                      </a:r>
                    </a:p>
                  </a:txBody>
                  <a:tcPr marL="50800" marR="50800" marT="50800" marB="50800" anchor="ctr" anchorCtr="0" horzOverflow="overflow">
                    <a:solidFill>
                      <a:schemeClr val="accent2">
                        <a:hueOff val="-85259"/>
                        <a:satOff val="14347"/>
                        <a:lumOff val="22373"/>
                      </a:schemeClr>
                    </a:solidFill>
                  </a:tcPr>
                </a:tc>
                <a:tc>
                  <a:txBody>
                    <a:bodyPr/>
                    <a:lstStyle/>
                    <a:p>
                      <a:pPr defTabSz="914400">
                        <a:defRPr sz="1800"/>
                      </a:pPr>
                      <a:r>
                        <a:rPr sz="3500">
                          <a:sym typeface="Helvetica Neue"/>
                        </a:rPr>
                        <a:t>5</a:t>
                      </a:r>
                    </a:p>
                  </a:txBody>
                  <a:tcPr marL="50800" marR="50800" marT="50800" marB="50800" anchor="ctr" anchorCtr="0" horzOverflow="overflow"/>
                </a:tc>
                <a:tc>
                  <a:txBody>
                    <a:bodyPr/>
                    <a:lstStyle/>
                    <a:p>
                      <a:pPr defTabSz="914400">
                        <a:defRPr sz="1800"/>
                      </a:pPr>
                      <a:r>
                        <a:rPr sz="3500">
                          <a:sym typeface="Helvetica Neue"/>
                        </a:rPr>
                        <a:t>2</a:t>
                      </a:r>
                    </a:p>
                  </a:txBody>
                  <a:tcPr marL="50800" marR="50800" marT="50800" marB="50800" anchor="ctr" anchorCtr="0" horzOverflow="overflow">
                    <a:solidFill>
                      <a:schemeClr val="accent6"/>
                    </a:solidFill>
                  </a:tcPr>
                </a:tc>
              </a:tr>
              <a:tr h="1442720">
                <a:tc>
                  <a:txBody>
                    <a:bodyPr/>
                    <a:lstStyle/>
                    <a:p>
                      <a:pPr defTabSz="914400">
                        <a:defRPr sz="1800"/>
                      </a:pPr>
                      <a:r>
                        <a:rPr sz="3100">
                          <a:solidFill>
                            <a:srgbClr val="FFFFFF"/>
                          </a:solidFill>
                          <a:sym typeface="Helvetica Neue"/>
                        </a:rPr>
                        <a:t>Monroe</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1</a:t>
                      </a:r>
                    </a:p>
                  </a:txBody>
                  <a:tcPr marL="50800" marR="50800" marT="50800" marB="50800" anchor="ctr" anchorCtr="0" horzOverflow="overflow"/>
                </a:tc>
                <a:tc>
                  <a:txBody>
                    <a:bodyPr/>
                    <a:lstStyle/>
                    <a:p>
                      <a:pPr defTabSz="914400">
                        <a:defRPr sz="1800"/>
                      </a:pPr>
                      <a:r>
                        <a:rPr sz="3500">
                          <a:sym typeface="Helvetica Neue"/>
                        </a:rPr>
                        <a:t>1</a:t>
                      </a:r>
                    </a:p>
                  </a:txBody>
                  <a:tcPr marL="50800" marR="50800" marT="50800" marB="50800" anchor="ctr" anchorCtr="0" horzOverflow="overflow"/>
                </a:tc>
                <a:tc>
                  <a:txBody>
                    <a:bodyPr/>
                    <a:lstStyle/>
                    <a:p>
                      <a:pPr defTabSz="914400">
                        <a:defRPr sz="1800"/>
                      </a:pPr>
                      <a:r>
                        <a:rPr sz="3500">
                          <a:sym typeface="Helvetica Neue"/>
                        </a:rPr>
                        <a:t>1</a:t>
                      </a:r>
                    </a:p>
                  </a:txBody>
                  <a:tcPr marL="50800" marR="50800" marT="50800" marB="50800" anchor="ctr" anchorCtr="0" horzOverflow="overflow"/>
                </a:tc>
                <a:tc>
                  <a:txBody>
                    <a:bodyPr/>
                    <a:lstStyle/>
                    <a:p>
                      <a:pPr defTabSz="914400">
                        <a:defRPr sz="1800"/>
                      </a:pPr>
                      <a:r>
                        <a:rPr sz="3500">
                          <a:sym typeface="Helvetica Neue"/>
                        </a:rPr>
                        <a:t>5</a:t>
                      </a:r>
                    </a:p>
                  </a:txBody>
                  <a:tcPr marL="50800" marR="50800" marT="50800" marB="50800" anchor="ctr" anchorCtr="0" horzOverflow="overflow"/>
                </a:tc>
              </a:tr>
              <a:tr h="1442720">
                <a:tc>
                  <a:txBody>
                    <a:bodyPr/>
                    <a:lstStyle/>
                    <a:p>
                      <a:pPr defTabSz="914400">
                        <a:defRPr sz="1800"/>
                      </a:pPr>
                      <a:r>
                        <a:rPr sz="3100">
                          <a:solidFill>
                            <a:srgbClr val="FFFFFF"/>
                          </a:solidFill>
                          <a:sym typeface="Helvetica Neue"/>
                        </a:rPr>
                        <a:t>Graham</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3</a:t>
                      </a:r>
                    </a:p>
                  </a:txBody>
                  <a:tcPr marL="50800" marR="50800" marT="50800" marB="50800" anchor="ctr" anchorCtr="0" horzOverflow="overflow"/>
                </a:tc>
                <a:tc>
                  <a:txBody>
                    <a:bodyPr/>
                    <a:lstStyle/>
                    <a:p>
                      <a:pPr defTabSz="914400">
                        <a:defRPr sz="1800"/>
                      </a:pPr>
                      <a:r>
                        <a:rPr sz="3500">
                          <a:sym typeface="Helvetica Neue"/>
                        </a:rPr>
                        <a:t>3</a:t>
                      </a:r>
                    </a:p>
                  </a:txBody>
                  <a:tcPr marL="50800" marR="50800" marT="50800" marB="50800" anchor="ctr" anchorCtr="0" horzOverflow="overflow"/>
                </a:tc>
                <a:tc>
                  <a:txBody>
                    <a:bodyPr/>
                    <a:lstStyle/>
                    <a:p>
                      <a:pPr defTabSz="914400">
                        <a:defRPr sz="1800"/>
                      </a:pPr>
                      <a:r>
                        <a:rPr sz="3500">
                          <a:sym typeface="Helvetica Neue"/>
                        </a:rPr>
                        <a:t>3</a:t>
                      </a:r>
                    </a:p>
                  </a:txBody>
                  <a:tcPr marL="50800" marR="50800" marT="50800" marB="50800" anchor="ctr" anchorCtr="0" horzOverflow="overflow"/>
                </a:tc>
                <a:tc>
                  <a:txBody>
                    <a:bodyPr/>
                    <a:lstStyle/>
                    <a:p>
                      <a:pPr defTabSz="914400">
                        <a:defRPr sz="1800"/>
                      </a:pPr>
                      <a:r>
                        <a:rPr sz="3500">
                          <a:sym typeface="Helvetica Neue"/>
                        </a:rPr>
                        <a:t>4</a:t>
                      </a:r>
                    </a:p>
                  </a:txBody>
                  <a:tcPr marL="50800" marR="50800" marT="50800" marB="50800" anchor="ctr" anchorCtr="0" horzOverflow="overflow"/>
                </a:tc>
              </a:tr>
              <a:tr h="1442720">
                <a:tc>
                  <a:txBody>
                    <a:bodyPr/>
                    <a:lstStyle/>
                    <a:p>
                      <a:pPr defTabSz="914400">
                        <a:defRPr sz="1800"/>
                      </a:pPr>
                      <a:r>
                        <a:rPr sz="3100">
                          <a:solidFill>
                            <a:srgbClr val="FFFFFF"/>
                          </a:solidFill>
                          <a:sym typeface="Helvetica Neue"/>
                        </a:rPr>
                        <a:t>Lisa</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5</a:t>
                      </a:r>
                    </a:p>
                  </a:txBody>
                  <a:tcPr marL="50800" marR="50800" marT="50800" marB="50800" anchor="ctr" anchorCtr="0" horzOverflow="overflow">
                    <a:solidFill>
                      <a:schemeClr val="accent2">
                        <a:hueOff val="-85259"/>
                        <a:satOff val="14347"/>
                        <a:lumOff val="22373"/>
                      </a:schemeClr>
                    </a:solidFill>
                  </a:tcPr>
                </a:tc>
                <a:tc>
                  <a:txBody>
                    <a:bodyPr/>
                    <a:lstStyle/>
                    <a:p>
                      <a:pPr defTabSz="914400">
                        <a:defRPr sz="1800"/>
                      </a:pPr>
                      <a:r>
                        <a:rPr sz="3500">
                          <a:sym typeface="Helvetica Neue"/>
                        </a:rPr>
                        <a:t>5</a:t>
                      </a:r>
                    </a:p>
                  </a:txBody>
                  <a:tcPr marL="50800" marR="50800" marT="50800" marB="50800" anchor="ctr" anchorCtr="0" horzOverflow="overflow">
                    <a:solidFill>
                      <a:schemeClr val="accent2">
                        <a:hueOff val="-85259"/>
                        <a:satOff val="14347"/>
                        <a:lumOff val="22373"/>
                      </a:schemeClr>
                    </a:solidFill>
                  </a:tcPr>
                </a:tc>
                <a:tc>
                  <a:txBody>
                    <a:bodyPr/>
                    <a:lstStyle/>
                    <a:p>
                      <a:pPr defTabSz="914400">
                        <a:defRPr sz="1800"/>
                      </a:pPr>
                      <a:r>
                        <a:rPr b="1" sz="6500">
                          <a:sym typeface="Helvetica Neue"/>
                        </a:rPr>
                        <a:t>?</a:t>
                      </a:r>
                    </a:p>
                  </a:txBody>
                  <a:tcPr marL="50800" marR="50800" marT="50800" marB="50800" anchor="ctr" anchorCtr="0" horzOverflow="overflow"/>
                </a:tc>
                <a:tc>
                  <a:txBody>
                    <a:bodyPr/>
                    <a:lstStyle/>
                    <a:p>
                      <a:pPr defTabSz="914400">
                        <a:defRPr sz="1800"/>
                      </a:pPr>
                      <a:r>
                        <a:rPr sz="3500">
                          <a:sym typeface="Helvetica Neue"/>
                        </a:rPr>
                        <a:t>1</a:t>
                      </a:r>
                    </a:p>
                  </a:txBody>
                  <a:tcPr marL="50800" marR="50800" marT="50800" marB="50800" anchor="ctr" anchorCtr="0" horzOverflow="overflow">
                    <a:solidFill>
                      <a:schemeClr val="accent6"/>
                    </a:solidFill>
                  </a:tcPr>
                </a:tc>
              </a:tr>
            </a:tbl>
          </a:graphicData>
        </a:graphic>
      </p:graphicFrame>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29" name="Table"/>
          <p:cNvGraphicFramePr/>
          <p:nvPr/>
        </p:nvGraphicFramePr>
        <p:xfrm>
          <a:off x="952500" y="1270000"/>
          <a:ext cx="11099800" cy="72136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219960"/>
                <a:gridCol w="2219960"/>
                <a:gridCol w="2219960"/>
                <a:gridCol w="2219960"/>
                <a:gridCol w="2219960"/>
              </a:tblGrid>
              <a:tr h="1442720">
                <a:tc>
                  <a:txBody>
                    <a:bodyPr/>
                    <a:lstStyle/>
                    <a:p>
                      <a:pPr defTabSz="914400">
                        <a:defRPr sz="2200">
                          <a:sym typeface="Helvetica Neue"/>
                        </a:defRPr>
                      </a:pP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Star Wars</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Lord of the Rings</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Star Trek</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The Notebook</a:t>
                      </a:r>
                    </a:p>
                  </a:txBody>
                  <a:tcPr marL="50800" marR="50800" marT="50800" marB="50800" anchor="ctr" anchorCtr="0" horzOverflow="overflow"/>
                </a:tc>
              </a:tr>
              <a:tr h="1442720">
                <a:tc>
                  <a:txBody>
                    <a:bodyPr/>
                    <a:lstStyle/>
                    <a:p>
                      <a:pPr defTabSz="914400">
                        <a:defRPr sz="1800"/>
                      </a:pPr>
                      <a:r>
                        <a:rPr sz="3100">
                          <a:solidFill>
                            <a:srgbClr val="FFFFFF"/>
                          </a:solidFill>
                          <a:sym typeface="Helvetica Neue"/>
                        </a:rPr>
                        <a:t>Steve</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5</a:t>
                      </a:r>
                    </a:p>
                  </a:txBody>
                  <a:tcPr marL="50800" marR="50800" marT="50800" marB="50800" anchor="ctr" anchorCtr="0" horzOverflow="overflow">
                    <a:solidFill>
                      <a:schemeClr val="accent2">
                        <a:hueOff val="-85259"/>
                        <a:satOff val="14347"/>
                        <a:lumOff val="22373"/>
                      </a:schemeClr>
                    </a:solidFill>
                  </a:tcPr>
                </a:tc>
                <a:tc>
                  <a:txBody>
                    <a:bodyPr/>
                    <a:lstStyle/>
                    <a:p>
                      <a:pPr defTabSz="914400">
                        <a:defRPr sz="1800"/>
                      </a:pPr>
                      <a:r>
                        <a:rPr sz="3500">
                          <a:sym typeface="Helvetica Neue"/>
                        </a:rPr>
                        <a:t>5</a:t>
                      </a:r>
                    </a:p>
                  </a:txBody>
                  <a:tcPr marL="50800" marR="50800" marT="50800" marB="50800" anchor="ctr" anchorCtr="0" horzOverflow="overflow">
                    <a:solidFill>
                      <a:schemeClr val="accent2">
                        <a:hueOff val="-85259"/>
                        <a:satOff val="14347"/>
                        <a:lumOff val="22373"/>
                      </a:schemeClr>
                    </a:solidFill>
                  </a:tcPr>
                </a:tc>
                <a:tc>
                  <a:txBody>
                    <a:bodyPr/>
                    <a:lstStyle/>
                    <a:p>
                      <a:pPr defTabSz="914400">
                        <a:defRPr sz="1800"/>
                      </a:pPr>
                      <a:r>
                        <a:rPr sz="3500">
                          <a:sym typeface="Helvetica Neue"/>
                        </a:rPr>
                        <a:t>5</a:t>
                      </a:r>
                    </a:p>
                  </a:txBody>
                  <a:tcPr marL="50800" marR="50800" marT="50800" marB="50800" anchor="ctr" anchorCtr="0" horzOverflow="overflow">
                    <a:solidFill>
                      <a:schemeClr val="accent3">
                        <a:hueOff val="-274225"/>
                        <a:satOff val="26768"/>
                        <a:lumOff val="11368"/>
                      </a:schemeClr>
                    </a:solidFill>
                  </a:tcPr>
                </a:tc>
                <a:tc>
                  <a:txBody>
                    <a:bodyPr/>
                    <a:lstStyle/>
                    <a:p>
                      <a:pPr defTabSz="914400">
                        <a:defRPr sz="1800"/>
                      </a:pPr>
                      <a:r>
                        <a:rPr sz="3500">
                          <a:sym typeface="Helvetica Neue"/>
                        </a:rPr>
                        <a:t>2</a:t>
                      </a:r>
                    </a:p>
                  </a:txBody>
                  <a:tcPr marL="50800" marR="50800" marT="50800" marB="50800" anchor="ctr" anchorCtr="0" horzOverflow="overflow">
                    <a:solidFill>
                      <a:schemeClr val="accent6"/>
                    </a:solidFill>
                  </a:tcPr>
                </a:tc>
              </a:tr>
              <a:tr h="1442720">
                <a:tc>
                  <a:txBody>
                    <a:bodyPr/>
                    <a:lstStyle/>
                    <a:p>
                      <a:pPr defTabSz="914400">
                        <a:defRPr sz="1800"/>
                      </a:pPr>
                      <a:r>
                        <a:rPr sz="3100">
                          <a:solidFill>
                            <a:srgbClr val="FFFFFF"/>
                          </a:solidFill>
                          <a:sym typeface="Helvetica Neue"/>
                        </a:rPr>
                        <a:t>Monroe</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1</a:t>
                      </a:r>
                    </a:p>
                  </a:txBody>
                  <a:tcPr marL="50800" marR="50800" marT="50800" marB="50800" anchor="ctr" anchorCtr="0" horzOverflow="overflow"/>
                </a:tc>
                <a:tc>
                  <a:txBody>
                    <a:bodyPr/>
                    <a:lstStyle/>
                    <a:p>
                      <a:pPr defTabSz="914400">
                        <a:defRPr sz="1800"/>
                      </a:pPr>
                      <a:r>
                        <a:rPr sz="3500">
                          <a:sym typeface="Helvetica Neue"/>
                        </a:rPr>
                        <a:t>1</a:t>
                      </a:r>
                    </a:p>
                  </a:txBody>
                  <a:tcPr marL="50800" marR="50800" marT="50800" marB="50800" anchor="ctr" anchorCtr="0" horzOverflow="overflow"/>
                </a:tc>
                <a:tc>
                  <a:txBody>
                    <a:bodyPr/>
                    <a:lstStyle/>
                    <a:p>
                      <a:pPr defTabSz="914400">
                        <a:defRPr sz="1800"/>
                      </a:pPr>
                      <a:r>
                        <a:rPr sz="3500">
                          <a:sym typeface="Helvetica Neue"/>
                        </a:rPr>
                        <a:t>1</a:t>
                      </a:r>
                    </a:p>
                  </a:txBody>
                  <a:tcPr marL="50800" marR="50800" marT="50800" marB="50800" anchor="ctr" anchorCtr="0" horzOverflow="overflow"/>
                </a:tc>
                <a:tc>
                  <a:txBody>
                    <a:bodyPr/>
                    <a:lstStyle/>
                    <a:p>
                      <a:pPr defTabSz="914400">
                        <a:defRPr sz="1800"/>
                      </a:pPr>
                      <a:r>
                        <a:rPr sz="3500">
                          <a:sym typeface="Helvetica Neue"/>
                        </a:rPr>
                        <a:t>5</a:t>
                      </a:r>
                    </a:p>
                  </a:txBody>
                  <a:tcPr marL="50800" marR="50800" marT="50800" marB="50800" anchor="ctr" anchorCtr="0" horzOverflow="overflow"/>
                </a:tc>
              </a:tr>
              <a:tr h="1442720">
                <a:tc>
                  <a:txBody>
                    <a:bodyPr/>
                    <a:lstStyle/>
                    <a:p>
                      <a:pPr defTabSz="914400">
                        <a:defRPr sz="1800"/>
                      </a:pPr>
                      <a:r>
                        <a:rPr sz="3100">
                          <a:solidFill>
                            <a:srgbClr val="FFFFFF"/>
                          </a:solidFill>
                          <a:sym typeface="Helvetica Neue"/>
                        </a:rPr>
                        <a:t>Graham</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3</a:t>
                      </a:r>
                    </a:p>
                  </a:txBody>
                  <a:tcPr marL="50800" marR="50800" marT="50800" marB="50800" anchor="ctr" anchorCtr="0" horzOverflow="overflow"/>
                </a:tc>
                <a:tc>
                  <a:txBody>
                    <a:bodyPr/>
                    <a:lstStyle/>
                    <a:p>
                      <a:pPr defTabSz="914400">
                        <a:defRPr sz="1800"/>
                      </a:pPr>
                      <a:r>
                        <a:rPr sz="3500">
                          <a:sym typeface="Helvetica Neue"/>
                        </a:rPr>
                        <a:t>3</a:t>
                      </a:r>
                    </a:p>
                  </a:txBody>
                  <a:tcPr marL="50800" marR="50800" marT="50800" marB="50800" anchor="ctr" anchorCtr="0" horzOverflow="overflow"/>
                </a:tc>
                <a:tc>
                  <a:txBody>
                    <a:bodyPr/>
                    <a:lstStyle/>
                    <a:p>
                      <a:pPr defTabSz="914400">
                        <a:defRPr sz="1800"/>
                      </a:pPr>
                      <a:r>
                        <a:rPr sz="3500">
                          <a:sym typeface="Helvetica Neue"/>
                        </a:rPr>
                        <a:t>3</a:t>
                      </a:r>
                    </a:p>
                  </a:txBody>
                  <a:tcPr marL="50800" marR="50800" marT="50800" marB="50800" anchor="ctr" anchorCtr="0" horzOverflow="overflow"/>
                </a:tc>
                <a:tc>
                  <a:txBody>
                    <a:bodyPr/>
                    <a:lstStyle/>
                    <a:p>
                      <a:pPr defTabSz="914400">
                        <a:defRPr sz="1800"/>
                      </a:pPr>
                      <a:r>
                        <a:rPr sz="3500">
                          <a:sym typeface="Helvetica Neue"/>
                        </a:rPr>
                        <a:t>4</a:t>
                      </a:r>
                    </a:p>
                  </a:txBody>
                  <a:tcPr marL="50800" marR="50800" marT="50800" marB="50800" anchor="ctr" anchorCtr="0" horzOverflow="overflow"/>
                </a:tc>
              </a:tr>
              <a:tr h="1442720">
                <a:tc>
                  <a:txBody>
                    <a:bodyPr/>
                    <a:lstStyle/>
                    <a:p>
                      <a:pPr defTabSz="914400">
                        <a:defRPr sz="1800"/>
                      </a:pPr>
                      <a:r>
                        <a:rPr sz="3100">
                          <a:solidFill>
                            <a:srgbClr val="FFFFFF"/>
                          </a:solidFill>
                          <a:sym typeface="Helvetica Neue"/>
                        </a:rPr>
                        <a:t>Lisa</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5</a:t>
                      </a:r>
                    </a:p>
                  </a:txBody>
                  <a:tcPr marL="50800" marR="50800" marT="50800" marB="50800" anchor="ctr" anchorCtr="0" horzOverflow="overflow">
                    <a:solidFill>
                      <a:schemeClr val="accent2">
                        <a:hueOff val="-85259"/>
                        <a:satOff val="14347"/>
                        <a:lumOff val="22373"/>
                      </a:schemeClr>
                    </a:solidFill>
                  </a:tcPr>
                </a:tc>
                <a:tc>
                  <a:txBody>
                    <a:bodyPr/>
                    <a:lstStyle/>
                    <a:p>
                      <a:pPr defTabSz="914400">
                        <a:defRPr sz="1800"/>
                      </a:pPr>
                      <a:r>
                        <a:rPr sz="3500">
                          <a:sym typeface="Helvetica Neue"/>
                        </a:rPr>
                        <a:t>5</a:t>
                      </a:r>
                    </a:p>
                  </a:txBody>
                  <a:tcPr marL="50800" marR="50800" marT="50800" marB="50800" anchor="ctr" anchorCtr="0" horzOverflow="overflow">
                    <a:solidFill>
                      <a:schemeClr val="accent2">
                        <a:hueOff val="-85259"/>
                        <a:satOff val="14347"/>
                        <a:lumOff val="22373"/>
                      </a:schemeClr>
                    </a:solidFill>
                  </a:tcPr>
                </a:tc>
                <a:tc>
                  <a:txBody>
                    <a:bodyPr/>
                    <a:lstStyle/>
                    <a:p>
                      <a:pPr defTabSz="914400">
                        <a:defRPr sz="1800"/>
                      </a:pPr>
                      <a:r>
                        <a:rPr b="1" sz="6500">
                          <a:sym typeface="Helvetica Neue"/>
                        </a:rPr>
                        <a:t>?</a:t>
                      </a:r>
                    </a:p>
                  </a:txBody>
                  <a:tcPr marL="50800" marR="50800" marT="50800" marB="50800" anchor="ctr" anchorCtr="0" horzOverflow="overflow">
                    <a:solidFill>
                      <a:schemeClr val="accent3">
                        <a:hueOff val="-274225"/>
                        <a:satOff val="26768"/>
                        <a:lumOff val="11368"/>
                      </a:schemeClr>
                    </a:solidFill>
                  </a:tcPr>
                </a:tc>
                <a:tc>
                  <a:txBody>
                    <a:bodyPr/>
                    <a:lstStyle/>
                    <a:p>
                      <a:pPr defTabSz="914400">
                        <a:defRPr sz="1800"/>
                      </a:pPr>
                      <a:r>
                        <a:rPr sz="3500">
                          <a:sym typeface="Helvetica Neue"/>
                        </a:rPr>
                        <a:t>1</a:t>
                      </a:r>
                    </a:p>
                  </a:txBody>
                  <a:tcPr marL="50800" marR="50800" marT="50800" marB="50800" anchor="ctr" anchorCtr="0" horzOverflow="overflow">
                    <a:solidFill>
                      <a:schemeClr val="accent6"/>
                    </a:solidFill>
                  </a:tcPr>
                </a:tc>
              </a:tr>
            </a:tbl>
          </a:graphicData>
        </a:graphic>
      </p:graphicFrame>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31" name="Table"/>
          <p:cNvGraphicFramePr/>
          <p:nvPr/>
        </p:nvGraphicFramePr>
        <p:xfrm>
          <a:off x="952500" y="1270000"/>
          <a:ext cx="11099800" cy="72136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219960"/>
                <a:gridCol w="2219960"/>
                <a:gridCol w="2219960"/>
                <a:gridCol w="2219960"/>
                <a:gridCol w="2219960"/>
              </a:tblGrid>
              <a:tr h="1442720">
                <a:tc>
                  <a:txBody>
                    <a:bodyPr/>
                    <a:lstStyle/>
                    <a:p>
                      <a:pPr defTabSz="914400">
                        <a:defRPr sz="2200">
                          <a:sym typeface="Helvetica Neue"/>
                        </a:defRPr>
                      </a:pP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Star Wars</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Lord of the Rings</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Star Trek</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The Notebook</a:t>
                      </a:r>
                    </a:p>
                  </a:txBody>
                  <a:tcPr marL="50800" marR="50800" marT="50800" marB="50800" anchor="ctr" anchorCtr="0" horzOverflow="overflow"/>
                </a:tc>
              </a:tr>
              <a:tr h="1442720">
                <a:tc>
                  <a:txBody>
                    <a:bodyPr/>
                    <a:lstStyle/>
                    <a:p>
                      <a:pPr defTabSz="914400">
                        <a:defRPr sz="1800"/>
                      </a:pPr>
                      <a:r>
                        <a:rPr sz="3100">
                          <a:solidFill>
                            <a:srgbClr val="FFFFFF"/>
                          </a:solidFill>
                          <a:sym typeface="Helvetica Neue"/>
                        </a:rPr>
                        <a:t>Steve</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5</a:t>
                      </a:r>
                    </a:p>
                  </a:txBody>
                  <a:tcPr marL="50800" marR="50800" marT="50800" marB="50800" anchor="ctr" anchorCtr="0" horzOverflow="overflow">
                    <a:solidFill>
                      <a:schemeClr val="accent2">
                        <a:hueOff val="-85259"/>
                        <a:satOff val="14347"/>
                        <a:lumOff val="22373"/>
                      </a:schemeClr>
                    </a:solidFill>
                  </a:tcPr>
                </a:tc>
                <a:tc>
                  <a:txBody>
                    <a:bodyPr/>
                    <a:lstStyle/>
                    <a:p>
                      <a:pPr defTabSz="914400">
                        <a:defRPr sz="1800"/>
                      </a:pPr>
                      <a:r>
                        <a:rPr sz="3500">
                          <a:sym typeface="Helvetica Neue"/>
                        </a:rPr>
                        <a:t>5</a:t>
                      </a:r>
                    </a:p>
                  </a:txBody>
                  <a:tcPr marL="50800" marR="50800" marT="50800" marB="50800" anchor="ctr" anchorCtr="0" horzOverflow="overflow">
                    <a:solidFill>
                      <a:schemeClr val="accent2">
                        <a:hueOff val="-85259"/>
                        <a:satOff val="14347"/>
                        <a:lumOff val="22373"/>
                      </a:schemeClr>
                    </a:solidFill>
                  </a:tcPr>
                </a:tc>
                <a:tc>
                  <a:txBody>
                    <a:bodyPr/>
                    <a:lstStyle/>
                    <a:p>
                      <a:pPr defTabSz="914400">
                        <a:defRPr sz="1800"/>
                      </a:pPr>
                      <a:r>
                        <a:rPr sz="3500">
                          <a:sym typeface="Helvetica Neue"/>
                        </a:rPr>
                        <a:t>5</a:t>
                      </a:r>
                    </a:p>
                  </a:txBody>
                  <a:tcPr marL="50800" marR="50800" marT="50800" marB="50800" anchor="ctr" anchorCtr="0" horzOverflow="overflow">
                    <a:solidFill>
                      <a:schemeClr val="accent3">
                        <a:hueOff val="-274225"/>
                        <a:satOff val="26768"/>
                        <a:lumOff val="11368"/>
                      </a:schemeClr>
                    </a:solidFill>
                  </a:tcPr>
                </a:tc>
                <a:tc>
                  <a:txBody>
                    <a:bodyPr/>
                    <a:lstStyle/>
                    <a:p>
                      <a:pPr defTabSz="914400">
                        <a:defRPr sz="1800"/>
                      </a:pPr>
                      <a:r>
                        <a:rPr sz="3500">
                          <a:sym typeface="Helvetica Neue"/>
                        </a:rPr>
                        <a:t>2</a:t>
                      </a:r>
                    </a:p>
                  </a:txBody>
                  <a:tcPr marL="50800" marR="50800" marT="50800" marB="50800" anchor="ctr" anchorCtr="0" horzOverflow="overflow">
                    <a:solidFill>
                      <a:schemeClr val="accent6"/>
                    </a:solidFill>
                  </a:tcPr>
                </a:tc>
              </a:tr>
              <a:tr h="1442720">
                <a:tc>
                  <a:txBody>
                    <a:bodyPr/>
                    <a:lstStyle/>
                    <a:p>
                      <a:pPr defTabSz="914400">
                        <a:defRPr sz="1800"/>
                      </a:pPr>
                      <a:r>
                        <a:rPr sz="3100">
                          <a:solidFill>
                            <a:srgbClr val="FFFFFF"/>
                          </a:solidFill>
                          <a:sym typeface="Helvetica Neue"/>
                        </a:rPr>
                        <a:t>Monroe</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1</a:t>
                      </a:r>
                    </a:p>
                  </a:txBody>
                  <a:tcPr marL="50800" marR="50800" marT="50800" marB="50800" anchor="ctr" anchorCtr="0" horzOverflow="overflow"/>
                </a:tc>
                <a:tc>
                  <a:txBody>
                    <a:bodyPr/>
                    <a:lstStyle/>
                    <a:p>
                      <a:pPr defTabSz="914400">
                        <a:defRPr sz="1800"/>
                      </a:pPr>
                      <a:r>
                        <a:rPr sz="3500">
                          <a:sym typeface="Helvetica Neue"/>
                        </a:rPr>
                        <a:t>1</a:t>
                      </a:r>
                    </a:p>
                  </a:txBody>
                  <a:tcPr marL="50800" marR="50800" marT="50800" marB="50800" anchor="ctr" anchorCtr="0" horzOverflow="overflow"/>
                </a:tc>
                <a:tc>
                  <a:txBody>
                    <a:bodyPr/>
                    <a:lstStyle/>
                    <a:p>
                      <a:pPr defTabSz="914400">
                        <a:defRPr sz="1800"/>
                      </a:pPr>
                      <a:r>
                        <a:rPr sz="3500">
                          <a:sym typeface="Helvetica Neue"/>
                        </a:rPr>
                        <a:t>1</a:t>
                      </a:r>
                    </a:p>
                  </a:txBody>
                  <a:tcPr marL="50800" marR="50800" marT="50800" marB="50800" anchor="ctr" anchorCtr="0" horzOverflow="overflow"/>
                </a:tc>
                <a:tc>
                  <a:txBody>
                    <a:bodyPr/>
                    <a:lstStyle/>
                    <a:p>
                      <a:pPr defTabSz="914400">
                        <a:defRPr sz="1800"/>
                      </a:pPr>
                      <a:r>
                        <a:rPr sz="3500">
                          <a:sym typeface="Helvetica Neue"/>
                        </a:rPr>
                        <a:t>5</a:t>
                      </a:r>
                    </a:p>
                  </a:txBody>
                  <a:tcPr marL="50800" marR="50800" marT="50800" marB="50800" anchor="ctr" anchorCtr="0" horzOverflow="overflow"/>
                </a:tc>
              </a:tr>
              <a:tr h="1442720">
                <a:tc>
                  <a:txBody>
                    <a:bodyPr/>
                    <a:lstStyle/>
                    <a:p>
                      <a:pPr defTabSz="914400">
                        <a:defRPr sz="1800"/>
                      </a:pPr>
                      <a:r>
                        <a:rPr sz="3100">
                          <a:solidFill>
                            <a:srgbClr val="FFFFFF"/>
                          </a:solidFill>
                          <a:sym typeface="Helvetica Neue"/>
                        </a:rPr>
                        <a:t>Graham</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3</a:t>
                      </a:r>
                    </a:p>
                  </a:txBody>
                  <a:tcPr marL="50800" marR="50800" marT="50800" marB="50800" anchor="ctr" anchorCtr="0" horzOverflow="overflow"/>
                </a:tc>
                <a:tc>
                  <a:txBody>
                    <a:bodyPr/>
                    <a:lstStyle/>
                    <a:p>
                      <a:pPr defTabSz="914400">
                        <a:defRPr sz="1800"/>
                      </a:pPr>
                      <a:r>
                        <a:rPr sz="3500">
                          <a:sym typeface="Helvetica Neue"/>
                        </a:rPr>
                        <a:t>3</a:t>
                      </a:r>
                    </a:p>
                  </a:txBody>
                  <a:tcPr marL="50800" marR="50800" marT="50800" marB="50800" anchor="ctr" anchorCtr="0" horzOverflow="overflow"/>
                </a:tc>
                <a:tc>
                  <a:txBody>
                    <a:bodyPr/>
                    <a:lstStyle/>
                    <a:p>
                      <a:pPr defTabSz="914400">
                        <a:defRPr sz="1800"/>
                      </a:pPr>
                      <a:r>
                        <a:rPr sz="3500">
                          <a:sym typeface="Helvetica Neue"/>
                        </a:rPr>
                        <a:t>3</a:t>
                      </a:r>
                    </a:p>
                  </a:txBody>
                  <a:tcPr marL="50800" marR="50800" marT="50800" marB="50800" anchor="ctr" anchorCtr="0" horzOverflow="overflow"/>
                </a:tc>
                <a:tc>
                  <a:txBody>
                    <a:bodyPr/>
                    <a:lstStyle/>
                    <a:p>
                      <a:pPr defTabSz="914400">
                        <a:defRPr sz="1800"/>
                      </a:pPr>
                      <a:r>
                        <a:rPr sz="3500">
                          <a:sym typeface="Helvetica Neue"/>
                        </a:rPr>
                        <a:t>4</a:t>
                      </a:r>
                    </a:p>
                  </a:txBody>
                  <a:tcPr marL="50800" marR="50800" marT="50800" marB="50800" anchor="ctr" anchorCtr="0" horzOverflow="overflow"/>
                </a:tc>
              </a:tr>
              <a:tr h="1442720">
                <a:tc>
                  <a:txBody>
                    <a:bodyPr/>
                    <a:lstStyle/>
                    <a:p>
                      <a:pPr defTabSz="914400">
                        <a:defRPr sz="1800"/>
                      </a:pPr>
                      <a:r>
                        <a:rPr sz="3100">
                          <a:solidFill>
                            <a:srgbClr val="FFFFFF"/>
                          </a:solidFill>
                          <a:sym typeface="Helvetica Neue"/>
                        </a:rPr>
                        <a:t>Lisa</a:t>
                      </a:r>
                    </a:p>
                  </a:txBody>
                  <a:tcPr marL="50800" marR="50800" marT="50800" marB="50800" anchor="ctr" anchorCtr="0" horzOverflow="overflow">
                    <a:solidFill>
                      <a:schemeClr val="accent1"/>
                    </a:solidFill>
                  </a:tcPr>
                </a:tc>
                <a:tc>
                  <a:txBody>
                    <a:bodyPr/>
                    <a:lstStyle/>
                    <a:p>
                      <a:pPr defTabSz="914400">
                        <a:defRPr sz="1800"/>
                      </a:pPr>
                      <a:r>
                        <a:rPr sz="3500">
                          <a:sym typeface="Helvetica Neue"/>
                        </a:rPr>
                        <a:t>5</a:t>
                      </a:r>
                    </a:p>
                  </a:txBody>
                  <a:tcPr marL="50800" marR="50800" marT="50800" marB="50800" anchor="ctr" anchorCtr="0" horzOverflow="overflow">
                    <a:solidFill>
                      <a:schemeClr val="accent2">
                        <a:hueOff val="-85259"/>
                        <a:satOff val="14347"/>
                        <a:lumOff val="22373"/>
                      </a:schemeClr>
                    </a:solidFill>
                  </a:tcPr>
                </a:tc>
                <a:tc>
                  <a:txBody>
                    <a:bodyPr/>
                    <a:lstStyle/>
                    <a:p>
                      <a:pPr defTabSz="914400">
                        <a:defRPr sz="1800"/>
                      </a:pPr>
                      <a:r>
                        <a:rPr sz="3500">
                          <a:sym typeface="Helvetica Neue"/>
                        </a:rPr>
                        <a:t>5</a:t>
                      </a:r>
                    </a:p>
                  </a:txBody>
                  <a:tcPr marL="50800" marR="50800" marT="50800" marB="50800" anchor="ctr" anchorCtr="0" horzOverflow="overflow">
                    <a:solidFill>
                      <a:schemeClr val="accent2">
                        <a:hueOff val="-85259"/>
                        <a:satOff val="14347"/>
                        <a:lumOff val="22373"/>
                      </a:schemeClr>
                    </a:solidFill>
                  </a:tcPr>
                </a:tc>
                <a:tc>
                  <a:txBody>
                    <a:bodyPr/>
                    <a:lstStyle/>
                    <a:p>
                      <a:pPr defTabSz="914400">
                        <a:defRPr sz="1800"/>
                      </a:pPr>
                      <a:r>
                        <a:rPr b="1" sz="6500">
                          <a:sym typeface="Helvetica Neue"/>
                        </a:rPr>
                        <a:t>5</a:t>
                      </a:r>
                    </a:p>
                  </a:txBody>
                  <a:tcPr marL="50800" marR="50800" marT="50800" marB="50800" anchor="ctr" anchorCtr="0" horzOverflow="overflow">
                    <a:solidFill>
                      <a:schemeClr val="accent3">
                        <a:hueOff val="-274225"/>
                        <a:satOff val="26768"/>
                        <a:lumOff val="11368"/>
                      </a:schemeClr>
                    </a:solidFill>
                  </a:tcPr>
                </a:tc>
                <a:tc>
                  <a:txBody>
                    <a:bodyPr/>
                    <a:lstStyle/>
                    <a:p>
                      <a:pPr defTabSz="914400">
                        <a:defRPr sz="1800"/>
                      </a:pPr>
                      <a:r>
                        <a:rPr sz="3500">
                          <a:sym typeface="Helvetica Neue"/>
                        </a:rPr>
                        <a:t>1</a:t>
                      </a:r>
                    </a:p>
                  </a:txBody>
                  <a:tcPr marL="50800" marR="50800" marT="50800" marB="50800" anchor="ctr" anchorCtr="0" horzOverflow="overflow">
                    <a:solidFill>
                      <a:schemeClr val="accent6"/>
                    </a:solidFill>
                  </a:tcPr>
                </a:tc>
              </a:tr>
            </a:tbl>
          </a:graphicData>
        </a:graphic>
      </p:graphicFrame>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Creating the latent space…"/>
          <p:cNvSpPr txBox="1"/>
          <p:nvPr>
            <p:ph type="title"/>
          </p:nvPr>
        </p:nvSpPr>
        <p:spPr>
          <a:prstGeom prst="rect">
            <a:avLst/>
          </a:prstGeom>
        </p:spPr>
        <p:txBody>
          <a:bodyPr/>
          <a:lstStyle>
            <a:lvl1pPr defTabSz="496570">
              <a:defRPr sz="6800"/>
            </a:lvl1pPr>
          </a:lstStyle>
          <a:p>
            <a:pPr/>
            <a:r>
              <a:t>Creating the latent space…</a:t>
            </a:r>
          </a:p>
        </p:txBody>
      </p:sp>
      <p:sp>
        <p:nvSpPr>
          <p:cNvPr id="234" name="We don’t want to always compare every movie that every person has seen to get an understanding of what movies they’ll like. It’s WAY too much data (as we’ll see later).…"/>
          <p:cNvSpPr txBox="1"/>
          <p:nvPr>
            <p:ph type="body" idx="1"/>
          </p:nvPr>
        </p:nvSpPr>
        <p:spPr>
          <a:prstGeom prst="rect">
            <a:avLst/>
          </a:prstGeom>
        </p:spPr>
        <p:txBody>
          <a:bodyPr anchor="t"/>
          <a:lstStyle/>
          <a:p>
            <a:pPr/>
            <a:r>
              <a:t>We don’t want to always compare every movie that every person has seen to get an understanding of what movies they’ll like. It’s WAY too much data (as we’ll see later). </a:t>
            </a:r>
          </a:p>
          <a:p>
            <a:pPr/>
            <a:r>
              <a:t>Instead, we can use a method called Matrix Decomposition.</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6" name="Image" descr="Image"/>
          <p:cNvPicPr>
            <a:picLocks noChangeAspect="1"/>
          </p:cNvPicPr>
          <p:nvPr/>
        </p:nvPicPr>
        <p:blipFill>
          <a:blip r:embed="rId2">
            <a:extLst/>
          </a:blip>
          <a:stretch>
            <a:fillRect/>
          </a:stretch>
        </p:blipFill>
        <p:spPr>
          <a:xfrm>
            <a:off x="104811" y="3227323"/>
            <a:ext cx="12795178" cy="4047559"/>
          </a:xfrm>
          <a:prstGeom prst="rect">
            <a:avLst/>
          </a:prstGeom>
          <a:ln w="12700">
            <a:miter lim="400000"/>
          </a:ln>
        </p:spPr>
      </p:pic>
      <p:sp>
        <p:nvSpPr>
          <p:cNvPr id="237" name="Matrix Decomposition"/>
          <p:cNvSpPr txBox="1"/>
          <p:nvPr>
            <p:ph type="title" idx="4294967295"/>
          </p:nvPr>
        </p:nvSpPr>
        <p:spPr>
          <a:prstGeom prst="rect">
            <a:avLst/>
          </a:prstGeom>
        </p:spPr>
        <p:txBody>
          <a:bodyPr/>
          <a:lstStyle/>
          <a:p>
            <a:pPr/>
            <a:r>
              <a:t>Matrix Decomposition</a:t>
            </a:r>
          </a:p>
        </p:txBody>
      </p:sp>
      <p:sp>
        <p:nvSpPr>
          <p:cNvPr id="238" name="This specific form of Matrix Decomp. is called “Singular Value Decomposition” or SVD"/>
          <p:cNvSpPr txBox="1"/>
          <p:nvPr/>
        </p:nvSpPr>
        <p:spPr>
          <a:xfrm>
            <a:off x="2303953" y="8089205"/>
            <a:ext cx="8396894" cy="8293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This specific form of Matrix Decomp. is called “Singular Value Decomposition” or SVD</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What are these “New Dimensions?”"/>
          <p:cNvSpPr txBox="1"/>
          <p:nvPr>
            <p:ph type="title"/>
          </p:nvPr>
        </p:nvSpPr>
        <p:spPr>
          <a:prstGeom prst="rect">
            <a:avLst/>
          </a:prstGeom>
        </p:spPr>
        <p:txBody>
          <a:bodyPr/>
          <a:lstStyle>
            <a:lvl1pPr defTabSz="484886">
              <a:defRPr sz="6640"/>
            </a:lvl1pPr>
          </a:lstStyle>
          <a:p>
            <a:pPr/>
            <a:r>
              <a:t>What are these “New Dimensions?”</a:t>
            </a:r>
          </a:p>
        </p:txBody>
      </p:sp>
      <p:sp>
        <p:nvSpPr>
          <p:cNvPr id="241" name="They are “concepts” in the data. Example: if we were looking at movie data, these might be different genres that show up. However, we won’t really know what those genres are.…"/>
          <p:cNvSpPr txBox="1"/>
          <p:nvPr>
            <p:ph type="body" idx="1"/>
          </p:nvPr>
        </p:nvSpPr>
        <p:spPr>
          <a:prstGeom prst="rect">
            <a:avLst/>
          </a:prstGeom>
        </p:spPr>
        <p:txBody>
          <a:bodyPr anchor="t"/>
          <a:lstStyle/>
          <a:p>
            <a:pPr/>
            <a:r>
              <a:t>They are “concepts” in the data. Example: if we were looking at movie data, these might be different genres that show up. However, we won’t really know what those genres are. </a:t>
            </a:r>
          </a:p>
          <a:p>
            <a:pPr/>
            <a:r>
              <a:t>We’ll see this in action in a bit. For now, think about it as a “concept space.”</a:t>
            </a:r>
          </a:p>
          <a:p>
            <a:pPr/>
            <a:r>
              <a:t>Once we have our concept space, we can still use the “who is closest to me” approach.</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3" name="Image" descr="Image"/>
          <p:cNvPicPr>
            <a:picLocks noChangeAspect="1"/>
          </p:cNvPicPr>
          <p:nvPr/>
        </p:nvPicPr>
        <p:blipFill>
          <a:blip r:embed="rId2">
            <a:extLst/>
          </a:blip>
          <a:stretch>
            <a:fillRect/>
          </a:stretch>
        </p:blipFill>
        <p:spPr>
          <a:xfrm>
            <a:off x="1923742" y="2505157"/>
            <a:ext cx="9157316" cy="7163777"/>
          </a:xfrm>
          <a:prstGeom prst="rect">
            <a:avLst/>
          </a:prstGeom>
          <a:ln w="12700">
            <a:miter lim="400000"/>
          </a:ln>
        </p:spPr>
      </p:pic>
      <p:sp>
        <p:nvSpPr>
          <p:cNvPr id="244" name="What are these “New Dimensions?”"/>
          <p:cNvSpPr txBox="1"/>
          <p:nvPr>
            <p:ph type="title" idx="4294967295"/>
          </p:nvPr>
        </p:nvSpPr>
        <p:spPr>
          <a:prstGeom prst="rect">
            <a:avLst/>
          </a:prstGeom>
        </p:spPr>
        <p:txBody>
          <a:bodyPr/>
          <a:lstStyle>
            <a:lvl1pPr defTabSz="484886">
              <a:defRPr sz="6640"/>
            </a:lvl1pPr>
          </a:lstStyle>
          <a:p>
            <a:pPr/>
            <a:r>
              <a:t>What are these “New Dimensions?”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Collaborative Filtering"/>
          <p:cNvSpPr txBox="1"/>
          <p:nvPr>
            <p:ph type="title"/>
          </p:nvPr>
        </p:nvSpPr>
        <p:spPr>
          <a:prstGeom prst="rect">
            <a:avLst/>
          </a:prstGeom>
        </p:spPr>
        <p:txBody>
          <a:bodyPr/>
          <a:lstStyle/>
          <a:p>
            <a:pPr/>
            <a:r>
              <a:t>Collaborative Filtering</a:t>
            </a:r>
          </a:p>
        </p:txBody>
      </p:sp>
      <p:sp>
        <p:nvSpPr>
          <p:cNvPr id="247" name="How does this work for our Amazon example?…"/>
          <p:cNvSpPr txBox="1"/>
          <p:nvPr>
            <p:ph type="body" idx="1"/>
          </p:nvPr>
        </p:nvSpPr>
        <p:spPr>
          <a:prstGeom prst="rect">
            <a:avLst/>
          </a:prstGeom>
        </p:spPr>
        <p:txBody>
          <a:bodyPr anchor="t"/>
          <a:lstStyle/>
          <a:p>
            <a:pPr/>
            <a:r>
              <a:t>How does this work for our Amazon example?</a:t>
            </a:r>
          </a:p>
          <a:p>
            <a:pPr lvl="1">
              <a:spcBef>
                <a:spcPts val="1200"/>
              </a:spcBef>
              <a:buChar char="-"/>
            </a:pPr>
            <a:r>
              <a:t>Amazon looks at my profile and says, “Hey, that guy has liked a book about puppies. Of the 900 other users that liked that book, 650 also liked this book about puppies in hats. Let’s recommend that book to him.”</a:t>
            </a:r>
          </a:p>
          <a:p>
            <a:pPr lvl="1">
              <a:spcBef>
                <a:spcPts val="1200"/>
              </a:spcBef>
              <a:buChar char="-"/>
            </a:pPr>
            <a:r>
              <a:t>More specifically, they would find the “hidden concept space” based on what the users have liked and say, “in this hidden space, that guy is really close to the puppies in hats book… let’s recommend that.”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Collaborative Filtering"/>
          <p:cNvSpPr txBox="1"/>
          <p:nvPr>
            <p:ph type="title"/>
          </p:nvPr>
        </p:nvSpPr>
        <p:spPr>
          <a:prstGeom prst="rect">
            <a:avLst/>
          </a:prstGeom>
        </p:spPr>
        <p:txBody>
          <a:bodyPr/>
          <a:lstStyle/>
          <a:p>
            <a:pPr/>
            <a:r>
              <a:t>Collaborative Filtering</a:t>
            </a:r>
          </a:p>
        </p:txBody>
      </p:sp>
      <p:sp>
        <p:nvSpPr>
          <p:cNvPr id="250" name="Pros…"/>
          <p:cNvSpPr txBox="1"/>
          <p:nvPr>
            <p:ph type="body" sz="half" idx="1"/>
          </p:nvPr>
        </p:nvSpPr>
        <p:spPr>
          <a:xfrm>
            <a:off x="952500" y="2590800"/>
            <a:ext cx="4929320" cy="6286500"/>
          </a:xfrm>
          <a:prstGeom prst="rect">
            <a:avLst/>
          </a:prstGeom>
        </p:spPr>
        <p:txBody>
          <a:bodyPr anchor="t"/>
          <a:lstStyle/>
          <a:p>
            <a:pPr marL="0" indent="0">
              <a:spcBef>
                <a:spcPts val="1200"/>
              </a:spcBef>
              <a:buSzTx/>
              <a:buNone/>
            </a:pPr>
            <a:r>
              <a:t>Pros</a:t>
            </a:r>
          </a:p>
          <a:p>
            <a:pPr>
              <a:spcBef>
                <a:spcPts val="1200"/>
              </a:spcBef>
            </a:pPr>
            <a:r>
              <a:t>Exploits hidden correlations in our data</a:t>
            </a:r>
          </a:p>
          <a:p>
            <a:pPr>
              <a:spcBef>
                <a:spcPts val="1200"/>
              </a:spcBef>
            </a:pPr>
            <a:r>
              <a:t>Doesn’t require expensive hand mapping</a:t>
            </a:r>
          </a:p>
          <a:p>
            <a:pPr>
              <a:spcBef>
                <a:spcPts val="1200"/>
              </a:spcBef>
            </a:pPr>
            <a:r>
              <a:t>Can be applied across domains if we have user ratings/likes</a:t>
            </a:r>
          </a:p>
        </p:txBody>
      </p:sp>
      <p:sp>
        <p:nvSpPr>
          <p:cNvPr id="251" name="Cons…"/>
          <p:cNvSpPr txBox="1"/>
          <p:nvPr/>
        </p:nvSpPr>
        <p:spPr>
          <a:xfrm>
            <a:off x="7031566" y="2590800"/>
            <a:ext cx="5365024"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spcBef>
                <a:spcPts val="1200"/>
              </a:spcBef>
              <a:defRPr b="0" sz="3200"/>
            </a:pPr>
            <a:r>
              <a:t>Cons</a:t>
            </a:r>
          </a:p>
          <a:p>
            <a:pPr marL="444500" indent="-444500" algn="l">
              <a:spcBef>
                <a:spcPts val="1200"/>
              </a:spcBef>
              <a:buSzPct val="145000"/>
              <a:buChar char="•"/>
              <a:defRPr b="0" sz="3200"/>
            </a:pPr>
            <a:r>
              <a:t>Need LOTS of data to start getting useful results</a:t>
            </a:r>
          </a:p>
          <a:p>
            <a:pPr marL="444500" indent="-444500" algn="l">
              <a:spcBef>
                <a:spcPts val="1200"/>
              </a:spcBef>
              <a:buSzPct val="145000"/>
              <a:buChar char="•"/>
              <a:defRPr b="0" sz="3200"/>
            </a:pPr>
            <a:r>
              <a:t>Data tends to be REALLY sparse, so we have to handle that</a:t>
            </a:r>
          </a:p>
          <a:p>
            <a:pPr marL="444500" indent="-444500" algn="l">
              <a:spcBef>
                <a:spcPts val="1200"/>
              </a:spcBef>
              <a:buSzPct val="145000"/>
              <a:buChar char="•"/>
              <a:defRPr b="0" sz="3200"/>
            </a:pPr>
            <a:r>
              <a:t>Every new user needs to give you lots of data before we can do anything.</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Hybrid Methods"/>
          <p:cNvSpPr txBox="1"/>
          <p:nvPr>
            <p:ph type="title"/>
          </p:nvPr>
        </p:nvSpPr>
        <p:spPr>
          <a:prstGeom prst="rect">
            <a:avLst/>
          </a:prstGeom>
        </p:spPr>
        <p:txBody>
          <a:bodyPr/>
          <a:lstStyle/>
          <a:p>
            <a:pPr/>
            <a:r>
              <a:t>Hybrid Methods</a:t>
            </a:r>
          </a:p>
        </p:txBody>
      </p:sp>
      <p:sp>
        <p:nvSpPr>
          <p:cNvPr id="254" name="You can merge Content-based and Collaborative filtering methods. Most modern recommendation engines do this.…"/>
          <p:cNvSpPr txBox="1"/>
          <p:nvPr>
            <p:ph type="body" idx="1"/>
          </p:nvPr>
        </p:nvSpPr>
        <p:spPr>
          <a:prstGeom prst="rect">
            <a:avLst/>
          </a:prstGeom>
        </p:spPr>
        <p:txBody>
          <a:bodyPr anchor="t"/>
          <a:lstStyle/>
          <a:p>
            <a:pPr/>
            <a:r>
              <a:t>You can merge Content-based and Collaborative filtering methods. Most modern recommendation engines do this. </a:t>
            </a:r>
          </a:p>
          <a:p>
            <a:pPr/>
            <a:r>
              <a:t>Brings together the best of both worlds. Allowing for content to help guide the recommendations you see from users. Even better when you have TONS of items.</a:t>
            </a:r>
          </a:p>
          <a:p>
            <a:pPr/>
            <a:r>
              <a:t>Helps offset how much data you need from a new user.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What is a recommendation engine really?"/>
          <p:cNvSpPr txBox="1"/>
          <p:nvPr>
            <p:ph type="title"/>
          </p:nvPr>
        </p:nvSpPr>
        <p:spPr>
          <a:prstGeom prst="rect">
            <a:avLst/>
          </a:prstGeom>
        </p:spPr>
        <p:txBody>
          <a:bodyPr/>
          <a:lstStyle>
            <a:lvl1pPr defTabSz="484886">
              <a:defRPr sz="6640"/>
            </a:lvl1pPr>
          </a:lstStyle>
          <a:p>
            <a:pPr/>
            <a:r>
              <a:t>What is a recommendation engine really?</a:t>
            </a:r>
          </a:p>
        </p:txBody>
      </p:sp>
      <p:sp>
        <p:nvSpPr>
          <p:cNvPr id="138" name="The goal of an Recommendation Engine is to play a game of “these are the most similar in this group.”"/>
          <p:cNvSpPr txBox="1"/>
          <p:nvPr>
            <p:ph type="body" idx="1"/>
          </p:nvPr>
        </p:nvSpPr>
        <p:spPr>
          <a:prstGeom prst="rect">
            <a:avLst/>
          </a:prstGeom>
        </p:spPr>
        <p:txBody>
          <a:bodyPr anchor="t"/>
          <a:lstStyle/>
          <a:p>
            <a:pPr/>
            <a:r>
              <a:t>The goal of an Recommendation Engine is to play a game of “these are the most similar in this group.” </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o let’s get started on some collaborative filtering with Python."/>
          <p:cNvSpPr txBox="1"/>
          <p:nvPr>
            <p:ph type="title"/>
          </p:nvPr>
        </p:nvSpPr>
        <p:spPr>
          <a:prstGeom prst="rect">
            <a:avLst/>
          </a:prstGeom>
        </p:spPr>
        <p:txBody>
          <a:bodyPr/>
          <a:lstStyle>
            <a:lvl1pPr defTabSz="502412">
              <a:defRPr sz="6880"/>
            </a:lvl1pPr>
          </a:lstStyle>
          <a:p>
            <a:pPr/>
            <a:r>
              <a:t>So let’s get started on some collaborative filtering with Python.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What is a recommendation engine really?"/>
          <p:cNvSpPr txBox="1"/>
          <p:nvPr>
            <p:ph type="title"/>
          </p:nvPr>
        </p:nvSpPr>
        <p:spPr>
          <a:prstGeom prst="rect">
            <a:avLst/>
          </a:prstGeom>
        </p:spPr>
        <p:txBody>
          <a:bodyPr/>
          <a:lstStyle>
            <a:lvl1pPr defTabSz="484886">
              <a:defRPr sz="6640"/>
            </a:lvl1pPr>
          </a:lstStyle>
          <a:p>
            <a:pPr/>
            <a:r>
              <a:t>What is a recommendation engine really?</a:t>
            </a:r>
          </a:p>
        </p:txBody>
      </p:sp>
      <p:sp>
        <p:nvSpPr>
          <p:cNvPr id="141" name="The goal of an Recommendation Engine is to play a game of “these are the most similar in this group.”…"/>
          <p:cNvSpPr txBox="1"/>
          <p:nvPr>
            <p:ph type="body" idx="1"/>
          </p:nvPr>
        </p:nvSpPr>
        <p:spPr>
          <a:prstGeom prst="rect">
            <a:avLst/>
          </a:prstGeom>
        </p:spPr>
        <p:txBody>
          <a:bodyPr anchor="t"/>
          <a:lstStyle/>
          <a:p>
            <a:pPr/>
            <a:r>
              <a:t>The goal of an Recommendation Engine is to play a game of “these are the most similar in this group.” </a:t>
            </a:r>
          </a:p>
          <a:p>
            <a:pPr>
              <a:spcBef>
                <a:spcPts val="1200"/>
              </a:spcBef>
            </a:pPr>
            <a:r>
              <a:t>You can modify that to do neat things though:</a:t>
            </a:r>
          </a:p>
          <a:p>
            <a:pPr lvl="1">
              <a:spcBef>
                <a:spcPts val="1200"/>
              </a:spcBef>
              <a:buChar char="-"/>
            </a:pPr>
            <a:r>
              <a:t>Find similar songs</a:t>
            </a:r>
          </a:p>
          <a:p>
            <a:pPr lvl="1">
              <a:spcBef>
                <a:spcPts val="1200"/>
              </a:spcBef>
              <a:buChar char="-"/>
            </a:pPr>
            <a:r>
              <a:t>Choose a book genre a user might like</a:t>
            </a:r>
          </a:p>
          <a:p>
            <a:pPr lvl="1">
              <a:spcBef>
                <a:spcPts val="1200"/>
              </a:spcBef>
              <a:buChar char="-"/>
            </a:pPr>
            <a:r>
              <a:t>Find movies a user might like</a:t>
            </a:r>
          </a:p>
          <a:p>
            <a:pPr lvl="1">
              <a:spcBef>
                <a:spcPts val="1200"/>
              </a:spcBef>
              <a:buChar char="-"/>
            </a:pPr>
            <a:r>
              <a:t>Measure dating compatibility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What is a recommendation engine really?"/>
          <p:cNvSpPr txBox="1"/>
          <p:nvPr>
            <p:ph type="title"/>
          </p:nvPr>
        </p:nvSpPr>
        <p:spPr>
          <a:prstGeom prst="rect">
            <a:avLst/>
          </a:prstGeom>
        </p:spPr>
        <p:txBody>
          <a:bodyPr/>
          <a:lstStyle>
            <a:lvl1pPr defTabSz="484886">
              <a:defRPr sz="6640"/>
            </a:lvl1pPr>
          </a:lstStyle>
          <a:p>
            <a:pPr/>
            <a:r>
              <a:t>What is a recommendation engine really?</a:t>
            </a:r>
          </a:p>
        </p:txBody>
      </p:sp>
      <p:sp>
        <p:nvSpPr>
          <p:cNvPr id="144" name="The goal of an Recommendation Engine is to play a game of “these are the most similar in this group.”…"/>
          <p:cNvSpPr txBox="1"/>
          <p:nvPr>
            <p:ph type="body" idx="1"/>
          </p:nvPr>
        </p:nvSpPr>
        <p:spPr>
          <a:prstGeom prst="rect">
            <a:avLst/>
          </a:prstGeom>
        </p:spPr>
        <p:txBody>
          <a:bodyPr anchor="t"/>
          <a:lstStyle/>
          <a:p>
            <a:pPr/>
            <a:r>
              <a:t>The goal of an Recommendation Engine is to play a game of “these are the most similar in this group.” </a:t>
            </a:r>
          </a:p>
          <a:p>
            <a:pPr>
              <a:spcBef>
                <a:spcPts val="1200"/>
              </a:spcBef>
            </a:pPr>
            <a:r>
              <a:t>You can modify that to do neat things though:</a:t>
            </a:r>
          </a:p>
          <a:p>
            <a:pPr lvl="1">
              <a:spcBef>
                <a:spcPts val="1200"/>
              </a:spcBef>
              <a:buChar char="-"/>
            </a:pPr>
            <a:r>
              <a:t>Find similar songs</a:t>
            </a:r>
          </a:p>
          <a:p>
            <a:pPr lvl="1">
              <a:spcBef>
                <a:spcPts val="1200"/>
              </a:spcBef>
              <a:buChar char="-"/>
            </a:pPr>
            <a:r>
              <a:t>Choose a book genre a user might like</a:t>
            </a:r>
          </a:p>
          <a:p>
            <a:pPr lvl="1">
              <a:spcBef>
                <a:spcPts val="1200"/>
              </a:spcBef>
              <a:buChar char="-"/>
            </a:pPr>
            <a:r>
              <a:t>Find movies a user might like</a:t>
            </a:r>
          </a:p>
          <a:p>
            <a:pPr lvl="1">
              <a:spcBef>
                <a:spcPts val="1200"/>
              </a:spcBef>
              <a:buChar char="-"/>
            </a:pPr>
            <a:r>
              <a:t>Measure dating compatibility</a:t>
            </a:r>
          </a:p>
          <a:p>
            <a:pPr>
              <a:spcBef>
                <a:spcPts val="1200"/>
              </a:spcBef>
              <a:defRPr sz="5400"/>
            </a:pPr>
            <a:r>
              <a:t>These all do the same thing: try to measure some sort of “affinity”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I go to Amazon and browse books about puppies…"/>
          <p:cNvSpPr txBox="1"/>
          <p:nvPr>
            <p:ph type="body" idx="1"/>
          </p:nvPr>
        </p:nvSpPr>
        <p:spPr>
          <a:prstGeom prst="rect">
            <a:avLst/>
          </a:prstGeom>
        </p:spPr>
        <p:txBody>
          <a:bodyPr anchor="t"/>
          <a:lstStyle/>
          <a:p>
            <a:pPr/>
            <a:r>
              <a:t>I go to Amazon and browse books about puppies</a:t>
            </a:r>
          </a:p>
          <a:p>
            <a:pPr/>
            <a:r>
              <a:t>Amazon notices - “hey, that dude likes puppies.”</a:t>
            </a:r>
          </a:p>
          <a:p>
            <a:pPr/>
            <a:r>
              <a:t>Amazon then adds a book called, “Puppies Wearing Hats” to the </a:t>
            </a:r>
            <a:r>
              <a:rPr i="1"/>
              <a:t>You Might Also Like… </a:t>
            </a:r>
            <a:r>
              <a:t>section for me</a:t>
            </a:r>
          </a:p>
          <a:p>
            <a:pPr/>
            <a:r>
              <a:t>I buy a book called, “Puppies Wearing Hats”</a:t>
            </a:r>
          </a:p>
        </p:txBody>
      </p:sp>
      <p:sp>
        <p:nvSpPr>
          <p:cNvPr id="147" name="Let’s take a look at an example…"/>
          <p:cNvSpPr txBox="1"/>
          <p:nvPr>
            <p:ph type="title"/>
          </p:nvPr>
        </p:nvSpPr>
        <p:spPr>
          <a:xfrm>
            <a:off x="564455" y="254000"/>
            <a:ext cx="11875890" cy="2159000"/>
          </a:xfrm>
          <a:prstGeom prst="rect">
            <a:avLst/>
          </a:prstGeom>
        </p:spPr>
        <p:txBody>
          <a:bodyPr/>
          <a:lstStyle>
            <a:lvl1pPr>
              <a:defRPr sz="6000"/>
            </a:lvl1pPr>
          </a:lstStyle>
          <a:p>
            <a:pPr/>
            <a:r>
              <a:t>Let’s take a look at an example…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Let’s take a look at an example…"/>
          <p:cNvSpPr txBox="1"/>
          <p:nvPr>
            <p:ph type="title"/>
          </p:nvPr>
        </p:nvSpPr>
        <p:spPr>
          <a:xfrm>
            <a:off x="564455" y="254000"/>
            <a:ext cx="11875890" cy="2159000"/>
          </a:xfrm>
          <a:prstGeom prst="rect">
            <a:avLst/>
          </a:prstGeom>
        </p:spPr>
        <p:txBody>
          <a:bodyPr/>
          <a:lstStyle>
            <a:lvl1pPr>
              <a:defRPr sz="6000"/>
            </a:lvl1pPr>
          </a:lstStyle>
          <a:p>
            <a:pPr/>
            <a:r>
              <a:t>Let’s take a look at an example…</a:t>
            </a:r>
          </a:p>
        </p:txBody>
      </p:sp>
      <p:sp>
        <p:nvSpPr>
          <p:cNvPr id="150" name="I go to Amazon and browse books about puppies…"/>
          <p:cNvSpPr txBox="1"/>
          <p:nvPr>
            <p:ph type="body" idx="1"/>
          </p:nvPr>
        </p:nvSpPr>
        <p:spPr>
          <a:prstGeom prst="rect">
            <a:avLst/>
          </a:prstGeom>
        </p:spPr>
        <p:txBody>
          <a:bodyPr anchor="t"/>
          <a:lstStyle/>
          <a:p>
            <a:pPr/>
            <a:r>
              <a:t>I go to Amazon and browse books about puppies</a:t>
            </a:r>
          </a:p>
          <a:p>
            <a:pPr/>
            <a:r>
              <a:t>Amazon notices - “hey, that dude likes puppies.”</a:t>
            </a:r>
          </a:p>
          <a:p>
            <a:pPr>
              <a:defRPr b="1">
                <a:solidFill>
                  <a:schemeClr val="accent5">
                    <a:hueOff val="-82419"/>
                    <a:satOff val="-9513"/>
                    <a:lumOff val="-16343"/>
                  </a:schemeClr>
                </a:solidFill>
              </a:defRPr>
            </a:pPr>
            <a:r>
              <a:t>Amazon then adds a book called, “Puppies Wearing Hats” to the </a:t>
            </a:r>
            <a:r>
              <a:rPr i="1"/>
              <a:t>You Might Also Like… </a:t>
            </a:r>
            <a:r>
              <a:t>section for me</a:t>
            </a:r>
          </a:p>
          <a:p>
            <a:pPr/>
            <a:r>
              <a:t>I buy a book called, “Puppies Wearing Hats”</a:t>
            </a:r>
          </a:p>
          <a:p>
            <a:pPr marL="0" indent="0">
              <a:buSzTx/>
              <a:buNone/>
              <a:defRPr b="1"/>
            </a:pPr>
            <a:r>
              <a:t>We’re going to focus on this section today. First, how does Amazon know which books are about puppies?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Types of Recommendation Engines"/>
          <p:cNvSpPr txBox="1"/>
          <p:nvPr>
            <p:ph type="title"/>
          </p:nvPr>
        </p:nvSpPr>
        <p:spPr>
          <a:prstGeom prst="rect">
            <a:avLst/>
          </a:prstGeom>
        </p:spPr>
        <p:txBody>
          <a:bodyPr/>
          <a:lstStyle>
            <a:lvl1pPr>
              <a:defRPr sz="5300"/>
            </a:lvl1pPr>
          </a:lstStyle>
          <a:p>
            <a:pPr/>
            <a:r>
              <a:t>Types of Recommendation Engines</a:t>
            </a:r>
          </a:p>
        </p:txBody>
      </p:sp>
      <p:sp>
        <p:nvSpPr>
          <p:cNvPr id="153" name="Content Based Filtering…"/>
          <p:cNvSpPr txBox="1"/>
          <p:nvPr>
            <p:ph type="body" idx="1"/>
          </p:nvPr>
        </p:nvSpPr>
        <p:spPr>
          <a:prstGeom prst="rect">
            <a:avLst/>
          </a:prstGeom>
        </p:spPr>
        <p:txBody>
          <a:bodyPr anchor="t"/>
          <a:lstStyle/>
          <a:p>
            <a:pPr marL="228599" indent="-228599">
              <a:buSzPct val="100000"/>
              <a:buAutoNum type="arabicPeriod" startAt="1"/>
              <a:defRPr sz="6400"/>
            </a:pPr>
            <a:r>
              <a:t> Content Based Filtering</a:t>
            </a:r>
          </a:p>
          <a:p>
            <a:pPr marL="228599" indent="-228599">
              <a:buSzPct val="100000"/>
              <a:buAutoNum type="arabicPeriod" startAt="1"/>
              <a:defRPr sz="6400"/>
            </a:pPr>
            <a:r>
              <a:t> Collaborative Filtering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