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DM Sans" pitchFamily="2" charset="0"/>
      <p:regular r:id="rId19"/>
      <p:bold r:id="rId20"/>
      <p:italic r:id="rId21"/>
      <p:boldItalic r:id="rId22"/>
    </p:embeddedFont>
    <p:embeddedFont>
      <p:font typeface="DM Sans Bold" charset="0"/>
      <p:regular r:id="rId23"/>
      <p:bold r:id="rId24"/>
    </p:embeddedFont>
    <p:embeddedFont>
      <p:font typeface="Garet Bold" panose="02010600030101010101" charset="0"/>
      <p:regular r:id="rId25"/>
      <p:bold r:id="rId26"/>
    </p:embeddedFont>
    <p:embeddedFont>
      <p:font typeface="Hagrid Ultra-Bold" panose="02010600030101010101" charset="0"/>
      <p:regular r:id="rId27"/>
      <p:bold r:id="rId28"/>
    </p:embeddedFont>
    <p:embeddedFont>
      <p:font typeface="Neue Machina Bold" panose="00000800000000000000" pitchFamily="2" charset="0"/>
      <p:bold r:id="rId29"/>
    </p:embeddedFont>
    <p:embeddedFont>
      <p:font typeface="Neue Machina Ultra-Bold" panose="02010600030101010101" charset="0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3" autoAdjust="0"/>
    <p:restoredTop sz="94719" autoAdjust="0"/>
  </p:normalViewPr>
  <p:slideViewPr>
    <p:cSldViewPr>
      <p:cViewPr varScale="1">
        <p:scale>
          <a:sx n="71" d="100"/>
          <a:sy n="71" d="100"/>
        </p:scale>
        <p:origin x="1062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3600" dirty="0"/>
              <a:t>Result*</a:t>
            </a:r>
            <a:endParaRPr lang="zh-CN" sz="3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 Method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GenerateBitStream</c:v>
                </c:pt>
                <c:pt idx="1">
                  <c:v>BPSKModulation</c:v>
                </c:pt>
                <c:pt idx="2">
                  <c:v>AddNoise</c:v>
                </c:pt>
                <c:pt idx="3">
                  <c:v>BPSKDemodulation</c:v>
                </c:pt>
                <c:pt idx="4">
                  <c:v>CalculateBER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0.10299999999999999</c:v>
                </c:pt>
                <c:pt idx="1">
                  <c:v>0.19800000000000001</c:v>
                </c:pt>
                <c:pt idx="2">
                  <c:v>1.0229999999999999</c:v>
                </c:pt>
                <c:pt idx="3">
                  <c:v>0.372</c:v>
                </c:pt>
                <c:pt idx="4">
                  <c:v>4.1000000000000002E-2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79-412F-B1DF-99D5623C5E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MPI+OpenMPI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GenerateBitStream</c:v>
                </c:pt>
                <c:pt idx="1">
                  <c:v>BPSKModulation</c:v>
                </c:pt>
                <c:pt idx="2">
                  <c:v>AddNoise</c:v>
                </c:pt>
                <c:pt idx="3">
                  <c:v>BPSKDemodulation</c:v>
                </c:pt>
                <c:pt idx="4">
                  <c:v>CalculateBER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5.8999999999999997E-2</c:v>
                </c:pt>
                <c:pt idx="1">
                  <c:v>0.09</c:v>
                </c:pt>
                <c:pt idx="2">
                  <c:v>0.125</c:v>
                </c:pt>
                <c:pt idx="3">
                  <c:v>5.1999999999999998E-2</c:v>
                </c:pt>
                <c:pt idx="4">
                  <c:v>7.0000000000000001E-3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79-412F-B1DF-99D5623C5E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CUDA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GenerateBitStream</c:v>
                </c:pt>
                <c:pt idx="1">
                  <c:v>BPSKModulation</c:v>
                </c:pt>
                <c:pt idx="2">
                  <c:v>AddNoise</c:v>
                </c:pt>
                <c:pt idx="3">
                  <c:v>BPSKDemodulation</c:v>
                </c:pt>
                <c:pt idx="4">
                  <c:v>CalculateBER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2E-3</c:v>
                </c:pt>
                <c:pt idx="1">
                  <c:v>1E-3</c:v>
                </c:pt>
                <c:pt idx="2">
                  <c:v>1E-3</c:v>
                </c:pt>
                <c:pt idx="3">
                  <c:v>2E-3</c:v>
                </c:pt>
                <c:pt idx="4">
                  <c:v>4.1000000000000002E-2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79-412F-B1DF-99D5623C5EC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47049104"/>
        <c:axId val="794936960"/>
      </c:barChart>
      <c:catAx>
        <c:axId val="214704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936960"/>
        <c:crosses val="autoZero"/>
        <c:auto val="1"/>
        <c:lblAlgn val="ctr"/>
        <c:lblOffset val="100"/>
        <c:noMultiLvlLbl val="0"/>
      </c:catAx>
      <c:valAx>
        <c:axId val="79493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cap="none" baseline="0" dirty="0"/>
                  <a:t>Time (</a:t>
                </a:r>
                <a:r>
                  <a:rPr lang="en-AU" cap="none" baseline="0" dirty="0" err="1"/>
                  <a:t>ms</a:t>
                </a:r>
                <a:r>
                  <a:rPr lang="en-AU" cap="none" baseline="0" dirty="0"/>
                  <a:t>)</a:t>
                </a:r>
                <a:endParaRPr lang="zh-CN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704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2060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sv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1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234313"/>
            <a:ext cx="1090468" cy="9525"/>
          </a:xfrm>
          <a:prstGeom prst="line">
            <a:avLst/>
          </a:prstGeom>
          <a:ln w="38100" cap="flat">
            <a:solidFill>
              <a:srgbClr val="FFAE3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-7" y="0"/>
            <a:ext cx="2827990" cy="4114800"/>
          </a:xfrm>
          <a:custGeom>
            <a:avLst/>
            <a:gdLst/>
            <a:ahLst/>
            <a:cxnLst/>
            <a:rect l="l" t="t" r="r" b="b"/>
            <a:pathLst>
              <a:path w="2827990" h="4114800">
                <a:moveTo>
                  <a:pt x="0" y="0"/>
                </a:moveTo>
                <a:lnTo>
                  <a:pt x="2827989" y="0"/>
                </a:lnTo>
                <a:lnTo>
                  <a:pt x="2827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>
            <a:off x="5889671" y="1889171"/>
            <a:ext cx="6508659" cy="6508659"/>
          </a:xfrm>
          <a:custGeom>
            <a:avLst/>
            <a:gdLst/>
            <a:ahLst/>
            <a:cxnLst/>
            <a:rect l="l" t="t" r="r" b="b"/>
            <a:pathLst>
              <a:path w="6508659" h="6508659">
                <a:moveTo>
                  <a:pt x="0" y="0"/>
                </a:moveTo>
                <a:lnTo>
                  <a:pt x="6508658" y="0"/>
                </a:lnTo>
                <a:lnTo>
                  <a:pt x="6508658" y="6508658"/>
                </a:lnTo>
                <a:lnTo>
                  <a:pt x="0" y="65086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5"/>
          <p:cNvSpPr txBox="1"/>
          <p:nvPr/>
        </p:nvSpPr>
        <p:spPr>
          <a:xfrm>
            <a:off x="2112875" y="3780393"/>
            <a:ext cx="14062251" cy="1559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0"/>
              </a:lnSpc>
            </a:pPr>
            <a:r>
              <a:rPr lang="en-US" sz="13035" dirty="0">
                <a:solidFill>
                  <a:srgbClr val="FFFFFF"/>
                </a:solidFill>
                <a:latin typeface="Garet Bold"/>
              </a:rPr>
              <a:t>MPI VS CUDA</a:t>
            </a:r>
          </a:p>
        </p:txBody>
      </p:sp>
      <p:sp>
        <p:nvSpPr>
          <p:cNvPr id="6" name="Freeform 6"/>
          <p:cNvSpPr/>
          <p:nvPr/>
        </p:nvSpPr>
        <p:spPr>
          <a:xfrm>
            <a:off x="15346456" y="8937822"/>
            <a:ext cx="1912844" cy="592982"/>
          </a:xfrm>
          <a:custGeom>
            <a:avLst/>
            <a:gdLst/>
            <a:ahLst/>
            <a:cxnLst/>
            <a:rect l="l" t="t" r="r" b="b"/>
            <a:pathLst>
              <a:path w="1912844" h="592982">
                <a:moveTo>
                  <a:pt x="0" y="0"/>
                </a:moveTo>
                <a:lnTo>
                  <a:pt x="1912844" y="0"/>
                </a:lnTo>
                <a:lnTo>
                  <a:pt x="1912844" y="592982"/>
                </a:lnTo>
                <a:lnTo>
                  <a:pt x="0" y="5929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7" name="Group 7"/>
          <p:cNvGrpSpPr/>
          <p:nvPr/>
        </p:nvGrpSpPr>
        <p:grpSpPr>
          <a:xfrm>
            <a:off x="1090468" y="8839941"/>
            <a:ext cx="2779243" cy="788744"/>
            <a:chOff x="0" y="0"/>
            <a:chExt cx="1432003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32003" cy="406400"/>
            </a:xfrm>
            <a:custGeom>
              <a:avLst/>
              <a:gdLst/>
              <a:ahLst/>
              <a:cxnLst/>
              <a:rect l="l" t="t" r="r" b="b"/>
              <a:pathLst>
                <a:path w="1432003" h="406400">
                  <a:moveTo>
                    <a:pt x="1228803" y="0"/>
                  </a:moveTo>
                  <a:cubicBezTo>
                    <a:pt x="1341027" y="0"/>
                    <a:pt x="1432003" y="90976"/>
                    <a:pt x="1432003" y="203200"/>
                  </a:cubicBezTo>
                  <a:cubicBezTo>
                    <a:pt x="1432003" y="315424"/>
                    <a:pt x="1341027" y="406400"/>
                    <a:pt x="122880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AE32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8100"/>
              <a:ext cx="1432003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298586" y="9004126"/>
            <a:ext cx="2363007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DM Sans Bold"/>
              </a:rPr>
              <a:t>COSC7502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55521" y="9023350"/>
            <a:ext cx="217333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 Bold"/>
              </a:rPr>
              <a:t>Let's Start!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653765" y="5593786"/>
            <a:ext cx="6744565" cy="1064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3071">
                <a:solidFill>
                  <a:srgbClr val="FFFFFF"/>
                </a:solidFill>
                <a:latin typeface="DM Sans"/>
              </a:rPr>
              <a:t>A Comparative Analysis</a:t>
            </a:r>
          </a:p>
          <a:p>
            <a:pPr algn="ctr">
              <a:lnSpc>
                <a:spcPts val="4299"/>
              </a:lnSpc>
            </a:pPr>
            <a:r>
              <a:rPr lang="en-US" sz="3071">
                <a:solidFill>
                  <a:srgbClr val="FFFFFF"/>
                </a:solidFill>
                <a:latin typeface="DM Sans"/>
              </a:rPr>
              <a:t>Optimizing Parallel Computing</a:t>
            </a:r>
          </a:p>
        </p:txBody>
      </p:sp>
      <p:sp>
        <p:nvSpPr>
          <p:cNvPr id="13" name="AutoShape 13"/>
          <p:cNvSpPr/>
          <p:nvPr/>
        </p:nvSpPr>
        <p:spPr>
          <a:xfrm flipH="1">
            <a:off x="17197448" y="1028700"/>
            <a:ext cx="1090552" cy="710"/>
          </a:xfrm>
          <a:prstGeom prst="line">
            <a:avLst/>
          </a:prstGeom>
          <a:ln w="38100" cap="flat">
            <a:solidFill>
              <a:srgbClr val="FFAE3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grpSp>
        <p:nvGrpSpPr>
          <p:cNvPr id="14" name="Group 14"/>
          <p:cNvGrpSpPr/>
          <p:nvPr/>
        </p:nvGrpSpPr>
        <p:grpSpPr>
          <a:xfrm rot="-10797109">
            <a:off x="13942521" y="633669"/>
            <a:ext cx="3254927" cy="788744"/>
            <a:chOff x="0" y="0"/>
            <a:chExt cx="1677099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77099" cy="406400"/>
            </a:xfrm>
            <a:custGeom>
              <a:avLst/>
              <a:gdLst/>
              <a:ahLst/>
              <a:cxnLst/>
              <a:rect l="l" t="t" r="r" b="b"/>
              <a:pathLst>
                <a:path w="1677099" h="406400">
                  <a:moveTo>
                    <a:pt x="1473899" y="0"/>
                  </a:moveTo>
                  <a:cubicBezTo>
                    <a:pt x="1586123" y="0"/>
                    <a:pt x="1677099" y="90976"/>
                    <a:pt x="1677099" y="203200"/>
                  </a:cubicBezTo>
                  <a:cubicBezTo>
                    <a:pt x="1677099" y="315424"/>
                    <a:pt x="1586123" y="406400"/>
                    <a:pt x="14738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AE3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38100"/>
              <a:ext cx="1677099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4151670" y="793750"/>
            <a:ext cx="2836631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DM Sans Bold"/>
              </a:rPr>
              <a:t>Milestone 2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FDF41C-5F9A-0190-E97C-63B2D7A35232}"/>
              </a:ext>
            </a:extLst>
          </p:cNvPr>
          <p:cNvSpPr txBox="1"/>
          <p:nvPr/>
        </p:nvSpPr>
        <p:spPr>
          <a:xfrm>
            <a:off x="1456957" y="7614882"/>
            <a:ext cx="204626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000" dirty="0">
                <a:solidFill>
                  <a:srgbClr val="FFFFFF"/>
                </a:solidFill>
                <a:latin typeface="Garet Bold"/>
              </a:rPr>
              <a:t>Zhenyu</a:t>
            </a:r>
            <a:r>
              <a:rPr lang="en-AU" sz="2000" dirty="0">
                <a:solidFill>
                  <a:schemeClr val="bg1"/>
                </a:solidFill>
              </a:rPr>
              <a:t> </a:t>
            </a:r>
            <a:r>
              <a:rPr lang="en-AU" sz="2000" b="1" dirty="0">
                <a:solidFill>
                  <a:schemeClr val="bg1"/>
                </a:solidFill>
                <a:latin typeface="Garet Bold" panose="02010600030101010101" charset="0"/>
              </a:rPr>
              <a:t>Wang</a:t>
            </a:r>
          </a:p>
          <a:p>
            <a:pPr>
              <a:lnSpc>
                <a:spcPct val="150000"/>
              </a:lnSpc>
            </a:pPr>
            <a:r>
              <a:rPr lang="en-AU" sz="2000" b="1" dirty="0">
                <a:solidFill>
                  <a:schemeClr val="bg1"/>
                </a:solidFill>
                <a:latin typeface="Garet Bold" panose="02010600030101010101" charset="0"/>
              </a:rPr>
              <a:t>47140170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234313"/>
            <a:ext cx="1090468" cy="9525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-7" y="0"/>
            <a:ext cx="2827990" cy="4114800"/>
          </a:xfrm>
          <a:custGeom>
            <a:avLst/>
            <a:gdLst/>
            <a:ahLst/>
            <a:cxnLst/>
            <a:rect l="l" t="t" r="r" b="b"/>
            <a:pathLst>
              <a:path w="2827990" h="4114800">
                <a:moveTo>
                  <a:pt x="0" y="0"/>
                </a:moveTo>
                <a:lnTo>
                  <a:pt x="2827989" y="0"/>
                </a:lnTo>
                <a:lnTo>
                  <a:pt x="2827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>
            <a:off x="5434706" y="1927271"/>
            <a:ext cx="11307695" cy="11307695"/>
          </a:xfrm>
          <a:custGeom>
            <a:avLst/>
            <a:gdLst/>
            <a:ahLst/>
            <a:cxnLst/>
            <a:rect l="l" t="t" r="r" b="b"/>
            <a:pathLst>
              <a:path w="11307695" h="11307695">
                <a:moveTo>
                  <a:pt x="0" y="0"/>
                </a:moveTo>
                <a:lnTo>
                  <a:pt x="11307695" y="0"/>
                </a:lnTo>
                <a:lnTo>
                  <a:pt x="11307695" y="11307694"/>
                </a:lnTo>
                <a:lnTo>
                  <a:pt x="0" y="113076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Freeform 5"/>
          <p:cNvSpPr/>
          <p:nvPr/>
        </p:nvSpPr>
        <p:spPr>
          <a:xfrm>
            <a:off x="16225501" y="9074074"/>
            <a:ext cx="1033799" cy="320478"/>
          </a:xfrm>
          <a:custGeom>
            <a:avLst/>
            <a:gdLst/>
            <a:ahLst/>
            <a:cxnLst/>
            <a:rect l="l" t="t" r="r" b="b"/>
            <a:pathLst>
              <a:path w="1033799" h="320478">
                <a:moveTo>
                  <a:pt x="0" y="0"/>
                </a:moveTo>
                <a:lnTo>
                  <a:pt x="1033799" y="0"/>
                </a:lnTo>
                <a:lnTo>
                  <a:pt x="1033799" y="320478"/>
                </a:lnTo>
                <a:lnTo>
                  <a:pt x="0" y="3204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6" name="Group 6"/>
          <p:cNvGrpSpPr/>
          <p:nvPr/>
        </p:nvGrpSpPr>
        <p:grpSpPr>
          <a:xfrm>
            <a:off x="1090468" y="8839941"/>
            <a:ext cx="2779243" cy="788744"/>
            <a:chOff x="0" y="0"/>
            <a:chExt cx="1432003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2003" cy="406400"/>
            </a:xfrm>
            <a:custGeom>
              <a:avLst/>
              <a:gdLst/>
              <a:ahLst/>
              <a:cxnLst/>
              <a:rect l="l" t="t" r="r" b="b"/>
              <a:pathLst>
                <a:path w="1432003" h="406400">
                  <a:moveTo>
                    <a:pt x="1228803" y="0"/>
                  </a:moveTo>
                  <a:cubicBezTo>
                    <a:pt x="1341027" y="0"/>
                    <a:pt x="1432003" y="90976"/>
                    <a:pt x="1432003" y="203200"/>
                  </a:cubicBezTo>
                  <a:cubicBezTo>
                    <a:pt x="1432003" y="315424"/>
                    <a:pt x="1341027" y="406400"/>
                    <a:pt x="122880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8100"/>
              <a:ext cx="1432003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H="1">
            <a:off x="17197448" y="1028700"/>
            <a:ext cx="1090552" cy="710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grpSp>
        <p:nvGrpSpPr>
          <p:cNvPr id="10" name="Group 10"/>
          <p:cNvGrpSpPr/>
          <p:nvPr/>
        </p:nvGrpSpPr>
        <p:grpSpPr>
          <a:xfrm rot="-10797109">
            <a:off x="13942521" y="633669"/>
            <a:ext cx="3254927" cy="788744"/>
            <a:chOff x="0" y="0"/>
            <a:chExt cx="1677099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77099" cy="406400"/>
            </a:xfrm>
            <a:custGeom>
              <a:avLst/>
              <a:gdLst/>
              <a:ahLst/>
              <a:cxnLst/>
              <a:rect l="l" t="t" r="r" b="b"/>
              <a:pathLst>
                <a:path w="1677099" h="406400">
                  <a:moveTo>
                    <a:pt x="1473899" y="0"/>
                  </a:moveTo>
                  <a:cubicBezTo>
                    <a:pt x="1586123" y="0"/>
                    <a:pt x="1677099" y="90976"/>
                    <a:pt x="1677099" y="203200"/>
                  </a:cubicBezTo>
                  <a:cubicBezTo>
                    <a:pt x="1677099" y="315424"/>
                    <a:pt x="1586123" y="406400"/>
                    <a:pt x="14738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1677099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889626" y="1569586"/>
            <a:ext cx="6508748" cy="1317127"/>
            <a:chOff x="0" y="0"/>
            <a:chExt cx="1714238" cy="34689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14238" cy="346898"/>
            </a:xfrm>
            <a:custGeom>
              <a:avLst/>
              <a:gdLst/>
              <a:ahLst/>
              <a:cxnLst/>
              <a:rect l="l" t="t" r="r" b="b"/>
              <a:pathLst>
                <a:path w="1714238" h="346898">
                  <a:moveTo>
                    <a:pt x="0" y="0"/>
                  </a:moveTo>
                  <a:lnTo>
                    <a:pt x="1714238" y="0"/>
                  </a:lnTo>
                  <a:lnTo>
                    <a:pt x="1714238" y="346898"/>
                  </a:lnTo>
                  <a:lnTo>
                    <a:pt x="0" y="346898"/>
                  </a:lnTo>
                  <a:close/>
                </a:path>
              </a:pathLst>
            </a:custGeom>
            <a:solidFill>
              <a:srgbClr val="5E17EB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1714238" cy="375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98586" y="9004126"/>
            <a:ext cx="2363007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altLang="zh-CN" sz="2499" dirty="0">
                <a:solidFill>
                  <a:srgbClr val="000000"/>
                </a:solidFill>
                <a:latin typeface="DM Sans Bold"/>
              </a:rPr>
              <a:t>COSC7502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639526" y="9004126"/>
            <a:ext cx="1402210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DM Sans"/>
              </a:rPr>
              <a:t>Page </a:t>
            </a:r>
            <a:r>
              <a:rPr lang="en-US" altLang="zh-CN" sz="2499" dirty="0">
                <a:solidFill>
                  <a:srgbClr val="000000"/>
                </a:solidFill>
                <a:latin typeface="DM Sans"/>
              </a:rPr>
              <a:t>10</a:t>
            </a:r>
            <a:endParaRPr lang="en-US" sz="2499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4151670" y="793750"/>
            <a:ext cx="2836631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altLang="zh-CN" sz="2499" dirty="0">
                <a:solidFill>
                  <a:srgbClr val="000000"/>
                </a:solidFill>
                <a:latin typeface="DM Sans Bold"/>
              </a:rPr>
              <a:t>Milestone 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237476" y="2051096"/>
            <a:ext cx="5839845" cy="574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>
                <a:solidFill>
                  <a:srgbClr val="FFFFFF"/>
                </a:solidFill>
                <a:latin typeface="Neue Machina Ultra-Bold"/>
              </a:rPr>
              <a:t>CUDA Deep Dive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980674" y="3992527"/>
            <a:ext cx="4113964" cy="871457"/>
            <a:chOff x="0" y="0"/>
            <a:chExt cx="1918527" cy="406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18527" cy="406400"/>
            </a:xfrm>
            <a:custGeom>
              <a:avLst/>
              <a:gdLst/>
              <a:ahLst/>
              <a:cxnLst/>
              <a:rect l="l" t="t" r="r" b="b"/>
              <a:pathLst>
                <a:path w="1918527" h="406400">
                  <a:moveTo>
                    <a:pt x="1715327" y="0"/>
                  </a:moveTo>
                  <a:cubicBezTo>
                    <a:pt x="1827552" y="0"/>
                    <a:pt x="1918527" y="90976"/>
                    <a:pt x="1918527" y="203200"/>
                  </a:cubicBezTo>
                  <a:cubicBezTo>
                    <a:pt x="1918527" y="315424"/>
                    <a:pt x="1827552" y="406400"/>
                    <a:pt x="17153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38100"/>
              <a:ext cx="1918527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47900" y="4047657"/>
            <a:ext cx="761197" cy="76119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E3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6680661" y="3645972"/>
            <a:ext cx="9626665" cy="999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13"/>
              </a:lnSpc>
            </a:pPr>
            <a:r>
              <a:rPr lang="en-US" sz="2866">
                <a:solidFill>
                  <a:srgbClr val="000000"/>
                </a:solidFill>
                <a:latin typeface="DM Sans"/>
              </a:rPr>
              <a:t>CUDA functions, known as 'kernels', run on the GPU and are executed by multiple threads in parallel.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042050" y="4336513"/>
            <a:ext cx="2759527" cy="293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68"/>
              </a:lnSpc>
            </a:pPr>
            <a:r>
              <a:rPr lang="en-US" sz="2377">
                <a:solidFill>
                  <a:srgbClr val="000000"/>
                </a:solidFill>
                <a:latin typeface="Neue Machina Ultra-Bold"/>
              </a:rPr>
              <a:t>Kernels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260697" y="4337523"/>
            <a:ext cx="335602" cy="290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8"/>
              </a:lnSpc>
            </a:pPr>
            <a:r>
              <a:rPr lang="en-US" sz="2377">
                <a:solidFill>
                  <a:srgbClr val="FFFFFF"/>
                </a:solidFill>
                <a:latin typeface="Neue Machina Ultra-Bold"/>
              </a:rPr>
              <a:t>3</a:t>
            </a:r>
          </a:p>
        </p:txBody>
      </p:sp>
      <p:sp>
        <p:nvSpPr>
          <p:cNvPr id="29" name="AutoShape 29"/>
          <p:cNvSpPr/>
          <p:nvPr/>
        </p:nvSpPr>
        <p:spPr>
          <a:xfrm flipH="1">
            <a:off x="2329364" y="5730916"/>
            <a:ext cx="13629273" cy="0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grpSp>
        <p:nvGrpSpPr>
          <p:cNvPr id="30" name="Group 30"/>
          <p:cNvGrpSpPr/>
          <p:nvPr/>
        </p:nvGrpSpPr>
        <p:grpSpPr>
          <a:xfrm>
            <a:off x="1980674" y="6601346"/>
            <a:ext cx="4113964" cy="871457"/>
            <a:chOff x="0" y="0"/>
            <a:chExt cx="1918527" cy="4064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18527" cy="406400"/>
            </a:xfrm>
            <a:custGeom>
              <a:avLst/>
              <a:gdLst/>
              <a:ahLst/>
              <a:cxnLst/>
              <a:rect l="l" t="t" r="r" b="b"/>
              <a:pathLst>
                <a:path w="1918527" h="406400">
                  <a:moveTo>
                    <a:pt x="1715327" y="0"/>
                  </a:moveTo>
                  <a:cubicBezTo>
                    <a:pt x="1827552" y="0"/>
                    <a:pt x="1918527" y="90976"/>
                    <a:pt x="1918527" y="203200"/>
                  </a:cubicBezTo>
                  <a:cubicBezTo>
                    <a:pt x="1918527" y="315424"/>
                    <a:pt x="1827552" y="406400"/>
                    <a:pt x="17153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38100"/>
              <a:ext cx="1918527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2047900" y="6656477"/>
            <a:ext cx="761197" cy="761197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E3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6680661" y="6254791"/>
            <a:ext cx="9626665" cy="999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13"/>
              </a:lnSpc>
            </a:pPr>
            <a:r>
              <a:rPr lang="en-US" sz="2866">
                <a:solidFill>
                  <a:srgbClr val="000000"/>
                </a:solidFill>
                <a:latin typeface="DM Sans"/>
              </a:rPr>
              <a:t>Suited for data-parallel tasks where the same operation is performed on different data elements.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042050" y="6945333"/>
            <a:ext cx="3195426" cy="293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68"/>
              </a:lnSpc>
            </a:pPr>
            <a:r>
              <a:rPr lang="en-US" sz="2377">
                <a:solidFill>
                  <a:srgbClr val="000000"/>
                </a:solidFill>
                <a:latin typeface="Neue Machina Ultra-Bold"/>
              </a:rPr>
              <a:t>Advantages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260697" y="6946343"/>
            <a:ext cx="335602" cy="290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8"/>
              </a:lnSpc>
            </a:pPr>
            <a:r>
              <a:rPr lang="en-US" sz="2377">
                <a:solidFill>
                  <a:srgbClr val="FFFFFF"/>
                </a:solidFill>
                <a:latin typeface="Neue Machina Ultra-Bold"/>
              </a:rPr>
              <a:t>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1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234313"/>
            <a:ext cx="1090468" cy="9525"/>
          </a:xfrm>
          <a:prstGeom prst="line">
            <a:avLst/>
          </a:prstGeom>
          <a:ln w="38100" cap="flat">
            <a:solidFill>
              <a:srgbClr val="FFAE3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-7" y="0"/>
            <a:ext cx="2827990" cy="4114800"/>
          </a:xfrm>
          <a:custGeom>
            <a:avLst/>
            <a:gdLst/>
            <a:ahLst/>
            <a:cxnLst/>
            <a:rect l="l" t="t" r="r" b="b"/>
            <a:pathLst>
              <a:path w="2827990" h="4114800">
                <a:moveTo>
                  <a:pt x="0" y="0"/>
                </a:moveTo>
                <a:lnTo>
                  <a:pt x="2827989" y="0"/>
                </a:lnTo>
                <a:lnTo>
                  <a:pt x="2827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>
            <a:off x="1090635" y="2057400"/>
            <a:ext cx="11098630" cy="11098630"/>
          </a:xfrm>
          <a:custGeom>
            <a:avLst/>
            <a:gdLst/>
            <a:ahLst/>
            <a:cxnLst/>
            <a:rect l="l" t="t" r="r" b="b"/>
            <a:pathLst>
              <a:path w="11098630" h="11098630">
                <a:moveTo>
                  <a:pt x="0" y="0"/>
                </a:moveTo>
                <a:lnTo>
                  <a:pt x="11098629" y="0"/>
                </a:lnTo>
                <a:lnTo>
                  <a:pt x="11098629" y="11098630"/>
                </a:lnTo>
                <a:lnTo>
                  <a:pt x="0" y="11098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Freeform 5"/>
          <p:cNvSpPr/>
          <p:nvPr/>
        </p:nvSpPr>
        <p:spPr>
          <a:xfrm>
            <a:off x="16225501" y="9074074"/>
            <a:ext cx="1033799" cy="320478"/>
          </a:xfrm>
          <a:custGeom>
            <a:avLst/>
            <a:gdLst/>
            <a:ahLst/>
            <a:cxnLst/>
            <a:rect l="l" t="t" r="r" b="b"/>
            <a:pathLst>
              <a:path w="1033799" h="320478">
                <a:moveTo>
                  <a:pt x="0" y="0"/>
                </a:moveTo>
                <a:lnTo>
                  <a:pt x="1033799" y="0"/>
                </a:lnTo>
                <a:lnTo>
                  <a:pt x="1033799" y="320478"/>
                </a:lnTo>
                <a:lnTo>
                  <a:pt x="0" y="3204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6" name="Group 6"/>
          <p:cNvGrpSpPr/>
          <p:nvPr/>
        </p:nvGrpSpPr>
        <p:grpSpPr>
          <a:xfrm>
            <a:off x="1090468" y="8839941"/>
            <a:ext cx="2779243" cy="788744"/>
            <a:chOff x="0" y="0"/>
            <a:chExt cx="1432003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2003" cy="406400"/>
            </a:xfrm>
            <a:custGeom>
              <a:avLst/>
              <a:gdLst/>
              <a:ahLst/>
              <a:cxnLst/>
              <a:rect l="l" t="t" r="r" b="b"/>
              <a:pathLst>
                <a:path w="1432003" h="406400">
                  <a:moveTo>
                    <a:pt x="1228803" y="0"/>
                  </a:moveTo>
                  <a:cubicBezTo>
                    <a:pt x="1341027" y="0"/>
                    <a:pt x="1432003" y="90976"/>
                    <a:pt x="1432003" y="203200"/>
                  </a:cubicBezTo>
                  <a:cubicBezTo>
                    <a:pt x="1432003" y="315424"/>
                    <a:pt x="1341027" y="406400"/>
                    <a:pt x="122880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AE32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8100"/>
              <a:ext cx="1432003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H="1">
            <a:off x="17197448" y="1028700"/>
            <a:ext cx="1090552" cy="710"/>
          </a:xfrm>
          <a:prstGeom prst="line">
            <a:avLst/>
          </a:prstGeom>
          <a:ln w="38100" cap="flat">
            <a:solidFill>
              <a:srgbClr val="FFAE3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grpSp>
        <p:nvGrpSpPr>
          <p:cNvPr id="10" name="Group 10"/>
          <p:cNvGrpSpPr/>
          <p:nvPr/>
        </p:nvGrpSpPr>
        <p:grpSpPr>
          <a:xfrm rot="-10797109">
            <a:off x="13942521" y="633669"/>
            <a:ext cx="3254927" cy="788744"/>
            <a:chOff x="0" y="0"/>
            <a:chExt cx="1677099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77099" cy="406400"/>
            </a:xfrm>
            <a:custGeom>
              <a:avLst/>
              <a:gdLst/>
              <a:ahLst/>
              <a:cxnLst/>
              <a:rect l="l" t="t" r="r" b="b"/>
              <a:pathLst>
                <a:path w="1677099" h="406400">
                  <a:moveTo>
                    <a:pt x="1473899" y="0"/>
                  </a:moveTo>
                  <a:cubicBezTo>
                    <a:pt x="1586123" y="0"/>
                    <a:pt x="1677099" y="90976"/>
                    <a:pt x="1677099" y="203200"/>
                  </a:cubicBezTo>
                  <a:cubicBezTo>
                    <a:pt x="1677099" y="315424"/>
                    <a:pt x="1586123" y="406400"/>
                    <a:pt x="14738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AE32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1677099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7422491" y="6329219"/>
            <a:ext cx="1194647" cy="2068610"/>
          </a:xfrm>
          <a:custGeom>
            <a:avLst/>
            <a:gdLst/>
            <a:ahLst/>
            <a:cxnLst/>
            <a:rect l="l" t="t" r="r" b="b"/>
            <a:pathLst>
              <a:path w="1194647" h="2068610">
                <a:moveTo>
                  <a:pt x="0" y="0"/>
                </a:moveTo>
                <a:lnTo>
                  <a:pt x="1194648" y="0"/>
                </a:lnTo>
                <a:lnTo>
                  <a:pt x="1194648" y="2068610"/>
                </a:lnTo>
                <a:lnTo>
                  <a:pt x="0" y="20686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r="-71857"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4" name="Freeform 14"/>
          <p:cNvSpPr/>
          <p:nvPr/>
        </p:nvSpPr>
        <p:spPr>
          <a:xfrm>
            <a:off x="-291821" y="983836"/>
            <a:ext cx="1194647" cy="2068610"/>
          </a:xfrm>
          <a:custGeom>
            <a:avLst/>
            <a:gdLst/>
            <a:ahLst/>
            <a:cxnLst/>
            <a:rect l="l" t="t" r="r" b="b"/>
            <a:pathLst>
              <a:path w="1194647" h="2068610">
                <a:moveTo>
                  <a:pt x="0" y="0"/>
                </a:moveTo>
                <a:lnTo>
                  <a:pt x="1194647" y="0"/>
                </a:lnTo>
                <a:lnTo>
                  <a:pt x="1194647" y="2068611"/>
                </a:lnTo>
                <a:lnTo>
                  <a:pt x="0" y="20686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r="-71857"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5" name="TextBox 15"/>
          <p:cNvSpPr txBox="1"/>
          <p:nvPr/>
        </p:nvSpPr>
        <p:spPr>
          <a:xfrm>
            <a:off x="1298586" y="9004126"/>
            <a:ext cx="2363007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DM Sans Bold"/>
              </a:rPr>
              <a:t>COSC7502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639526" y="9004126"/>
            <a:ext cx="1402210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DM Sans"/>
              </a:rPr>
              <a:t>Page </a:t>
            </a:r>
            <a:r>
              <a:rPr lang="en-US" altLang="zh-CN" sz="2499" dirty="0">
                <a:solidFill>
                  <a:srgbClr val="FFFFFF"/>
                </a:solidFill>
                <a:latin typeface="DM Sans"/>
              </a:rPr>
              <a:t>11</a:t>
            </a:r>
            <a:endParaRPr lang="en-US" sz="2499" dirty="0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4151670" y="793750"/>
            <a:ext cx="2836631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DM Sans Bold"/>
              </a:rPr>
              <a:t>Milestone 2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5240718" y="1569586"/>
            <a:ext cx="7806563" cy="1317127"/>
            <a:chOff x="0" y="0"/>
            <a:chExt cx="2056050" cy="34689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56050" cy="346898"/>
            </a:xfrm>
            <a:custGeom>
              <a:avLst/>
              <a:gdLst/>
              <a:ahLst/>
              <a:cxnLst/>
              <a:rect l="l" t="t" r="r" b="b"/>
              <a:pathLst>
                <a:path w="2056050" h="346898">
                  <a:moveTo>
                    <a:pt x="0" y="0"/>
                  </a:moveTo>
                  <a:lnTo>
                    <a:pt x="2056050" y="0"/>
                  </a:lnTo>
                  <a:lnTo>
                    <a:pt x="2056050" y="346898"/>
                  </a:lnTo>
                  <a:lnTo>
                    <a:pt x="0" y="346898"/>
                  </a:lnTo>
                  <a:close/>
                </a:path>
              </a:pathLst>
            </a:custGeom>
            <a:solidFill>
              <a:srgbClr val="FFAE3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2056050" cy="375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5681269" y="2032046"/>
            <a:ext cx="6952259" cy="530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 dirty="0">
                <a:solidFill>
                  <a:srgbClr val="FFFFFF"/>
                </a:solidFill>
                <a:latin typeface="Neue Machina Ultra-Bold"/>
              </a:rPr>
              <a:t>Result*</a:t>
            </a:r>
          </a:p>
        </p:txBody>
      </p:sp>
      <p:graphicFrame>
        <p:nvGraphicFramePr>
          <p:cNvPr id="22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56994"/>
              </p:ext>
            </p:extLst>
          </p:nvPr>
        </p:nvGraphicFramePr>
        <p:xfrm>
          <a:off x="873834" y="3450085"/>
          <a:ext cx="16469957" cy="4811133"/>
        </p:xfrm>
        <a:graphic>
          <a:graphicData uri="http://schemas.openxmlformats.org/drawingml/2006/table">
            <a:tbl>
              <a:tblPr/>
              <a:tblGrid>
                <a:gridCol w="5432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5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4862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17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17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17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271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3"/>
          <p:cNvSpPr txBox="1"/>
          <p:nvPr/>
        </p:nvSpPr>
        <p:spPr>
          <a:xfrm>
            <a:off x="1585243" y="3753612"/>
            <a:ext cx="4096026" cy="827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3600" dirty="0">
                <a:solidFill>
                  <a:srgbClr val="FFAE32"/>
                </a:solidFill>
                <a:latin typeface="Neue Machina Ultra-Bold"/>
              </a:rPr>
              <a:t>Original Method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448287" y="5471079"/>
            <a:ext cx="5360264" cy="1905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9"/>
              </a:lnSpc>
            </a:pPr>
            <a:r>
              <a:rPr lang="en-US" sz="2127" dirty="0">
                <a:solidFill>
                  <a:srgbClr val="FFFFFF"/>
                </a:solidFill>
                <a:latin typeface="DM Sans"/>
              </a:rPr>
              <a:t>Runtime of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GenerateBitStream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: 0.073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ms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 </a:t>
            </a:r>
          </a:p>
          <a:p>
            <a:pPr algn="ctr">
              <a:lnSpc>
                <a:spcPts val="2979"/>
              </a:lnSpc>
            </a:pPr>
            <a:r>
              <a:rPr lang="en-US" sz="2127" dirty="0">
                <a:solidFill>
                  <a:srgbClr val="FFFFFF"/>
                </a:solidFill>
                <a:latin typeface="DM Sans"/>
              </a:rPr>
              <a:t>Runtime of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BPSKModulation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: 0.061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ms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 </a:t>
            </a:r>
          </a:p>
          <a:p>
            <a:pPr algn="ctr">
              <a:lnSpc>
                <a:spcPts val="2979"/>
              </a:lnSpc>
            </a:pPr>
            <a:r>
              <a:rPr lang="en-US" sz="2127" dirty="0">
                <a:solidFill>
                  <a:srgbClr val="FFFFFF"/>
                </a:solidFill>
                <a:latin typeface="DM Sans"/>
              </a:rPr>
              <a:t>Runtime of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AddNoise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: 0.0314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ms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 </a:t>
            </a:r>
          </a:p>
          <a:p>
            <a:pPr algn="ctr">
              <a:lnSpc>
                <a:spcPts val="2979"/>
              </a:lnSpc>
            </a:pPr>
            <a:r>
              <a:rPr lang="en-US" sz="2127" dirty="0">
                <a:solidFill>
                  <a:srgbClr val="FFFFFF"/>
                </a:solidFill>
                <a:latin typeface="DM Sans"/>
              </a:rPr>
              <a:t>Runtime of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BPSKDemodulation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: 0.108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ms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 Runtime of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CalculateBER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: 0.011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ms</a:t>
            </a:r>
            <a:endParaRPr lang="en-US" sz="2127" dirty="0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7115809" y="3891834"/>
            <a:ext cx="4096026" cy="436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3600" dirty="0" err="1">
                <a:solidFill>
                  <a:srgbClr val="FFAE32"/>
                </a:solidFill>
                <a:latin typeface="Neue Machina Ultra-Bold"/>
              </a:rPr>
              <a:t>MPI+OpenMPI</a:t>
            </a:r>
            <a:endParaRPr lang="en-US" sz="3600" dirty="0">
              <a:solidFill>
                <a:srgbClr val="FFAE32"/>
              </a:solidFill>
              <a:latin typeface="Neue Machina Ultra-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2646375" y="3891834"/>
            <a:ext cx="4096026" cy="436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3600" dirty="0">
                <a:solidFill>
                  <a:srgbClr val="FFAE32"/>
                </a:solidFill>
                <a:latin typeface="Neue Machina Ultra-Bold"/>
              </a:rPr>
              <a:t>CUDA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959394" y="5471079"/>
            <a:ext cx="5360264" cy="1905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9"/>
              </a:lnSpc>
            </a:pPr>
            <a:r>
              <a:rPr lang="en-US" sz="2127" dirty="0">
                <a:solidFill>
                  <a:srgbClr val="FFFFFF"/>
                </a:solidFill>
                <a:latin typeface="DM Sans"/>
              </a:rPr>
              <a:t>Runtime of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GenerateBitStream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: 0.002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ms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 </a:t>
            </a:r>
          </a:p>
          <a:p>
            <a:pPr algn="ctr">
              <a:lnSpc>
                <a:spcPts val="2979"/>
              </a:lnSpc>
            </a:pPr>
            <a:r>
              <a:rPr lang="en-US" sz="2127" dirty="0">
                <a:solidFill>
                  <a:srgbClr val="FFFFFF"/>
                </a:solidFill>
                <a:latin typeface="DM Sans"/>
              </a:rPr>
              <a:t>Runtime of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BPSKModulation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: 0.001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ms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 </a:t>
            </a:r>
          </a:p>
          <a:p>
            <a:pPr algn="ctr">
              <a:lnSpc>
                <a:spcPts val="2979"/>
              </a:lnSpc>
            </a:pPr>
            <a:r>
              <a:rPr lang="en-US" sz="2127" dirty="0">
                <a:solidFill>
                  <a:srgbClr val="FFFFFF"/>
                </a:solidFill>
                <a:latin typeface="DM Sans"/>
              </a:rPr>
              <a:t>Runtime of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AddNoise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: 0.001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ms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 </a:t>
            </a:r>
          </a:p>
          <a:p>
            <a:pPr algn="ctr">
              <a:lnSpc>
                <a:spcPts val="2979"/>
              </a:lnSpc>
            </a:pPr>
            <a:r>
              <a:rPr lang="en-US" sz="2127" dirty="0">
                <a:solidFill>
                  <a:srgbClr val="FFFFFF"/>
                </a:solidFill>
                <a:latin typeface="DM Sans"/>
              </a:rPr>
              <a:t>Runtime of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BPSKDemodulation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: 0.002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ms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 Runtime of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CalculateBER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: 0.041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ms</a:t>
            </a:r>
            <a:endParaRPr lang="en-US" sz="2127" dirty="0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935623" y="5471079"/>
            <a:ext cx="5360264" cy="1905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9"/>
              </a:lnSpc>
            </a:pPr>
            <a:r>
              <a:rPr lang="en-US" sz="2127" dirty="0">
                <a:solidFill>
                  <a:srgbClr val="FFFFFF"/>
                </a:solidFill>
                <a:latin typeface="DM Sans"/>
              </a:rPr>
              <a:t>Runtime of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GenerateBitStream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: 0.108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ms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 </a:t>
            </a:r>
          </a:p>
          <a:p>
            <a:pPr algn="ctr">
              <a:lnSpc>
                <a:spcPts val="2979"/>
              </a:lnSpc>
            </a:pPr>
            <a:r>
              <a:rPr lang="en-US" sz="2127" dirty="0">
                <a:solidFill>
                  <a:srgbClr val="FFFFFF"/>
                </a:solidFill>
                <a:latin typeface="DM Sans"/>
              </a:rPr>
              <a:t>Runtime of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BPSKModulation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: 0.205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ms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 </a:t>
            </a:r>
          </a:p>
          <a:p>
            <a:pPr algn="ctr">
              <a:lnSpc>
                <a:spcPts val="2979"/>
              </a:lnSpc>
            </a:pPr>
            <a:r>
              <a:rPr lang="en-US" sz="2127" dirty="0">
                <a:solidFill>
                  <a:srgbClr val="FFFFFF"/>
                </a:solidFill>
                <a:latin typeface="DM Sans"/>
              </a:rPr>
              <a:t>Runtime of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AddNoise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: 1.108ms </a:t>
            </a:r>
          </a:p>
          <a:p>
            <a:pPr algn="ctr">
              <a:lnSpc>
                <a:spcPts val="2979"/>
              </a:lnSpc>
            </a:pPr>
            <a:r>
              <a:rPr lang="en-US" sz="2127" dirty="0">
                <a:solidFill>
                  <a:srgbClr val="FFFFFF"/>
                </a:solidFill>
                <a:latin typeface="DM Sans"/>
              </a:rPr>
              <a:t>Runtime of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BPSKDemodulation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: 0.379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ms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 Runtime of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CalculateBER</a:t>
            </a:r>
            <a:r>
              <a:rPr lang="en-US" sz="2127" dirty="0">
                <a:solidFill>
                  <a:srgbClr val="FFFFFF"/>
                </a:solidFill>
                <a:latin typeface="DM Sans"/>
              </a:rPr>
              <a:t>: 0.042 </a:t>
            </a:r>
            <a:r>
              <a:rPr lang="en-US" sz="2127" dirty="0" err="1">
                <a:solidFill>
                  <a:srgbClr val="FFFFFF"/>
                </a:solidFill>
                <a:latin typeface="DM Sans"/>
              </a:rPr>
              <a:t>ms</a:t>
            </a:r>
            <a:endParaRPr lang="en-US" sz="2127" dirty="0">
              <a:solidFill>
                <a:srgbClr val="FFFFFF"/>
              </a:solidFill>
              <a:latin typeface="DM Sans"/>
            </a:endParaRPr>
          </a:p>
        </p:txBody>
      </p:sp>
      <p:pic>
        <p:nvPicPr>
          <p:cNvPr id="38" name="图片 37" descr="文本&#10;&#10;描述已自动生成">
            <a:extLst>
              <a:ext uri="{FF2B5EF4-FFF2-40B4-BE49-F238E27FC236}">
                <a16:creationId xmlns:a16="http://schemas.microsoft.com/office/drawing/2014/main" id="{86320239-B273-8A34-19C5-572175D03D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30" y="5482675"/>
            <a:ext cx="5308873" cy="2070206"/>
          </a:xfrm>
          <a:prstGeom prst="rect">
            <a:avLst/>
          </a:prstGeom>
        </p:spPr>
      </p:pic>
      <p:pic>
        <p:nvPicPr>
          <p:cNvPr id="40" name="图片 39" descr="文本&#10;&#10;描述已自动生成">
            <a:extLst>
              <a:ext uri="{FF2B5EF4-FFF2-40B4-BE49-F238E27FC236}">
                <a16:creationId xmlns:a16="http://schemas.microsoft.com/office/drawing/2014/main" id="{22B88717-9C87-8363-0BBB-B9E6A2EE1D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61" y="5450371"/>
            <a:ext cx="5181866" cy="2044805"/>
          </a:xfrm>
          <a:prstGeom prst="rect">
            <a:avLst/>
          </a:prstGeom>
        </p:spPr>
      </p:pic>
      <p:pic>
        <p:nvPicPr>
          <p:cNvPr id="42" name="图片 41" descr="文本&#10;&#10;描述已自动生成">
            <a:extLst>
              <a:ext uri="{FF2B5EF4-FFF2-40B4-BE49-F238E27FC236}">
                <a16:creationId xmlns:a16="http://schemas.microsoft.com/office/drawing/2014/main" id="{106DFAAA-46BE-D633-8B00-3440E0A029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261" y="5450371"/>
            <a:ext cx="5360264" cy="190533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0A4E7588-B86D-602F-6831-4C2143F5DF62}"/>
              </a:ext>
            </a:extLst>
          </p:cNvPr>
          <p:cNvSpPr txBox="1"/>
          <p:nvPr/>
        </p:nvSpPr>
        <p:spPr>
          <a:xfrm>
            <a:off x="3933585" y="8397830"/>
            <a:ext cx="1084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*The test results are all based on an Intel Core i7-12700H processor and an NVIDIA RTX3070Ti graphics card.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234313"/>
            <a:ext cx="1090468" cy="9525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-7" y="0"/>
            <a:ext cx="2827990" cy="4114800"/>
          </a:xfrm>
          <a:custGeom>
            <a:avLst/>
            <a:gdLst/>
            <a:ahLst/>
            <a:cxnLst/>
            <a:rect l="l" t="t" r="r" b="b"/>
            <a:pathLst>
              <a:path w="2827990" h="4114800">
                <a:moveTo>
                  <a:pt x="0" y="0"/>
                </a:moveTo>
                <a:lnTo>
                  <a:pt x="2827989" y="0"/>
                </a:lnTo>
                <a:lnTo>
                  <a:pt x="2827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>
            <a:off x="5434706" y="1927271"/>
            <a:ext cx="11307695" cy="11307695"/>
          </a:xfrm>
          <a:custGeom>
            <a:avLst/>
            <a:gdLst/>
            <a:ahLst/>
            <a:cxnLst/>
            <a:rect l="l" t="t" r="r" b="b"/>
            <a:pathLst>
              <a:path w="11307695" h="11307695">
                <a:moveTo>
                  <a:pt x="0" y="0"/>
                </a:moveTo>
                <a:lnTo>
                  <a:pt x="11307695" y="0"/>
                </a:lnTo>
                <a:lnTo>
                  <a:pt x="11307695" y="11307694"/>
                </a:lnTo>
                <a:lnTo>
                  <a:pt x="0" y="113076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Freeform 5"/>
          <p:cNvSpPr/>
          <p:nvPr/>
        </p:nvSpPr>
        <p:spPr>
          <a:xfrm>
            <a:off x="16225501" y="9074074"/>
            <a:ext cx="1033799" cy="320478"/>
          </a:xfrm>
          <a:custGeom>
            <a:avLst/>
            <a:gdLst/>
            <a:ahLst/>
            <a:cxnLst/>
            <a:rect l="l" t="t" r="r" b="b"/>
            <a:pathLst>
              <a:path w="1033799" h="320478">
                <a:moveTo>
                  <a:pt x="0" y="0"/>
                </a:moveTo>
                <a:lnTo>
                  <a:pt x="1033799" y="0"/>
                </a:lnTo>
                <a:lnTo>
                  <a:pt x="1033799" y="320478"/>
                </a:lnTo>
                <a:lnTo>
                  <a:pt x="0" y="3204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6" name="Group 6"/>
          <p:cNvGrpSpPr/>
          <p:nvPr/>
        </p:nvGrpSpPr>
        <p:grpSpPr>
          <a:xfrm>
            <a:off x="1090468" y="8839941"/>
            <a:ext cx="2779243" cy="788744"/>
            <a:chOff x="0" y="0"/>
            <a:chExt cx="1432003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2003" cy="406400"/>
            </a:xfrm>
            <a:custGeom>
              <a:avLst/>
              <a:gdLst/>
              <a:ahLst/>
              <a:cxnLst/>
              <a:rect l="l" t="t" r="r" b="b"/>
              <a:pathLst>
                <a:path w="1432003" h="406400">
                  <a:moveTo>
                    <a:pt x="1228803" y="0"/>
                  </a:moveTo>
                  <a:cubicBezTo>
                    <a:pt x="1341027" y="0"/>
                    <a:pt x="1432003" y="90976"/>
                    <a:pt x="1432003" y="203200"/>
                  </a:cubicBezTo>
                  <a:cubicBezTo>
                    <a:pt x="1432003" y="315424"/>
                    <a:pt x="1341027" y="406400"/>
                    <a:pt x="122880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8100"/>
              <a:ext cx="1432003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H="1">
            <a:off x="17197448" y="1028700"/>
            <a:ext cx="1090552" cy="710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grpSp>
        <p:nvGrpSpPr>
          <p:cNvPr id="10" name="Group 10"/>
          <p:cNvGrpSpPr/>
          <p:nvPr/>
        </p:nvGrpSpPr>
        <p:grpSpPr>
          <a:xfrm rot="-10797109">
            <a:off x="13942521" y="633669"/>
            <a:ext cx="3254927" cy="788744"/>
            <a:chOff x="0" y="0"/>
            <a:chExt cx="1677099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77099" cy="406400"/>
            </a:xfrm>
            <a:custGeom>
              <a:avLst/>
              <a:gdLst/>
              <a:ahLst/>
              <a:cxnLst/>
              <a:rect l="l" t="t" r="r" b="b"/>
              <a:pathLst>
                <a:path w="1677099" h="406400">
                  <a:moveTo>
                    <a:pt x="1473899" y="0"/>
                  </a:moveTo>
                  <a:cubicBezTo>
                    <a:pt x="1586123" y="0"/>
                    <a:pt x="1677099" y="90976"/>
                    <a:pt x="1677099" y="203200"/>
                  </a:cubicBezTo>
                  <a:cubicBezTo>
                    <a:pt x="1677099" y="315424"/>
                    <a:pt x="1586123" y="406400"/>
                    <a:pt x="14738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1677099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98586" y="9004126"/>
            <a:ext cx="2363007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altLang="zh-CN" sz="2499" dirty="0">
                <a:solidFill>
                  <a:srgbClr val="000000"/>
                </a:solidFill>
                <a:latin typeface="DM Sans Bold"/>
              </a:rPr>
              <a:t>COSC7502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639526" y="9004126"/>
            <a:ext cx="1402210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DM Sans"/>
              </a:rPr>
              <a:t>Page </a:t>
            </a:r>
            <a:r>
              <a:rPr lang="en-US" altLang="zh-CN" sz="2499" dirty="0">
                <a:solidFill>
                  <a:srgbClr val="000000"/>
                </a:solidFill>
                <a:latin typeface="DM Sans"/>
              </a:rPr>
              <a:t>12</a:t>
            </a:r>
            <a:endParaRPr lang="en-US" sz="2499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4151670" y="793750"/>
            <a:ext cx="2836631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altLang="zh-CN" sz="2499" dirty="0">
                <a:solidFill>
                  <a:srgbClr val="000000"/>
                </a:solidFill>
                <a:latin typeface="DM Sans Bold"/>
              </a:rPr>
              <a:t>Milestone 2</a:t>
            </a:r>
          </a:p>
        </p:txBody>
      </p:sp>
      <p:graphicFrame>
        <p:nvGraphicFramePr>
          <p:cNvPr id="39" name="图表 38">
            <a:extLst>
              <a:ext uri="{FF2B5EF4-FFF2-40B4-BE49-F238E27FC236}">
                <a16:creationId xmlns:a16="http://schemas.microsoft.com/office/drawing/2014/main" id="{3853139C-0CFD-26D8-4B6F-35969224B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633462"/>
              </p:ext>
            </p:extLst>
          </p:nvPr>
        </p:nvGraphicFramePr>
        <p:xfrm>
          <a:off x="1737350" y="1620175"/>
          <a:ext cx="14813299" cy="6937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C3F1714-8B89-8AC3-7B44-97132043F794}"/>
              </a:ext>
            </a:extLst>
          </p:cNvPr>
          <p:cNvSpPr txBox="1"/>
          <p:nvPr/>
        </p:nvSpPr>
        <p:spPr>
          <a:xfrm>
            <a:off x="4343400" y="8602421"/>
            <a:ext cx="1021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*The test results are all based on an Intel Core i7-12700H processor and an NVIDIA RTX3070Ti graphics card.</a:t>
            </a:r>
          </a:p>
        </p:txBody>
      </p:sp>
    </p:spTree>
    <p:extLst>
      <p:ext uri="{BB962C8B-B14F-4D97-AF65-F5344CB8AC3E}">
        <p14:creationId xmlns:p14="http://schemas.microsoft.com/office/powerpoint/2010/main" val="113606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89671" y="1889171"/>
            <a:ext cx="6508659" cy="6508659"/>
          </a:xfrm>
          <a:custGeom>
            <a:avLst/>
            <a:gdLst/>
            <a:ahLst/>
            <a:cxnLst/>
            <a:rect l="l" t="t" r="r" b="b"/>
            <a:pathLst>
              <a:path w="6508659" h="6508659">
                <a:moveTo>
                  <a:pt x="0" y="0"/>
                </a:moveTo>
                <a:lnTo>
                  <a:pt x="6508658" y="0"/>
                </a:lnTo>
                <a:lnTo>
                  <a:pt x="6508658" y="6508658"/>
                </a:lnTo>
                <a:lnTo>
                  <a:pt x="0" y="650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TextBox 3"/>
          <p:cNvSpPr txBox="1"/>
          <p:nvPr/>
        </p:nvSpPr>
        <p:spPr>
          <a:xfrm>
            <a:off x="3156806" y="4228536"/>
            <a:ext cx="11974388" cy="162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0"/>
              </a:lnSpc>
            </a:pPr>
            <a:r>
              <a:rPr lang="en-US" sz="13035">
                <a:solidFill>
                  <a:srgbClr val="5E17EB"/>
                </a:solidFill>
                <a:latin typeface="Hagrid Ultra-Bold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-7" y="0"/>
            <a:ext cx="2827990" cy="4114800"/>
          </a:xfrm>
          <a:custGeom>
            <a:avLst/>
            <a:gdLst/>
            <a:ahLst/>
            <a:cxnLst/>
            <a:rect l="l" t="t" r="r" b="b"/>
            <a:pathLst>
              <a:path w="2827990" h="4114800">
                <a:moveTo>
                  <a:pt x="0" y="0"/>
                </a:moveTo>
                <a:lnTo>
                  <a:pt x="2827989" y="0"/>
                </a:lnTo>
                <a:lnTo>
                  <a:pt x="2827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AutoShape 5"/>
          <p:cNvSpPr/>
          <p:nvPr/>
        </p:nvSpPr>
        <p:spPr>
          <a:xfrm flipV="1">
            <a:off x="0" y="9234313"/>
            <a:ext cx="1090468" cy="9525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grpSp>
        <p:nvGrpSpPr>
          <p:cNvPr id="6" name="Group 6"/>
          <p:cNvGrpSpPr/>
          <p:nvPr/>
        </p:nvGrpSpPr>
        <p:grpSpPr>
          <a:xfrm>
            <a:off x="1090468" y="8839941"/>
            <a:ext cx="2779243" cy="788744"/>
            <a:chOff x="0" y="0"/>
            <a:chExt cx="1432003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2003" cy="406400"/>
            </a:xfrm>
            <a:custGeom>
              <a:avLst/>
              <a:gdLst/>
              <a:ahLst/>
              <a:cxnLst/>
              <a:rect l="l" t="t" r="r" b="b"/>
              <a:pathLst>
                <a:path w="1432003" h="406400">
                  <a:moveTo>
                    <a:pt x="1228803" y="0"/>
                  </a:moveTo>
                  <a:cubicBezTo>
                    <a:pt x="1341027" y="0"/>
                    <a:pt x="1432003" y="90976"/>
                    <a:pt x="1432003" y="203200"/>
                  </a:cubicBezTo>
                  <a:cubicBezTo>
                    <a:pt x="1432003" y="315424"/>
                    <a:pt x="1341027" y="406400"/>
                    <a:pt x="122880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8100"/>
              <a:ext cx="1432003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H="1">
            <a:off x="17197448" y="1028700"/>
            <a:ext cx="1090552" cy="710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grpSp>
        <p:nvGrpSpPr>
          <p:cNvPr id="10" name="Group 10"/>
          <p:cNvGrpSpPr/>
          <p:nvPr/>
        </p:nvGrpSpPr>
        <p:grpSpPr>
          <a:xfrm rot="-10797109">
            <a:off x="13942521" y="633669"/>
            <a:ext cx="3254927" cy="788744"/>
            <a:chOff x="0" y="0"/>
            <a:chExt cx="1677099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77099" cy="406400"/>
            </a:xfrm>
            <a:custGeom>
              <a:avLst/>
              <a:gdLst/>
              <a:ahLst/>
              <a:cxnLst/>
              <a:rect l="l" t="t" r="r" b="b"/>
              <a:pathLst>
                <a:path w="1677099" h="406400">
                  <a:moveTo>
                    <a:pt x="1473899" y="0"/>
                  </a:moveTo>
                  <a:cubicBezTo>
                    <a:pt x="1586123" y="0"/>
                    <a:pt x="1677099" y="90976"/>
                    <a:pt x="1677099" y="203200"/>
                  </a:cubicBezTo>
                  <a:cubicBezTo>
                    <a:pt x="1677099" y="315424"/>
                    <a:pt x="1586123" y="406400"/>
                    <a:pt x="14738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E17EB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1677099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98586" y="9004126"/>
            <a:ext cx="2363007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altLang="zh-CN" sz="2499" dirty="0">
                <a:solidFill>
                  <a:srgbClr val="000000"/>
                </a:solidFill>
                <a:latin typeface="DM Sans Bold"/>
              </a:rPr>
              <a:t>COSC7502</a:t>
            </a:r>
            <a:endParaRPr lang="en-US" sz="2499" dirty="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4151670" y="793750"/>
            <a:ext cx="2836631" cy="877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DM Sans Bold"/>
              </a:rPr>
              <a:t>Milestone 2</a:t>
            </a:r>
          </a:p>
          <a:p>
            <a:pPr algn="ctr">
              <a:lnSpc>
                <a:spcPts val="3499"/>
              </a:lnSpc>
            </a:pPr>
            <a:endParaRPr lang="en-US" sz="2499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741539" y="5961143"/>
            <a:ext cx="3243953" cy="52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7"/>
              </a:lnSpc>
            </a:pPr>
            <a:r>
              <a:rPr lang="en-US" sz="3069" dirty="0" err="1">
                <a:solidFill>
                  <a:srgbClr val="000000"/>
                </a:solidFill>
                <a:latin typeface="DM Sans Bold"/>
              </a:rPr>
              <a:t>Zhenyu</a:t>
            </a:r>
            <a:r>
              <a:rPr lang="en-US" sz="3069" dirty="0">
                <a:solidFill>
                  <a:srgbClr val="000000"/>
                </a:solidFill>
                <a:latin typeface="DM Sans Bold"/>
              </a:rPr>
              <a:t> Wang</a:t>
            </a:r>
          </a:p>
        </p:txBody>
      </p:sp>
      <p:sp>
        <p:nvSpPr>
          <p:cNvPr id="16" name="Freeform 16"/>
          <p:cNvSpPr/>
          <p:nvPr/>
        </p:nvSpPr>
        <p:spPr>
          <a:xfrm>
            <a:off x="8004542" y="6018293"/>
            <a:ext cx="487846" cy="487846"/>
          </a:xfrm>
          <a:custGeom>
            <a:avLst/>
            <a:gdLst/>
            <a:ahLst/>
            <a:cxnLst/>
            <a:rect l="l" t="t" r="r" b="b"/>
            <a:pathLst>
              <a:path w="487846" h="487846">
                <a:moveTo>
                  <a:pt x="0" y="0"/>
                </a:moveTo>
                <a:lnTo>
                  <a:pt x="487846" y="0"/>
                </a:lnTo>
                <a:lnTo>
                  <a:pt x="487846" y="487846"/>
                </a:lnTo>
                <a:lnTo>
                  <a:pt x="0" y="487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7" name="TextBox 17"/>
          <p:cNvSpPr txBox="1"/>
          <p:nvPr/>
        </p:nvSpPr>
        <p:spPr>
          <a:xfrm>
            <a:off x="8579740" y="5961143"/>
            <a:ext cx="5288659" cy="5260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97"/>
              </a:lnSpc>
            </a:pPr>
            <a:r>
              <a:rPr lang="en-US" altLang="zh-CN" sz="3069" dirty="0">
                <a:solidFill>
                  <a:srgbClr val="000000"/>
                </a:solidFill>
                <a:latin typeface="DM Sans"/>
              </a:rPr>
              <a:t>s4714017@student.uq.edu.au</a:t>
            </a:r>
            <a:endParaRPr lang="en-US" sz="3069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8" name="Freeform 18"/>
          <p:cNvSpPr/>
          <p:nvPr/>
        </p:nvSpPr>
        <p:spPr>
          <a:xfrm flipH="1" flipV="1">
            <a:off x="15460023" y="6172200"/>
            <a:ext cx="2827990" cy="4114800"/>
          </a:xfrm>
          <a:custGeom>
            <a:avLst/>
            <a:gdLst/>
            <a:ahLst/>
            <a:cxnLst/>
            <a:rect l="l" t="t" r="r" b="b"/>
            <a:pathLst>
              <a:path w="2827990" h="4114800">
                <a:moveTo>
                  <a:pt x="282798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2827989" y="0"/>
                </a:lnTo>
                <a:lnTo>
                  <a:pt x="2827989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234313"/>
            <a:ext cx="1090468" cy="9525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-7" y="0"/>
            <a:ext cx="2827990" cy="4114800"/>
          </a:xfrm>
          <a:custGeom>
            <a:avLst/>
            <a:gdLst/>
            <a:ahLst/>
            <a:cxnLst/>
            <a:rect l="l" t="t" r="r" b="b"/>
            <a:pathLst>
              <a:path w="2827990" h="4114800">
                <a:moveTo>
                  <a:pt x="0" y="0"/>
                </a:moveTo>
                <a:lnTo>
                  <a:pt x="2827989" y="0"/>
                </a:lnTo>
                <a:lnTo>
                  <a:pt x="2827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>
            <a:off x="7111545" y="2400889"/>
            <a:ext cx="10852730" cy="10852730"/>
          </a:xfrm>
          <a:custGeom>
            <a:avLst/>
            <a:gdLst/>
            <a:ahLst/>
            <a:cxnLst/>
            <a:rect l="l" t="t" r="r" b="b"/>
            <a:pathLst>
              <a:path w="10852730" h="10852730">
                <a:moveTo>
                  <a:pt x="0" y="0"/>
                </a:moveTo>
                <a:lnTo>
                  <a:pt x="10852730" y="0"/>
                </a:lnTo>
                <a:lnTo>
                  <a:pt x="10852730" y="10852730"/>
                </a:lnTo>
                <a:lnTo>
                  <a:pt x="0" y="108527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Freeform 5"/>
          <p:cNvSpPr/>
          <p:nvPr/>
        </p:nvSpPr>
        <p:spPr>
          <a:xfrm>
            <a:off x="16225501" y="9074074"/>
            <a:ext cx="1033799" cy="320478"/>
          </a:xfrm>
          <a:custGeom>
            <a:avLst/>
            <a:gdLst/>
            <a:ahLst/>
            <a:cxnLst/>
            <a:rect l="l" t="t" r="r" b="b"/>
            <a:pathLst>
              <a:path w="1033799" h="320478">
                <a:moveTo>
                  <a:pt x="0" y="0"/>
                </a:moveTo>
                <a:lnTo>
                  <a:pt x="1033799" y="0"/>
                </a:lnTo>
                <a:lnTo>
                  <a:pt x="1033799" y="320478"/>
                </a:lnTo>
                <a:lnTo>
                  <a:pt x="0" y="3204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6" name="Group 6"/>
          <p:cNvGrpSpPr/>
          <p:nvPr/>
        </p:nvGrpSpPr>
        <p:grpSpPr>
          <a:xfrm>
            <a:off x="1090468" y="8839941"/>
            <a:ext cx="2779243" cy="788744"/>
            <a:chOff x="0" y="0"/>
            <a:chExt cx="1432003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2003" cy="406400"/>
            </a:xfrm>
            <a:custGeom>
              <a:avLst/>
              <a:gdLst/>
              <a:ahLst/>
              <a:cxnLst/>
              <a:rect l="l" t="t" r="r" b="b"/>
              <a:pathLst>
                <a:path w="1432003" h="406400">
                  <a:moveTo>
                    <a:pt x="1228803" y="0"/>
                  </a:moveTo>
                  <a:cubicBezTo>
                    <a:pt x="1341027" y="0"/>
                    <a:pt x="1432003" y="90976"/>
                    <a:pt x="1432003" y="203200"/>
                  </a:cubicBezTo>
                  <a:cubicBezTo>
                    <a:pt x="1432003" y="315424"/>
                    <a:pt x="1341027" y="406400"/>
                    <a:pt x="122880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8100"/>
              <a:ext cx="1432003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H="1">
            <a:off x="17197448" y="1028700"/>
            <a:ext cx="1090552" cy="710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grpSp>
        <p:nvGrpSpPr>
          <p:cNvPr id="10" name="Group 10"/>
          <p:cNvGrpSpPr/>
          <p:nvPr/>
        </p:nvGrpSpPr>
        <p:grpSpPr>
          <a:xfrm rot="-10797109">
            <a:off x="13942521" y="633669"/>
            <a:ext cx="3254927" cy="788744"/>
            <a:chOff x="0" y="0"/>
            <a:chExt cx="1677099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77099" cy="406400"/>
            </a:xfrm>
            <a:custGeom>
              <a:avLst/>
              <a:gdLst/>
              <a:ahLst/>
              <a:cxnLst/>
              <a:rect l="l" t="t" r="r" b="b"/>
              <a:pathLst>
                <a:path w="1677099" h="406400">
                  <a:moveTo>
                    <a:pt x="1473899" y="0"/>
                  </a:moveTo>
                  <a:cubicBezTo>
                    <a:pt x="1586123" y="0"/>
                    <a:pt x="1677099" y="90976"/>
                    <a:pt x="1677099" y="203200"/>
                  </a:cubicBezTo>
                  <a:cubicBezTo>
                    <a:pt x="1677099" y="315424"/>
                    <a:pt x="1586123" y="406400"/>
                    <a:pt x="14738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1677099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376307" y="1569586"/>
            <a:ext cx="5535386" cy="1317127"/>
            <a:chOff x="0" y="0"/>
            <a:chExt cx="1457879" cy="34689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57879" cy="346898"/>
            </a:xfrm>
            <a:custGeom>
              <a:avLst/>
              <a:gdLst/>
              <a:ahLst/>
              <a:cxnLst/>
              <a:rect l="l" t="t" r="r" b="b"/>
              <a:pathLst>
                <a:path w="1457879" h="346898">
                  <a:moveTo>
                    <a:pt x="0" y="0"/>
                  </a:moveTo>
                  <a:lnTo>
                    <a:pt x="1457879" y="0"/>
                  </a:lnTo>
                  <a:lnTo>
                    <a:pt x="1457879" y="346898"/>
                  </a:lnTo>
                  <a:lnTo>
                    <a:pt x="0" y="346898"/>
                  </a:lnTo>
                  <a:close/>
                </a:path>
              </a:pathLst>
            </a:custGeom>
            <a:solidFill>
              <a:srgbClr val="5E17EB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1457879" cy="375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98586" y="9004126"/>
            <a:ext cx="2363007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DM Sans Bold"/>
              </a:rPr>
              <a:t>COSC7502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639526" y="9004126"/>
            <a:ext cx="140221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DM Sans"/>
              </a:rPr>
              <a:t>Page 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151670" y="793750"/>
            <a:ext cx="2836631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DM Sans Bold"/>
              </a:rPr>
              <a:t>Milestone 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234013" y="2002915"/>
            <a:ext cx="3846771" cy="574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>
                <a:solidFill>
                  <a:srgbClr val="FFFFFF"/>
                </a:solidFill>
                <a:latin typeface="Neue Machina Bold"/>
              </a:rPr>
              <a:t>Agenda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7767199" y="4494448"/>
            <a:ext cx="2596207" cy="1298103"/>
            <a:chOff x="0" y="0"/>
            <a:chExt cx="812800" cy="4064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AE3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38100"/>
              <a:ext cx="812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228099" y="4555296"/>
            <a:ext cx="2596207" cy="1298103"/>
            <a:chOff x="0" y="0"/>
            <a:chExt cx="812800" cy="4064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AE3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38100"/>
              <a:ext cx="812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3352800" y="4574321"/>
            <a:ext cx="2596207" cy="1298103"/>
            <a:chOff x="0" y="0"/>
            <a:chExt cx="812800" cy="4064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AE3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38100"/>
              <a:ext cx="812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3463694" y="5057994"/>
            <a:ext cx="2374418" cy="330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1"/>
              </a:lnSpc>
            </a:pPr>
            <a:r>
              <a:rPr lang="en-US" sz="2521" dirty="0" err="1">
                <a:solidFill>
                  <a:srgbClr val="FFFFFF"/>
                </a:solidFill>
                <a:latin typeface="DM Sans Bold"/>
              </a:rPr>
              <a:t>MPI+OpenMP</a:t>
            </a:r>
            <a:endParaRPr lang="en-US" sz="2521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7668443" y="4978121"/>
            <a:ext cx="2683274" cy="330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1"/>
              </a:lnSpc>
            </a:pPr>
            <a:r>
              <a:rPr lang="en-US" sz="2521" dirty="0">
                <a:solidFill>
                  <a:srgbClr val="FFFFFF"/>
                </a:solidFill>
                <a:latin typeface="DM Sans Bold"/>
              </a:rPr>
              <a:t>CUDA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2449576" y="5057994"/>
            <a:ext cx="2153251" cy="330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1"/>
              </a:lnSpc>
            </a:pPr>
            <a:r>
              <a:rPr lang="en-US" sz="2521" dirty="0">
                <a:solidFill>
                  <a:srgbClr val="FFFFFF"/>
                </a:solidFill>
                <a:latin typeface="DM Sans Bold"/>
              </a:rPr>
              <a:t>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234313"/>
            <a:ext cx="1090468" cy="9525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-7" y="0"/>
            <a:ext cx="2827990" cy="4114800"/>
          </a:xfrm>
          <a:custGeom>
            <a:avLst/>
            <a:gdLst/>
            <a:ahLst/>
            <a:cxnLst/>
            <a:rect l="l" t="t" r="r" b="b"/>
            <a:pathLst>
              <a:path w="2827990" h="4114800">
                <a:moveTo>
                  <a:pt x="0" y="0"/>
                </a:moveTo>
                <a:lnTo>
                  <a:pt x="2827989" y="0"/>
                </a:lnTo>
                <a:lnTo>
                  <a:pt x="2827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>
            <a:off x="5434706" y="1927271"/>
            <a:ext cx="11307695" cy="11307695"/>
          </a:xfrm>
          <a:custGeom>
            <a:avLst/>
            <a:gdLst/>
            <a:ahLst/>
            <a:cxnLst/>
            <a:rect l="l" t="t" r="r" b="b"/>
            <a:pathLst>
              <a:path w="11307695" h="11307695">
                <a:moveTo>
                  <a:pt x="0" y="0"/>
                </a:moveTo>
                <a:lnTo>
                  <a:pt x="11307695" y="0"/>
                </a:lnTo>
                <a:lnTo>
                  <a:pt x="11307695" y="11307694"/>
                </a:lnTo>
                <a:lnTo>
                  <a:pt x="0" y="113076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Freeform 5"/>
          <p:cNvSpPr/>
          <p:nvPr/>
        </p:nvSpPr>
        <p:spPr>
          <a:xfrm>
            <a:off x="16225501" y="9074074"/>
            <a:ext cx="1033799" cy="320478"/>
          </a:xfrm>
          <a:custGeom>
            <a:avLst/>
            <a:gdLst/>
            <a:ahLst/>
            <a:cxnLst/>
            <a:rect l="l" t="t" r="r" b="b"/>
            <a:pathLst>
              <a:path w="1033799" h="320478">
                <a:moveTo>
                  <a:pt x="0" y="0"/>
                </a:moveTo>
                <a:lnTo>
                  <a:pt x="1033799" y="0"/>
                </a:lnTo>
                <a:lnTo>
                  <a:pt x="1033799" y="320478"/>
                </a:lnTo>
                <a:lnTo>
                  <a:pt x="0" y="3204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6" name="Group 6"/>
          <p:cNvGrpSpPr/>
          <p:nvPr/>
        </p:nvGrpSpPr>
        <p:grpSpPr>
          <a:xfrm>
            <a:off x="1090468" y="8839941"/>
            <a:ext cx="2779243" cy="788744"/>
            <a:chOff x="0" y="0"/>
            <a:chExt cx="1432003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2003" cy="406400"/>
            </a:xfrm>
            <a:custGeom>
              <a:avLst/>
              <a:gdLst/>
              <a:ahLst/>
              <a:cxnLst/>
              <a:rect l="l" t="t" r="r" b="b"/>
              <a:pathLst>
                <a:path w="1432003" h="406400">
                  <a:moveTo>
                    <a:pt x="1228803" y="0"/>
                  </a:moveTo>
                  <a:cubicBezTo>
                    <a:pt x="1341027" y="0"/>
                    <a:pt x="1432003" y="90976"/>
                    <a:pt x="1432003" y="203200"/>
                  </a:cubicBezTo>
                  <a:cubicBezTo>
                    <a:pt x="1432003" y="315424"/>
                    <a:pt x="1341027" y="406400"/>
                    <a:pt x="122880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8100"/>
              <a:ext cx="1432003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H="1">
            <a:off x="17197448" y="1028700"/>
            <a:ext cx="1090552" cy="710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grpSp>
        <p:nvGrpSpPr>
          <p:cNvPr id="10" name="Group 10"/>
          <p:cNvGrpSpPr/>
          <p:nvPr/>
        </p:nvGrpSpPr>
        <p:grpSpPr>
          <a:xfrm rot="-10797109">
            <a:off x="13942521" y="633669"/>
            <a:ext cx="3254927" cy="788744"/>
            <a:chOff x="0" y="0"/>
            <a:chExt cx="1677099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77099" cy="406400"/>
            </a:xfrm>
            <a:custGeom>
              <a:avLst/>
              <a:gdLst/>
              <a:ahLst/>
              <a:cxnLst/>
              <a:rect l="l" t="t" r="r" b="b"/>
              <a:pathLst>
                <a:path w="1677099" h="406400">
                  <a:moveTo>
                    <a:pt x="1473899" y="0"/>
                  </a:moveTo>
                  <a:cubicBezTo>
                    <a:pt x="1586123" y="0"/>
                    <a:pt x="1677099" y="90976"/>
                    <a:pt x="1677099" y="203200"/>
                  </a:cubicBezTo>
                  <a:cubicBezTo>
                    <a:pt x="1677099" y="315424"/>
                    <a:pt x="1586123" y="406400"/>
                    <a:pt x="14738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1677099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98586" y="9004126"/>
            <a:ext cx="2363007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altLang="zh-CN" sz="2499" dirty="0">
                <a:solidFill>
                  <a:srgbClr val="000000"/>
                </a:solidFill>
                <a:latin typeface="DM Sans Bold"/>
              </a:rPr>
              <a:t>COSC7502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639526" y="9004126"/>
            <a:ext cx="1402210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DM Sans"/>
              </a:rPr>
              <a:t>Page 0</a:t>
            </a:r>
            <a:r>
              <a:rPr lang="en-US" altLang="zh-CN" sz="2499" dirty="0">
                <a:solidFill>
                  <a:srgbClr val="000000"/>
                </a:solidFill>
                <a:latin typeface="DM Sans"/>
              </a:rPr>
              <a:t>3</a:t>
            </a:r>
            <a:endParaRPr lang="en-US" sz="2499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151670" y="793750"/>
            <a:ext cx="2836631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altLang="zh-CN" sz="2499" dirty="0">
                <a:solidFill>
                  <a:srgbClr val="000000"/>
                </a:solidFill>
                <a:latin typeface="DM Sans Bold"/>
              </a:rPr>
              <a:t>Milestone 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74341" y="3917291"/>
            <a:ext cx="14690641" cy="378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0636" lvl="1" indent="-290318" algn="ctr">
              <a:lnSpc>
                <a:spcPts val="3765"/>
              </a:lnSpc>
              <a:buFont typeface="Arial"/>
              <a:buChar char="•"/>
            </a:pPr>
            <a:r>
              <a:rPr lang="en-US" sz="2689" dirty="0">
                <a:solidFill>
                  <a:srgbClr val="000000"/>
                </a:solidFill>
                <a:latin typeface="DM Sans"/>
              </a:rPr>
              <a:t>MPI: "Message Passing Interface (MPI) is a standardized and portable message-passing system designed to allow processes to communicate in a parallel computing environment."</a:t>
            </a:r>
          </a:p>
          <a:p>
            <a:pPr marL="580636" lvl="1" indent="-290318" algn="ctr">
              <a:lnSpc>
                <a:spcPts val="3765"/>
              </a:lnSpc>
              <a:buFont typeface="Arial"/>
              <a:buChar char="•"/>
            </a:pPr>
            <a:r>
              <a:rPr lang="en-US" sz="2689" dirty="0">
                <a:solidFill>
                  <a:srgbClr val="000000"/>
                </a:solidFill>
                <a:latin typeface="DM Sans"/>
              </a:rPr>
              <a:t>OpenMP: "OpenMP (Open Multi-Processing) is an API that supports multi-platform shared memory multiprocessing programming in C, C++, and Fortran."</a:t>
            </a:r>
          </a:p>
          <a:p>
            <a:pPr marL="580636" lvl="1" indent="-290318" algn="ctr">
              <a:lnSpc>
                <a:spcPts val="3765"/>
              </a:lnSpc>
              <a:buFont typeface="Arial"/>
              <a:buChar char="•"/>
            </a:pPr>
            <a:r>
              <a:rPr lang="en-US" sz="2689" dirty="0">
                <a:solidFill>
                  <a:srgbClr val="000000"/>
                </a:solidFill>
                <a:latin typeface="DM Sans"/>
              </a:rPr>
              <a:t>Combination: "By combining MPI and OpenMP, we can exploit parallelism both across multiple nodes (with MPI) and within a single node (with OpenMP)."</a:t>
            </a:r>
          </a:p>
          <a:p>
            <a:pPr algn="ctr">
              <a:lnSpc>
                <a:spcPts val="3765"/>
              </a:lnSpc>
            </a:pPr>
            <a:endParaRPr lang="en-US" sz="2689" dirty="0">
              <a:solidFill>
                <a:srgbClr val="000000"/>
              </a:solidFill>
              <a:latin typeface="DM Sans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6573407" y="1569586"/>
            <a:ext cx="5535386" cy="1317127"/>
            <a:chOff x="0" y="0"/>
            <a:chExt cx="1457879" cy="34689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457879" cy="346898"/>
            </a:xfrm>
            <a:custGeom>
              <a:avLst/>
              <a:gdLst/>
              <a:ahLst/>
              <a:cxnLst/>
              <a:rect l="l" t="t" r="r" b="b"/>
              <a:pathLst>
                <a:path w="1457879" h="346898">
                  <a:moveTo>
                    <a:pt x="0" y="0"/>
                  </a:moveTo>
                  <a:lnTo>
                    <a:pt x="1457879" y="0"/>
                  </a:lnTo>
                  <a:lnTo>
                    <a:pt x="1457879" y="346898"/>
                  </a:lnTo>
                  <a:lnTo>
                    <a:pt x="0" y="346898"/>
                  </a:lnTo>
                  <a:close/>
                </a:path>
              </a:pathLst>
            </a:custGeom>
            <a:solidFill>
              <a:srgbClr val="5E17EB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1457879" cy="375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6770507" y="2051096"/>
            <a:ext cx="5141186" cy="1079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 dirty="0">
                <a:solidFill>
                  <a:srgbClr val="FFFFFF"/>
                </a:solidFill>
                <a:latin typeface="Neue Machina Ultra-Bold"/>
              </a:rPr>
              <a:t>MPI &amp; OpenMP</a:t>
            </a:r>
          </a:p>
          <a:p>
            <a:pPr algn="ctr">
              <a:lnSpc>
                <a:spcPts val="4012"/>
              </a:lnSpc>
            </a:pPr>
            <a:endParaRPr lang="en-US" sz="4612" dirty="0">
              <a:solidFill>
                <a:srgbClr val="FFFFFF"/>
              </a:solidFill>
              <a:latin typeface="Neue Machina Ultra-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1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234313"/>
            <a:ext cx="1090468" cy="9525"/>
          </a:xfrm>
          <a:prstGeom prst="line">
            <a:avLst/>
          </a:prstGeom>
          <a:ln w="38100" cap="flat">
            <a:solidFill>
              <a:srgbClr val="FFAE3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-7" y="0"/>
            <a:ext cx="2827990" cy="4114800"/>
          </a:xfrm>
          <a:custGeom>
            <a:avLst/>
            <a:gdLst/>
            <a:ahLst/>
            <a:cxnLst/>
            <a:rect l="l" t="t" r="r" b="b"/>
            <a:pathLst>
              <a:path w="2827990" h="4114800">
                <a:moveTo>
                  <a:pt x="0" y="0"/>
                </a:moveTo>
                <a:lnTo>
                  <a:pt x="2827989" y="0"/>
                </a:lnTo>
                <a:lnTo>
                  <a:pt x="2827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>
            <a:off x="1090635" y="1889171"/>
            <a:ext cx="11307695" cy="11307695"/>
          </a:xfrm>
          <a:custGeom>
            <a:avLst/>
            <a:gdLst/>
            <a:ahLst/>
            <a:cxnLst/>
            <a:rect l="l" t="t" r="r" b="b"/>
            <a:pathLst>
              <a:path w="11307695" h="11307695">
                <a:moveTo>
                  <a:pt x="0" y="0"/>
                </a:moveTo>
                <a:lnTo>
                  <a:pt x="11307694" y="0"/>
                </a:lnTo>
                <a:lnTo>
                  <a:pt x="11307694" y="11307694"/>
                </a:lnTo>
                <a:lnTo>
                  <a:pt x="0" y="113076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Freeform 5"/>
          <p:cNvSpPr/>
          <p:nvPr/>
        </p:nvSpPr>
        <p:spPr>
          <a:xfrm>
            <a:off x="16225501" y="9074074"/>
            <a:ext cx="1033799" cy="320478"/>
          </a:xfrm>
          <a:custGeom>
            <a:avLst/>
            <a:gdLst/>
            <a:ahLst/>
            <a:cxnLst/>
            <a:rect l="l" t="t" r="r" b="b"/>
            <a:pathLst>
              <a:path w="1033799" h="320478">
                <a:moveTo>
                  <a:pt x="0" y="0"/>
                </a:moveTo>
                <a:lnTo>
                  <a:pt x="1033799" y="0"/>
                </a:lnTo>
                <a:lnTo>
                  <a:pt x="1033799" y="320478"/>
                </a:lnTo>
                <a:lnTo>
                  <a:pt x="0" y="3204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6" name="Group 6"/>
          <p:cNvGrpSpPr/>
          <p:nvPr/>
        </p:nvGrpSpPr>
        <p:grpSpPr>
          <a:xfrm>
            <a:off x="1090468" y="8839941"/>
            <a:ext cx="2779243" cy="788744"/>
            <a:chOff x="0" y="0"/>
            <a:chExt cx="1432003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2003" cy="406400"/>
            </a:xfrm>
            <a:custGeom>
              <a:avLst/>
              <a:gdLst/>
              <a:ahLst/>
              <a:cxnLst/>
              <a:rect l="l" t="t" r="r" b="b"/>
              <a:pathLst>
                <a:path w="1432003" h="406400">
                  <a:moveTo>
                    <a:pt x="1228803" y="0"/>
                  </a:moveTo>
                  <a:cubicBezTo>
                    <a:pt x="1341027" y="0"/>
                    <a:pt x="1432003" y="90976"/>
                    <a:pt x="1432003" y="203200"/>
                  </a:cubicBezTo>
                  <a:cubicBezTo>
                    <a:pt x="1432003" y="315424"/>
                    <a:pt x="1341027" y="406400"/>
                    <a:pt x="122880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AE32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8100"/>
              <a:ext cx="1432003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H="1">
            <a:off x="17197448" y="1028700"/>
            <a:ext cx="1090552" cy="710"/>
          </a:xfrm>
          <a:prstGeom prst="line">
            <a:avLst/>
          </a:prstGeom>
          <a:ln w="38100" cap="flat">
            <a:solidFill>
              <a:srgbClr val="FFAE3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grpSp>
        <p:nvGrpSpPr>
          <p:cNvPr id="10" name="Group 10"/>
          <p:cNvGrpSpPr/>
          <p:nvPr/>
        </p:nvGrpSpPr>
        <p:grpSpPr>
          <a:xfrm rot="-10797109">
            <a:off x="13942521" y="633669"/>
            <a:ext cx="3254927" cy="788744"/>
            <a:chOff x="0" y="0"/>
            <a:chExt cx="1677099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77099" cy="406400"/>
            </a:xfrm>
            <a:custGeom>
              <a:avLst/>
              <a:gdLst/>
              <a:ahLst/>
              <a:cxnLst/>
              <a:rect l="l" t="t" r="r" b="b"/>
              <a:pathLst>
                <a:path w="1677099" h="406400">
                  <a:moveTo>
                    <a:pt x="1473899" y="0"/>
                  </a:moveTo>
                  <a:cubicBezTo>
                    <a:pt x="1586123" y="0"/>
                    <a:pt x="1677099" y="90976"/>
                    <a:pt x="1677099" y="203200"/>
                  </a:cubicBezTo>
                  <a:cubicBezTo>
                    <a:pt x="1677099" y="315424"/>
                    <a:pt x="1586123" y="406400"/>
                    <a:pt x="14738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AE32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1677099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7422491" y="6329219"/>
            <a:ext cx="1194647" cy="2068610"/>
          </a:xfrm>
          <a:custGeom>
            <a:avLst/>
            <a:gdLst/>
            <a:ahLst/>
            <a:cxnLst/>
            <a:rect l="l" t="t" r="r" b="b"/>
            <a:pathLst>
              <a:path w="1194647" h="2068610">
                <a:moveTo>
                  <a:pt x="0" y="0"/>
                </a:moveTo>
                <a:lnTo>
                  <a:pt x="1194648" y="0"/>
                </a:lnTo>
                <a:lnTo>
                  <a:pt x="1194648" y="2068610"/>
                </a:lnTo>
                <a:lnTo>
                  <a:pt x="0" y="20686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r="-71857"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4" name="Freeform 14"/>
          <p:cNvSpPr/>
          <p:nvPr/>
        </p:nvSpPr>
        <p:spPr>
          <a:xfrm>
            <a:off x="-291821" y="983836"/>
            <a:ext cx="1194647" cy="2068610"/>
          </a:xfrm>
          <a:custGeom>
            <a:avLst/>
            <a:gdLst/>
            <a:ahLst/>
            <a:cxnLst/>
            <a:rect l="l" t="t" r="r" b="b"/>
            <a:pathLst>
              <a:path w="1194647" h="2068610">
                <a:moveTo>
                  <a:pt x="0" y="0"/>
                </a:moveTo>
                <a:lnTo>
                  <a:pt x="1194647" y="0"/>
                </a:lnTo>
                <a:lnTo>
                  <a:pt x="1194647" y="2068611"/>
                </a:lnTo>
                <a:lnTo>
                  <a:pt x="0" y="20686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r="-71857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5" name="Group 15"/>
          <p:cNvGrpSpPr/>
          <p:nvPr/>
        </p:nvGrpSpPr>
        <p:grpSpPr>
          <a:xfrm>
            <a:off x="6376307" y="1569586"/>
            <a:ext cx="5535386" cy="1317127"/>
            <a:chOff x="0" y="0"/>
            <a:chExt cx="1457879" cy="34689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457879" cy="346898"/>
            </a:xfrm>
            <a:custGeom>
              <a:avLst/>
              <a:gdLst/>
              <a:ahLst/>
              <a:cxnLst/>
              <a:rect l="l" t="t" r="r" b="b"/>
              <a:pathLst>
                <a:path w="1457879" h="346898">
                  <a:moveTo>
                    <a:pt x="0" y="0"/>
                  </a:moveTo>
                  <a:lnTo>
                    <a:pt x="1457879" y="0"/>
                  </a:lnTo>
                  <a:lnTo>
                    <a:pt x="1457879" y="346898"/>
                  </a:lnTo>
                  <a:lnTo>
                    <a:pt x="0" y="346898"/>
                  </a:lnTo>
                  <a:close/>
                </a:path>
              </a:pathLst>
            </a:custGeom>
            <a:solidFill>
              <a:srgbClr val="FFAE3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1457879" cy="375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824222" y="3755366"/>
            <a:ext cx="8412923" cy="1578930"/>
          </a:xfrm>
          <a:custGeom>
            <a:avLst/>
            <a:gdLst/>
            <a:ahLst/>
            <a:cxnLst/>
            <a:rect l="l" t="t" r="r" b="b"/>
            <a:pathLst>
              <a:path w="8412923" h="1578930">
                <a:moveTo>
                  <a:pt x="0" y="0"/>
                </a:moveTo>
                <a:lnTo>
                  <a:pt x="8412923" y="0"/>
                </a:lnTo>
                <a:lnTo>
                  <a:pt x="8412923" y="1578930"/>
                </a:lnTo>
                <a:lnTo>
                  <a:pt x="0" y="157893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9" name="Freeform 19"/>
          <p:cNvSpPr/>
          <p:nvPr/>
        </p:nvSpPr>
        <p:spPr>
          <a:xfrm>
            <a:off x="824222" y="5864336"/>
            <a:ext cx="8412923" cy="1610799"/>
          </a:xfrm>
          <a:custGeom>
            <a:avLst/>
            <a:gdLst/>
            <a:ahLst/>
            <a:cxnLst/>
            <a:rect l="l" t="t" r="r" b="b"/>
            <a:pathLst>
              <a:path w="8412923" h="1610799">
                <a:moveTo>
                  <a:pt x="0" y="0"/>
                </a:moveTo>
                <a:lnTo>
                  <a:pt x="8412923" y="0"/>
                </a:lnTo>
                <a:lnTo>
                  <a:pt x="8412923" y="1610799"/>
                </a:lnTo>
                <a:lnTo>
                  <a:pt x="0" y="161079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0" name="TextBox 20"/>
          <p:cNvSpPr txBox="1"/>
          <p:nvPr/>
        </p:nvSpPr>
        <p:spPr>
          <a:xfrm>
            <a:off x="1298586" y="9004126"/>
            <a:ext cx="2363007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DM Sans Bold"/>
              </a:rPr>
              <a:t>COSC7502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639526" y="9004126"/>
            <a:ext cx="1402210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DM Sans"/>
              </a:rPr>
              <a:t>Page 0</a:t>
            </a:r>
            <a:r>
              <a:rPr lang="en-US" altLang="zh-CN" sz="2499" dirty="0">
                <a:solidFill>
                  <a:srgbClr val="FFFFFF"/>
                </a:solidFill>
                <a:latin typeface="DM Sans"/>
              </a:rPr>
              <a:t>4</a:t>
            </a:r>
            <a:endParaRPr lang="en-US" sz="2499" dirty="0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4151670" y="793750"/>
            <a:ext cx="2836631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altLang="zh-CN" sz="2499" dirty="0">
                <a:solidFill>
                  <a:srgbClr val="FFFFFF"/>
                </a:solidFill>
                <a:latin typeface="DM Sans Bold"/>
              </a:rPr>
              <a:t>Milestone 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380072" y="3336387"/>
            <a:ext cx="7817363" cy="5218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0636" lvl="1" indent="-290318">
              <a:lnSpc>
                <a:spcPts val="3765"/>
              </a:lnSpc>
              <a:buFont typeface="Arial"/>
              <a:buChar char="•"/>
            </a:pPr>
            <a:r>
              <a:rPr lang="en-US" sz="2689" dirty="0">
                <a:solidFill>
                  <a:srgbClr val="FFFFFF"/>
                </a:solidFill>
                <a:latin typeface="DM Sans"/>
              </a:rPr>
              <a:t>Initialization: "Initialization of the MPI environment with </a:t>
            </a:r>
            <a:r>
              <a:rPr lang="en-US" sz="2689" dirty="0" err="1">
                <a:solidFill>
                  <a:srgbClr val="FFFFFF"/>
                </a:solidFill>
                <a:latin typeface="DM Sans"/>
              </a:rPr>
              <a:t>MPI_Init</a:t>
            </a:r>
            <a:r>
              <a:rPr lang="en-US" sz="2689" dirty="0">
                <a:solidFill>
                  <a:srgbClr val="FFFFFF"/>
                </a:solidFill>
                <a:latin typeface="DM Sans"/>
              </a:rPr>
              <a:t>."</a:t>
            </a:r>
          </a:p>
          <a:p>
            <a:pPr marL="580636" lvl="1" indent="-290318">
              <a:lnSpc>
                <a:spcPts val="3765"/>
              </a:lnSpc>
              <a:buFont typeface="Arial"/>
              <a:buChar char="•"/>
            </a:pPr>
            <a:r>
              <a:rPr lang="en-US" sz="2689" dirty="0">
                <a:solidFill>
                  <a:srgbClr val="FFFFFF"/>
                </a:solidFill>
                <a:latin typeface="DM Sans"/>
              </a:rPr>
              <a:t>Data Distribution: "Distribute data chunks to different processes using </a:t>
            </a:r>
            <a:r>
              <a:rPr lang="en-US" sz="2689" dirty="0" err="1">
                <a:solidFill>
                  <a:srgbClr val="FFFFFF"/>
                </a:solidFill>
                <a:latin typeface="DM Sans"/>
              </a:rPr>
              <a:t>MPI_Scatter</a:t>
            </a:r>
            <a:r>
              <a:rPr lang="en-US" sz="2689" dirty="0">
                <a:solidFill>
                  <a:srgbClr val="FFFFFF"/>
                </a:solidFill>
                <a:latin typeface="DM Sans"/>
              </a:rPr>
              <a:t> or </a:t>
            </a:r>
            <a:r>
              <a:rPr lang="en-US" sz="2689" dirty="0" err="1">
                <a:solidFill>
                  <a:srgbClr val="FFFFFF"/>
                </a:solidFill>
                <a:latin typeface="DM Sans"/>
              </a:rPr>
              <a:t>MPI_Send</a:t>
            </a:r>
            <a:r>
              <a:rPr lang="en-US" sz="2689" dirty="0">
                <a:solidFill>
                  <a:srgbClr val="FFFFFF"/>
                </a:solidFill>
                <a:latin typeface="DM Sans"/>
              </a:rPr>
              <a:t>/</a:t>
            </a:r>
            <a:r>
              <a:rPr lang="en-US" sz="2689" dirty="0" err="1">
                <a:solidFill>
                  <a:srgbClr val="FFFFFF"/>
                </a:solidFill>
                <a:latin typeface="DM Sans"/>
              </a:rPr>
              <a:t>MPI_Recv</a:t>
            </a:r>
            <a:r>
              <a:rPr lang="en-US" sz="2689" dirty="0">
                <a:solidFill>
                  <a:srgbClr val="FFFFFF"/>
                </a:solidFill>
                <a:latin typeface="DM Sans"/>
              </a:rPr>
              <a:t>."</a:t>
            </a:r>
          </a:p>
          <a:p>
            <a:pPr marL="580636" lvl="1" indent="-290318">
              <a:lnSpc>
                <a:spcPts val="3765"/>
              </a:lnSpc>
              <a:buFont typeface="Arial"/>
              <a:buChar char="•"/>
            </a:pPr>
            <a:r>
              <a:rPr lang="en-US" sz="2689" dirty="0">
                <a:solidFill>
                  <a:srgbClr val="FFFFFF"/>
                </a:solidFill>
                <a:latin typeface="DM Sans"/>
              </a:rPr>
              <a:t>Processing: "Each MPI process computes its chunk of data. If needed, further parallelization within a node using OpenMP."</a:t>
            </a:r>
          </a:p>
          <a:p>
            <a:pPr marL="580636" lvl="1" indent="-290318">
              <a:lnSpc>
                <a:spcPts val="3765"/>
              </a:lnSpc>
              <a:buFont typeface="Arial"/>
              <a:buChar char="•"/>
            </a:pPr>
            <a:r>
              <a:rPr lang="en-US" sz="2689" dirty="0">
                <a:solidFill>
                  <a:srgbClr val="FFFFFF"/>
                </a:solidFill>
                <a:latin typeface="DM Sans"/>
              </a:rPr>
              <a:t>Gathering Results: "Collect results from all processes using </a:t>
            </a:r>
            <a:r>
              <a:rPr lang="en-US" sz="2689" dirty="0" err="1">
                <a:solidFill>
                  <a:srgbClr val="FFFFFF"/>
                </a:solidFill>
                <a:latin typeface="DM Sans"/>
              </a:rPr>
              <a:t>MPI_Gather</a:t>
            </a:r>
            <a:r>
              <a:rPr lang="en-US" sz="2689" dirty="0">
                <a:solidFill>
                  <a:srgbClr val="FFFFFF"/>
                </a:solidFill>
                <a:latin typeface="DM Sans"/>
              </a:rPr>
              <a:t>."</a:t>
            </a:r>
          </a:p>
          <a:p>
            <a:pPr>
              <a:lnSpc>
                <a:spcPts val="3765"/>
              </a:lnSpc>
            </a:pPr>
            <a:endParaRPr lang="en-US" sz="2689" dirty="0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744482" y="2002915"/>
            <a:ext cx="4985325" cy="530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 dirty="0" err="1">
                <a:solidFill>
                  <a:srgbClr val="FFFFFF"/>
                </a:solidFill>
                <a:latin typeface="Neue Machina Ultra-Bold"/>
              </a:rPr>
              <a:t>MPI+OpenMP</a:t>
            </a:r>
            <a:endParaRPr lang="en-US" sz="4612" dirty="0">
              <a:solidFill>
                <a:srgbClr val="FFFFFF"/>
              </a:solidFill>
              <a:latin typeface="Neue Machina Ultra-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234313"/>
            <a:ext cx="1090468" cy="9525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-7" y="0"/>
            <a:ext cx="2827990" cy="4114800"/>
          </a:xfrm>
          <a:custGeom>
            <a:avLst/>
            <a:gdLst/>
            <a:ahLst/>
            <a:cxnLst/>
            <a:rect l="l" t="t" r="r" b="b"/>
            <a:pathLst>
              <a:path w="2827990" h="4114800">
                <a:moveTo>
                  <a:pt x="0" y="0"/>
                </a:moveTo>
                <a:lnTo>
                  <a:pt x="2827989" y="0"/>
                </a:lnTo>
                <a:lnTo>
                  <a:pt x="2827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>
            <a:off x="5434706" y="1927271"/>
            <a:ext cx="11307695" cy="11307695"/>
          </a:xfrm>
          <a:custGeom>
            <a:avLst/>
            <a:gdLst/>
            <a:ahLst/>
            <a:cxnLst/>
            <a:rect l="l" t="t" r="r" b="b"/>
            <a:pathLst>
              <a:path w="11307695" h="11307695">
                <a:moveTo>
                  <a:pt x="0" y="0"/>
                </a:moveTo>
                <a:lnTo>
                  <a:pt x="11307695" y="0"/>
                </a:lnTo>
                <a:lnTo>
                  <a:pt x="11307695" y="11307694"/>
                </a:lnTo>
                <a:lnTo>
                  <a:pt x="0" y="113076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Freeform 5"/>
          <p:cNvSpPr/>
          <p:nvPr/>
        </p:nvSpPr>
        <p:spPr>
          <a:xfrm>
            <a:off x="16225501" y="9074074"/>
            <a:ext cx="1033799" cy="320478"/>
          </a:xfrm>
          <a:custGeom>
            <a:avLst/>
            <a:gdLst/>
            <a:ahLst/>
            <a:cxnLst/>
            <a:rect l="l" t="t" r="r" b="b"/>
            <a:pathLst>
              <a:path w="1033799" h="320478">
                <a:moveTo>
                  <a:pt x="0" y="0"/>
                </a:moveTo>
                <a:lnTo>
                  <a:pt x="1033799" y="0"/>
                </a:lnTo>
                <a:lnTo>
                  <a:pt x="1033799" y="320478"/>
                </a:lnTo>
                <a:lnTo>
                  <a:pt x="0" y="3204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6" name="Group 6"/>
          <p:cNvGrpSpPr/>
          <p:nvPr/>
        </p:nvGrpSpPr>
        <p:grpSpPr>
          <a:xfrm>
            <a:off x="1090468" y="8839941"/>
            <a:ext cx="2779243" cy="788744"/>
            <a:chOff x="0" y="0"/>
            <a:chExt cx="1432003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2003" cy="406400"/>
            </a:xfrm>
            <a:custGeom>
              <a:avLst/>
              <a:gdLst/>
              <a:ahLst/>
              <a:cxnLst/>
              <a:rect l="l" t="t" r="r" b="b"/>
              <a:pathLst>
                <a:path w="1432003" h="406400">
                  <a:moveTo>
                    <a:pt x="1228803" y="0"/>
                  </a:moveTo>
                  <a:cubicBezTo>
                    <a:pt x="1341027" y="0"/>
                    <a:pt x="1432003" y="90976"/>
                    <a:pt x="1432003" y="203200"/>
                  </a:cubicBezTo>
                  <a:cubicBezTo>
                    <a:pt x="1432003" y="315424"/>
                    <a:pt x="1341027" y="406400"/>
                    <a:pt x="122880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8100"/>
              <a:ext cx="1432003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H="1">
            <a:off x="17197448" y="1028700"/>
            <a:ext cx="1090552" cy="710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grpSp>
        <p:nvGrpSpPr>
          <p:cNvPr id="10" name="Group 10"/>
          <p:cNvGrpSpPr/>
          <p:nvPr/>
        </p:nvGrpSpPr>
        <p:grpSpPr>
          <a:xfrm rot="-10797109">
            <a:off x="13942521" y="633669"/>
            <a:ext cx="3254927" cy="788744"/>
            <a:chOff x="0" y="0"/>
            <a:chExt cx="1677099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77099" cy="406400"/>
            </a:xfrm>
            <a:custGeom>
              <a:avLst/>
              <a:gdLst/>
              <a:ahLst/>
              <a:cxnLst/>
              <a:rect l="l" t="t" r="r" b="b"/>
              <a:pathLst>
                <a:path w="1677099" h="406400">
                  <a:moveTo>
                    <a:pt x="1473899" y="0"/>
                  </a:moveTo>
                  <a:cubicBezTo>
                    <a:pt x="1586123" y="0"/>
                    <a:pt x="1677099" y="90976"/>
                    <a:pt x="1677099" y="203200"/>
                  </a:cubicBezTo>
                  <a:cubicBezTo>
                    <a:pt x="1677099" y="315424"/>
                    <a:pt x="1586123" y="406400"/>
                    <a:pt x="14738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1677099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889626" y="1569586"/>
            <a:ext cx="6508748" cy="1317127"/>
            <a:chOff x="0" y="0"/>
            <a:chExt cx="1714238" cy="34689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14238" cy="346898"/>
            </a:xfrm>
            <a:custGeom>
              <a:avLst/>
              <a:gdLst/>
              <a:ahLst/>
              <a:cxnLst/>
              <a:rect l="l" t="t" r="r" b="b"/>
              <a:pathLst>
                <a:path w="1714238" h="346898">
                  <a:moveTo>
                    <a:pt x="0" y="0"/>
                  </a:moveTo>
                  <a:lnTo>
                    <a:pt x="1714238" y="0"/>
                  </a:lnTo>
                  <a:lnTo>
                    <a:pt x="1714238" y="346898"/>
                  </a:lnTo>
                  <a:lnTo>
                    <a:pt x="0" y="346898"/>
                  </a:lnTo>
                  <a:close/>
                </a:path>
              </a:pathLst>
            </a:custGeom>
            <a:solidFill>
              <a:srgbClr val="5E17EB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1714238" cy="375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98586" y="9004126"/>
            <a:ext cx="2363007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altLang="zh-CN" sz="2499" dirty="0">
                <a:solidFill>
                  <a:srgbClr val="000000"/>
                </a:solidFill>
                <a:latin typeface="DM Sans Bold"/>
              </a:rPr>
              <a:t>COSC7502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639526" y="9004126"/>
            <a:ext cx="1402210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DM Sans"/>
              </a:rPr>
              <a:t>Page 0</a:t>
            </a:r>
            <a:r>
              <a:rPr lang="en-US" altLang="zh-CN" sz="2499" dirty="0">
                <a:solidFill>
                  <a:srgbClr val="000000"/>
                </a:solidFill>
                <a:latin typeface="DM Sans"/>
              </a:rPr>
              <a:t>5</a:t>
            </a:r>
            <a:endParaRPr lang="en-US" sz="2499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4151670" y="793750"/>
            <a:ext cx="2836631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altLang="zh-CN" sz="2499" dirty="0">
                <a:solidFill>
                  <a:srgbClr val="000000"/>
                </a:solidFill>
                <a:latin typeface="DM Sans Bold"/>
              </a:rPr>
              <a:t>Milestone 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237476" y="2051096"/>
            <a:ext cx="5839845" cy="574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 dirty="0">
                <a:solidFill>
                  <a:srgbClr val="FFFFFF"/>
                </a:solidFill>
                <a:latin typeface="Neue Machina Ultra-Bold"/>
              </a:rPr>
              <a:t>MPI Deep Dive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980674" y="3992527"/>
            <a:ext cx="4113964" cy="871457"/>
            <a:chOff x="0" y="0"/>
            <a:chExt cx="1918527" cy="406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18527" cy="406400"/>
            </a:xfrm>
            <a:custGeom>
              <a:avLst/>
              <a:gdLst/>
              <a:ahLst/>
              <a:cxnLst/>
              <a:rect l="l" t="t" r="r" b="b"/>
              <a:pathLst>
                <a:path w="1918527" h="406400">
                  <a:moveTo>
                    <a:pt x="1715327" y="0"/>
                  </a:moveTo>
                  <a:cubicBezTo>
                    <a:pt x="1827552" y="0"/>
                    <a:pt x="1918527" y="90976"/>
                    <a:pt x="1918527" y="203200"/>
                  </a:cubicBezTo>
                  <a:cubicBezTo>
                    <a:pt x="1918527" y="315424"/>
                    <a:pt x="1827552" y="406400"/>
                    <a:pt x="17153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38100"/>
              <a:ext cx="1918527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47900" y="4047657"/>
            <a:ext cx="761197" cy="76119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E3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6680661" y="3645972"/>
            <a:ext cx="9626665" cy="1507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13"/>
              </a:lnSpc>
            </a:pPr>
            <a:r>
              <a:rPr lang="en-US" sz="2866">
                <a:solidFill>
                  <a:srgbClr val="000000"/>
                </a:solidFill>
                <a:latin typeface="DM Sans"/>
              </a:rPr>
              <a:t>MPI is inherently distributed. It enables processes to run concurrently on separate memory spaces across different nodes.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042050" y="4336513"/>
            <a:ext cx="2759527" cy="293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68"/>
              </a:lnSpc>
            </a:pPr>
            <a:r>
              <a:rPr lang="en-US" sz="2377">
                <a:solidFill>
                  <a:srgbClr val="000000"/>
                </a:solidFill>
                <a:latin typeface="Neue Machina Ultra-Bold"/>
              </a:rPr>
              <a:t>Nature of MPI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260697" y="4337523"/>
            <a:ext cx="335602" cy="290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8"/>
              </a:lnSpc>
            </a:pPr>
            <a:r>
              <a:rPr lang="en-US" sz="2377">
                <a:solidFill>
                  <a:srgbClr val="FFFFFF"/>
                </a:solidFill>
                <a:latin typeface="Neue Machina Ultra-Bold"/>
              </a:rPr>
              <a:t>1</a:t>
            </a:r>
          </a:p>
        </p:txBody>
      </p:sp>
      <p:sp>
        <p:nvSpPr>
          <p:cNvPr id="29" name="AutoShape 29"/>
          <p:cNvSpPr/>
          <p:nvPr/>
        </p:nvSpPr>
        <p:spPr>
          <a:xfrm flipH="1">
            <a:off x="2329364" y="5730916"/>
            <a:ext cx="13629273" cy="0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grpSp>
        <p:nvGrpSpPr>
          <p:cNvPr id="30" name="Group 30"/>
          <p:cNvGrpSpPr/>
          <p:nvPr/>
        </p:nvGrpSpPr>
        <p:grpSpPr>
          <a:xfrm>
            <a:off x="1980674" y="6601346"/>
            <a:ext cx="4113964" cy="871457"/>
            <a:chOff x="0" y="0"/>
            <a:chExt cx="1918527" cy="4064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18527" cy="406400"/>
            </a:xfrm>
            <a:custGeom>
              <a:avLst/>
              <a:gdLst/>
              <a:ahLst/>
              <a:cxnLst/>
              <a:rect l="l" t="t" r="r" b="b"/>
              <a:pathLst>
                <a:path w="1918527" h="406400">
                  <a:moveTo>
                    <a:pt x="1715327" y="0"/>
                  </a:moveTo>
                  <a:cubicBezTo>
                    <a:pt x="1827552" y="0"/>
                    <a:pt x="1918527" y="90976"/>
                    <a:pt x="1918527" y="203200"/>
                  </a:cubicBezTo>
                  <a:cubicBezTo>
                    <a:pt x="1918527" y="315424"/>
                    <a:pt x="1827552" y="406400"/>
                    <a:pt x="17153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38100"/>
              <a:ext cx="1918527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2047900" y="6656477"/>
            <a:ext cx="761197" cy="761197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E3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6680661" y="6254791"/>
            <a:ext cx="9626665" cy="1507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13"/>
              </a:lnSpc>
            </a:pPr>
            <a:r>
              <a:rPr lang="en-US" sz="2866">
                <a:solidFill>
                  <a:srgbClr val="000000"/>
                </a:solidFill>
                <a:latin typeface="DM Sans"/>
              </a:rPr>
              <a:t>MPI relies on explicit communication mechanisms, such as sending and receiving messages, to coordinate and exchange data between processes.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042050" y="6945333"/>
            <a:ext cx="2759527" cy="293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68"/>
              </a:lnSpc>
            </a:pPr>
            <a:r>
              <a:rPr lang="en-US" sz="2377">
                <a:solidFill>
                  <a:srgbClr val="000000"/>
                </a:solidFill>
                <a:latin typeface="Neue Machina Ultra-Bold"/>
              </a:rPr>
              <a:t>Communication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260697" y="6946343"/>
            <a:ext cx="335602" cy="290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8"/>
              </a:lnSpc>
            </a:pPr>
            <a:r>
              <a:rPr lang="en-US" sz="2377">
                <a:solidFill>
                  <a:srgbClr val="FFFFFF"/>
                </a:solidFill>
                <a:latin typeface="Neue Machina Ultra-Bold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234313"/>
            <a:ext cx="1090468" cy="9525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-7" y="0"/>
            <a:ext cx="2827990" cy="4114800"/>
          </a:xfrm>
          <a:custGeom>
            <a:avLst/>
            <a:gdLst/>
            <a:ahLst/>
            <a:cxnLst/>
            <a:rect l="l" t="t" r="r" b="b"/>
            <a:pathLst>
              <a:path w="2827990" h="4114800">
                <a:moveTo>
                  <a:pt x="0" y="0"/>
                </a:moveTo>
                <a:lnTo>
                  <a:pt x="2827989" y="0"/>
                </a:lnTo>
                <a:lnTo>
                  <a:pt x="2827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>
            <a:off x="5434706" y="1927271"/>
            <a:ext cx="11307695" cy="11307695"/>
          </a:xfrm>
          <a:custGeom>
            <a:avLst/>
            <a:gdLst/>
            <a:ahLst/>
            <a:cxnLst/>
            <a:rect l="l" t="t" r="r" b="b"/>
            <a:pathLst>
              <a:path w="11307695" h="11307695">
                <a:moveTo>
                  <a:pt x="0" y="0"/>
                </a:moveTo>
                <a:lnTo>
                  <a:pt x="11307695" y="0"/>
                </a:lnTo>
                <a:lnTo>
                  <a:pt x="11307695" y="11307694"/>
                </a:lnTo>
                <a:lnTo>
                  <a:pt x="0" y="113076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Freeform 5"/>
          <p:cNvSpPr/>
          <p:nvPr/>
        </p:nvSpPr>
        <p:spPr>
          <a:xfrm>
            <a:off x="16225501" y="9074074"/>
            <a:ext cx="1033799" cy="320478"/>
          </a:xfrm>
          <a:custGeom>
            <a:avLst/>
            <a:gdLst/>
            <a:ahLst/>
            <a:cxnLst/>
            <a:rect l="l" t="t" r="r" b="b"/>
            <a:pathLst>
              <a:path w="1033799" h="320478">
                <a:moveTo>
                  <a:pt x="0" y="0"/>
                </a:moveTo>
                <a:lnTo>
                  <a:pt x="1033799" y="0"/>
                </a:lnTo>
                <a:lnTo>
                  <a:pt x="1033799" y="320478"/>
                </a:lnTo>
                <a:lnTo>
                  <a:pt x="0" y="3204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6" name="Group 6"/>
          <p:cNvGrpSpPr/>
          <p:nvPr/>
        </p:nvGrpSpPr>
        <p:grpSpPr>
          <a:xfrm>
            <a:off x="1090468" y="8839941"/>
            <a:ext cx="2779243" cy="788744"/>
            <a:chOff x="0" y="0"/>
            <a:chExt cx="1432003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2003" cy="406400"/>
            </a:xfrm>
            <a:custGeom>
              <a:avLst/>
              <a:gdLst/>
              <a:ahLst/>
              <a:cxnLst/>
              <a:rect l="l" t="t" r="r" b="b"/>
              <a:pathLst>
                <a:path w="1432003" h="406400">
                  <a:moveTo>
                    <a:pt x="1228803" y="0"/>
                  </a:moveTo>
                  <a:cubicBezTo>
                    <a:pt x="1341027" y="0"/>
                    <a:pt x="1432003" y="90976"/>
                    <a:pt x="1432003" y="203200"/>
                  </a:cubicBezTo>
                  <a:cubicBezTo>
                    <a:pt x="1432003" y="315424"/>
                    <a:pt x="1341027" y="406400"/>
                    <a:pt x="122880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8100"/>
              <a:ext cx="1432003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H="1">
            <a:off x="17197448" y="1028700"/>
            <a:ext cx="1090552" cy="710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grpSp>
        <p:nvGrpSpPr>
          <p:cNvPr id="10" name="Group 10"/>
          <p:cNvGrpSpPr/>
          <p:nvPr/>
        </p:nvGrpSpPr>
        <p:grpSpPr>
          <a:xfrm rot="-10797109">
            <a:off x="13942521" y="633669"/>
            <a:ext cx="3254927" cy="788744"/>
            <a:chOff x="0" y="0"/>
            <a:chExt cx="1677099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77099" cy="406400"/>
            </a:xfrm>
            <a:custGeom>
              <a:avLst/>
              <a:gdLst/>
              <a:ahLst/>
              <a:cxnLst/>
              <a:rect l="l" t="t" r="r" b="b"/>
              <a:pathLst>
                <a:path w="1677099" h="406400">
                  <a:moveTo>
                    <a:pt x="1473899" y="0"/>
                  </a:moveTo>
                  <a:cubicBezTo>
                    <a:pt x="1586123" y="0"/>
                    <a:pt x="1677099" y="90976"/>
                    <a:pt x="1677099" y="203200"/>
                  </a:cubicBezTo>
                  <a:cubicBezTo>
                    <a:pt x="1677099" y="315424"/>
                    <a:pt x="1586123" y="406400"/>
                    <a:pt x="14738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1677099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889626" y="1569586"/>
            <a:ext cx="6508748" cy="1317127"/>
            <a:chOff x="0" y="0"/>
            <a:chExt cx="1714238" cy="34689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14238" cy="346898"/>
            </a:xfrm>
            <a:custGeom>
              <a:avLst/>
              <a:gdLst/>
              <a:ahLst/>
              <a:cxnLst/>
              <a:rect l="l" t="t" r="r" b="b"/>
              <a:pathLst>
                <a:path w="1714238" h="346898">
                  <a:moveTo>
                    <a:pt x="0" y="0"/>
                  </a:moveTo>
                  <a:lnTo>
                    <a:pt x="1714238" y="0"/>
                  </a:lnTo>
                  <a:lnTo>
                    <a:pt x="1714238" y="346898"/>
                  </a:lnTo>
                  <a:lnTo>
                    <a:pt x="0" y="346898"/>
                  </a:lnTo>
                  <a:close/>
                </a:path>
              </a:pathLst>
            </a:custGeom>
            <a:solidFill>
              <a:srgbClr val="5E17EB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1714238" cy="375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98586" y="9004126"/>
            <a:ext cx="2363007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altLang="zh-CN" sz="2499" dirty="0">
                <a:solidFill>
                  <a:srgbClr val="000000"/>
                </a:solidFill>
                <a:latin typeface="DM Sans Bold"/>
              </a:rPr>
              <a:t>COSC7502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639526" y="9004126"/>
            <a:ext cx="140221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DM Sans"/>
              </a:rPr>
              <a:t>Page 06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151670" y="793750"/>
            <a:ext cx="2836631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altLang="zh-CN" sz="2499" dirty="0">
                <a:solidFill>
                  <a:srgbClr val="000000"/>
                </a:solidFill>
                <a:latin typeface="DM Sans Bold"/>
              </a:rPr>
              <a:t>Milestone 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237476" y="2051096"/>
            <a:ext cx="5839845" cy="574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>
                <a:solidFill>
                  <a:srgbClr val="FFFFFF"/>
                </a:solidFill>
                <a:latin typeface="Neue Machina Ultra-Bold"/>
              </a:rPr>
              <a:t>MPI Deep Dive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980674" y="3992527"/>
            <a:ext cx="4113964" cy="871457"/>
            <a:chOff x="0" y="0"/>
            <a:chExt cx="1918527" cy="406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18527" cy="406400"/>
            </a:xfrm>
            <a:custGeom>
              <a:avLst/>
              <a:gdLst/>
              <a:ahLst/>
              <a:cxnLst/>
              <a:rect l="l" t="t" r="r" b="b"/>
              <a:pathLst>
                <a:path w="1918527" h="406400">
                  <a:moveTo>
                    <a:pt x="1715327" y="0"/>
                  </a:moveTo>
                  <a:cubicBezTo>
                    <a:pt x="1827552" y="0"/>
                    <a:pt x="1918527" y="90976"/>
                    <a:pt x="1918527" y="203200"/>
                  </a:cubicBezTo>
                  <a:cubicBezTo>
                    <a:pt x="1918527" y="315424"/>
                    <a:pt x="1827552" y="406400"/>
                    <a:pt x="17153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38100"/>
              <a:ext cx="1918527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47900" y="4047657"/>
            <a:ext cx="761197" cy="76119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E3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6680661" y="3645972"/>
            <a:ext cx="9626665" cy="1507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13"/>
              </a:lnSpc>
            </a:pPr>
            <a:r>
              <a:rPr lang="en-US" sz="2866">
                <a:solidFill>
                  <a:srgbClr val="000000"/>
                </a:solidFill>
                <a:latin typeface="DM Sans"/>
              </a:rPr>
              <a:t>In MPI, the workload can be distributed across processes, but it's crucial to balance the load to avoid performance bottlenecks.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042050" y="4336513"/>
            <a:ext cx="2759527" cy="293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68"/>
              </a:lnSpc>
            </a:pPr>
            <a:r>
              <a:rPr lang="en-US" sz="2377">
                <a:solidFill>
                  <a:srgbClr val="000000"/>
                </a:solidFill>
                <a:latin typeface="Neue Machina Ultra-Bold"/>
              </a:rPr>
              <a:t>Load Balancing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260697" y="4337523"/>
            <a:ext cx="335602" cy="290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8"/>
              </a:lnSpc>
            </a:pPr>
            <a:r>
              <a:rPr lang="en-US" sz="2377">
                <a:solidFill>
                  <a:srgbClr val="FFFFFF"/>
                </a:solidFill>
                <a:latin typeface="Neue Machina Ultra-Bold"/>
              </a:rPr>
              <a:t>3</a:t>
            </a:r>
          </a:p>
        </p:txBody>
      </p:sp>
      <p:sp>
        <p:nvSpPr>
          <p:cNvPr id="29" name="AutoShape 29"/>
          <p:cNvSpPr/>
          <p:nvPr/>
        </p:nvSpPr>
        <p:spPr>
          <a:xfrm flipH="1">
            <a:off x="2329364" y="5730916"/>
            <a:ext cx="13629273" cy="0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grpSp>
        <p:nvGrpSpPr>
          <p:cNvPr id="30" name="Group 30"/>
          <p:cNvGrpSpPr/>
          <p:nvPr/>
        </p:nvGrpSpPr>
        <p:grpSpPr>
          <a:xfrm>
            <a:off x="1980674" y="6601346"/>
            <a:ext cx="4113964" cy="871457"/>
            <a:chOff x="0" y="0"/>
            <a:chExt cx="1918527" cy="4064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18527" cy="406400"/>
            </a:xfrm>
            <a:custGeom>
              <a:avLst/>
              <a:gdLst/>
              <a:ahLst/>
              <a:cxnLst/>
              <a:rect l="l" t="t" r="r" b="b"/>
              <a:pathLst>
                <a:path w="1918527" h="406400">
                  <a:moveTo>
                    <a:pt x="1715327" y="0"/>
                  </a:moveTo>
                  <a:cubicBezTo>
                    <a:pt x="1827552" y="0"/>
                    <a:pt x="1918527" y="90976"/>
                    <a:pt x="1918527" y="203200"/>
                  </a:cubicBezTo>
                  <a:cubicBezTo>
                    <a:pt x="1918527" y="315424"/>
                    <a:pt x="1827552" y="406400"/>
                    <a:pt x="17153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38100"/>
              <a:ext cx="1918527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2047900" y="6656477"/>
            <a:ext cx="761197" cy="761197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E3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6680661" y="6254791"/>
            <a:ext cx="9626665" cy="1507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13"/>
              </a:lnSpc>
            </a:pPr>
            <a:r>
              <a:rPr lang="en-US" sz="2866">
                <a:solidFill>
                  <a:srgbClr val="000000"/>
                </a:solidFill>
                <a:latin typeface="DM Sans"/>
              </a:rPr>
              <a:t>Processes might need to synchronize, especially in iterative algorithms where each iteration depends on the results of the previous one.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042050" y="6945333"/>
            <a:ext cx="2847576" cy="293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68"/>
              </a:lnSpc>
            </a:pPr>
            <a:r>
              <a:rPr lang="en-US" sz="2377">
                <a:solidFill>
                  <a:srgbClr val="000000"/>
                </a:solidFill>
                <a:latin typeface="Neue Machina Ultra-Bold"/>
              </a:rPr>
              <a:t>Synchronization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260697" y="6946343"/>
            <a:ext cx="335602" cy="290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8"/>
              </a:lnSpc>
            </a:pPr>
            <a:r>
              <a:rPr lang="en-US" sz="2377">
                <a:solidFill>
                  <a:srgbClr val="FFFFFF"/>
                </a:solidFill>
                <a:latin typeface="Neue Machina Ultra-Bold"/>
              </a:rPr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234313"/>
            <a:ext cx="1090468" cy="9525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-7" y="0"/>
            <a:ext cx="2827990" cy="4114800"/>
          </a:xfrm>
          <a:custGeom>
            <a:avLst/>
            <a:gdLst/>
            <a:ahLst/>
            <a:cxnLst/>
            <a:rect l="l" t="t" r="r" b="b"/>
            <a:pathLst>
              <a:path w="2827990" h="4114800">
                <a:moveTo>
                  <a:pt x="0" y="0"/>
                </a:moveTo>
                <a:lnTo>
                  <a:pt x="2827989" y="0"/>
                </a:lnTo>
                <a:lnTo>
                  <a:pt x="2827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>
            <a:off x="5434706" y="1927271"/>
            <a:ext cx="11307695" cy="11307695"/>
          </a:xfrm>
          <a:custGeom>
            <a:avLst/>
            <a:gdLst/>
            <a:ahLst/>
            <a:cxnLst/>
            <a:rect l="l" t="t" r="r" b="b"/>
            <a:pathLst>
              <a:path w="11307695" h="11307695">
                <a:moveTo>
                  <a:pt x="0" y="0"/>
                </a:moveTo>
                <a:lnTo>
                  <a:pt x="11307695" y="0"/>
                </a:lnTo>
                <a:lnTo>
                  <a:pt x="11307695" y="11307694"/>
                </a:lnTo>
                <a:lnTo>
                  <a:pt x="0" y="113076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Freeform 5"/>
          <p:cNvSpPr/>
          <p:nvPr/>
        </p:nvSpPr>
        <p:spPr>
          <a:xfrm>
            <a:off x="16225501" y="9074074"/>
            <a:ext cx="1033799" cy="320478"/>
          </a:xfrm>
          <a:custGeom>
            <a:avLst/>
            <a:gdLst/>
            <a:ahLst/>
            <a:cxnLst/>
            <a:rect l="l" t="t" r="r" b="b"/>
            <a:pathLst>
              <a:path w="1033799" h="320478">
                <a:moveTo>
                  <a:pt x="0" y="0"/>
                </a:moveTo>
                <a:lnTo>
                  <a:pt x="1033799" y="0"/>
                </a:lnTo>
                <a:lnTo>
                  <a:pt x="1033799" y="320478"/>
                </a:lnTo>
                <a:lnTo>
                  <a:pt x="0" y="3204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6" name="Group 6"/>
          <p:cNvGrpSpPr/>
          <p:nvPr/>
        </p:nvGrpSpPr>
        <p:grpSpPr>
          <a:xfrm>
            <a:off x="1090468" y="8839941"/>
            <a:ext cx="2779243" cy="788744"/>
            <a:chOff x="0" y="0"/>
            <a:chExt cx="1432003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2003" cy="406400"/>
            </a:xfrm>
            <a:custGeom>
              <a:avLst/>
              <a:gdLst/>
              <a:ahLst/>
              <a:cxnLst/>
              <a:rect l="l" t="t" r="r" b="b"/>
              <a:pathLst>
                <a:path w="1432003" h="406400">
                  <a:moveTo>
                    <a:pt x="1228803" y="0"/>
                  </a:moveTo>
                  <a:cubicBezTo>
                    <a:pt x="1341027" y="0"/>
                    <a:pt x="1432003" y="90976"/>
                    <a:pt x="1432003" y="203200"/>
                  </a:cubicBezTo>
                  <a:cubicBezTo>
                    <a:pt x="1432003" y="315424"/>
                    <a:pt x="1341027" y="406400"/>
                    <a:pt x="122880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8100"/>
              <a:ext cx="1432003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H="1">
            <a:off x="17197448" y="1028700"/>
            <a:ext cx="1090552" cy="710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grpSp>
        <p:nvGrpSpPr>
          <p:cNvPr id="10" name="Group 10"/>
          <p:cNvGrpSpPr/>
          <p:nvPr/>
        </p:nvGrpSpPr>
        <p:grpSpPr>
          <a:xfrm rot="-10797109">
            <a:off x="13942521" y="633669"/>
            <a:ext cx="3254927" cy="788744"/>
            <a:chOff x="0" y="0"/>
            <a:chExt cx="1677099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77099" cy="406400"/>
            </a:xfrm>
            <a:custGeom>
              <a:avLst/>
              <a:gdLst/>
              <a:ahLst/>
              <a:cxnLst/>
              <a:rect l="l" t="t" r="r" b="b"/>
              <a:pathLst>
                <a:path w="1677099" h="406400">
                  <a:moveTo>
                    <a:pt x="1473899" y="0"/>
                  </a:moveTo>
                  <a:cubicBezTo>
                    <a:pt x="1586123" y="0"/>
                    <a:pt x="1677099" y="90976"/>
                    <a:pt x="1677099" y="203200"/>
                  </a:cubicBezTo>
                  <a:cubicBezTo>
                    <a:pt x="1677099" y="315424"/>
                    <a:pt x="1586123" y="406400"/>
                    <a:pt x="14738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1677099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98586" y="9004126"/>
            <a:ext cx="2363007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altLang="zh-CN" sz="2499" dirty="0">
                <a:solidFill>
                  <a:srgbClr val="000000"/>
                </a:solidFill>
                <a:latin typeface="DM Sans Bold"/>
              </a:rPr>
              <a:t>COSC7502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639526" y="9004126"/>
            <a:ext cx="1402210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DM Sans"/>
              </a:rPr>
              <a:t>Page 0</a:t>
            </a:r>
            <a:r>
              <a:rPr lang="en-US" altLang="zh-CN" sz="2499" dirty="0">
                <a:solidFill>
                  <a:srgbClr val="000000"/>
                </a:solidFill>
                <a:latin typeface="DM Sans"/>
              </a:rPr>
              <a:t>7</a:t>
            </a:r>
            <a:endParaRPr lang="en-US" sz="2499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151670" y="793750"/>
            <a:ext cx="2836631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altLang="zh-CN" sz="2499" dirty="0">
                <a:solidFill>
                  <a:srgbClr val="000000"/>
                </a:solidFill>
                <a:latin typeface="DM Sans Bold"/>
              </a:rPr>
              <a:t>Milestone 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74341" y="3917291"/>
            <a:ext cx="14690641" cy="378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0636" lvl="1" indent="-290318" algn="ctr">
              <a:lnSpc>
                <a:spcPts val="3765"/>
              </a:lnSpc>
              <a:buFont typeface="Arial"/>
              <a:buChar char="•"/>
            </a:pPr>
            <a:r>
              <a:rPr lang="en-US" sz="2689" dirty="0">
                <a:solidFill>
                  <a:srgbClr val="000000"/>
                </a:solidFill>
                <a:latin typeface="DM Sans"/>
              </a:rPr>
              <a:t>Definition: "CUDA (Compute Unified Device Architecture) is a parallel computing platform and application programming interface (API) model created by NVIDIA."</a:t>
            </a:r>
          </a:p>
          <a:p>
            <a:pPr marL="580636" lvl="1" indent="-290318" algn="ctr">
              <a:lnSpc>
                <a:spcPts val="3765"/>
              </a:lnSpc>
              <a:buFont typeface="Arial"/>
              <a:buChar char="•"/>
            </a:pPr>
            <a:r>
              <a:rPr lang="en-US" sz="2689" dirty="0">
                <a:solidFill>
                  <a:srgbClr val="000000"/>
                </a:solidFill>
                <a:latin typeface="DM Sans"/>
              </a:rPr>
              <a:t>GPU Acceleration: "It allows developers to use CUDA-enabled graphics processing units (GPUs) for general-purpose processing (an approach known as GPGPU, General-Purpose computing on Graphics Processing Units)."</a:t>
            </a:r>
          </a:p>
          <a:p>
            <a:pPr marL="580636" lvl="1" indent="-290318" algn="ctr">
              <a:lnSpc>
                <a:spcPts val="3765"/>
              </a:lnSpc>
              <a:buFont typeface="Arial"/>
              <a:buChar char="•"/>
            </a:pPr>
            <a:r>
              <a:rPr lang="en-US" sz="2689" dirty="0">
                <a:solidFill>
                  <a:srgbClr val="000000"/>
                </a:solidFill>
                <a:latin typeface="DM Sans"/>
              </a:rPr>
              <a:t>Benefits: "Utilizes the massive parallel computing power of NVIDIA GPUs, leading to dramatic increases in computing performance."</a:t>
            </a:r>
          </a:p>
          <a:p>
            <a:pPr algn="ctr">
              <a:lnSpc>
                <a:spcPts val="3765"/>
              </a:lnSpc>
            </a:pPr>
            <a:endParaRPr lang="en-US" sz="2689" dirty="0">
              <a:solidFill>
                <a:srgbClr val="000000"/>
              </a:solidFill>
              <a:latin typeface="DM Sans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6573407" y="1569586"/>
            <a:ext cx="5535386" cy="1317127"/>
            <a:chOff x="0" y="0"/>
            <a:chExt cx="1457879" cy="34689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457879" cy="346898"/>
            </a:xfrm>
            <a:custGeom>
              <a:avLst/>
              <a:gdLst/>
              <a:ahLst/>
              <a:cxnLst/>
              <a:rect l="l" t="t" r="r" b="b"/>
              <a:pathLst>
                <a:path w="1457879" h="346898">
                  <a:moveTo>
                    <a:pt x="0" y="0"/>
                  </a:moveTo>
                  <a:lnTo>
                    <a:pt x="1457879" y="0"/>
                  </a:lnTo>
                  <a:lnTo>
                    <a:pt x="1457879" y="346898"/>
                  </a:lnTo>
                  <a:lnTo>
                    <a:pt x="0" y="346898"/>
                  </a:lnTo>
                  <a:close/>
                </a:path>
              </a:pathLst>
            </a:custGeom>
            <a:solidFill>
              <a:srgbClr val="5E17EB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1457879" cy="375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6770507" y="2051096"/>
            <a:ext cx="5141186" cy="574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>
                <a:solidFill>
                  <a:srgbClr val="FFFFFF"/>
                </a:solidFill>
                <a:latin typeface="Neue Machina Bold"/>
              </a:rPr>
              <a:t>CUDA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1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234313"/>
            <a:ext cx="1090468" cy="9525"/>
          </a:xfrm>
          <a:prstGeom prst="line">
            <a:avLst/>
          </a:prstGeom>
          <a:ln w="38100" cap="flat">
            <a:solidFill>
              <a:srgbClr val="FFAE3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-7" y="0"/>
            <a:ext cx="2827990" cy="4114800"/>
          </a:xfrm>
          <a:custGeom>
            <a:avLst/>
            <a:gdLst/>
            <a:ahLst/>
            <a:cxnLst/>
            <a:rect l="l" t="t" r="r" b="b"/>
            <a:pathLst>
              <a:path w="2827990" h="4114800">
                <a:moveTo>
                  <a:pt x="0" y="0"/>
                </a:moveTo>
                <a:lnTo>
                  <a:pt x="2827989" y="0"/>
                </a:lnTo>
                <a:lnTo>
                  <a:pt x="2827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>
            <a:off x="1090635" y="1889171"/>
            <a:ext cx="11307695" cy="11307695"/>
          </a:xfrm>
          <a:custGeom>
            <a:avLst/>
            <a:gdLst/>
            <a:ahLst/>
            <a:cxnLst/>
            <a:rect l="l" t="t" r="r" b="b"/>
            <a:pathLst>
              <a:path w="11307695" h="11307695">
                <a:moveTo>
                  <a:pt x="0" y="0"/>
                </a:moveTo>
                <a:lnTo>
                  <a:pt x="11307694" y="0"/>
                </a:lnTo>
                <a:lnTo>
                  <a:pt x="11307694" y="11307694"/>
                </a:lnTo>
                <a:lnTo>
                  <a:pt x="0" y="113076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Freeform 5"/>
          <p:cNvSpPr/>
          <p:nvPr/>
        </p:nvSpPr>
        <p:spPr>
          <a:xfrm>
            <a:off x="16225501" y="9074074"/>
            <a:ext cx="1033799" cy="320478"/>
          </a:xfrm>
          <a:custGeom>
            <a:avLst/>
            <a:gdLst/>
            <a:ahLst/>
            <a:cxnLst/>
            <a:rect l="l" t="t" r="r" b="b"/>
            <a:pathLst>
              <a:path w="1033799" h="320478">
                <a:moveTo>
                  <a:pt x="0" y="0"/>
                </a:moveTo>
                <a:lnTo>
                  <a:pt x="1033799" y="0"/>
                </a:lnTo>
                <a:lnTo>
                  <a:pt x="1033799" y="320478"/>
                </a:lnTo>
                <a:lnTo>
                  <a:pt x="0" y="3204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6" name="Group 6"/>
          <p:cNvGrpSpPr/>
          <p:nvPr/>
        </p:nvGrpSpPr>
        <p:grpSpPr>
          <a:xfrm>
            <a:off x="1090468" y="8839941"/>
            <a:ext cx="2779243" cy="788744"/>
            <a:chOff x="0" y="0"/>
            <a:chExt cx="1432003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2003" cy="406400"/>
            </a:xfrm>
            <a:custGeom>
              <a:avLst/>
              <a:gdLst/>
              <a:ahLst/>
              <a:cxnLst/>
              <a:rect l="l" t="t" r="r" b="b"/>
              <a:pathLst>
                <a:path w="1432003" h="406400">
                  <a:moveTo>
                    <a:pt x="1228803" y="0"/>
                  </a:moveTo>
                  <a:cubicBezTo>
                    <a:pt x="1341027" y="0"/>
                    <a:pt x="1432003" y="90976"/>
                    <a:pt x="1432003" y="203200"/>
                  </a:cubicBezTo>
                  <a:cubicBezTo>
                    <a:pt x="1432003" y="315424"/>
                    <a:pt x="1341027" y="406400"/>
                    <a:pt x="122880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AE32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8100"/>
              <a:ext cx="1432003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H="1">
            <a:off x="17197448" y="1028700"/>
            <a:ext cx="1090552" cy="710"/>
          </a:xfrm>
          <a:prstGeom prst="line">
            <a:avLst/>
          </a:prstGeom>
          <a:ln w="38100" cap="flat">
            <a:solidFill>
              <a:srgbClr val="FFAE3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grpSp>
        <p:nvGrpSpPr>
          <p:cNvPr id="10" name="Group 10"/>
          <p:cNvGrpSpPr/>
          <p:nvPr/>
        </p:nvGrpSpPr>
        <p:grpSpPr>
          <a:xfrm rot="-10797109">
            <a:off x="13942521" y="633669"/>
            <a:ext cx="3254927" cy="788744"/>
            <a:chOff x="0" y="0"/>
            <a:chExt cx="1677099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77099" cy="406400"/>
            </a:xfrm>
            <a:custGeom>
              <a:avLst/>
              <a:gdLst/>
              <a:ahLst/>
              <a:cxnLst/>
              <a:rect l="l" t="t" r="r" b="b"/>
              <a:pathLst>
                <a:path w="1677099" h="406400">
                  <a:moveTo>
                    <a:pt x="1473899" y="0"/>
                  </a:moveTo>
                  <a:cubicBezTo>
                    <a:pt x="1586123" y="0"/>
                    <a:pt x="1677099" y="90976"/>
                    <a:pt x="1677099" y="203200"/>
                  </a:cubicBezTo>
                  <a:cubicBezTo>
                    <a:pt x="1677099" y="315424"/>
                    <a:pt x="1586123" y="406400"/>
                    <a:pt x="14738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AE32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1677099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7422491" y="6329219"/>
            <a:ext cx="1194647" cy="2068610"/>
          </a:xfrm>
          <a:custGeom>
            <a:avLst/>
            <a:gdLst/>
            <a:ahLst/>
            <a:cxnLst/>
            <a:rect l="l" t="t" r="r" b="b"/>
            <a:pathLst>
              <a:path w="1194647" h="2068610">
                <a:moveTo>
                  <a:pt x="0" y="0"/>
                </a:moveTo>
                <a:lnTo>
                  <a:pt x="1194648" y="0"/>
                </a:lnTo>
                <a:lnTo>
                  <a:pt x="1194648" y="2068610"/>
                </a:lnTo>
                <a:lnTo>
                  <a:pt x="0" y="20686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r="-71857"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4" name="Freeform 14"/>
          <p:cNvSpPr/>
          <p:nvPr/>
        </p:nvSpPr>
        <p:spPr>
          <a:xfrm>
            <a:off x="-291821" y="983836"/>
            <a:ext cx="1194647" cy="2068610"/>
          </a:xfrm>
          <a:custGeom>
            <a:avLst/>
            <a:gdLst/>
            <a:ahLst/>
            <a:cxnLst/>
            <a:rect l="l" t="t" r="r" b="b"/>
            <a:pathLst>
              <a:path w="1194647" h="2068610">
                <a:moveTo>
                  <a:pt x="0" y="0"/>
                </a:moveTo>
                <a:lnTo>
                  <a:pt x="1194647" y="0"/>
                </a:lnTo>
                <a:lnTo>
                  <a:pt x="1194647" y="2068611"/>
                </a:lnTo>
                <a:lnTo>
                  <a:pt x="0" y="20686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r="-71857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5" name="Group 15"/>
          <p:cNvGrpSpPr/>
          <p:nvPr/>
        </p:nvGrpSpPr>
        <p:grpSpPr>
          <a:xfrm>
            <a:off x="6376307" y="1569586"/>
            <a:ext cx="5535386" cy="1317127"/>
            <a:chOff x="0" y="0"/>
            <a:chExt cx="1457879" cy="34689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457879" cy="346898"/>
            </a:xfrm>
            <a:custGeom>
              <a:avLst/>
              <a:gdLst/>
              <a:ahLst/>
              <a:cxnLst/>
              <a:rect l="l" t="t" r="r" b="b"/>
              <a:pathLst>
                <a:path w="1457879" h="346898">
                  <a:moveTo>
                    <a:pt x="0" y="0"/>
                  </a:moveTo>
                  <a:lnTo>
                    <a:pt x="1457879" y="0"/>
                  </a:lnTo>
                  <a:lnTo>
                    <a:pt x="1457879" y="346898"/>
                  </a:lnTo>
                  <a:lnTo>
                    <a:pt x="0" y="346898"/>
                  </a:lnTo>
                  <a:close/>
                </a:path>
              </a:pathLst>
            </a:custGeom>
            <a:solidFill>
              <a:srgbClr val="FFAE3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1457879" cy="375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2480090" y="6333021"/>
            <a:ext cx="5443678" cy="1899807"/>
          </a:xfrm>
          <a:custGeom>
            <a:avLst/>
            <a:gdLst/>
            <a:ahLst/>
            <a:cxnLst/>
            <a:rect l="l" t="t" r="r" b="b"/>
            <a:pathLst>
              <a:path w="5443678" h="1899807">
                <a:moveTo>
                  <a:pt x="0" y="0"/>
                </a:moveTo>
                <a:lnTo>
                  <a:pt x="5443678" y="0"/>
                </a:lnTo>
                <a:lnTo>
                  <a:pt x="5443678" y="1899807"/>
                </a:lnTo>
                <a:lnTo>
                  <a:pt x="0" y="189980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9" name="Freeform 19"/>
          <p:cNvSpPr/>
          <p:nvPr/>
        </p:nvSpPr>
        <p:spPr>
          <a:xfrm>
            <a:off x="1347113" y="3625302"/>
            <a:ext cx="7709632" cy="2703918"/>
          </a:xfrm>
          <a:custGeom>
            <a:avLst/>
            <a:gdLst/>
            <a:ahLst/>
            <a:cxnLst/>
            <a:rect l="l" t="t" r="r" b="b"/>
            <a:pathLst>
              <a:path w="7709632" h="2703918">
                <a:moveTo>
                  <a:pt x="0" y="0"/>
                </a:moveTo>
                <a:lnTo>
                  <a:pt x="7709632" y="0"/>
                </a:lnTo>
                <a:lnTo>
                  <a:pt x="7709632" y="2703917"/>
                </a:lnTo>
                <a:lnTo>
                  <a:pt x="0" y="270391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0" name="TextBox 20"/>
          <p:cNvSpPr txBox="1"/>
          <p:nvPr/>
        </p:nvSpPr>
        <p:spPr>
          <a:xfrm>
            <a:off x="1298586" y="9004126"/>
            <a:ext cx="2363007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altLang="zh-CN" sz="2499" dirty="0">
                <a:solidFill>
                  <a:srgbClr val="FFFFFF"/>
                </a:solidFill>
                <a:latin typeface="DM Sans Bold"/>
              </a:rPr>
              <a:t>COSC7502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639526" y="9004126"/>
            <a:ext cx="1402210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DM Sans"/>
              </a:rPr>
              <a:t>Page 0</a:t>
            </a:r>
            <a:r>
              <a:rPr lang="en-US" altLang="zh-CN" sz="2499" dirty="0">
                <a:solidFill>
                  <a:srgbClr val="FFFFFF"/>
                </a:solidFill>
                <a:latin typeface="DM Sans"/>
              </a:rPr>
              <a:t>8</a:t>
            </a:r>
            <a:endParaRPr lang="en-US" sz="2499" dirty="0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4151670" y="793750"/>
            <a:ext cx="2836631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altLang="zh-CN" sz="2499" dirty="0">
                <a:solidFill>
                  <a:srgbClr val="FFFFFF"/>
                </a:solidFill>
                <a:latin typeface="DM Sans Bold"/>
              </a:rPr>
              <a:t>Milestone 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441937" y="3707741"/>
            <a:ext cx="7755499" cy="4741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0636" lvl="1" indent="-290318">
              <a:lnSpc>
                <a:spcPts val="3765"/>
              </a:lnSpc>
              <a:buFont typeface="Arial"/>
              <a:buChar char="•"/>
            </a:pPr>
            <a:r>
              <a:rPr lang="en-US" sz="2689" dirty="0">
                <a:solidFill>
                  <a:srgbClr val="FFFFFF"/>
                </a:solidFill>
                <a:latin typeface="DM Sans"/>
              </a:rPr>
              <a:t>Memory Allocation: "Allocate memory on the GPU using </a:t>
            </a:r>
            <a:r>
              <a:rPr lang="en-US" sz="2689" dirty="0" err="1">
                <a:solidFill>
                  <a:srgbClr val="FFFFFF"/>
                </a:solidFill>
                <a:latin typeface="DM Sans"/>
              </a:rPr>
              <a:t>cudaMalloc</a:t>
            </a:r>
            <a:r>
              <a:rPr lang="en-US" sz="2689" dirty="0">
                <a:solidFill>
                  <a:srgbClr val="FFFFFF"/>
                </a:solidFill>
                <a:latin typeface="DM Sans"/>
              </a:rPr>
              <a:t>."</a:t>
            </a:r>
          </a:p>
          <a:p>
            <a:pPr marL="580636" lvl="1" indent="-290318">
              <a:lnSpc>
                <a:spcPts val="3765"/>
              </a:lnSpc>
              <a:buFont typeface="Arial"/>
              <a:buChar char="•"/>
            </a:pPr>
            <a:r>
              <a:rPr lang="en-US" sz="2689" dirty="0">
                <a:solidFill>
                  <a:srgbClr val="FFFFFF"/>
                </a:solidFill>
                <a:latin typeface="DM Sans"/>
              </a:rPr>
              <a:t>Data Transfer: "Transfer data between host and device using </a:t>
            </a:r>
            <a:r>
              <a:rPr lang="en-US" sz="2689" dirty="0" err="1">
                <a:solidFill>
                  <a:srgbClr val="FFFFFF"/>
                </a:solidFill>
                <a:latin typeface="DM Sans"/>
              </a:rPr>
              <a:t>cudaMemcpy</a:t>
            </a:r>
            <a:r>
              <a:rPr lang="en-US" sz="2689" dirty="0">
                <a:solidFill>
                  <a:srgbClr val="FFFFFF"/>
                </a:solidFill>
                <a:latin typeface="DM Sans"/>
              </a:rPr>
              <a:t>."</a:t>
            </a:r>
          </a:p>
          <a:p>
            <a:pPr marL="580636" lvl="1" indent="-290318">
              <a:lnSpc>
                <a:spcPts val="3765"/>
              </a:lnSpc>
              <a:buFont typeface="Arial"/>
              <a:buChar char="•"/>
            </a:pPr>
            <a:r>
              <a:rPr lang="en-US" sz="2689" dirty="0">
                <a:solidFill>
                  <a:srgbClr val="FFFFFF"/>
                </a:solidFill>
                <a:latin typeface="DM Sans"/>
              </a:rPr>
              <a:t>Kernel Execution: "Define and launch CUDA kernels to perform parallel computation on the GPU."</a:t>
            </a:r>
          </a:p>
          <a:p>
            <a:pPr marL="580636" lvl="1" indent="-290318">
              <a:lnSpc>
                <a:spcPts val="3765"/>
              </a:lnSpc>
              <a:buFont typeface="Arial"/>
              <a:buChar char="•"/>
            </a:pPr>
            <a:r>
              <a:rPr lang="en-US" sz="2689" dirty="0">
                <a:solidFill>
                  <a:srgbClr val="FFFFFF"/>
                </a:solidFill>
                <a:latin typeface="DM Sans"/>
              </a:rPr>
              <a:t>Memory Cleanup: "Free the allocated GPU memory using </a:t>
            </a:r>
            <a:r>
              <a:rPr lang="en-US" sz="2689" dirty="0" err="1">
                <a:solidFill>
                  <a:srgbClr val="FFFFFF"/>
                </a:solidFill>
                <a:latin typeface="DM Sans"/>
              </a:rPr>
              <a:t>cudaFree</a:t>
            </a:r>
            <a:r>
              <a:rPr lang="en-US" sz="2689" dirty="0">
                <a:solidFill>
                  <a:srgbClr val="FFFFFF"/>
                </a:solidFill>
                <a:latin typeface="DM Sans"/>
              </a:rPr>
              <a:t>."</a:t>
            </a:r>
          </a:p>
          <a:p>
            <a:pPr>
              <a:lnSpc>
                <a:spcPts val="3765"/>
              </a:lnSpc>
            </a:pPr>
            <a:endParaRPr lang="en-US" sz="2689" dirty="0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7234013" y="2002915"/>
            <a:ext cx="3846771" cy="574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>
                <a:solidFill>
                  <a:srgbClr val="FFFFFF"/>
                </a:solidFill>
                <a:latin typeface="Neue Machina Ultra-Bold"/>
              </a:rPr>
              <a:t>CUDA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234313"/>
            <a:ext cx="1090468" cy="9525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-7" y="0"/>
            <a:ext cx="2827990" cy="4114800"/>
          </a:xfrm>
          <a:custGeom>
            <a:avLst/>
            <a:gdLst/>
            <a:ahLst/>
            <a:cxnLst/>
            <a:rect l="l" t="t" r="r" b="b"/>
            <a:pathLst>
              <a:path w="2827990" h="4114800">
                <a:moveTo>
                  <a:pt x="0" y="0"/>
                </a:moveTo>
                <a:lnTo>
                  <a:pt x="2827989" y="0"/>
                </a:lnTo>
                <a:lnTo>
                  <a:pt x="2827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>
            <a:off x="5434706" y="1927271"/>
            <a:ext cx="11307695" cy="11307695"/>
          </a:xfrm>
          <a:custGeom>
            <a:avLst/>
            <a:gdLst/>
            <a:ahLst/>
            <a:cxnLst/>
            <a:rect l="l" t="t" r="r" b="b"/>
            <a:pathLst>
              <a:path w="11307695" h="11307695">
                <a:moveTo>
                  <a:pt x="0" y="0"/>
                </a:moveTo>
                <a:lnTo>
                  <a:pt x="11307695" y="0"/>
                </a:lnTo>
                <a:lnTo>
                  <a:pt x="11307695" y="11307694"/>
                </a:lnTo>
                <a:lnTo>
                  <a:pt x="0" y="113076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Freeform 5"/>
          <p:cNvSpPr/>
          <p:nvPr/>
        </p:nvSpPr>
        <p:spPr>
          <a:xfrm>
            <a:off x="16225501" y="9074074"/>
            <a:ext cx="1033799" cy="320478"/>
          </a:xfrm>
          <a:custGeom>
            <a:avLst/>
            <a:gdLst/>
            <a:ahLst/>
            <a:cxnLst/>
            <a:rect l="l" t="t" r="r" b="b"/>
            <a:pathLst>
              <a:path w="1033799" h="320478">
                <a:moveTo>
                  <a:pt x="0" y="0"/>
                </a:moveTo>
                <a:lnTo>
                  <a:pt x="1033799" y="0"/>
                </a:lnTo>
                <a:lnTo>
                  <a:pt x="1033799" y="320478"/>
                </a:lnTo>
                <a:lnTo>
                  <a:pt x="0" y="3204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6" name="Group 6"/>
          <p:cNvGrpSpPr/>
          <p:nvPr/>
        </p:nvGrpSpPr>
        <p:grpSpPr>
          <a:xfrm>
            <a:off x="1090468" y="8839941"/>
            <a:ext cx="2779243" cy="788744"/>
            <a:chOff x="0" y="0"/>
            <a:chExt cx="1432003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2003" cy="406400"/>
            </a:xfrm>
            <a:custGeom>
              <a:avLst/>
              <a:gdLst/>
              <a:ahLst/>
              <a:cxnLst/>
              <a:rect l="l" t="t" r="r" b="b"/>
              <a:pathLst>
                <a:path w="1432003" h="406400">
                  <a:moveTo>
                    <a:pt x="1228803" y="0"/>
                  </a:moveTo>
                  <a:cubicBezTo>
                    <a:pt x="1341027" y="0"/>
                    <a:pt x="1432003" y="90976"/>
                    <a:pt x="1432003" y="203200"/>
                  </a:cubicBezTo>
                  <a:cubicBezTo>
                    <a:pt x="1432003" y="315424"/>
                    <a:pt x="1341027" y="406400"/>
                    <a:pt x="122880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8100"/>
              <a:ext cx="1432003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H="1">
            <a:off x="17197448" y="1028700"/>
            <a:ext cx="1090552" cy="710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grpSp>
        <p:nvGrpSpPr>
          <p:cNvPr id="10" name="Group 10"/>
          <p:cNvGrpSpPr/>
          <p:nvPr/>
        </p:nvGrpSpPr>
        <p:grpSpPr>
          <a:xfrm rot="-10797109">
            <a:off x="13942521" y="633669"/>
            <a:ext cx="3254927" cy="788744"/>
            <a:chOff x="0" y="0"/>
            <a:chExt cx="1677099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77099" cy="406400"/>
            </a:xfrm>
            <a:custGeom>
              <a:avLst/>
              <a:gdLst/>
              <a:ahLst/>
              <a:cxnLst/>
              <a:rect l="l" t="t" r="r" b="b"/>
              <a:pathLst>
                <a:path w="1677099" h="406400">
                  <a:moveTo>
                    <a:pt x="1473899" y="0"/>
                  </a:moveTo>
                  <a:cubicBezTo>
                    <a:pt x="1586123" y="0"/>
                    <a:pt x="1677099" y="90976"/>
                    <a:pt x="1677099" y="203200"/>
                  </a:cubicBezTo>
                  <a:cubicBezTo>
                    <a:pt x="1677099" y="315424"/>
                    <a:pt x="1586123" y="406400"/>
                    <a:pt x="14738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1677099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889626" y="1569586"/>
            <a:ext cx="6508748" cy="1317127"/>
            <a:chOff x="0" y="0"/>
            <a:chExt cx="1714238" cy="34689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14238" cy="346898"/>
            </a:xfrm>
            <a:custGeom>
              <a:avLst/>
              <a:gdLst/>
              <a:ahLst/>
              <a:cxnLst/>
              <a:rect l="l" t="t" r="r" b="b"/>
              <a:pathLst>
                <a:path w="1714238" h="346898">
                  <a:moveTo>
                    <a:pt x="0" y="0"/>
                  </a:moveTo>
                  <a:lnTo>
                    <a:pt x="1714238" y="0"/>
                  </a:lnTo>
                  <a:lnTo>
                    <a:pt x="1714238" y="346898"/>
                  </a:lnTo>
                  <a:lnTo>
                    <a:pt x="0" y="346898"/>
                  </a:lnTo>
                  <a:close/>
                </a:path>
              </a:pathLst>
            </a:custGeom>
            <a:solidFill>
              <a:srgbClr val="5E17EB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1714238" cy="375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98586" y="9004126"/>
            <a:ext cx="2363007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altLang="zh-CN" sz="2499" dirty="0">
                <a:solidFill>
                  <a:srgbClr val="000000"/>
                </a:solidFill>
                <a:latin typeface="DM Sans Bold"/>
              </a:rPr>
              <a:t>COSC7502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639526" y="9004126"/>
            <a:ext cx="1402210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DM Sans"/>
              </a:rPr>
              <a:t>Page 0</a:t>
            </a:r>
            <a:r>
              <a:rPr lang="en-US" altLang="zh-CN" sz="2499" dirty="0">
                <a:solidFill>
                  <a:srgbClr val="000000"/>
                </a:solidFill>
                <a:latin typeface="DM Sans"/>
              </a:rPr>
              <a:t>9</a:t>
            </a:r>
            <a:endParaRPr lang="en-US" sz="2499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4151670" y="793750"/>
            <a:ext cx="2836631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altLang="zh-CN" sz="2499" dirty="0">
                <a:solidFill>
                  <a:srgbClr val="000000"/>
                </a:solidFill>
                <a:latin typeface="DM Sans Bold"/>
              </a:rPr>
              <a:t>Milestone 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237476" y="2051096"/>
            <a:ext cx="5839845" cy="574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 dirty="0">
                <a:solidFill>
                  <a:srgbClr val="FFFFFF"/>
                </a:solidFill>
                <a:latin typeface="Neue Machina Ultra-Bold"/>
              </a:rPr>
              <a:t>CUDA Deep Dive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980673" y="3992527"/>
            <a:ext cx="4343925" cy="871457"/>
            <a:chOff x="0" y="0"/>
            <a:chExt cx="1918527" cy="406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18527" cy="406400"/>
            </a:xfrm>
            <a:custGeom>
              <a:avLst/>
              <a:gdLst/>
              <a:ahLst/>
              <a:cxnLst/>
              <a:rect l="l" t="t" r="r" b="b"/>
              <a:pathLst>
                <a:path w="1918527" h="406400">
                  <a:moveTo>
                    <a:pt x="1715327" y="0"/>
                  </a:moveTo>
                  <a:cubicBezTo>
                    <a:pt x="1827552" y="0"/>
                    <a:pt x="1918527" y="90976"/>
                    <a:pt x="1918527" y="203200"/>
                  </a:cubicBezTo>
                  <a:cubicBezTo>
                    <a:pt x="1918527" y="315424"/>
                    <a:pt x="1827552" y="406400"/>
                    <a:pt x="17153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38100"/>
              <a:ext cx="1918527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47900" y="4047657"/>
            <a:ext cx="761197" cy="76119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E3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6680661" y="3645972"/>
            <a:ext cx="9626665" cy="1507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13"/>
              </a:lnSpc>
            </a:pPr>
            <a:r>
              <a:rPr lang="en-US" sz="2866">
                <a:solidFill>
                  <a:srgbClr val="000000"/>
                </a:solidFill>
                <a:latin typeface="DM Sans"/>
              </a:rPr>
              <a:t>CUDA provides a hierarchical structure of parallelism, from threads to blocks to grids. This allows fine-grained parallel computations.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042050" y="4336513"/>
            <a:ext cx="2759527" cy="293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68"/>
              </a:lnSpc>
            </a:pPr>
            <a:r>
              <a:rPr lang="en-US" sz="2377">
                <a:solidFill>
                  <a:srgbClr val="000000"/>
                </a:solidFill>
                <a:latin typeface="Neue Machina Ultra-Bold"/>
              </a:rPr>
              <a:t>Nature of CUDA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260697" y="4337523"/>
            <a:ext cx="335602" cy="290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8"/>
              </a:lnSpc>
            </a:pPr>
            <a:r>
              <a:rPr lang="en-US" sz="2377">
                <a:solidFill>
                  <a:srgbClr val="FFFFFF"/>
                </a:solidFill>
                <a:latin typeface="Neue Machina Ultra-Bold"/>
              </a:rPr>
              <a:t>1</a:t>
            </a:r>
          </a:p>
        </p:txBody>
      </p:sp>
      <p:sp>
        <p:nvSpPr>
          <p:cNvPr id="29" name="AutoShape 29"/>
          <p:cNvSpPr/>
          <p:nvPr/>
        </p:nvSpPr>
        <p:spPr>
          <a:xfrm flipH="1">
            <a:off x="2329364" y="5730916"/>
            <a:ext cx="13629273" cy="0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grpSp>
        <p:nvGrpSpPr>
          <p:cNvPr id="30" name="Group 30"/>
          <p:cNvGrpSpPr/>
          <p:nvPr/>
        </p:nvGrpSpPr>
        <p:grpSpPr>
          <a:xfrm>
            <a:off x="1980674" y="6601346"/>
            <a:ext cx="4343926" cy="871457"/>
            <a:chOff x="0" y="0"/>
            <a:chExt cx="1918527" cy="4064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18527" cy="406400"/>
            </a:xfrm>
            <a:custGeom>
              <a:avLst/>
              <a:gdLst/>
              <a:ahLst/>
              <a:cxnLst/>
              <a:rect l="l" t="t" r="r" b="b"/>
              <a:pathLst>
                <a:path w="1918527" h="406400">
                  <a:moveTo>
                    <a:pt x="1715327" y="0"/>
                  </a:moveTo>
                  <a:cubicBezTo>
                    <a:pt x="1827552" y="0"/>
                    <a:pt x="1918527" y="90976"/>
                    <a:pt x="1918527" y="203200"/>
                  </a:cubicBezTo>
                  <a:cubicBezTo>
                    <a:pt x="1918527" y="315424"/>
                    <a:pt x="1827552" y="406400"/>
                    <a:pt x="17153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38100"/>
              <a:ext cx="1918527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2047900" y="6656477"/>
            <a:ext cx="761197" cy="761197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E3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6680661" y="6254791"/>
            <a:ext cx="9626665" cy="2015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13"/>
              </a:lnSpc>
            </a:pPr>
            <a:r>
              <a:rPr lang="en-US" sz="2866">
                <a:solidFill>
                  <a:srgbClr val="000000"/>
                </a:solidFill>
                <a:latin typeface="DM Sans"/>
              </a:rPr>
              <a:t>CUDA has a unique memory hierarchy, including global memory, shared memory, and local memory. Effective use of these memory types can drastically improve performance.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042050" y="6945333"/>
            <a:ext cx="3195426" cy="293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68"/>
              </a:lnSpc>
            </a:pPr>
            <a:r>
              <a:rPr lang="en-US" sz="2377" dirty="0">
                <a:solidFill>
                  <a:srgbClr val="000000"/>
                </a:solidFill>
                <a:latin typeface="Neue Machina Ultra-Bold"/>
              </a:rPr>
              <a:t>Memory Hierarchy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260697" y="6946343"/>
            <a:ext cx="335602" cy="290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8"/>
              </a:lnSpc>
            </a:pPr>
            <a:r>
              <a:rPr lang="en-US" sz="2377">
                <a:solidFill>
                  <a:srgbClr val="FFFFFF"/>
                </a:solidFill>
                <a:latin typeface="Neue Machina Ultra-Bold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743</Words>
  <Application>Microsoft Office PowerPoint</Application>
  <PresentationFormat>自定义</PresentationFormat>
  <Paragraphs>116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Garet Bold</vt:lpstr>
      <vt:lpstr>Neue Machina Bold</vt:lpstr>
      <vt:lpstr>Calibri</vt:lpstr>
      <vt:lpstr>Hagrid Ultra-Bold</vt:lpstr>
      <vt:lpstr>Neue Machina Ultra-Bold</vt:lpstr>
      <vt:lpstr>Arial</vt:lpstr>
      <vt:lpstr>DM Sans Bold</vt:lpstr>
      <vt:lpstr>DM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Violet and Milestone 2</dc:title>
  <dc:creator>王振宇</dc:creator>
  <cp:lastModifiedBy>振宇 王</cp:lastModifiedBy>
  <cp:revision>12</cp:revision>
  <dcterms:created xsi:type="dcterms:W3CDTF">2006-08-16T00:00:00Z</dcterms:created>
  <dcterms:modified xsi:type="dcterms:W3CDTF">2023-11-02T05:20:37Z</dcterms:modified>
  <dc:identifier>DAFyhHIWn1w</dc:identifier>
</cp:coreProperties>
</file>