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6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  <p:sldMasterId id="2147483702" r:id="rId4"/>
    <p:sldMasterId id="2147483722" r:id="rId5"/>
    <p:sldMasterId id="2147483741" r:id="rId6"/>
    <p:sldMasterId id="2147483761" r:id="rId7"/>
  </p:sldMasterIdLst>
  <p:notesMasterIdLst>
    <p:notesMasterId r:id="rId64"/>
  </p:notesMasterIdLst>
  <p:sldIdLst>
    <p:sldId id="1501" r:id="rId8"/>
    <p:sldId id="985" r:id="rId9"/>
    <p:sldId id="1484" r:id="rId10"/>
    <p:sldId id="1479" r:id="rId11"/>
    <p:sldId id="1448" r:id="rId12"/>
    <p:sldId id="1488" r:id="rId13"/>
    <p:sldId id="460" r:id="rId14"/>
    <p:sldId id="1487" r:id="rId15"/>
    <p:sldId id="1474" r:id="rId16"/>
    <p:sldId id="1498" r:id="rId17"/>
    <p:sldId id="1080" r:id="rId18"/>
    <p:sldId id="1035" r:id="rId19"/>
    <p:sldId id="1497" r:id="rId20"/>
    <p:sldId id="1052" r:id="rId21"/>
    <p:sldId id="1185" r:id="rId22"/>
    <p:sldId id="1475" r:id="rId23"/>
    <p:sldId id="1362" r:id="rId24"/>
    <p:sldId id="1502" r:id="rId25"/>
    <p:sldId id="1541" r:id="rId26"/>
    <p:sldId id="1341" r:id="rId27"/>
    <p:sldId id="1558" r:id="rId28"/>
    <p:sldId id="1418" r:id="rId29"/>
    <p:sldId id="1559" r:id="rId30"/>
    <p:sldId id="1425" r:id="rId31"/>
    <p:sldId id="513" r:id="rId32"/>
    <p:sldId id="1375" r:id="rId33"/>
    <p:sldId id="704" r:id="rId34"/>
    <p:sldId id="519" r:id="rId35"/>
    <p:sldId id="1313" r:id="rId36"/>
    <p:sldId id="388" r:id="rId37"/>
    <p:sldId id="1575" r:id="rId38"/>
    <p:sldId id="1560" r:id="rId39"/>
    <p:sldId id="1572" r:id="rId40"/>
    <p:sldId id="699" r:id="rId41"/>
    <p:sldId id="660" r:id="rId42"/>
    <p:sldId id="663" r:id="rId43"/>
    <p:sldId id="1581" r:id="rId44"/>
    <p:sldId id="1269" r:id="rId45"/>
    <p:sldId id="701" r:id="rId46"/>
    <p:sldId id="1312" r:id="rId47"/>
    <p:sldId id="1582" r:id="rId48"/>
    <p:sldId id="1621" r:id="rId49"/>
    <p:sldId id="672" r:id="rId50"/>
    <p:sldId id="623" r:id="rId51"/>
    <p:sldId id="778" r:id="rId52"/>
    <p:sldId id="630" r:id="rId53"/>
    <p:sldId id="690" r:id="rId54"/>
    <p:sldId id="677" r:id="rId55"/>
    <p:sldId id="1619" r:id="rId56"/>
    <p:sldId id="1298" r:id="rId57"/>
    <p:sldId id="674" r:id="rId58"/>
    <p:sldId id="686" r:id="rId59"/>
    <p:sldId id="641" r:id="rId60"/>
    <p:sldId id="727" r:id="rId61"/>
    <p:sldId id="1622" r:id="rId62"/>
    <p:sldId id="737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70D41-5459-4E57-901E-10D9293E2267}" v="19" dt="2023-06-19T02:21:1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9E97-9229-4E25-8511-A72AE641FD28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672E-2BD4-48E8-A134-B4877C92A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9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50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A69DB-2C06-4639-9396-AF93132899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A69DB-2C06-4639-9396-AF93132899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44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A69DB-2C06-4639-9396-AF93132899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4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14494373-6A77-4F11-9656-807707B7B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F9E0AC0-D4C8-4645-8254-382C8C64B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FC2D2F-63E6-4D75-AB6D-89EBEA65B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C668AA-EC89-454C-A77A-9EDA361F6E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14494373-6A77-4F11-9656-807707B7B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F9E0AC0-D4C8-4645-8254-382C8C64B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FC2D2F-63E6-4D75-AB6D-89EBEA65B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C668AA-EC89-454C-A77A-9EDA361F6E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257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CE643E2-3111-4ED1-B94F-2B4533B3FB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CD2D535-8078-4678-A802-03E931B614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820C392-0965-47D1-9C4B-FECCE7789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1E95A-9217-4293-A81C-8C2F80B9914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01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16DB90C-9D07-4BD6-B7D8-7D5CD692B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6F83B7BB-4F8E-42C7-A99F-DE583EC5A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79C31E0F-DCDD-42BC-95D0-B4BCEE4F1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77CA4B73-D763-4EC4-BAE7-AC4E95B99D35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B624F2D-D20C-472F-A57F-BFCFB5936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2DE9D-1A0F-403D-A095-96FBCC0D11B5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大家知道计算机是使用开关，也就是</a:t>
            </a:r>
            <a:r>
              <a:rPr lang="en-US" altLang="zh-CN" dirty="0"/>
              <a:t>0011</a:t>
            </a:r>
            <a:r>
              <a:rPr lang="zh-CN" altLang="en-US" dirty="0"/>
              <a:t>，并以二进制的运算规则来保存数据的。</a:t>
            </a:r>
            <a:endParaRPr lang="en-US" altLang="zh-CN" dirty="0"/>
          </a:p>
          <a:p>
            <a:r>
              <a:rPr lang="zh-CN" altLang="en-US" dirty="0"/>
              <a:t>那么计算机到底最小使用多少个开关为一组来保存数据的呢？这时候我们就需要了解计算机的数据单位了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DCB2E629-E07A-4406-8138-6AA0722739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FF053BBC-6A62-4280-9F0D-87C1B8F1A358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E49F707-9D9B-4406-B3FD-937A60F48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8B0BC-6126-40CB-A0BF-9C08DF9A74D4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896D445-2E28-4092-91E0-F941B8720C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7DA99EF0-3E01-40FC-831D-277A284E7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48E2F78B-0614-4C56-9717-6BBBF9B01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2E4CB-B4E3-4841-9458-F2A9B8FD0F9F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229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896D445-2E28-4092-91E0-F941B8720C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7DA99EF0-3E01-40FC-831D-277A284E7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48E2F78B-0614-4C56-9717-6BBBF9B01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2E4CB-B4E3-4841-9458-F2A9B8FD0F9F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932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C8F609A6-73E2-4DE0-843E-F319C25983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4D667A54-A348-48DF-A3C6-9D59123B9B8F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459028B2-CDEA-4412-808A-317EFC50C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1789B-D4C7-4D40-B768-F20CB137C4FF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2D1FADB-702B-422F-B25F-673FAFDD34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EEF2314C-A26F-45E5-B9D8-E6575FA26E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D857640D-02AF-43FA-A037-8AE0EF9F2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5F09DF-576F-4858-8881-9B10DF989798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41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2D4100A-56B5-48D8-B067-01F73F1403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D9C1A37C-7780-44F5-A33D-3FD9FD6A90E8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现在资料中讲解到方法重写的练习，然后到代码中去实现。实现完毕之后，提出</a:t>
            </a:r>
            <a:r>
              <a:rPr lang="en-US" altLang="zh-CN"/>
              <a:t>@Override</a:t>
            </a:r>
            <a:r>
              <a:rPr lang="zh-CN" altLang="en-US"/>
              <a:t>，最后回到资料在总结一下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484E483-94F9-4C86-92D5-68265E387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5CC790-F45D-485E-85B0-6FBE5E1EB242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373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DCA334FE-5D07-406E-9AC4-92CEDFAF63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7C0F07B-483B-4BA3-80BC-6FC6FAC7A636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8C54511F-D2D1-4969-ACCD-4FCF33D30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C093C-0C6B-4826-B478-07983A1CE449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FBE26807-0D02-4334-97E0-52479BCD79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92043660-ED16-4EC7-A395-3367034A0ACC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B39EA82C-E0E9-4BF9-8659-8380E1D27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135CF-B2EE-4A95-806D-D3385185B079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9BF1135-DE13-4BDC-8571-55537695A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AC5AC310-7CC4-4500-B6F9-17C2EABF74F1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7985C696-E7D9-4F52-9C0A-E44604BA9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E0BFA-D0D3-4A35-A825-B71D48276038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508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9F9353CB-9444-4CAD-811D-7568AA4038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4631408A-FC17-4F79-AAF6-A81A4DE0F8DE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A7CE70CF-BAA9-42DA-9C52-3363466AD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2697D-ACEA-405C-8E3A-FCF7A866D5EE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548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1951D99-3D2E-4E7D-AF67-17E6B847D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16391082-871D-41FF-9DAA-C430E8A9CD8B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6F003FA-9563-456B-9D2E-2DF421DC5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485C5-4E69-470E-BAD1-CC9015A3802A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9BF1135-DE13-4BDC-8571-55537695A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AC5AC310-7CC4-4500-B6F9-17C2EABF74F1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7985C696-E7D9-4F52-9C0A-E44604BA9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E0BFA-D0D3-4A35-A825-B71D48276038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2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3D71FB6-2317-444E-B706-7C29399E33F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53DA17E-5F15-4F87-AEB5-D334C28836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685ABD8-D8FC-4DCA-B8CD-762627634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C13EA-22FC-4549-9555-95C9DD661CD3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40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48047F8-0A0C-4AF1-BCC0-A565B7295F4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B34FE33-F669-42BE-89ED-9C10E0680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17CCC81-72F7-4D01-A714-3D2EC3D57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92D9E-26E7-4DF3-B277-405DADC9905B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50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7C50132-CFB1-4F90-BFE0-F15F05F23A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B4129BA-1211-4399-AA88-B277931CFD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i="1"/>
              <a:t>先介绍，</a:t>
            </a:r>
            <a:r>
              <a:rPr lang="en-US" altLang="zh-CN" i="1"/>
              <a:t>final</a:t>
            </a:r>
            <a:r>
              <a:rPr lang="zh-CN" altLang="en-US" i="1"/>
              <a:t>是什么，可以干什么，修饰这些内容有哪些特点呢，我们先到代码中演示，再回来总结</a:t>
            </a:r>
            <a:endParaRPr lang="en-US" altLang="zh-CN" i="1"/>
          </a:p>
          <a:p>
            <a:r>
              <a:rPr lang="zh-CN" altLang="en-US" i="1"/>
              <a:t>好了，关于</a:t>
            </a:r>
            <a:r>
              <a:rPr lang="en-US" altLang="zh-CN" i="1"/>
              <a:t>final</a:t>
            </a:r>
            <a:r>
              <a:rPr lang="zh-CN" altLang="en-US" i="1"/>
              <a:t>的基本使用我们就讲到这里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2B03A0B-D534-4173-A010-6EE8E5FE1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E1CE0-5577-4E64-949F-64F473FC2173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221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F2E0BA4-1DBD-4AD6-8B5C-68811342CB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40DBE3-5D48-42F2-B4ED-4F766E6D6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0F27256-C6B3-4825-912B-7F3A42E8D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B5C51-E4B2-4B82-8836-90417EC1B68A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94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22EFC-D236-43A0-A45B-EFC2D1C58B3D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75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8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29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2640F84-972D-4C24-842F-4D6ED292B5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3296A0D-8A36-48AE-9323-E71577373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81FA5323-5533-4BBB-9E5E-FD42985DA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277D9-1155-4BE9-ACB1-515DA36AB5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22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接下来，我们学习类的定义，学完了类的定义后，要求大家能够自己完成一个类的定义。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在讲解类的定义之前，我们先说一下，类的重要性：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程序的基本组成单位。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也就是说，我们在讲解面向对象的时候，类是我们最基本的组成元素，我们必须先写一个类，才能有对象。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到底什么是类呢？我们前面说过，类是对现实生活中一类具有共同属性和行为的事物的抽象，确定对象将会拥有的属性和行为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对象有什么，我们用属性来表示，对象可以干什么，我们用行为来表示。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也就是说我们在定义一个类的时候主要由两方面组成。属性和行为。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在这里顺带说一下，代码中属性和行为是通过成员变量和成员方法来体现的。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02EE6F-0FC6-49DA-82E3-43AFADF87D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80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0FF10F-1DEA-491D-BB1B-07415BC3E0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9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0FF10F-1DEA-491D-BB1B-07415BC3E0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2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C4639-DC9C-C63C-6969-8BACB533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71A52-795A-85CB-279B-F12066B14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B2032-5638-0C13-2636-45A1D138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BFFFD-B332-C0E7-CC09-69B00841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9003E-DF2C-21A3-4A10-7C8F60E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8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9440-786D-4131-DFC6-A4300DD5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13A59-8390-6CD6-EEE1-11A31287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E0F56-4CCE-A1B9-E4C8-BD270FB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5A0F6-EDD5-EC31-6633-0EE6AA46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5E6C0-1694-3E61-5DF6-ECC7B196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027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75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57543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167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2841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01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819826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9636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151194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926601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197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52AEAB-155A-F95A-4876-91AC8342C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075F5-42A2-3170-545B-C7289B08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E32B6-0695-57E5-BD39-3C0C5546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8C28-02FC-3EA5-C75F-87183C1C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50855-EB2F-34E7-E3E2-84CC44AF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558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84584686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98287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35559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7228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7791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7954338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867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92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5521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6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45158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610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717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180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211555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0761025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3344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475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1609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5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408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7584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7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114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3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98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5351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F086-2EA2-EC2E-8027-AB469F84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A5D00-FB8B-08CA-FFE9-4460D6BD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86E8B-74F3-EAFA-8FAB-939E3CAC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C72B-DB11-059F-2437-A9A38637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59D63-800F-BD80-7CC2-1844F0DC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22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2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0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8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72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889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93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44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4056748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961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2874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9D353-B2DB-674A-6494-E72226ED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D5506-4E58-410E-DB5C-52096499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14E1B-95BF-A12C-477E-67A95552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5FB5D-CCA4-7CA3-E14B-6171D466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77FC6-1A8E-6344-A4D2-22D4F495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3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049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82729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495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33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64868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90890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39421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189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62221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E152F-BE30-9035-ED48-7AB034D5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AFE20-B2FB-6C05-DC81-B7D90A3D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E6033-1057-AE03-CAEA-3DE3BA1E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BEB40-CBD0-53C3-91FE-26B66CFC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ADCC3-E7EB-D9DC-01CE-D25EE6F8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DD2C6-F6E4-6F02-71A7-4D7301A4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21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0139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62089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43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59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4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59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392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09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590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580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61CAF-2931-1B03-F4F7-74F31A9E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FFB35-9BAB-5E30-D952-A77A803C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F9629-B936-891A-5626-AB12B409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89115-D769-EF03-CA21-FB9270518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B5CB8-FB8A-A984-841C-9E20E067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5AFF7-51B6-C12D-1857-73D2AF4B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60823-EE14-A5C1-DA48-CE702391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37465-1F5B-BF26-FFF1-517A7818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013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3794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57822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373654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788133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276803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6712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1930000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5882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2622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5653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90532-B5BA-3A45-CD00-65F5AA0E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71258-5088-2D8C-FF18-4FC801F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45814-A2DA-D067-D63C-AACB8313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5A3C71-E7B1-49A3-C19B-FE03B624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488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13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28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185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407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0122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7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402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8601548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3428878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7756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903D1-1A7F-6D3C-D543-6010C4B9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82D27-654D-46E6-BDA1-B4FCD2F4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D1BE2-5743-A658-A9B2-293F709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05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929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697970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586780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691448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5256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2475172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4713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8302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782243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4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6AFA-1B50-ABE1-2B13-8551FD70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A3884-7602-7D08-6DEE-7C08A961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BBED3-83C8-FB5B-6EDE-542E1B4E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CF8E6-EB8C-5DA7-D3AC-450802D8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184D7-87DE-F197-B4C3-01792A9C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32FA7-D109-172A-BA88-767E860E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768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59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751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014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3397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941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541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722515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7146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0348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688266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83FF9-5CAE-EBFF-03F7-FD8CBCD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C54D9-7D0F-A665-6507-A924CDF9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7A9DC-AA2D-353C-2206-BACA1B83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9DA3F-D8AC-44AC-DB3F-990BAD9D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1D331-0A5C-A786-CFC3-AD0D2A5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786EB-F17E-6AEC-3C63-58A9C6B3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493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205423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270301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6025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519046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9149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9945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7580185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891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24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7B381-1EB1-1BEA-027E-2383855F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92B5B-006B-766C-1177-9195AE0F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D273-2D1E-306C-B7A5-E0EB92C8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AF3A-E2BE-4D1A-99BA-08DCDB9C39FA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9171-3069-4E41-CFAF-53B5ED1B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10445-10E9-C98D-F2FB-25DEBB5F0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49DB-42B6-4BF8-AA4E-EF3713E30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5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325420" y="240946"/>
            <a:ext cx="75015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98518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301836" y="260138"/>
            <a:ext cx="78901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82436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193628" y="260138"/>
            <a:ext cx="79983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411484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A294A6-3C41-40A5-81CA-6821CF2BCE0B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</p:spTree>
    <p:extLst>
      <p:ext uri="{BB962C8B-B14F-4D97-AF65-F5344CB8AC3E}">
        <p14:creationId xmlns:p14="http://schemas.microsoft.com/office/powerpoint/2010/main" val="29740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275859" y="260138"/>
            <a:ext cx="79161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16339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793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5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5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IDEA </a:t>
            </a:r>
            <a:r>
              <a:rPr kumimoji="1" lang="zh-CN" altLang="en-US" dirty="0"/>
              <a:t>背景色设置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91E658-A209-FE6E-7D2B-853E32CC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8" y="1494481"/>
            <a:ext cx="8021228" cy="2627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A38223-6AB6-F54A-EA2E-957D014F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61" y="4225576"/>
            <a:ext cx="2627485" cy="24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6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8">
            <a:extLst>
              <a:ext uri="{FF2B5EF4-FFF2-40B4-BE49-F238E27FC236}">
                <a16:creationId xmlns:a16="http://schemas.microsoft.com/office/drawing/2014/main" id="{ECE12BEE-3FAB-4E06-9AD4-ABF62EC28EDB}"/>
              </a:ext>
            </a:extLst>
          </p:cNvPr>
          <p:cNvGraphicFramePr>
            <a:graphicFrameLocks noGrp="1"/>
          </p:cNvGraphicFramePr>
          <p:nvPr/>
        </p:nvGraphicFramePr>
        <p:xfrm>
          <a:off x="820159" y="2205370"/>
          <a:ext cx="10281950" cy="404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23">
                  <a:extLst>
                    <a:ext uri="{9D8B030D-6E8A-4147-A177-3AD203B41FA5}">
                      <a16:colId xmlns:a16="http://schemas.microsoft.com/office/drawing/2014/main" val="3119382273"/>
                    </a:ext>
                  </a:extLst>
                </a:gridCol>
                <a:gridCol w="1533236">
                  <a:extLst>
                    <a:ext uri="{9D8B030D-6E8A-4147-A177-3AD203B41FA5}">
                      <a16:colId xmlns:a16="http://schemas.microsoft.com/office/drawing/2014/main" val="1940743477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865139352"/>
                    </a:ext>
                  </a:extLst>
                </a:gridCol>
                <a:gridCol w="5347854">
                  <a:extLst>
                    <a:ext uri="{9D8B030D-6E8A-4147-A177-3AD203B41FA5}">
                      <a16:colId xmlns:a16="http://schemas.microsoft.com/office/drawing/2014/main" val="4235839390"/>
                    </a:ext>
                  </a:extLst>
                </a:gridCol>
              </a:tblGrid>
              <a:tr h="6247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数据类型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zh-CN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内存占用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字节数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数据范围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35316"/>
                  </a:ext>
                </a:extLst>
              </a:tr>
              <a:tr h="38823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-128~127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9" marR="121889" marT="60996" marB="60996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8138"/>
                  </a:ext>
                </a:extLst>
              </a:tr>
              <a:tr h="3882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-32768~32767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9" marR="121889" marT="60996" marB="60996" anchor="ctr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82084"/>
                  </a:ext>
                </a:extLst>
              </a:tr>
              <a:tr h="3882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-2147483648~2147483647 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(10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位数，大概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21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亿多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9" marR="121889" marT="60996" marB="60996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03763"/>
                  </a:ext>
                </a:extLst>
              </a:tr>
              <a:tr h="6352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-9223372036854775808 ~ 9223372036854775807 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(19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位数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marL="121889" marR="121889" marT="60996" marB="60996" anchor="ctr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011"/>
                  </a:ext>
                </a:extLst>
              </a:tr>
              <a:tr h="38823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浮点型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小数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1.401298 E -45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到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3.4028235 E +38 </a:t>
                      </a:r>
                    </a:p>
                  </a:txBody>
                  <a:tcPr marL="121889" marR="121889" marT="60996" marB="60996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3242"/>
                  </a:ext>
                </a:extLst>
              </a:tr>
              <a:tr h="4551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（默认）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4.9000000 E -324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1.797693 E +308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9" marR="121889" marT="60996" marB="60996" anchor="ctr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64654"/>
                  </a:ext>
                </a:extLst>
              </a:tr>
              <a:tr h="388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0-65535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9" marR="121889" marT="60996" marB="60996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58194"/>
                  </a:ext>
                </a:extLst>
              </a:tr>
              <a:tr h="388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布尔型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7" marR="121887" marT="60996" marB="60996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89" marR="121889" marT="60996" marB="60996" anchor="ctr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0665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58E8FC5A-7088-438D-A5E1-516790AAE15F}"/>
              </a:ext>
            </a:extLst>
          </p:cNvPr>
          <p:cNvSpPr txBox="1"/>
          <p:nvPr/>
        </p:nvSpPr>
        <p:spPr>
          <a:xfrm>
            <a:off x="3415576" y="3490632"/>
            <a:ext cx="3169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大类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种。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1561BE01-B099-955D-6971-9D4C7ABABDC8}"/>
              </a:ext>
            </a:extLst>
          </p:cNvPr>
          <p:cNvSpPr txBox="1">
            <a:spLocks/>
          </p:cNvSpPr>
          <p:nvPr/>
        </p:nvSpPr>
        <p:spPr>
          <a:xfrm>
            <a:off x="721200" y="1195463"/>
            <a:ext cx="231176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数据类型的分类</a:t>
            </a:r>
          </a:p>
        </p:txBody>
      </p:sp>
    </p:spTree>
    <p:extLst>
      <p:ext uri="{BB962C8B-B14F-4D97-AF65-F5344CB8AC3E}">
        <p14:creationId xmlns:p14="http://schemas.microsoft.com/office/powerpoint/2010/main" val="275889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22006 -0.258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9">
            <a:extLst>
              <a:ext uri="{FF2B5EF4-FFF2-40B4-BE49-F238E27FC236}">
                <a16:creationId xmlns:a16="http://schemas.microsoft.com/office/drawing/2014/main" id="{75426E87-F13F-45D4-B405-C8A041BCC39A}"/>
              </a:ext>
            </a:extLst>
          </p:cNvPr>
          <p:cNvSpPr txBox="1"/>
          <p:nvPr/>
        </p:nvSpPr>
        <p:spPr>
          <a:xfrm>
            <a:off x="710880" y="1805776"/>
            <a:ext cx="8488313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4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在表达式中，小范围类型的变量，会自动转换成表达式中较大范围的类型，再参与运算。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C378C-038D-4176-A71A-E0229BD009B3}"/>
              </a:ext>
            </a:extLst>
          </p:cNvPr>
          <p:cNvSpPr txBox="1"/>
          <p:nvPr/>
        </p:nvSpPr>
        <p:spPr>
          <a:xfrm>
            <a:off x="710880" y="3006778"/>
            <a:ext cx="8097058" cy="156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表达式的最终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类型由表达式中的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最高类型决定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在表达式中，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直接转换成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类型参与运算的。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61DCD-287F-4142-AF00-71F45A6BE537}"/>
              </a:ext>
            </a:extLst>
          </p:cNvPr>
          <p:cNvSpPr txBox="1"/>
          <p:nvPr/>
        </p:nvSpPr>
        <p:spPr>
          <a:xfrm>
            <a:off x="905448" y="2368895"/>
            <a:ext cx="6722368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yte 、short、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   long     float     double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2FB8C3-1B5B-4073-9848-395A911C5424}"/>
              </a:ext>
            </a:extLst>
          </p:cNvPr>
          <p:cNvCxnSpPr>
            <a:cxnSpLocks/>
          </p:cNvCxnSpPr>
          <p:nvPr/>
        </p:nvCxnSpPr>
        <p:spPr>
          <a:xfrm>
            <a:off x="2992806" y="2561012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49565C-D359-4FD6-987C-41F109CB1BFC}"/>
              </a:ext>
            </a:extLst>
          </p:cNvPr>
          <p:cNvCxnSpPr>
            <a:cxnSpLocks/>
          </p:cNvCxnSpPr>
          <p:nvPr/>
        </p:nvCxnSpPr>
        <p:spPr>
          <a:xfrm>
            <a:off x="3967192" y="2551524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3D7F1E-949A-4078-BED1-B5685C3A3BF9}"/>
              </a:ext>
            </a:extLst>
          </p:cNvPr>
          <p:cNvCxnSpPr>
            <a:cxnSpLocks/>
          </p:cNvCxnSpPr>
          <p:nvPr/>
        </p:nvCxnSpPr>
        <p:spPr>
          <a:xfrm>
            <a:off x="4951029" y="2561012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879F82-84E1-4EC8-AF6F-FB5088F04DE3}"/>
              </a:ext>
            </a:extLst>
          </p:cNvPr>
          <p:cNvCxnSpPr>
            <a:cxnSpLocks/>
          </p:cNvCxnSpPr>
          <p:nvPr/>
        </p:nvCxnSpPr>
        <p:spPr>
          <a:xfrm>
            <a:off x="6049272" y="2551524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EAEF2FA-805F-4AF3-98DE-B4910FA108D5}"/>
              </a:ext>
            </a:extLst>
          </p:cNvPr>
          <p:cNvSpPr txBox="1">
            <a:spLocks/>
          </p:cNvSpPr>
          <p:nvPr/>
        </p:nvSpPr>
        <p:spPr>
          <a:xfrm>
            <a:off x="710880" y="1330053"/>
            <a:ext cx="258265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表达式的自动类型转换</a:t>
            </a:r>
          </a:p>
        </p:txBody>
      </p:sp>
    </p:spTree>
    <p:extLst>
      <p:ext uri="{BB962C8B-B14F-4D97-AF65-F5344CB8AC3E}">
        <p14:creationId xmlns:p14="http://schemas.microsoft.com/office/powerpoint/2010/main" val="29365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三角形 9">
            <a:extLst>
              <a:ext uri="{FF2B5EF4-FFF2-40B4-BE49-F238E27FC236}">
                <a16:creationId xmlns:a16="http://schemas.microsoft.com/office/drawing/2014/main" id="{82257A16-9A26-465F-BC00-11EFFDF26CA1}"/>
              </a:ext>
            </a:extLst>
          </p:cNvPr>
          <p:cNvSpPr/>
          <p:nvPr/>
        </p:nvSpPr>
        <p:spPr>
          <a:xfrm rot="2651319">
            <a:off x="717495" y="587731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904A06C-A4D3-4B8C-975F-24DF5105DA93}"/>
              </a:ext>
            </a:extLst>
          </p:cNvPr>
          <p:cNvSpPr txBox="1"/>
          <p:nvPr/>
        </p:nvSpPr>
        <p:spPr>
          <a:xfrm>
            <a:off x="790319" y="5837604"/>
            <a:ext cx="4437463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注意：扩展的赋值运算符隐含了强制类型转换。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15135EA-5069-4ED0-8866-990EF543287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基本赋值运算符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49D2622-9BBB-43D7-949F-0C88D8E095F9}"/>
              </a:ext>
            </a:extLst>
          </p:cNvPr>
          <p:cNvSpPr txBox="1"/>
          <p:nvPr/>
        </p:nvSpPr>
        <p:spPr>
          <a:xfrm>
            <a:off x="710880" y="1390489"/>
            <a:ext cx="733115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就是“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”，从右边往左看。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673BF90-AD84-4F55-8ADF-20DC6522B50C}"/>
              </a:ext>
            </a:extLst>
          </p:cNvPr>
          <p:cNvSpPr txBox="1">
            <a:spLocks/>
          </p:cNvSpPr>
          <p:nvPr/>
        </p:nvSpPr>
        <p:spPr>
          <a:xfrm>
            <a:off x="710880" y="2439731"/>
            <a:ext cx="203046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扩展赋值运算符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4DE0F26-9EC4-431B-941E-0FC19C31DF52}"/>
              </a:ext>
            </a:extLst>
          </p:cNvPr>
          <p:cNvGraphicFramePr>
            <a:graphicFrameLocks noGrp="1"/>
          </p:cNvGraphicFramePr>
          <p:nvPr/>
        </p:nvGraphicFramePr>
        <p:xfrm>
          <a:off x="790319" y="3014187"/>
          <a:ext cx="5890552" cy="2606169"/>
        </p:xfrm>
        <a:graphic>
          <a:graphicData uri="http://schemas.openxmlformats.org/drawingml/2006/table">
            <a:tbl>
              <a:tblPr/>
              <a:tblGrid>
                <a:gridCol w="88986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3671029255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257068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90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用法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底层代码形式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+=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a+=b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 =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+ b);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-=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a-=b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减后赋值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 =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- b);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*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a*=b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乘后赋值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 =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b);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/=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a/=b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除后赋值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 =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/ b);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231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%=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a%=b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取余后赋值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 =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% b);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048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477D9D9-F913-45AC-A2A4-A9C8B1D3D1C7}"/>
              </a:ext>
            </a:extLst>
          </p:cNvPr>
          <p:cNvSpPr txBox="1"/>
          <p:nvPr/>
        </p:nvSpPr>
        <p:spPr>
          <a:xfrm>
            <a:off x="937023" y="1877004"/>
            <a:ext cx="589055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int 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a 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  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先看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“=”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右边，把数据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赋值给左边的变量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a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存储。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827263" y="1937030"/>
          <a:ext cx="9988517" cy="2390653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964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82989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1686531">
                  <a:extLst>
                    <a:ext uri="{9D8B030D-6E8A-4147-A177-3AD203B41FA5}">
                      <a16:colId xmlns:a16="http://schemas.microsoft.com/office/drawing/2014/main" val="3992658058"/>
                    </a:ext>
                  </a:extLst>
                </a:gridCol>
                <a:gridCol w="6369348">
                  <a:extLst>
                    <a:ext uri="{9D8B030D-6E8A-4147-A177-3AD203B41FA5}">
                      <a16:colId xmlns:a16="http://schemas.microsoft.com/office/drawing/2014/main" val="3456214920"/>
                    </a:ext>
                  </a:extLst>
                </a:gridCol>
              </a:tblGrid>
              <a:tr h="404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叫法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例子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运算逻辑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逻辑与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&gt; 1 &amp; 3 &gt; 2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多个条件必须都是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true, 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结果才是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；  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有一个是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，结果就是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逻辑或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&gt; 1 |  3 &lt; 5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多个条件中只要有一个是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true, 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结果就是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56473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逻辑非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 (2 &gt; 1)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就是取反：你真我假，你假我真。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!true == false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!false == true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^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逻辑异或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&gt; 1 ^ 3 &gt; 1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前后条件的结果相同，就直接返回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，前后条件的结果不同，才返回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9569"/>
                  </a:ext>
                </a:extLst>
              </a:tr>
            </a:tbl>
          </a:graphicData>
        </a:graphic>
      </p:graphicFrame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21BE54B-9107-4F83-9C2D-99030F7F9229}"/>
              </a:ext>
            </a:extLst>
          </p:cNvPr>
          <p:cNvSpPr txBox="1">
            <a:spLocks/>
          </p:cNvSpPr>
          <p:nvPr/>
        </p:nvSpPr>
        <p:spPr>
          <a:xfrm>
            <a:off x="761652" y="958344"/>
            <a:ext cx="150367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逻辑运算符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11F2C93-417F-521B-0875-7835978FB84A}"/>
              </a:ext>
            </a:extLst>
          </p:cNvPr>
          <p:cNvSpPr txBox="1"/>
          <p:nvPr/>
        </p:nvSpPr>
        <p:spPr>
          <a:xfrm>
            <a:off x="761652" y="1413635"/>
            <a:ext cx="979793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把多个条件放在一起运算，最终返回布尔类型的值：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0C78B1A-8DB4-D758-BC11-5351FCAD9836}"/>
              </a:ext>
            </a:extLst>
          </p:cNvPr>
          <p:cNvGraphicFramePr>
            <a:graphicFrameLocks noGrp="1"/>
          </p:cNvGraphicFramePr>
          <p:nvPr/>
        </p:nvGraphicFramePr>
        <p:xfrm>
          <a:off x="827262" y="4321314"/>
          <a:ext cx="9988517" cy="1418366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964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82989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1686531">
                  <a:extLst>
                    <a:ext uri="{9D8B030D-6E8A-4147-A177-3AD203B41FA5}">
                      <a16:colId xmlns:a16="http://schemas.microsoft.com/office/drawing/2014/main" val="3992658058"/>
                    </a:ext>
                  </a:extLst>
                </a:gridCol>
                <a:gridCol w="6369348">
                  <a:extLst>
                    <a:ext uri="{9D8B030D-6E8A-4147-A177-3AD203B41FA5}">
                      <a16:colId xmlns:a16="http://schemas.microsoft.com/office/drawing/2014/main" val="3456214920"/>
                    </a:ext>
                  </a:extLst>
                </a:gridCol>
              </a:tblGrid>
              <a:tr h="355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叫法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例子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运算逻辑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短路与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&gt; 10 &amp;&amp; 3 &gt; 2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判断结果与“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”一样，过程不同：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左边为 </a:t>
                      </a: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，右边则不执行。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短路或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&gt; 1 | | 3 &lt; 5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判断结果与“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”一样，过程不同：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左边为 </a:t>
                      </a: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 右边则不执行。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5647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ED3F700-FB3A-9CBD-0220-54ADC8043917}"/>
              </a:ext>
            </a:extLst>
          </p:cNvPr>
          <p:cNvSpPr txBox="1"/>
          <p:nvPr/>
        </p:nvSpPr>
        <p:spPr>
          <a:xfrm>
            <a:off x="1338001" y="5729095"/>
            <a:ext cx="8331520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 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无论左边是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true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右边都要执行。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841EB4-2437-0A46-398B-7E2476BD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91" y="6171562"/>
            <a:ext cx="6740958" cy="3890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7E3AD4-5A5A-95E9-D95C-28B141EF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17" y="6100800"/>
            <a:ext cx="206205" cy="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556" y="1101008"/>
            <a:ext cx="1679318" cy="517190"/>
          </a:xfrm>
        </p:spPr>
        <p:txBody>
          <a:bodyPr/>
          <a:lstStyle/>
          <a:p>
            <a:r>
              <a:rPr kumimoji="1" lang="zh-CN" altLang="en-US" dirty="0"/>
              <a:t>运算符优先级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1E476A-7CB5-490A-B9B7-894AE102B08B}"/>
              </a:ext>
            </a:extLst>
          </p:cNvPr>
          <p:cNvSpPr txBox="1"/>
          <p:nvPr/>
        </p:nvSpPr>
        <p:spPr>
          <a:xfrm>
            <a:off x="777555" y="1706781"/>
            <a:ext cx="1035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在表达式中，哪个运算符先执行后执行是要看优先级的，例如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“*、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 的优先级高于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”+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-”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CA15EE-1CBD-47B4-A659-31C0BC67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08" y="3536065"/>
            <a:ext cx="2585116" cy="216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77664B-C707-406B-AA40-C87ADE685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" y="2207247"/>
            <a:ext cx="4691962" cy="326873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A19F2AB-DBF3-76C8-54E7-B38368C2ED16}"/>
              </a:ext>
            </a:extLst>
          </p:cNvPr>
          <p:cNvSpPr txBox="1"/>
          <p:nvPr/>
        </p:nvSpPr>
        <p:spPr>
          <a:xfrm>
            <a:off x="994859" y="5607115"/>
            <a:ext cx="4824050" cy="69871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看看</a:t>
            </a: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Java</a:t>
            </a: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是否存在优先级，大家以后需要注意优先级问题</a:t>
            </a:r>
            <a:b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System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out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.println(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3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||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3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&amp;&amp;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  </a:t>
            </a: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true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5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584490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方法在计算机中的执行原理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2A7BBDF-3E6E-4196-B51C-8FFBDC1C1EA3}"/>
              </a:ext>
            </a:extLst>
          </p:cNvPr>
          <p:cNvSpPr txBox="1"/>
          <p:nvPr/>
        </p:nvSpPr>
        <p:spPr>
          <a:xfrm>
            <a:off x="786556" y="1811094"/>
            <a:ext cx="3960093" cy="433965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Demo2Method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String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[] args)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study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}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study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(){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eat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.println(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学习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sleep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eat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.println(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吃饭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sleep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.println(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睡觉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06840C-CEA2-4B04-B7DA-54D262FBA745}"/>
              </a:ext>
            </a:extLst>
          </p:cNvPr>
          <p:cNvGrpSpPr>
            <a:grpSpLocks/>
          </p:cNvGrpSpPr>
          <p:nvPr/>
        </p:nvGrpSpPr>
        <p:grpSpPr bwMode="auto">
          <a:xfrm>
            <a:off x="9133959" y="1440402"/>
            <a:ext cx="2360083" cy="4800601"/>
            <a:chOff x="4441895" y="1347668"/>
            <a:chExt cx="1771200" cy="360017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21D8AF-9EB3-44C1-A21D-5A757F2B077A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6081208B-0DAA-4295-949F-554862B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栈内存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2B6C2E3-9C62-4202-9DEB-0CCEDC2BDDB9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BEEE24F-9263-41C1-8B73-51C9E2143C9C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964B073-81AA-4723-B3C4-543A720FFEEB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584F89D-882B-433A-82CB-0AB76E2E2131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4326844"/>
            <a:ext cx="2816339" cy="1869016"/>
            <a:chOff x="1828154" y="3579862"/>
            <a:chExt cx="2442792" cy="140064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FB589B-2A29-48EB-B41A-FFD82DAAE0A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AF467C97-11DC-42BE-93AA-41DB44940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31" name="TextBox 3">
            <a:extLst>
              <a:ext uri="{FF2B5EF4-FFF2-40B4-BE49-F238E27FC236}">
                <a16:creationId xmlns:a16="http://schemas.microsoft.com/office/drawing/2014/main" id="{825EBF75-B9AD-4D5B-AD3C-463977250A3D}"/>
              </a:ext>
            </a:extLst>
          </p:cNvPr>
          <p:cNvSpPr txBox="1"/>
          <p:nvPr/>
        </p:nvSpPr>
        <p:spPr>
          <a:xfrm>
            <a:off x="5918043" y="4417355"/>
            <a:ext cx="2522307" cy="120032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Demo2Method.class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309C9EF5-AFF1-4513-B4DF-DE440329B07A}"/>
              </a:ext>
            </a:extLst>
          </p:cNvPr>
          <p:cNvSpPr txBox="1"/>
          <p:nvPr/>
        </p:nvSpPr>
        <p:spPr>
          <a:xfrm>
            <a:off x="9217234" y="4813569"/>
            <a:ext cx="2221773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61EA57-938B-48A1-84E7-D9F8BA8A01DE}"/>
              </a:ext>
            </a:extLst>
          </p:cNvPr>
          <p:cNvSpPr txBox="1"/>
          <p:nvPr/>
        </p:nvSpPr>
        <p:spPr>
          <a:xfrm>
            <a:off x="9242406" y="5172745"/>
            <a:ext cx="216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study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DEC2683C-DA38-4E3F-B619-CB207054D0AD}"/>
              </a:ext>
            </a:extLst>
          </p:cNvPr>
          <p:cNvSpPr txBox="1"/>
          <p:nvPr/>
        </p:nvSpPr>
        <p:spPr>
          <a:xfrm>
            <a:off x="9203113" y="3153147"/>
            <a:ext cx="2221773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400317-0F78-428A-AE59-7BA485313FB2}"/>
              </a:ext>
            </a:extLst>
          </p:cNvPr>
          <p:cNvSpPr txBox="1"/>
          <p:nvPr/>
        </p:nvSpPr>
        <p:spPr>
          <a:xfrm>
            <a:off x="9232745" y="3956152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sout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学习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C3FF25-2F51-4F2F-B1A4-CC003D4BC22A}"/>
              </a:ext>
            </a:extLst>
          </p:cNvPr>
          <p:cNvSpPr txBox="1"/>
          <p:nvPr/>
        </p:nvSpPr>
        <p:spPr>
          <a:xfrm>
            <a:off x="9232744" y="3610028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eat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5E6CFA-E650-4AD6-9C03-AB1A84BD365D}"/>
              </a:ext>
            </a:extLst>
          </p:cNvPr>
          <p:cNvSpPr txBox="1"/>
          <p:nvPr/>
        </p:nvSpPr>
        <p:spPr>
          <a:xfrm>
            <a:off x="9241213" y="4326844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sleep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9F9661-7543-4B6D-9978-25D842E2BFDB}"/>
              </a:ext>
            </a:extLst>
          </p:cNvPr>
          <p:cNvSpPr/>
          <p:nvPr/>
        </p:nvSpPr>
        <p:spPr>
          <a:xfrm>
            <a:off x="786556" y="3017586"/>
            <a:ext cx="3977028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A6A58C18-271D-4D5C-9DBB-22A56DC7EDB0}"/>
              </a:ext>
            </a:extLst>
          </p:cNvPr>
          <p:cNvSpPr txBox="1"/>
          <p:nvPr/>
        </p:nvSpPr>
        <p:spPr>
          <a:xfrm>
            <a:off x="9203113" y="2245456"/>
            <a:ext cx="2221773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FAD9-3D88-44D4-8091-4936F7491B91}"/>
              </a:ext>
            </a:extLst>
          </p:cNvPr>
          <p:cNvSpPr txBox="1"/>
          <p:nvPr/>
        </p:nvSpPr>
        <p:spPr>
          <a:xfrm>
            <a:off x="9187544" y="2635875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sout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吃饭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877FB9-D07A-4F22-ABC2-75203D9CC8C1}"/>
              </a:ext>
            </a:extLst>
          </p:cNvPr>
          <p:cNvSpPr/>
          <p:nvPr/>
        </p:nvSpPr>
        <p:spPr>
          <a:xfrm>
            <a:off x="786553" y="3405404"/>
            <a:ext cx="3977028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0F3CDB-B178-487D-8680-3F9C1956A628}"/>
              </a:ext>
            </a:extLst>
          </p:cNvPr>
          <p:cNvSpPr txBox="1"/>
          <p:nvPr/>
        </p:nvSpPr>
        <p:spPr>
          <a:xfrm>
            <a:off x="5831091" y="2785870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342AB2-1416-4776-BBC9-306441CB910A}"/>
              </a:ext>
            </a:extLst>
          </p:cNvPr>
          <p:cNvSpPr txBox="1"/>
          <p:nvPr/>
        </p:nvSpPr>
        <p:spPr>
          <a:xfrm>
            <a:off x="5831091" y="2785870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D88061D7-37D5-462E-A2F1-2F67A4711E05}"/>
              </a:ext>
            </a:extLst>
          </p:cNvPr>
          <p:cNvSpPr txBox="1"/>
          <p:nvPr/>
        </p:nvSpPr>
        <p:spPr>
          <a:xfrm>
            <a:off x="9203113" y="2247572"/>
            <a:ext cx="2221773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E978B04-72E6-49D1-A2A7-9A29DA3FAE17}"/>
              </a:ext>
            </a:extLst>
          </p:cNvPr>
          <p:cNvSpPr txBox="1"/>
          <p:nvPr/>
        </p:nvSpPr>
        <p:spPr>
          <a:xfrm>
            <a:off x="9187544" y="2637991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sout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(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睡觉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421A12-255E-453B-962F-06167DC344D3}"/>
              </a:ext>
            </a:extLst>
          </p:cNvPr>
          <p:cNvSpPr/>
          <p:nvPr/>
        </p:nvSpPr>
        <p:spPr>
          <a:xfrm>
            <a:off x="778077" y="3795960"/>
            <a:ext cx="3977028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1225FF-62C4-464C-BE1F-BC3C370A00EF}"/>
              </a:ext>
            </a:extLst>
          </p:cNvPr>
          <p:cNvSpPr txBox="1"/>
          <p:nvPr/>
        </p:nvSpPr>
        <p:spPr>
          <a:xfrm>
            <a:off x="5831091" y="2785870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5" grpId="1" animBg="1"/>
      <p:bldP spid="5" grpId="0"/>
      <p:bldP spid="5" grpId="1"/>
      <p:bldP spid="52" grpId="0" animBg="1"/>
      <p:bldP spid="52" grpId="1" animBg="1"/>
      <p:bldP spid="6" grpId="0"/>
      <p:bldP spid="6" grpId="1"/>
      <p:bldP spid="34" grpId="0"/>
      <p:bldP spid="34" grpId="1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2" grpId="0"/>
      <p:bldP spid="32" grpId="1"/>
      <p:bldP spid="42" grpId="0" animBg="1"/>
      <p:bldP spid="42" grpId="1" animBg="1"/>
      <p:bldP spid="50" grpId="0" animBg="1"/>
      <p:bldP spid="39" grpId="0" animBg="1"/>
      <p:bldP spid="43" grpId="0" animBg="1"/>
      <p:bldP spid="43" grpId="1" animBg="1"/>
      <p:bldP spid="44" grpId="0"/>
      <p:bldP spid="44" grpId="1"/>
      <p:bldP spid="45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257019" y="857652"/>
            <a:ext cx="349038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多个对象在计算机中的执行原理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7921283" y="1403843"/>
            <a:ext cx="3998968" cy="3097983"/>
            <a:chOff x="6567270" y="1067231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018" y="4379152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512030" y="1368759"/>
            <a:ext cx="2117805" cy="3132052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6780070" y="4657368"/>
            <a:ext cx="5136522" cy="1841345"/>
            <a:chOff x="745763" y="3579862"/>
            <a:chExt cx="3492212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ea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763" y="4622269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7985790" y="4814573"/>
            <a:ext cx="1099419" cy="60016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833640" y="2160030"/>
            <a:ext cx="1376411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187526" y="4801240"/>
            <a:ext cx="2648726" cy="127727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chinese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1: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printTotalScore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2: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printAverageScore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249332" y="1768875"/>
            <a:ext cx="1567033" cy="22406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199183" y="150109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0" y="1374842"/>
            <a:ext cx="5060640" cy="23553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Student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String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姓名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double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语文成绩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double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数学成绩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printTotalScore()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System.</a:t>
            </a:r>
            <a:r>
              <a:rPr kumimoji="0" lang="zh-CN" altLang="zh-CN" sz="9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.println(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的各科总分是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:"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));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printAverageScore()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System.</a:t>
            </a:r>
            <a:r>
              <a:rPr kumimoji="0" lang="zh-CN" altLang="zh-CN" sz="9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.println(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的各科平均分是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:"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) /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2.0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EDAC62-6912-47E2-B3E6-B3A066C6C30B}"/>
              </a:ext>
            </a:extLst>
          </p:cNvPr>
          <p:cNvSpPr txBox="1"/>
          <p:nvPr/>
        </p:nvSpPr>
        <p:spPr>
          <a:xfrm>
            <a:off x="190887" y="3806593"/>
            <a:ext cx="5046983" cy="257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class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Test {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static void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main(String[] args) {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Student s1 = 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new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Student();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s1.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= 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播妞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s1.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=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100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s1.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=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100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endParaRPr kumimoji="0" lang="en-US" altLang="zh-CN" sz="9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s1.printTotalScore();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s1.printAverageScore();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Student s2 = 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new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Student();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s2.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= 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播仔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s2.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=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59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s2.</a:t>
            </a:r>
            <a:r>
              <a:rPr kumimoji="0" lang="zh-CN" altLang="zh-CN" sz="9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=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99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en-US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</a:t>
            </a: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s2.printTotalScore();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s2.printAverageScore();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}</a:t>
            </a:r>
            <a:b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}</a:t>
            </a:r>
            <a:endParaRPr kumimoji="0" lang="zh-CN" altLang="zh-CN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862085" y="2347224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5942134" y="2609603"/>
            <a:ext cx="1008329" cy="36624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294684" y="1791530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8387822" y="2006655"/>
            <a:ext cx="1080410" cy="31087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784923" y="1848875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E2609B-B05F-4533-B0A6-13B64CA8341E}"/>
              </a:ext>
            </a:extLst>
          </p:cNvPr>
          <p:cNvSpPr txBox="1"/>
          <p:nvPr/>
        </p:nvSpPr>
        <p:spPr>
          <a:xfrm>
            <a:off x="8469849" y="2035729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null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98A804B-48EE-E87D-56FF-FDB05445799A}"/>
              </a:ext>
            </a:extLst>
          </p:cNvPr>
          <p:cNvSpPr txBox="1"/>
          <p:nvPr/>
        </p:nvSpPr>
        <p:spPr>
          <a:xfrm>
            <a:off x="8289704" y="2371470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chinese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8DB9C4F-0E77-436B-1F84-3E963714D1AD}"/>
              </a:ext>
            </a:extLst>
          </p:cNvPr>
          <p:cNvSpPr/>
          <p:nvPr/>
        </p:nvSpPr>
        <p:spPr>
          <a:xfrm>
            <a:off x="8382842" y="2586595"/>
            <a:ext cx="1085390" cy="31528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145437-D836-6EDB-8C9C-CBAE545695C6}"/>
              </a:ext>
            </a:extLst>
          </p:cNvPr>
          <p:cNvSpPr txBox="1"/>
          <p:nvPr/>
        </p:nvSpPr>
        <p:spPr>
          <a:xfrm>
            <a:off x="8464869" y="2615669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0.0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44007-76CB-3895-69A3-A095A3DE72F4}"/>
              </a:ext>
            </a:extLst>
          </p:cNvPr>
          <p:cNvSpPr txBox="1"/>
          <p:nvPr/>
        </p:nvSpPr>
        <p:spPr>
          <a:xfrm>
            <a:off x="8289704" y="2971914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math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F7D60B0-EACF-10F3-C280-9B77440E8DA0}"/>
              </a:ext>
            </a:extLst>
          </p:cNvPr>
          <p:cNvSpPr/>
          <p:nvPr/>
        </p:nvSpPr>
        <p:spPr>
          <a:xfrm>
            <a:off x="8382842" y="3187039"/>
            <a:ext cx="1085390" cy="3048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E0FE7CA-9A97-E5CE-67C5-F20C041B6CBA}"/>
              </a:ext>
            </a:extLst>
          </p:cNvPr>
          <p:cNvSpPr txBox="1"/>
          <p:nvPr/>
        </p:nvSpPr>
        <p:spPr>
          <a:xfrm>
            <a:off x="8461862" y="3215277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0.0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F0D5DEE-3CB4-2E46-370F-2E0B481CD8DE}"/>
              </a:ext>
            </a:extLst>
          </p:cNvPr>
          <p:cNvSpPr/>
          <p:nvPr/>
        </p:nvSpPr>
        <p:spPr>
          <a:xfrm>
            <a:off x="179288" y="3975897"/>
            <a:ext cx="5070175" cy="1816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31512E2-94C1-7161-CA1A-C6E1DBB9A59B}"/>
              </a:ext>
            </a:extLst>
          </p:cNvPr>
          <p:cNvSpPr/>
          <p:nvPr/>
        </p:nvSpPr>
        <p:spPr>
          <a:xfrm>
            <a:off x="190886" y="4165754"/>
            <a:ext cx="5046982" cy="14778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9682B4A-3664-2DA7-395F-0EFACB643F52}"/>
              </a:ext>
            </a:extLst>
          </p:cNvPr>
          <p:cNvSpPr/>
          <p:nvPr/>
        </p:nvSpPr>
        <p:spPr>
          <a:xfrm>
            <a:off x="200424" y="4313541"/>
            <a:ext cx="5046983" cy="39673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BA1C40-DC7F-163C-FAA5-75CBAEBF7E9C}"/>
              </a:ext>
            </a:extLst>
          </p:cNvPr>
          <p:cNvCxnSpPr/>
          <p:nvPr/>
        </p:nvCxnSpPr>
        <p:spPr>
          <a:xfrm>
            <a:off x="8239154" y="3647425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562559B-C125-D675-4BCB-350519BC3C98}"/>
              </a:ext>
            </a:extLst>
          </p:cNvPr>
          <p:cNvSpPr txBox="1"/>
          <p:nvPr/>
        </p:nvSpPr>
        <p:spPr>
          <a:xfrm>
            <a:off x="8290937" y="3701598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FCA74B-A830-0C95-5BB7-79913C103638}"/>
              </a:ext>
            </a:extLst>
          </p:cNvPr>
          <p:cNvCxnSpPr>
            <a:cxnSpLocks/>
          </p:cNvCxnSpPr>
          <p:nvPr/>
        </p:nvCxnSpPr>
        <p:spPr>
          <a:xfrm>
            <a:off x="9247017" y="3892370"/>
            <a:ext cx="0" cy="90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02E4D10-2DC1-D8FE-CEC7-5136E1DC719A}"/>
              </a:ext>
            </a:extLst>
          </p:cNvPr>
          <p:cNvCxnSpPr>
            <a:cxnSpLocks/>
          </p:cNvCxnSpPr>
          <p:nvPr/>
        </p:nvCxnSpPr>
        <p:spPr>
          <a:xfrm flipV="1">
            <a:off x="6680673" y="1764167"/>
            <a:ext cx="1568659" cy="661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6EB4C74-773E-0E4D-9ABF-8A69D0E2101B}"/>
              </a:ext>
            </a:extLst>
          </p:cNvPr>
          <p:cNvSpPr txBox="1"/>
          <p:nvPr/>
        </p:nvSpPr>
        <p:spPr>
          <a:xfrm>
            <a:off x="8576561" y="2035728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播妞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AE76A86-BAB9-913E-CDB8-CE91A9DCF42A}"/>
              </a:ext>
            </a:extLst>
          </p:cNvPr>
          <p:cNvSpPr txBox="1"/>
          <p:nvPr/>
        </p:nvSpPr>
        <p:spPr>
          <a:xfrm>
            <a:off x="8649029" y="2625386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100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444E7FB-46AF-9A85-B683-94537E630554}"/>
              </a:ext>
            </a:extLst>
          </p:cNvPr>
          <p:cNvSpPr txBox="1"/>
          <p:nvPr/>
        </p:nvSpPr>
        <p:spPr>
          <a:xfrm>
            <a:off x="8631316" y="3225497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100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7C7FE31-B9A5-9894-C090-76273E3FB999}"/>
              </a:ext>
            </a:extLst>
          </p:cNvPr>
          <p:cNvSpPr/>
          <p:nvPr/>
        </p:nvSpPr>
        <p:spPr>
          <a:xfrm>
            <a:off x="190884" y="4710271"/>
            <a:ext cx="5046982" cy="33653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DCB72DF-F239-3AA8-7726-AA7B4D5F1D9D}"/>
              </a:ext>
            </a:extLst>
          </p:cNvPr>
          <p:cNvSpPr txBox="1"/>
          <p:nvPr/>
        </p:nvSpPr>
        <p:spPr>
          <a:xfrm>
            <a:off x="5879122" y="3180947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812B0CA-C39F-1AF0-CDA1-2B74CED5F317}"/>
              </a:ext>
            </a:extLst>
          </p:cNvPr>
          <p:cNvSpPr/>
          <p:nvPr/>
        </p:nvSpPr>
        <p:spPr>
          <a:xfrm>
            <a:off x="5959171" y="3443326"/>
            <a:ext cx="1008329" cy="36624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6DA8BDD-1731-A1EA-0BB5-E684AAAC87F6}"/>
              </a:ext>
            </a:extLst>
          </p:cNvPr>
          <p:cNvSpPr/>
          <p:nvPr/>
        </p:nvSpPr>
        <p:spPr>
          <a:xfrm>
            <a:off x="10152054" y="1768875"/>
            <a:ext cx="1567033" cy="223144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62154CC-C929-C6D9-BCFE-1C1842C411AD}"/>
              </a:ext>
            </a:extLst>
          </p:cNvPr>
          <p:cNvSpPr txBox="1"/>
          <p:nvPr/>
        </p:nvSpPr>
        <p:spPr>
          <a:xfrm>
            <a:off x="10101905" y="150109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0x15aeb7ab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618A406-E68D-331E-5925-F899ACAB383A}"/>
              </a:ext>
            </a:extLst>
          </p:cNvPr>
          <p:cNvSpPr txBox="1"/>
          <p:nvPr/>
        </p:nvSpPr>
        <p:spPr>
          <a:xfrm>
            <a:off x="10197406" y="1791530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228277A-468A-6819-4F5C-ACF22367D1D4}"/>
              </a:ext>
            </a:extLst>
          </p:cNvPr>
          <p:cNvSpPr/>
          <p:nvPr/>
        </p:nvSpPr>
        <p:spPr>
          <a:xfrm>
            <a:off x="10290544" y="2006655"/>
            <a:ext cx="1080410" cy="32407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95DFDE2-4F4B-B2C8-DE5E-811FFFDCEE18}"/>
              </a:ext>
            </a:extLst>
          </p:cNvPr>
          <p:cNvSpPr txBox="1"/>
          <p:nvPr/>
        </p:nvSpPr>
        <p:spPr>
          <a:xfrm>
            <a:off x="10372571" y="2035729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null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E1E9733-C105-4929-EEFB-2FEB8D98F9E5}"/>
              </a:ext>
            </a:extLst>
          </p:cNvPr>
          <p:cNvSpPr txBox="1"/>
          <p:nvPr/>
        </p:nvSpPr>
        <p:spPr>
          <a:xfrm>
            <a:off x="10192426" y="2371470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chinese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F7D2536-4CEE-C5A1-2450-C666232CC6C1}"/>
              </a:ext>
            </a:extLst>
          </p:cNvPr>
          <p:cNvSpPr/>
          <p:nvPr/>
        </p:nvSpPr>
        <p:spPr>
          <a:xfrm>
            <a:off x="10285564" y="2586595"/>
            <a:ext cx="1085390" cy="30579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C104F13-FF83-C0E1-A0B9-B0269B2C46B9}"/>
              </a:ext>
            </a:extLst>
          </p:cNvPr>
          <p:cNvSpPr txBox="1"/>
          <p:nvPr/>
        </p:nvSpPr>
        <p:spPr>
          <a:xfrm>
            <a:off x="10367591" y="2615669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0.0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5034560-4875-AD47-FEFA-DB035B6FBA6D}"/>
              </a:ext>
            </a:extLst>
          </p:cNvPr>
          <p:cNvSpPr txBox="1"/>
          <p:nvPr/>
        </p:nvSpPr>
        <p:spPr>
          <a:xfrm>
            <a:off x="10192426" y="2971914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math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7F639B9-D3EC-1B64-FAC8-D88025C33B02}"/>
              </a:ext>
            </a:extLst>
          </p:cNvPr>
          <p:cNvSpPr/>
          <p:nvPr/>
        </p:nvSpPr>
        <p:spPr>
          <a:xfrm>
            <a:off x="10285564" y="3187039"/>
            <a:ext cx="1085390" cy="3048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95ED5105-CEDC-797D-1686-FBEF0A183DD2}"/>
              </a:ext>
            </a:extLst>
          </p:cNvPr>
          <p:cNvSpPr txBox="1"/>
          <p:nvPr/>
        </p:nvSpPr>
        <p:spPr>
          <a:xfrm>
            <a:off x="10364584" y="3215277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0.0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DE2CF629-59D4-7613-9598-595B8D38007E}"/>
              </a:ext>
            </a:extLst>
          </p:cNvPr>
          <p:cNvCxnSpPr/>
          <p:nvPr/>
        </p:nvCxnSpPr>
        <p:spPr>
          <a:xfrm>
            <a:off x="10141876" y="3647425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D107CBA-BD7E-BF89-96E7-3DB56B7DBF02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9287827" y="3923229"/>
            <a:ext cx="1631135" cy="857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CA9FBE2-036B-46B3-24B8-6B6687B20908}"/>
              </a:ext>
            </a:extLst>
          </p:cNvPr>
          <p:cNvCxnSpPr>
            <a:cxnSpLocks/>
          </p:cNvCxnSpPr>
          <p:nvPr/>
        </p:nvCxnSpPr>
        <p:spPr>
          <a:xfrm flipV="1">
            <a:off x="6729390" y="1786554"/>
            <a:ext cx="3422664" cy="1425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7A74BEB-5558-13EB-FE92-CDE9B0E2ED7B}"/>
              </a:ext>
            </a:extLst>
          </p:cNvPr>
          <p:cNvSpPr txBox="1"/>
          <p:nvPr/>
        </p:nvSpPr>
        <p:spPr>
          <a:xfrm>
            <a:off x="10479283" y="2035728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“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播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仔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326FCBC-ECD9-1979-3A28-6B17F75E10F4}"/>
              </a:ext>
            </a:extLst>
          </p:cNvPr>
          <p:cNvSpPr txBox="1"/>
          <p:nvPr/>
        </p:nvSpPr>
        <p:spPr>
          <a:xfrm>
            <a:off x="10551751" y="2625386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59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83ABE2A-9660-2E1B-444D-24D0C180BC54}"/>
              </a:ext>
            </a:extLst>
          </p:cNvPr>
          <p:cNvSpPr txBox="1"/>
          <p:nvPr/>
        </p:nvSpPr>
        <p:spPr>
          <a:xfrm>
            <a:off x="10534038" y="3225497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99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2093546D-E677-221A-EE94-6CC3A7104355}"/>
              </a:ext>
            </a:extLst>
          </p:cNvPr>
          <p:cNvSpPr/>
          <p:nvPr/>
        </p:nvSpPr>
        <p:spPr>
          <a:xfrm>
            <a:off x="169002" y="5168539"/>
            <a:ext cx="5046983" cy="13217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46840105-741C-516F-4E1C-F88D18EB572D}"/>
              </a:ext>
            </a:extLst>
          </p:cNvPr>
          <p:cNvSpPr/>
          <p:nvPr/>
        </p:nvSpPr>
        <p:spPr>
          <a:xfrm>
            <a:off x="152653" y="5292772"/>
            <a:ext cx="5046983" cy="41358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A41663C-0FE4-BDA8-E89E-59AD617EA14E}"/>
              </a:ext>
            </a:extLst>
          </p:cNvPr>
          <p:cNvSpPr/>
          <p:nvPr/>
        </p:nvSpPr>
        <p:spPr>
          <a:xfrm>
            <a:off x="152653" y="5739174"/>
            <a:ext cx="5046982" cy="27428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D34D59C-42BC-DB82-3751-F36212C7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68" y="4747348"/>
            <a:ext cx="1623370" cy="225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40F2AB8-75FF-9BB9-7E76-720F446C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68" y="5119595"/>
            <a:ext cx="1757256" cy="21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959E202D-D077-06A7-CDA6-0C00376A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168" y="5616377"/>
            <a:ext cx="1598268" cy="234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381A428-4667-D139-447B-5F2A40FF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68" y="5974999"/>
            <a:ext cx="1656843" cy="234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3E188191-AC59-7ECD-A91A-A5CBAC0584CE}"/>
              </a:ext>
            </a:extLst>
          </p:cNvPr>
          <p:cNvSpPr txBox="1"/>
          <p:nvPr/>
        </p:nvSpPr>
        <p:spPr>
          <a:xfrm>
            <a:off x="10195215" y="3692397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CA3CD25-B21F-CA4B-DD76-7D65966EC475}"/>
              </a:ext>
            </a:extLst>
          </p:cNvPr>
          <p:cNvSpPr txBox="1"/>
          <p:nvPr/>
        </p:nvSpPr>
        <p:spPr>
          <a:xfrm>
            <a:off x="8200875" y="149912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5B6EED6-46D2-141A-BE6A-C8BF2D0E94CC}"/>
              </a:ext>
            </a:extLst>
          </p:cNvPr>
          <p:cNvSpPr txBox="1"/>
          <p:nvPr/>
        </p:nvSpPr>
        <p:spPr>
          <a:xfrm>
            <a:off x="10111245" y="1505995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0x15aeb7ab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18672 0.1715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856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33893 0.29537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1476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9" grpId="0"/>
      <p:bldP spid="50" grpId="0" animBg="1"/>
      <p:bldP spid="88" grpId="0"/>
      <p:bldP spid="89" grpId="0" animBg="1"/>
      <p:bldP spid="96" grpId="0"/>
      <p:bldP spid="99" grpId="0"/>
      <p:bldP spid="99" grpId="1"/>
      <p:bldP spid="78" grpId="0"/>
      <p:bldP spid="79" grpId="0" animBg="1"/>
      <p:bldP spid="80" grpId="0"/>
      <p:bldP spid="80" grpId="1"/>
      <p:bldP spid="82" grpId="0"/>
      <p:bldP spid="84" grpId="0" animBg="1"/>
      <p:bldP spid="85" grpId="0"/>
      <p:bldP spid="85" grpId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18" grpId="0"/>
      <p:bldP spid="127" grpId="0"/>
      <p:bldP spid="128" grpId="0"/>
      <p:bldP spid="131" grpId="0"/>
      <p:bldP spid="132" grpId="0" animBg="1"/>
      <p:bldP spid="132" grpId="1" animBg="1"/>
      <p:bldP spid="177" grpId="0"/>
      <p:bldP spid="178" grpId="0" animBg="1"/>
      <p:bldP spid="179" grpId="0" animBg="1"/>
      <p:bldP spid="180" grpId="0"/>
      <p:bldP spid="180" grpId="1"/>
      <p:bldP spid="181" grpId="0"/>
      <p:bldP spid="182" grpId="0" animBg="1"/>
      <p:bldP spid="183" grpId="0"/>
      <p:bldP spid="183" grpId="1"/>
      <p:bldP spid="184" grpId="0"/>
      <p:bldP spid="185" grpId="0" animBg="1"/>
      <p:bldP spid="186" grpId="0"/>
      <p:bldP spid="186" grpId="1"/>
      <p:bldP spid="187" grpId="0"/>
      <p:bldP spid="188" grpId="0" animBg="1"/>
      <p:bldP spid="189" grpId="0"/>
      <p:bldP spid="189" grpId="1"/>
      <p:bldP spid="194" grpId="0"/>
      <p:bldP spid="195" grpId="0"/>
      <p:bldP spid="196" grpId="0"/>
      <p:bldP spid="200" grpId="0" animBg="1"/>
      <p:bldP spid="200" grpId="1" animBg="1"/>
      <p:bldP spid="201" grpId="0" animBg="1"/>
      <p:bldP spid="201" grpId="1" animBg="1"/>
      <p:bldP spid="203" grpId="0" animBg="1"/>
      <p:bldP spid="203" grpId="1" animBg="1"/>
      <p:bldP spid="86" grpId="0"/>
      <p:bldP spid="93" grpId="0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A431958-9769-49E8-A053-E176C9ED004B}"/>
              </a:ext>
            </a:extLst>
          </p:cNvPr>
          <p:cNvSpPr txBox="1"/>
          <p:nvPr/>
        </p:nvSpPr>
        <p:spPr>
          <a:xfrm>
            <a:off x="806214" y="1352298"/>
            <a:ext cx="9960640" cy="52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类名建议用英文单词，首字母大写，满足驼峰模式，且要有意义，比如：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类中定义的变量也称为成员变量（对象的属性），类中定义的方法也称为成员方法（对象的行为）。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成员变量本身存在默认值，同学们在定义成员变量时一般来说不需要赋初始值（没有意义）。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一个代码文件中，可以写多个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类，但只能一个用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修饰的类名必须成为代码文件名。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对象与对象之间的数据不会相互影响，但多个变量指向同一个对象时就会相互影响了。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如果某个对象没有一个变量引用它，则该对象无法被操作了，该对象会成为所谓的垃圾对象。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5AAFA-B8F3-8169-CAE2-40E1BF06FC58}"/>
              </a:ext>
            </a:extLst>
          </p:cNvPr>
          <p:cNvSpPr txBox="1"/>
          <p:nvPr/>
        </p:nvSpPr>
        <p:spPr>
          <a:xfrm>
            <a:off x="5507435" y="2794781"/>
            <a:ext cx="2737150" cy="3845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值；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71D394A-0AEA-594B-BF00-CB3028F0C48D}"/>
              </a:ext>
            </a:extLst>
          </p:cNvPr>
          <p:cNvGraphicFramePr>
            <a:graphicFrameLocks noGrp="1"/>
          </p:cNvGraphicFramePr>
          <p:nvPr/>
        </p:nvGraphicFramePr>
        <p:xfrm>
          <a:off x="1109668" y="2792662"/>
          <a:ext cx="4206324" cy="1819331"/>
        </p:xfrm>
        <a:graphic>
          <a:graphicData uri="http://schemas.openxmlformats.org/drawingml/2006/table">
            <a:tbl>
              <a:tblPr/>
              <a:tblGrid>
                <a:gridCol w="1049398">
                  <a:extLst>
                    <a:ext uri="{9D8B030D-6E8A-4147-A177-3AD203B41FA5}">
                      <a16:colId xmlns:a16="http://schemas.microsoft.com/office/drawing/2014/main" val="1317796171"/>
                    </a:ext>
                  </a:extLst>
                </a:gridCol>
                <a:gridCol w="2501940">
                  <a:extLst>
                    <a:ext uri="{9D8B030D-6E8A-4147-A177-3AD203B41FA5}">
                      <a16:colId xmlns:a16="http://schemas.microsoft.com/office/drawing/2014/main" val="69480976"/>
                    </a:ext>
                  </a:extLst>
                </a:gridCol>
                <a:gridCol w="654986">
                  <a:extLst>
                    <a:ext uri="{9D8B030D-6E8A-4147-A177-3AD203B41FA5}">
                      <a16:colId xmlns:a16="http://schemas.microsoft.com/office/drawing/2014/main" val="1189803003"/>
                    </a:ext>
                  </a:extLst>
                </a:gridCol>
              </a:tblGrid>
              <a:tr h="402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  <a:cs typeface="+mn-ea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  <a:cs typeface="+mn-ea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  <a:cs typeface="+mn-ea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42233"/>
                  </a:ext>
                </a:extLst>
              </a:tr>
              <a:tr h="35416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基本类型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byte</a:t>
                      </a: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char</a:t>
                      </a: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9415"/>
                  </a:ext>
                </a:extLst>
              </a:tr>
              <a:tr h="35416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float</a:t>
                      </a: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double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36620"/>
                  </a:ext>
                </a:extLst>
              </a:tr>
              <a:tr h="35416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09409"/>
                  </a:ext>
                </a:extLst>
              </a:tr>
              <a:tr h="354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引用类型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数组、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String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670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98C84CA-3294-4EFF-243B-387DAB094D10}"/>
              </a:ext>
            </a:extLst>
          </p:cNvPr>
          <p:cNvSpPr txBox="1"/>
          <p:nvPr/>
        </p:nvSpPr>
        <p:spPr>
          <a:xfrm>
            <a:off x="3609123" y="2342647"/>
            <a:ext cx="273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类和对象的一些注意事项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8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23269 -0.197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24C27898-2411-4CE1-3B02-B9E64FBC2CF2}"/>
              </a:ext>
            </a:extLst>
          </p:cNvPr>
          <p:cNvSpPr txBox="1"/>
          <p:nvPr/>
        </p:nvSpPr>
        <p:spPr>
          <a:xfrm>
            <a:off x="227036" y="3719554"/>
            <a:ext cx="5080572" cy="277082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Test2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main(String[] args)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Student s1 =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s1.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播妞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System.</a:t>
            </a:r>
            <a:r>
              <a:rPr kumimoji="0" lang="zh-CN" altLang="zh-CN" sz="9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.println(s1.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把学生类型的变量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s1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赋值给了学生类型的变量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s2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s2 = s1;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s2.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播仔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9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.println(s1.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45022" y="111095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7921283" y="1403843"/>
            <a:ext cx="3998968" cy="3097983"/>
            <a:chOff x="6567270" y="1067231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018" y="4379152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448084" y="1361036"/>
            <a:ext cx="2117805" cy="3132052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6780070" y="4657368"/>
            <a:ext cx="5136522" cy="1841345"/>
            <a:chOff x="745763" y="3579862"/>
            <a:chExt cx="3492212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ea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763" y="4622269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7985790" y="4814573"/>
            <a:ext cx="1099419" cy="60016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2.class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824768" y="1948754"/>
            <a:ext cx="1376411" cy="212365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187526" y="4801240"/>
            <a:ext cx="2648726" cy="127727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chinese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1: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printTotalScore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2: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printAverageScore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354335" y="1794281"/>
            <a:ext cx="2452306" cy="223144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271419" y="1495737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95" y="1289996"/>
            <a:ext cx="5060640" cy="23553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Student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String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姓名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double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语文成绩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double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;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数学成绩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printTotalScore()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System.</a:t>
            </a:r>
            <a:r>
              <a:rPr kumimoji="0" lang="zh-CN" altLang="zh-CN" sz="9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.println(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的各科总分是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:"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));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public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printAverageScore()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    System.</a:t>
            </a:r>
            <a:r>
              <a:rPr kumimoji="0" lang="zh-CN" altLang="zh-CN" sz="9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.println(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name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"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的各科平均分是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:"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(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chinese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+ </a:t>
            </a:r>
            <a:r>
              <a:rPr kumimoji="0" lang="zh-CN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math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) /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2.0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853213" y="2135948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5933262" y="2398327"/>
            <a:ext cx="1008329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947301" y="1826120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9040439" y="2041245"/>
            <a:ext cx="956866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776051" y="1637599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E2609B-B05F-4533-B0A6-13B64CA8341E}"/>
              </a:ext>
            </a:extLst>
          </p:cNvPr>
          <p:cNvSpPr txBox="1"/>
          <p:nvPr/>
        </p:nvSpPr>
        <p:spPr>
          <a:xfrm>
            <a:off x="9122466" y="2070319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null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98A804B-48EE-E87D-56FF-FDB05445799A}"/>
              </a:ext>
            </a:extLst>
          </p:cNvPr>
          <p:cNvSpPr txBox="1"/>
          <p:nvPr/>
        </p:nvSpPr>
        <p:spPr>
          <a:xfrm>
            <a:off x="8942321" y="2406060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chinese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8DB9C4F-0E77-436B-1F84-3E963714D1AD}"/>
              </a:ext>
            </a:extLst>
          </p:cNvPr>
          <p:cNvSpPr/>
          <p:nvPr/>
        </p:nvSpPr>
        <p:spPr>
          <a:xfrm>
            <a:off x="9035459" y="2621185"/>
            <a:ext cx="967542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145437-D836-6EDB-8C9C-CBAE545695C6}"/>
              </a:ext>
            </a:extLst>
          </p:cNvPr>
          <p:cNvSpPr txBox="1"/>
          <p:nvPr/>
        </p:nvSpPr>
        <p:spPr>
          <a:xfrm>
            <a:off x="9117486" y="2650259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0.0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44007-76CB-3895-69A3-A095A3DE72F4}"/>
              </a:ext>
            </a:extLst>
          </p:cNvPr>
          <p:cNvSpPr txBox="1"/>
          <p:nvPr/>
        </p:nvSpPr>
        <p:spPr>
          <a:xfrm>
            <a:off x="8942321" y="3006504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math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F7D60B0-EACF-10F3-C280-9B77440E8DA0}"/>
              </a:ext>
            </a:extLst>
          </p:cNvPr>
          <p:cNvSpPr/>
          <p:nvPr/>
        </p:nvSpPr>
        <p:spPr>
          <a:xfrm>
            <a:off x="9035459" y="3221629"/>
            <a:ext cx="967541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E0FE7CA-9A97-E5CE-67C5-F20C041B6CBA}"/>
              </a:ext>
            </a:extLst>
          </p:cNvPr>
          <p:cNvSpPr txBox="1"/>
          <p:nvPr/>
        </p:nvSpPr>
        <p:spPr>
          <a:xfrm>
            <a:off x="9114479" y="3249867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0.0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F0D5DEE-3CB4-2E46-370F-2E0B481CD8DE}"/>
              </a:ext>
            </a:extLst>
          </p:cNvPr>
          <p:cNvSpPr/>
          <p:nvPr/>
        </p:nvSpPr>
        <p:spPr>
          <a:xfrm>
            <a:off x="214948" y="4021526"/>
            <a:ext cx="5070175" cy="1816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31512E2-94C1-7161-CA1A-C6E1DBB9A59B}"/>
              </a:ext>
            </a:extLst>
          </p:cNvPr>
          <p:cNvSpPr/>
          <p:nvPr/>
        </p:nvSpPr>
        <p:spPr>
          <a:xfrm>
            <a:off x="241592" y="4235977"/>
            <a:ext cx="5046982" cy="14778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9682B4A-3664-2DA7-395F-0EFACB643F52}"/>
              </a:ext>
            </a:extLst>
          </p:cNvPr>
          <p:cNvSpPr/>
          <p:nvPr/>
        </p:nvSpPr>
        <p:spPr>
          <a:xfrm>
            <a:off x="212613" y="4446323"/>
            <a:ext cx="5046983" cy="13217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8F68F5D-FF9E-A5DD-864D-FB12D9D45678}"/>
              </a:ext>
            </a:extLst>
          </p:cNvPr>
          <p:cNvSpPr/>
          <p:nvPr/>
        </p:nvSpPr>
        <p:spPr>
          <a:xfrm>
            <a:off x="227934" y="4634376"/>
            <a:ext cx="5046983" cy="13217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BA1C40-DC7F-163C-FAA5-75CBAEBF7E9C}"/>
              </a:ext>
            </a:extLst>
          </p:cNvPr>
          <p:cNvCxnSpPr>
            <a:cxnSpLocks/>
          </p:cNvCxnSpPr>
          <p:nvPr/>
        </p:nvCxnSpPr>
        <p:spPr>
          <a:xfrm flipV="1">
            <a:off x="8354334" y="3645321"/>
            <a:ext cx="2452307" cy="55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562559B-C125-D675-4BCB-350519BC3C98}"/>
              </a:ext>
            </a:extLst>
          </p:cNvPr>
          <p:cNvSpPr txBox="1"/>
          <p:nvPr/>
        </p:nvSpPr>
        <p:spPr>
          <a:xfrm>
            <a:off x="8734469" y="3698960"/>
            <a:ext cx="2010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0x15aeb7ab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FCA74B-A830-0C95-5BB7-79913C103638}"/>
              </a:ext>
            </a:extLst>
          </p:cNvPr>
          <p:cNvCxnSpPr>
            <a:cxnSpLocks/>
          </p:cNvCxnSpPr>
          <p:nvPr/>
        </p:nvCxnSpPr>
        <p:spPr>
          <a:xfrm>
            <a:off x="9196275" y="3945085"/>
            <a:ext cx="0" cy="84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02E4D10-2DC1-D8FE-CEC7-5136E1DC719A}"/>
              </a:ext>
            </a:extLst>
          </p:cNvPr>
          <p:cNvCxnSpPr>
            <a:cxnSpLocks/>
          </p:cNvCxnSpPr>
          <p:nvPr/>
        </p:nvCxnSpPr>
        <p:spPr>
          <a:xfrm flipV="1">
            <a:off x="6671801" y="1772736"/>
            <a:ext cx="1682533" cy="494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6EB4C74-773E-0E4D-9ABF-8A69D0E2101B}"/>
              </a:ext>
            </a:extLst>
          </p:cNvPr>
          <p:cNvSpPr txBox="1"/>
          <p:nvPr/>
        </p:nvSpPr>
        <p:spPr>
          <a:xfrm>
            <a:off x="9229178" y="2070318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播妞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DCB72DF-F239-3AA8-7726-AA7B4D5F1D9D}"/>
              </a:ext>
            </a:extLst>
          </p:cNvPr>
          <p:cNvSpPr txBox="1"/>
          <p:nvPr/>
        </p:nvSpPr>
        <p:spPr>
          <a:xfrm>
            <a:off x="5870250" y="296967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812B0CA-C39F-1AF0-CDA1-2B74CED5F317}"/>
              </a:ext>
            </a:extLst>
          </p:cNvPr>
          <p:cNvSpPr/>
          <p:nvPr/>
        </p:nvSpPr>
        <p:spPr>
          <a:xfrm>
            <a:off x="5933261" y="3234088"/>
            <a:ext cx="1008329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CA9FBE2-036B-46B3-24B8-6B6687B20908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6797107" y="1826120"/>
            <a:ext cx="1557227" cy="1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7EE84E03-3B32-A595-D7B4-1668D59844CE}"/>
              </a:ext>
            </a:extLst>
          </p:cNvPr>
          <p:cNvSpPr txBox="1"/>
          <p:nvPr/>
        </p:nvSpPr>
        <p:spPr>
          <a:xfrm>
            <a:off x="5887560" y="242988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43AE7EC-3AF7-1132-94B8-F7990BBA5F32}"/>
              </a:ext>
            </a:extLst>
          </p:cNvPr>
          <p:cNvSpPr txBox="1"/>
          <p:nvPr/>
        </p:nvSpPr>
        <p:spPr>
          <a:xfrm>
            <a:off x="9296410" y="2079769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播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仔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F53B43B-F670-2F07-6806-A23F20C30EF1}"/>
              </a:ext>
            </a:extLst>
          </p:cNvPr>
          <p:cNvSpPr/>
          <p:nvPr/>
        </p:nvSpPr>
        <p:spPr>
          <a:xfrm>
            <a:off x="222238" y="5252738"/>
            <a:ext cx="5070175" cy="1816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B47C9CC-2DB8-752E-961D-6521D837A91A}"/>
              </a:ext>
            </a:extLst>
          </p:cNvPr>
          <p:cNvSpPr/>
          <p:nvPr/>
        </p:nvSpPr>
        <p:spPr>
          <a:xfrm>
            <a:off x="241592" y="5446473"/>
            <a:ext cx="5070175" cy="1816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B98A3F8-1AD7-2A2B-B0E7-A20C6EB8D5EA}"/>
              </a:ext>
            </a:extLst>
          </p:cNvPr>
          <p:cNvSpPr/>
          <p:nvPr/>
        </p:nvSpPr>
        <p:spPr>
          <a:xfrm>
            <a:off x="214948" y="5846142"/>
            <a:ext cx="5070175" cy="1816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5F269B9-563B-5C35-CCDE-AB6FD6F53E26}"/>
              </a:ext>
            </a:extLst>
          </p:cNvPr>
          <p:cNvSpPr txBox="1"/>
          <p:nvPr/>
        </p:nvSpPr>
        <p:spPr>
          <a:xfrm>
            <a:off x="8271419" y="149573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DBF7BD5-4A02-D3F6-CC94-5A6E20020534}"/>
              </a:ext>
            </a:extLst>
          </p:cNvPr>
          <p:cNvSpPr txBox="1"/>
          <p:nvPr/>
        </p:nvSpPr>
        <p:spPr>
          <a:xfrm>
            <a:off x="5784983" y="5289481"/>
            <a:ext cx="62328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播仔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CC94334-1921-D797-DFF1-7598B8E3C0B9}"/>
              </a:ext>
            </a:extLst>
          </p:cNvPr>
          <p:cNvSpPr txBox="1"/>
          <p:nvPr/>
        </p:nvSpPr>
        <p:spPr>
          <a:xfrm>
            <a:off x="5776051" y="4800055"/>
            <a:ext cx="62328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播妞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CD1D7B-CE4D-2C89-7D36-1FEBE838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3" y="850923"/>
            <a:ext cx="6502277" cy="3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9492 0.13634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675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96296E-6 L -0.00079 0.1266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9" grpId="0"/>
      <p:bldP spid="50" grpId="0" animBg="1"/>
      <p:bldP spid="88" grpId="0"/>
      <p:bldP spid="89" grpId="0" animBg="1"/>
      <p:bldP spid="96" grpId="0"/>
      <p:bldP spid="99" grpId="0"/>
      <p:bldP spid="99" grpId="1"/>
      <p:bldP spid="78" grpId="0"/>
      <p:bldP spid="79" grpId="0" animBg="1"/>
      <p:bldP spid="80" grpId="0"/>
      <p:bldP spid="82" grpId="0"/>
      <p:bldP spid="84" grpId="0" animBg="1"/>
      <p:bldP spid="85" grpId="0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8" grpId="0"/>
      <p:bldP spid="127" grpId="0"/>
      <p:bldP spid="127" grpId="1"/>
      <p:bldP spid="177" grpId="0"/>
      <p:bldP spid="178" grpId="0" animBg="1"/>
      <p:bldP spid="92" grpId="0"/>
      <p:bldP spid="92" grpId="1"/>
      <p:bldP spid="98" grpId="0"/>
      <p:bldP spid="102" grpId="0" animBg="1"/>
      <p:bldP spid="102" grpId="1" animBg="1"/>
      <p:bldP spid="103" grpId="0" animBg="1"/>
      <p:bldP spid="103" grpId="1" animBg="1"/>
      <p:bldP spid="108" grpId="0" animBg="1"/>
      <p:bldP spid="108" grpId="1" animBg="1"/>
      <p:bldP spid="62" grpId="0"/>
      <p:bldP spid="72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80E58510-B049-2BB8-2CC1-97A68CB39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1621" y="1862974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C8367F-4965-22BF-FE0F-5502A6FD2175}"/>
              </a:ext>
            </a:extLst>
          </p:cNvPr>
          <p:cNvGrpSpPr>
            <a:grpSpLocks/>
          </p:cNvGrpSpPr>
          <p:nvPr/>
        </p:nvGrpSpPr>
        <p:grpSpPr bwMode="auto">
          <a:xfrm>
            <a:off x="3288215" y="1905781"/>
            <a:ext cx="3998968" cy="3097983"/>
            <a:chOff x="6567270" y="1067231"/>
            <a:chExt cx="2398614" cy="39376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C3A8A2-293A-6846-42E8-F916B186DB39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BC58EC20-D3C3-865C-117B-2BBCFD9A2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018" y="4379152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A1A6FD-4AB0-55D8-ADB3-F2AA503EFC2B}"/>
              </a:ext>
            </a:extLst>
          </p:cNvPr>
          <p:cNvGrpSpPr>
            <a:grpSpLocks/>
          </p:cNvGrpSpPr>
          <p:nvPr/>
        </p:nvGrpSpPr>
        <p:grpSpPr bwMode="auto">
          <a:xfrm>
            <a:off x="815016" y="1862974"/>
            <a:ext cx="2117805" cy="3132052"/>
            <a:chOff x="4441895" y="1347668"/>
            <a:chExt cx="1771200" cy="360034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DAFFCB-B689-E00D-9322-AF6E32580EA3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F93F83EB-0D47-8749-0948-87E5F2093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2E6FF2D-5426-81CE-F106-5FA866B59835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D72F13A-0179-DA87-6C5C-61017C2BFA50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2FBD81B-ABD1-EAF7-BE72-E01304B84B28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">
            <a:extLst>
              <a:ext uri="{FF2B5EF4-FFF2-40B4-BE49-F238E27FC236}">
                <a16:creationId xmlns:a16="http://schemas.microsoft.com/office/drawing/2014/main" id="{297F3DCC-B80B-1B6B-CAE9-E59180EA7735}"/>
              </a:ext>
            </a:extLst>
          </p:cNvPr>
          <p:cNvSpPr txBox="1"/>
          <p:nvPr/>
        </p:nvSpPr>
        <p:spPr>
          <a:xfrm>
            <a:off x="1191700" y="2450692"/>
            <a:ext cx="1376411" cy="212365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2B0CA8-B000-7949-0720-2F1FC043CDB2}"/>
              </a:ext>
            </a:extLst>
          </p:cNvPr>
          <p:cNvSpPr/>
          <p:nvPr/>
        </p:nvSpPr>
        <p:spPr>
          <a:xfrm>
            <a:off x="3721266" y="2296219"/>
            <a:ext cx="3164789" cy="223144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FA03B4-55B3-BF18-5FC5-27E49237EAD7}"/>
              </a:ext>
            </a:extLst>
          </p:cNvPr>
          <p:cNvSpPr txBox="1"/>
          <p:nvPr/>
        </p:nvSpPr>
        <p:spPr>
          <a:xfrm>
            <a:off x="3638351" y="1997675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27C8FC-6F4C-F648-357F-B252E6963E06}"/>
              </a:ext>
            </a:extLst>
          </p:cNvPr>
          <p:cNvSpPr txBox="1"/>
          <p:nvPr/>
        </p:nvSpPr>
        <p:spPr>
          <a:xfrm>
            <a:off x="1220145" y="2637886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42851C-B385-1F89-BB10-1BBAB2783DD2}"/>
              </a:ext>
            </a:extLst>
          </p:cNvPr>
          <p:cNvSpPr/>
          <p:nvPr/>
        </p:nvSpPr>
        <p:spPr>
          <a:xfrm>
            <a:off x="1300194" y="2900265"/>
            <a:ext cx="1008329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4AF65A-C863-CC93-BF63-C05C291372BF}"/>
              </a:ext>
            </a:extLst>
          </p:cNvPr>
          <p:cNvSpPr txBox="1"/>
          <p:nvPr/>
        </p:nvSpPr>
        <p:spPr>
          <a:xfrm>
            <a:off x="4314233" y="232805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DAE338-C4F5-914D-FE0E-678E7880FCB2}"/>
              </a:ext>
            </a:extLst>
          </p:cNvPr>
          <p:cNvSpPr/>
          <p:nvPr/>
        </p:nvSpPr>
        <p:spPr>
          <a:xfrm>
            <a:off x="4407370" y="2543183"/>
            <a:ext cx="1828995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AAE7F3-35DF-61B5-293B-2BC6012809C3}"/>
              </a:ext>
            </a:extLst>
          </p:cNvPr>
          <p:cNvSpPr txBox="1"/>
          <p:nvPr/>
        </p:nvSpPr>
        <p:spPr>
          <a:xfrm>
            <a:off x="1142983" y="2139537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AD0111-556A-0199-BA3E-ED0362D65D36}"/>
              </a:ext>
            </a:extLst>
          </p:cNvPr>
          <p:cNvSpPr txBox="1"/>
          <p:nvPr/>
        </p:nvSpPr>
        <p:spPr>
          <a:xfrm>
            <a:off x="4309253" y="2907998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chinese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608293-3DA2-845B-870C-A632D88FB4E7}"/>
              </a:ext>
            </a:extLst>
          </p:cNvPr>
          <p:cNvSpPr/>
          <p:nvPr/>
        </p:nvSpPr>
        <p:spPr>
          <a:xfrm>
            <a:off x="4402390" y="3123123"/>
            <a:ext cx="1863871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98E824-6FFD-FC93-6F6D-E38E48B3EF6B}"/>
              </a:ext>
            </a:extLst>
          </p:cNvPr>
          <p:cNvSpPr txBox="1"/>
          <p:nvPr/>
        </p:nvSpPr>
        <p:spPr>
          <a:xfrm>
            <a:off x="4309253" y="3508442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math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4C1D0A-793F-DBAD-24C7-D11573049D60}"/>
              </a:ext>
            </a:extLst>
          </p:cNvPr>
          <p:cNvSpPr/>
          <p:nvPr/>
        </p:nvSpPr>
        <p:spPr>
          <a:xfrm>
            <a:off x="4402391" y="3723567"/>
            <a:ext cx="18638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8C83AE-B4C2-62BA-8F71-6D60219F9BCD}"/>
              </a:ext>
            </a:extLst>
          </p:cNvPr>
          <p:cNvCxnSpPr>
            <a:cxnSpLocks/>
          </p:cNvCxnSpPr>
          <p:nvPr/>
        </p:nvCxnSpPr>
        <p:spPr>
          <a:xfrm>
            <a:off x="3721266" y="4183953"/>
            <a:ext cx="3164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D8956FE-1A2D-F03E-7A94-6ED904233791}"/>
              </a:ext>
            </a:extLst>
          </p:cNvPr>
          <p:cNvSpPr txBox="1"/>
          <p:nvPr/>
        </p:nvSpPr>
        <p:spPr>
          <a:xfrm>
            <a:off x="4309253" y="4246353"/>
            <a:ext cx="2010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0x15aeb7ab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9BAF24-F3A0-D979-056C-9D45BCD9AE23}"/>
              </a:ext>
            </a:extLst>
          </p:cNvPr>
          <p:cNvCxnSpPr>
            <a:cxnSpLocks/>
          </p:cNvCxnSpPr>
          <p:nvPr/>
        </p:nvCxnSpPr>
        <p:spPr>
          <a:xfrm flipV="1">
            <a:off x="2038733" y="2274674"/>
            <a:ext cx="1682533" cy="494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DF8AA0A-E9D1-02FA-0445-7616774EB8C2}"/>
              </a:ext>
            </a:extLst>
          </p:cNvPr>
          <p:cNvSpPr txBox="1"/>
          <p:nvPr/>
        </p:nvSpPr>
        <p:spPr>
          <a:xfrm>
            <a:off x="4668578" y="3161914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100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5F94EE-AE15-378D-ABF1-723F2FA20625}"/>
              </a:ext>
            </a:extLst>
          </p:cNvPr>
          <p:cNvSpPr txBox="1"/>
          <p:nvPr/>
        </p:nvSpPr>
        <p:spPr>
          <a:xfrm>
            <a:off x="4650865" y="3762025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100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801332-0353-8C03-3F83-1D60C28B2478}"/>
              </a:ext>
            </a:extLst>
          </p:cNvPr>
          <p:cNvSpPr txBox="1"/>
          <p:nvPr/>
        </p:nvSpPr>
        <p:spPr>
          <a:xfrm>
            <a:off x="1237182" y="3471609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409FF2-C857-BA26-E0B9-3FB4C41009ED}"/>
              </a:ext>
            </a:extLst>
          </p:cNvPr>
          <p:cNvSpPr/>
          <p:nvPr/>
        </p:nvSpPr>
        <p:spPr>
          <a:xfrm>
            <a:off x="1300193" y="3736026"/>
            <a:ext cx="1008329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5FEE588-6643-039D-A276-C735C0503BA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164039" y="2328058"/>
            <a:ext cx="1557227" cy="1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B19C92D-C53D-99C4-9278-5150855964E6}"/>
              </a:ext>
            </a:extLst>
          </p:cNvPr>
          <p:cNvSpPr txBox="1"/>
          <p:nvPr/>
        </p:nvSpPr>
        <p:spPr>
          <a:xfrm>
            <a:off x="1254492" y="293182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5F2D4C-26EC-34D7-1610-5F2E78E4D057}"/>
              </a:ext>
            </a:extLst>
          </p:cNvPr>
          <p:cNvSpPr txBox="1"/>
          <p:nvPr/>
        </p:nvSpPr>
        <p:spPr>
          <a:xfrm>
            <a:off x="4558243" y="2608249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播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仔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BD485-01EF-9F2E-9DAE-124D369F5D49}"/>
              </a:ext>
            </a:extLst>
          </p:cNvPr>
          <p:cNvSpPr txBox="1"/>
          <p:nvPr/>
        </p:nvSpPr>
        <p:spPr>
          <a:xfrm>
            <a:off x="1297342" y="380409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D2C5E4E-E044-025B-6CCB-7BBBE0D34441}"/>
              </a:ext>
            </a:extLst>
          </p:cNvPr>
          <p:cNvSpPr txBox="1"/>
          <p:nvPr/>
        </p:nvSpPr>
        <p:spPr>
          <a:xfrm>
            <a:off x="1593865" y="2917092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9248F4-7A0B-AE42-D308-06A03D7FBA9E}"/>
              </a:ext>
            </a:extLst>
          </p:cNvPr>
          <p:cNvSpPr txBox="1"/>
          <p:nvPr/>
        </p:nvSpPr>
        <p:spPr>
          <a:xfrm>
            <a:off x="1593847" y="3804091"/>
            <a:ext cx="64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353B3C5-B9B9-D08E-AC1A-85933699F32B}"/>
              </a:ext>
            </a:extLst>
          </p:cNvPr>
          <p:cNvSpPr txBox="1"/>
          <p:nvPr/>
        </p:nvSpPr>
        <p:spPr>
          <a:xfrm>
            <a:off x="815016" y="5241370"/>
            <a:ext cx="9177855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注意：当堆内存中的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，没有被任何变量引用（指向）时，就会被判定为内存中的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“垃圾”。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存在自动垃圾回收机制，会自动清除掉垃圾对象，程序员不用操心。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202E20B-863D-86E3-5299-93915F8A4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91" y="1746983"/>
            <a:ext cx="2923674" cy="29236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3C12F4-DAB9-376F-5103-6310E234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" y="1248846"/>
            <a:ext cx="4730735" cy="3074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9B9B84-5FA6-7AE6-0F61-B742FF2C7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426" y="1246513"/>
            <a:ext cx="1973414" cy="2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1" grpId="0" animBg="1"/>
      <p:bldP spid="21" grpId="1" animBg="1"/>
      <p:bldP spid="22" grpId="0"/>
      <p:bldP spid="22" grpId="1"/>
      <p:bldP spid="23" grpId="0"/>
      <p:bldP spid="24" grpId="0" animBg="1"/>
      <p:bldP spid="25" grpId="0"/>
      <p:bldP spid="25" grpId="1"/>
      <p:bldP spid="26" grpId="0" animBg="1"/>
      <p:bldP spid="26" grpId="1" animBg="1"/>
      <p:bldP spid="27" grpId="0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3" grpId="0"/>
      <p:bldP spid="33" grpId="1"/>
      <p:bldP spid="36" grpId="0"/>
      <p:bldP spid="36" grpId="1"/>
      <p:bldP spid="37" grpId="0"/>
      <p:bldP spid="37" grpId="1"/>
      <p:bldP spid="38" grpId="0"/>
      <p:bldP spid="39" grpId="0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0" y="1106938"/>
            <a:ext cx="10749599" cy="517190"/>
          </a:xfrm>
        </p:spPr>
        <p:txBody>
          <a:bodyPr/>
          <a:lstStyle/>
          <a:p>
            <a:r>
              <a:rPr kumimoji="1" lang="en-US" altLang="zh-CN" dirty="0"/>
              <a:t>IDEA </a:t>
            </a:r>
            <a:r>
              <a:rPr kumimoji="1" lang="zh-CN" altLang="en-US" dirty="0"/>
              <a:t>常用快捷键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3BB4849-B3FB-4D76-AE56-6D14E82F5CDE}"/>
              </a:ext>
            </a:extLst>
          </p:cNvPr>
          <p:cNvGraphicFramePr>
            <a:graphicFrameLocks noGrp="1"/>
          </p:cNvGraphicFramePr>
          <p:nvPr/>
        </p:nvGraphicFramePr>
        <p:xfrm>
          <a:off x="833275" y="2257158"/>
          <a:ext cx="6925113" cy="3281514"/>
        </p:xfrm>
        <a:graphic>
          <a:graphicData uri="http://schemas.openxmlformats.org/drawingml/2006/table">
            <a:tbl>
              <a:tblPr/>
              <a:tblGrid>
                <a:gridCol w="3647222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3277891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315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快捷键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功能效果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48450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main/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psvm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、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sout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、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…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快速键入相关代码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59530"/>
                  </a:ext>
                </a:extLst>
              </a:tr>
              <a:tr h="4845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Ctrl + D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复制当前行数据到下一行</a:t>
                      </a:r>
                      <a:endParaRPr lang="en-US" altLang="zh-CN" sz="1400" kern="1200" dirty="0">
                        <a:solidFill>
                          <a:srgbClr val="AD2B26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48450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400" dirty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</a:rPr>
                        <a:t>Ctrl + Y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删除所在行，建议用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Ctrl + X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84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Ctrl + ALT + L</a:t>
                      </a:r>
                      <a:endParaRPr lang="zh-CN" altLang="en-US" sz="1400" kern="1200" dirty="0">
                        <a:solidFill>
                          <a:srgbClr val="AD2B26"/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格式化代码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  <a:tr h="484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ALT + SHIFT + </a:t>
                      </a:r>
                      <a:r>
                        <a:rPr lang="zh-CN" altLang="en-US" sz="1400" kern="1200" dirty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↑ </a:t>
                      </a:r>
                      <a:r>
                        <a:rPr lang="en-US" altLang="zh-CN" sz="1400" kern="1200" dirty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, ALT + SHIFT + </a:t>
                      </a:r>
                      <a:r>
                        <a:rPr lang="zh-CN" altLang="en-US" sz="1400" kern="1200" dirty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↓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上下移动当前代码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26382"/>
                  </a:ext>
                </a:extLst>
              </a:tr>
              <a:tr h="484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Ctrl + /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Ctrl + Shift + / 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对代码进行注释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讲注释的时候再说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0339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BDFAB6F-D122-4392-B474-94D69B78D0D3}"/>
              </a:ext>
            </a:extLst>
          </p:cNvPr>
          <p:cNvSpPr txBox="1"/>
          <p:nvPr/>
        </p:nvSpPr>
        <p:spPr>
          <a:xfrm>
            <a:off x="721200" y="1723649"/>
            <a:ext cx="5522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组合几个键一起按下来完成某件事，可以提高开发效率。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25788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570042" y="906359"/>
            <a:ext cx="145687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是什么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02831" y="1395664"/>
            <a:ext cx="5359430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就是一个变量，可以用在方法中，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来拿到当前对象。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1942551" y="215089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4781172" y="2277853"/>
            <a:ext cx="3901440" cy="13347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EBA87-FAFA-4871-9C12-7A42AFEB2FBD}"/>
              </a:ext>
            </a:extLst>
          </p:cNvPr>
          <p:cNvSpPr txBox="1"/>
          <p:nvPr/>
        </p:nvSpPr>
        <p:spPr>
          <a:xfrm>
            <a:off x="661719" y="2183468"/>
            <a:ext cx="3552814" cy="2858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main(String[] args)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=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=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>
            <a:extLst>
              <a:ext uri="{FF2B5EF4-FFF2-40B4-BE49-F238E27FC236}">
                <a16:creationId xmlns:a16="http://schemas.microsoft.com/office/drawing/2014/main" id="{1FF686C3-9199-8A3B-2F83-7E54DBE6396A}"/>
              </a:ext>
            </a:extLst>
          </p:cNvPr>
          <p:cNvSpPr txBox="1"/>
          <p:nvPr/>
        </p:nvSpPr>
        <p:spPr>
          <a:xfrm>
            <a:off x="436338" y="1446090"/>
            <a:ext cx="3798043" cy="2858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main(String[] args)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=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=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257019" y="857652"/>
            <a:ext cx="349038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this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的执行原理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7166" y="1066528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7812767" y="1463400"/>
            <a:ext cx="3945391" cy="2599115"/>
            <a:chOff x="6567270" y="1067231"/>
            <a:chExt cx="2531442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087" y="4307499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111481" y="1456159"/>
            <a:ext cx="2117805" cy="259911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6312991" y="4546083"/>
            <a:ext cx="5551250" cy="1787942"/>
            <a:chOff x="745763" y="3579862"/>
            <a:chExt cx="3492212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ea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763" y="4622269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7638140" y="4813268"/>
            <a:ext cx="1099419" cy="60016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470965" y="1732708"/>
            <a:ext cx="1376411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8864637" y="4815432"/>
            <a:ext cx="2949783" cy="127727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9333664" y="2068486"/>
            <a:ext cx="1567033" cy="62949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5721224" y="2135666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776ec8df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667369" y="1919902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5681953" y="2126263"/>
            <a:ext cx="1008329" cy="3218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422248" y="1421553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main…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F0D5DEE-3CB4-2E46-370F-2E0B481CD8DE}"/>
              </a:ext>
            </a:extLst>
          </p:cNvPr>
          <p:cNvSpPr/>
          <p:nvPr/>
        </p:nvSpPr>
        <p:spPr>
          <a:xfrm>
            <a:off x="430643" y="1819416"/>
            <a:ext cx="3805640" cy="14778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31512E2-94C1-7161-CA1A-C6E1DBB9A59B}"/>
              </a:ext>
            </a:extLst>
          </p:cNvPr>
          <p:cNvSpPr/>
          <p:nvPr/>
        </p:nvSpPr>
        <p:spPr>
          <a:xfrm>
            <a:off x="452988" y="2048944"/>
            <a:ext cx="3781393" cy="16206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9682B4A-3664-2DA7-395F-0EFACB643F52}"/>
              </a:ext>
            </a:extLst>
          </p:cNvPr>
          <p:cNvSpPr/>
          <p:nvPr/>
        </p:nvSpPr>
        <p:spPr>
          <a:xfrm>
            <a:off x="427477" y="2311747"/>
            <a:ext cx="3781393" cy="18305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BA1C40-DC7F-163C-FAA5-75CBAEBF7E9C}"/>
              </a:ext>
            </a:extLst>
          </p:cNvPr>
          <p:cNvCxnSpPr/>
          <p:nvPr/>
        </p:nvCxnSpPr>
        <p:spPr>
          <a:xfrm>
            <a:off x="9329976" y="2337392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562559B-C125-D675-4BCB-350519BC3C98}"/>
              </a:ext>
            </a:extLst>
          </p:cNvPr>
          <p:cNvSpPr txBox="1"/>
          <p:nvPr/>
        </p:nvSpPr>
        <p:spPr>
          <a:xfrm>
            <a:off x="9362223" y="2396739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FCA74B-A830-0C95-5BB7-79913C10363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298375" y="2627571"/>
            <a:ext cx="41154" cy="21878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27C7FE31-B9A5-9894-C090-76273E3FB999}"/>
              </a:ext>
            </a:extLst>
          </p:cNvPr>
          <p:cNvSpPr/>
          <p:nvPr/>
        </p:nvSpPr>
        <p:spPr>
          <a:xfrm>
            <a:off x="444062" y="2573451"/>
            <a:ext cx="3805514" cy="18305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DCB72DF-F239-3AA8-7726-AA7B4D5F1D9D}"/>
              </a:ext>
            </a:extLst>
          </p:cNvPr>
          <p:cNvSpPr txBox="1"/>
          <p:nvPr/>
        </p:nvSpPr>
        <p:spPr>
          <a:xfrm>
            <a:off x="5587029" y="2762958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812B0CA-C39F-1AF0-CDA1-2B74CED5F317}"/>
              </a:ext>
            </a:extLst>
          </p:cNvPr>
          <p:cNvSpPr/>
          <p:nvPr/>
        </p:nvSpPr>
        <p:spPr>
          <a:xfrm>
            <a:off x="5681953" y="3014698"/>
            <a:ext cx="1008329" cy="3218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6DA8BDD-1731-A1EA-0BB5-E684AAAC87F6}"/>
              </a:ext>
            </a:extLst>
          </p:cNvPr>
          <p:cNvSpPr/>
          <p:nvPr/>
        </p:nvSpPr>
        <p:spPr>
          <a:xfrm>
            <a:off x="8255127" y="3000613"/>
            <a:ext cx="1567033" cy="65675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62154CC-C929-C6D9-BCFE-1C1842C411AD}"/>
              </a:ext>
            </a:extLst>
          </p:cNvPr>
          <p:cNvSpPr txBox="1"/>
          <p:nvPr/>
        </p:nvSpPr>
        <p:spPr>
          <a:xfrm>
            <a:off x="8230448" y="2770764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4eec7777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DE2CF629-59D4-7613-9598-595B8D38007E}"/>
              </a:ext>
            </a:extLst>
          </p:cNvPr>
          <p:cNvCxnSpPr/>
          <p:nvPr/>
        </p:nvCxnSpPr>
        <p:spPr>
          <a:xfrm>
            <a:off x="8266167" y="3332082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D107CBA-BD7E-BF89-96E7-3DB56B7DBF02}"/>
              </a:ext>
            </a:extLst>
          </p:cNvPr>
          <p:cNvCxnSpPr>
            <a:cxnSpLocks/>
          </p:cNvCxnSpPr>
          <p:nvPr/>
        </p:nvCxnSpPr>
        <p:spPr>
          <a:xfrm>
            <a:off x="9278571" y="3641858"/>
            <a:ext cx="0" cy="1171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CA9FBE2-036B-46B3-24B8-6B6687B20908}"/>
              </a:ext>
            </a:extLst>
          </p:cNvPr>
          <p:cNvCxnSpPr>
            <a:cxnSpLocks/>
          </p:cNvCxnSpPr>
          <p:nvPr/>
        </p:nvCxnSpPr>
        <p:spPr>
          <a:xfrm>
            <a:off x="6449757" y="2897849"/>
            <a:ext cx="1738092" cy="1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2093546D-E677-221A-EE94-6CC3A7104355}"/>
              </a:ext>
            </a:extLst>
          </p:cNvPr>
          <p:cNvSpPr/>
          <p:nvPr/>
        </p:nvSpPr>
        <p:spPr>
          <a:xfrm>
            <a:off x="433107" y="3071963"/>
            <a:ext cx="3816469" cy="14135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46840105-741C-516F-4E1C-F88D18EB572D}"/>
              </a:ext>
            </a:extLst>
          </p:cNvPr>
          <p:cNvSpPr/>
          <p:nvPr/>
        </p:nvSpPr>
        <p:spPr>
          <a:xfrm>
            <a:off x="444062" y="3291586"/>
            <a:ext cx="3790319" cy="18305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A41663C-0FE4-BDA8-E89E-59AD617EA14E}"/>
              </a:ext>
            </a:extLst>
          </p:cNvPr>
          <p:cNvSpPr/>
          <p:nvPr/>
        </p:nvSpPr>
        <p:spPr>
          <a:xfrm>
            <a:off x="427477" y="3550475"/>
            <a:ext cx="3816469" cy="18305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E188191-AC59-7ECD-A91A-A5CBAC0584CE}"/>
              </a:ext>
            </a:extLst>
          </p:cNvPr>
          <p:cNvSpPr txBox="1"/>
          <p:nvPr/>
        </p:nvSpPr>
        <p:spPr>
          <a:xfrm>
            <a:off x="8395037" y="3411026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CA3CD25-B21F-CA4B-DD76-7D65966EC475}"/>
              </a:ext>
            </a:extLst>
          </p:cNvPr>
          <p:cNvSpPr txBox="1"/>
          <p:nvPr/>
        </p:nvSpPr>
        <p:spPr>
          <a:xfrm>
            <a:off x="9215168" y="1779434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776ec8df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5B6EED6-46D2-141A-BE6A-C8BF2D0E94CC}"/>
              </a:ext>
            </a:extLst>
          </p:cNvPr>
          <p:cNvSpPr txBox="1"/>
          <p:nvPr/>
        </p:nvSpPr>
        <p:spPr>
          <a:xfrm>
            <a:off x="5763790" y="3050875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4eec7777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0BF0494-1492-ADC2-D026-241514D8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23" y="4596389"/>
            <a:ext cx="2444106" cy="190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54AE03F3-34B0-837E-3CFF-46EC6051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23" y="4945047"/>
            <a:ext cx="2444106" cy="190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D477F1-6327-A8B1-7DFE-6385CA92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57" y="5326088"/>
            <a:ext cx="2444107" cy="18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952CAA5D-E686-6734-B8D8-1E844229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57" y="5679365"/>
            <a:ext cx="2444107" cy="18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422EEA00-EC17-4B2A-F5CC-5364C96A03CB}"/>
              </a:ext>
            </a:extLst>
          </p:cNvPr>
          <p:cNvSpPr txBox="1"/>
          <p:nvPr/>
        </p:nvSpPr>
        <p:spPr>
          <a:xfrm>
            <a:off x="9038643" y="5168289"/>
            <a:ext cx="2281913" cy="7600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System.</a:t>
            </a:r>
            <a:r>
              <a:rPr kumimoji="0" lang="zh-CN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02E4D10-2DC1-D8FE-CEC7-5136E1DC719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594226" y="2046860"/>
            <a:ext cx="2735750" cy="17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4C1EB3C-2A74-6149-18E4-34CC2246EF37}"/>
              </a:ext>
            </a:extLst>
          </p:cNvPr>
          <p:cNvSpPr txBox="1"/>
          <p:nvPr/>
        </p:nvSpPr>
        <p:spPr>
          <a:xfrm>
            <a:off x="457357" y="4553377"/>
            <a:ext cx="3777024" cy="13347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71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49" grpId="0"/>
      <p:bldP spid="50" grpId="0" animBg="1"/>
      <p:bldP spid="96" grpId="0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18" grpId="0"/>
      <p:bldP spid="132" grpId="0" animBg="1"/>
      <p:bldP spid="132" grpId="1" animBg="1"/>
      <p:bldP spid="177" grpId="0"/>
      <p:bldP spid="178" grpId="0" animBg="1"/>
      <p:bldP spid="179" grpId="0" animBg="1"/>
      <p:bldP spid="180" grpId="0"/>
      <p:bldP spid="200" grpId="0" animBg="1"/>
      <p:bldP spid="200" grpId="1" animBg="1"/>
      <p:bldP spid="201" grpId="0" animBg="1"/>
      <p:bldP spid="201" grpId="1" animBg="1"/>
      <p:bldP spid="203" grpId="0" animBg="1"/>
      <p:bldP spid="203" grpId="1" animBg="1"/>
      <p:bldP spid="86" grpId="0"/>
      <p:bldP spid="93" grpId="0"/>
      <p:bldP spid="94" grpId="0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1041462" y="1139482"/>
            <a:ext cx="249375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有啥应用场景呢？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977295" y="1553255"/>
            <a:ext cx="4415588" cy="5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主要用来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阿里巴巴普惠体"/>
                <a:cs typeface="+mn-cs"/>
              </a:rPr>
              <a:t>变量名称冲突问题的。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2654892" y="1877413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1041462" y="2339147"/>
            <a:ext cx="6257599" cy="31121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score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checkPass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score){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if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score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&gt;= score){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恭喜您，考上哈佛，走向巅峰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~~~"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}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else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不好意思，您没有考上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~~~"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13C5159-63F7-0F56-A331-CE4A2819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5" y="1811325"/>
            <a:ext cx="2032459" cy="5873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69563A-1DD5-D928-2F42-1353786113A5}"/>
              </a:ext>
            </a:extLst>
          </p:cNvPr>
          <p:cNvSpPr txBox="1"/>
          <p:nvPr/>
        </p:nvSpPr>
        <p:spPr>
          <a:xfrm>
            <a:off x="436338" y="1446090"/>
            <a:ext cx="3798043" cy="2858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main(String[] args)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=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=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A19CC41-9883-16E5-BFDE-D2B592EA3953}"/>
              </a:ext>
            </a:extLst>
          </p:cNvPr>
          <p:cNvSpPr txBox="1">
            <a:spLocks/>
          </p:cNvSpPr>
          <p:nvPr/>
        </p:nvSpPr>
        <p:spPr>
          <a:xfrm>
            <a:off x="323888" y="890103"/>
            <a:ext cx="64332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多学一招：方法里的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this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到底是如何拿到调用它的对象的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FA1CBB7-13DD-5287-E474-6600DE792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7166" y="1066528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1B48BFB-56E4-126D-EF8A-3AF05FAA8768}"/>
              </a:ext>
            </a:extLst>
          </p:cNvPr>
          <p:cNvGrpSpPr>
            <a:grpSpLocks/>
          </p:cNvGrpSpPr>
          <p:nvPr/>
        </p:nvGrpSpPr>
        <p:grpSpPr bwMode="auto">
          <a:xfrm>
            <a:off x="7812767" y="1463400"/>
            <a:ext cx="3945391" cy="2599115"/>
            <a:chOff x="6567270" y="1067231"/>
            <a:chExt cx="2531442" cy="39376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43BC23-149F-0103-6CCD-3F602C3803D3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FE2C278B-AC4C-FB06-D1D1-8113B7225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087" y="4307499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D6AEC5F-85DE-1ACF-7101-88B8BC63A7FA}"/>
              </a:ext>
            </a:extLst>
          </p:cNvPr>
          <p:cNvGrpSpPr>
            <a:grpSpLocks/>
          </p:cNvGrpSpPr>
          <p:nvPr/>
        </p:nvGrpSpPr>
        <p:grpSpPr bwMode="auto">
          <a:xfrm>
            <a:off x="5111481" y="1456159"/>
            <a:ext cx="2117805" cy="2599115"/>
            <a:chOff x="4441895" y="1347668"/>
            <a:chExt cx="1771200" cy="360034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9FD4508-56A0-8742-AF28-1F5614755B9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08C2A93D-585D-8926-D947-1CB1119B4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6B9F88A-AD7E-46BD-5AB0-068B4C0C33B0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8A9AE06-4DAA-25ED-0094-24B8EBB08910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27A6AEC-C685-E7A6-0622-F3987F265675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D60920-1E95-77A0-1C00-B4A0BA6A1BAA}"/>
              </a:ext>
            </a:extLst>
          </p:cNvPr>
          <p:cNvGrpSpPr>
            <a:grpSpLocks/>
          </p:cNvGrpSpPr>
          <p:nvPr/>
        </p:nvGrpSpPr>
        <p:grpSpPr bwMode="auto">
          <a:xfrm>
            <a:off x="6312991" y="4546083"/>
            <a:ext cx="5551250" cy="1787942"/>
            <a:chOff x="745763" y="3579862"/>
            <a:chExt cx="3492212" cy="140064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D21CF53-9D30-F375-1555-5483587D8F7C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ea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C9EFC41C-B4EE-86CF-F7B1-AA37FB7C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763" y="4622269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C58AC26E-9F29-C675-A1EF-4F0C2A5FD803}"/>
              </a:ext>
            </a:extLst>
          </p:cNvPr>
          <p:cNvSpPr txBox="1"/>
          <p:nvPr/>
        </p:nvSpPr>
        <p:spPr>
          <a:xfrm>
            <a:off x="7638140" y="4813268"/>
            <a:ext cx="1099419" cy="60016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741978B-BBB7-2C78-412A-0C7EA5888604}"/>
              </a:ext>
            </a:extLst>
          </p:cNvPr>
          <p:cNvSpPr txBox="1"/>
          <p:nvPr/>
        </p:nvSpPr>
        <p:spPr>
          <a:xfrm>
            <a:off x="5470965" y="1732708"/>
            <a:ext cx="1376411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AC7AE016-875F-F066-7280-6B6076FB12E4}"/>
              </a:ext>
            </a:extLst>
          </p:cNvPr>
          <p:cNvSpPr txBox="1"/>
          <p:nvPr/>
        </p:nvSpPr>
        <p:spPr>
          <a:xfrm>
            <a:off x="8864637" y="4815432"/>
            <a:ext cx="2949783" cy="14465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方法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printThis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16BE1D-3F7A-46B8-E6D7-742782798589}"/>
              </a:ext>
            </a:extLst>
          </p:cNvPr>
          <p:cNvSpPr/>
          <p:nvPr/>
        </p:nvSpPr>
        <p:spPr>
          <a:xfrm>
            <a:off x="9333664" y="2068486"/>
            <a:ext cx="1567033" cy="62949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99FE05-CDB9-3B8F-188B-C62D8AC29D1A}"/>
              </a:ext>
            </a:extLst>
          </p:cNvPr>
          <p:cNvSpPr txBox="1"/>
          <p:nvPr/>
        </p:nvSpPr>
        <p:spPr>
          <a:xfrm>
            <a:off x="5721224" y="2135666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776ec8df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6D187C-1FCD-8AD3-1B54-33C62A27FDD0}"/>
              </a:ext>
            </a:extLst>
          </p:cNvPr>
          <p:cNvSpPr txBox="1"/>
          <p:nvPr/>
        </p:nvSpPr>
        <p:spPr>
          <a:xfrm>
            <a:off x="5667369" y="1919902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F2C822-6575-7AAE-3F67-5F0E68580272}"/>
              </a:ext>
            </a:extLst>
          </p:cNvPr>
          <p:cNvSpPr/>
          <p:nvPr/>
        </p:nvSpPr>
        <p:spPr>
          <a:xfrm>
            <a:off x="5681953" y="2126263"/>
            <a:ext cx="1008329" cy="3218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9ABC76-1207-A70D-44CF-570A827548D7}"/>
              </a:ext>
            </a:extLst>
          </p:cNvPr>
          <p:cNvSpPr txBox="1"/>
          <p:nvPr/>
        </p:nvSpPr>
        <p:spPr>
          <a:xfrm>
            <a:off x="5422248" y="1421553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main…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50684D-833B-144C-1F42-88EAA8FEFF8E}"/>
              </a:ext>
            </a:extLst>
          </p:cNvPr>
          <p:cNvCxnSpPr/>
          <p:nvPr/>
        </p:nvCxnSpPr>
        <p:spPr>
          <a:xfrm>
            <a:off x="9329976" y="2337392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221270-68D4-E837-E7F5-F1705302A582}"/>
              </a:ext>
            </a:extLst>
          </p:cNvPr>
          <p:cNvSpPr txBox="1"/>
          <p:nvPr/>
        </p:nvSpPr>
        <p:spPr>
          <a:xfrm>
            <a:off x="9362223" y="2396739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AA087F-5C76-DDEA-D60F-BB9C39E34F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298375" y="2627571"/>
            <a:ext cx="41154" cy="21878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8BC9BC9-E69F-B7FD-BF80-F7D2CF56E420}"/>
              </a:ext>
            </a:extLst>
          </p:cNvPr>
          <p:cNvSpPr txBox="1"/>
          <p:nvPr/>
        </p:nvSpPr>
        <p:spPr>
          <a:xfrm>
            <a:off x="5587029" y="2762958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71AB7FE-8F55-80FB-4C88-B30FBDFBAE56}"/>
              </a:ext>
            </a:extLst>
          </p:cNvPr>
          <p:cNvSpPr/>
          <p:nvPr/>
        </p:nvSpPr>
        <p:spPr>
          <a:xfrm>
            <a:off x="5681953" y="3014698"/>
            <a:ext cx="1008329" cy="3218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006547-7C8E-3F27-9FE2-AF1EFF539695}"/>
              </a:ext>
            </a:extLst>
          </p:cNvPr>
          <p:cNvSpPr/>
          <p:nvPr/>
        </p:nvSpPr>
        <p:spPr>
          <a:xfrm>
            <a:off x="8255127" y="3000613"/>
            <a:ext cx="1567033" cy="65675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BDD804-62DF-5C5B-90AD-78E38553DDBC}"/>
              </a:ext>
            </a:extLst>
          </p:cNvPr>
          <p:cNvSpPr txBox="1"/>
          <p:nvPr/>
        </p:nvSpPr>
        <p:spPr>
          <a:xfrm>
            <a:off x="8230448" y="2770764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4eec7777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1956A08-FF9C-EE8E-E73D-DD161D311087}"/>
              </a:ext>
            </a:extLst>
          </p:cNvPr>
          <p:cNvCxnSpPr/>
          <p:nvPr/>
        </p:nvCxnSpPr>
        <p:spPr>
          <a:xfrm>
            <a:off x="8266167" y="3332082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D3821AF-10D0-559D-6862-BA07EAF0D7AE}"/>
              </a:ext>
            </a:extLst>
          </p:cNvPr>
          <p:cNvCxnSpPr>
            <a:cxnSpLocks/>
          </p:cNvCxnSpPr>
          <p:nvPr/>
        </p:nvCxnSpPr>
        <p:spPr>
          <a:xfrm>
            <a:off x="9278571" y="3641858"/>
            <a:ext cx="0" cy="1171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7E2A22C-320E-12E7-4FF4-36C27100176B}"/>
              </a:ext>
            </a:extLst>
          </p:cNvPr>
          <p:cNvCxnSpPr>
            <a:cxnSpLocks/>
          </p:cNvCxnSpPr>
          <p:nvPr/>
        </p:nvCxnSpPr>
        <p:spPr>
          <a:xfrm>
            <a:off x="6449757" y="2897849"/>
            <a:ext cx="1738092" cy="1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7D39CF7-7C3D-B69F-DD96-13BEC7C910F0}"/>
              </a:ext>
            </a:extLst>
          </p:cNvPr>
          <p:cNvSpPr txBox="1"/>
          <p:nvPr/>
        </p:nvSpPr>
        <p:spPr>
          <a:xfrm>
            <a:off x="8395037" y="3411026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0AD32DE-27CB-B9AF-C151-3A2651428CA1}"/>
              </a:ext>
            </a:extLst>
          </p:cNvPr>
          <p:cNvSpPr txBox="1"/>
          <p:nvPr/>
        </p:nvSpPr>
        <p:spPr>
          <a:xfrm>
            <a:off x="9215168" y="1779434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776ec8df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AAEDF-AA5C-B37C-E638-80C095BE4EDB}"/>
              </a:ext>
            </a:extLst>
          </p:cNvPr>
          <p:cNvSpPr txBox="1"/>
          <p:nvPr/>
        </p:nvSpPr>
        <p:spPr>
          <a:xfrm>
            <a:off x="5763790" y="3050875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/>
                <a:cs typeface="+mn-cs"/>
              </a:rPr>
              <a:t>4eec7777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EC9D3375-76CF-8767-98B4-28A4B076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923" y="4596389"/>
            <a:ext cx="2444106" cy="190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88A62651-A9BE-7283-3AD0-82179776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923" y="4945047"/>
            <a:ext cx="2444106" cy="190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02690C6-95A2-CA56-F605-58273AEC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57" y="5326088"/>
            <a:ext cx="2444107" cy="18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1F9BDEB-FD31-30CA-72CB-CD090357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57" y="5679365"/>
            <a:ext cx="2444107" cy="18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0094ADF-A12F-F1DC-D3B0-49C82F2EDE04}"/>
              </a:ext>
            </a:extLst>
          </p:cNvPr>
          <p:cNvSpPr txBox="1"/>
          <p:nvPr/>
        </p:nvSpPr>
        <p:spPr>
          <a:xfrm>
            <a:off x="8964751" y="5390088"/>
            <a:ext cx="2767361" cy="7600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System.</a:t>
            </a:r>
            <a:r>
              <a:rPr kumimoji="0" lang="zh-CN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B3FF4F3-CF2A-982D-E56F-2C501C15ABD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594226" y="2046860"/>
            <a:ext cx="2735750" cy="17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85094C-0AA3-56F1-2A58-DEBDDBFC9749}"/>
              </a:ext>
            </a:extLst>
          </p:cNvPr>
          <p:cNvSpPr txBox="1"/>
          <p:nvPr/>
        </p:nvSpPr>
        <p:spPr>
          <a:xfrm>
            <a:off x="457357" y="4553377"/>
            <a:ext cx="3777024" cy="13347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System.</a:t>
            </a:r>
            <a:r>
              <a:rPr kumimoji="0" lang="zh-CN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BB2E62-2708-FC05-70FA-867F0ED12200}"/>
              </a:ext>
            </a:extLst>
          </p:cNvPr>
          <p:cNvSpPr txBox="1"/>
          <p:nvPr/>
        </p:nvSpPr>
        <p:spPr>
          <a:xfrm>
            <a:off x="8964751" y="5390222"/>
            <a:ext cx="2767361" cy="7600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</a:t>
            </a: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System.</a:t>
            </a:r>
            <a:r>
              <a:rPr kumimoji="0" lang="zh-CN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9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917356" y="1204180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98882" y="120418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阿里巴巴普惠体"/>
              <a:cs typeface="+mn-cs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/>
        </p:nvGraphicFramePr>
        <p:xfrm>
          <a:off x="1015679" y="1856503"/>
          <a:ext cx="10065276" cy="4052957"/>
        </p:xfrm>
        <a:graphic>
          <a:graphicData uri="http://schemas.openxmlformats.org/drawingml/2006/table">
            <a:tbl>
              <a:tblPr/>
              <a:tblGrid>
                <a:gridCol w="2305925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236952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522399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,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不需要初始化赋值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没有默认值，使用之前必须完成赋值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作用域不同      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整个对象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98427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与对象共存亡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Alibaba PuHuiTi R" pitchFamily="18" charset="-122"/>
                        </a:rPr>
                        <a:t>随着方法的调用而生，随着方法的运行结束而亡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16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0191FBA-B424-4886-9ED4-CCF8D551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75" y="2200259"/>
            <a:ext cx="3276405" cy="5234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schoolName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CB1C07-EC28-C9A2-9076-EC4A32ACB761}"/>
              </a:ext>
            </a:extLst>
          </p:cNvPr>
          <p:cNvSpPr txBox="1"/>
          <p:nvPr/>
        </p:nvSpPr>
        <p:spPr>
          <a:xfrm>
            <a:off x="877304" y="1621167"/>
            <a:ext cx="8354784" cy="336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方式一：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 Java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程序中的所有字符串文字（例如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“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abc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）都为此类的对象。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7F3082E-DC65-AB50-34E6-2F7D7BFC3D04}"/>
              </a:ext>
            </a:extLst>
          </p:cNvPr>
          <p:cNvSpPr txBox="1"/>
          <p:nvPr/>
        </p:nvSpPr>
        <p:spPr>
          <a:xfrm>
            <a:off x="877304" y="1152192"/>
            <a:ext cx="4686300" cy="4066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String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创建对象封装字符串数据的方式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FA034-B2BB-C308-935E-697C459ED80C}"/>
              </a:ext>
            </a:extLst>
          </p:cNvPr>
          <p:cNvSpPr txBox="1"/>
          <p:nvPr/>
        </p:nvSpPr>
        <p:spPr>
          <a:xfrm>
            <a:off x="877304" y="2966005"/>
            <a:ext cx="4686300" cy="336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方式二：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调用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String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类的构造器初始化字符串对象。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A6B2F36-6922-081A-9807-83D90048C09F}"/>
              </a:ext>
            </a:extLst>
          </p:cNvPr>
          <p:cNvGraphicFramePr>
            <a:graphicFrameLocks noGrp="1"/>
          </p:cNvGraphicFramePr>
          <p:nvPr/>
        </p:nvGraphicFramePr>
        <p:xfrm>
          <a:off x="992149" y="3432095"/>
          <a:ext cx="6055237" cy="2182621"/>
        </p:xfrm>
        <a:graphic>
          <a:graphicData uri="http://schemas.openxmlformats.org/drawingml/2006/table">
            <a:tbl>
              <a:tblPr/>
              <a:tblGrid>
                <a:gridCol w="278559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26963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3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7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创建一个空白字符串对象，不含有任何内容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37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String(String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original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根据传入的字符串内容，来创建字符串对象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26712"/>
                  </a:ext>
                </a:extLst>
              </a:tr>
              <a:tr h="437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String(char[] chars)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根据字符数组的内容，来创建字符串对象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37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String(byte[] </a:t>
                      </a:r>
                      <a:r>
                        <a:rPr lang="en-US" altLang="zh-CN" sz="1200" dirty="0"/>
                        <a:t>bytes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根据字节数组的内容，来创建字符串对象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490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D7B2F419-DFAB-BDBB-BFFC-B4EE38CF64E7}"/>
              </a:ext>
            </a:extLst>
          </p:cNvPr>
          <p:cNvSpPr txBox="1"/>
          <p:nvPr/>
        </p:nvSpPr>
        <p:spPr>
          <a:xfrm>
            <a:off x="547196" y="911639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提供的操作字符串数据的常用方法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5FD5688-1DC3-C4B3-7A58-211B30E90A23}"/>
              </a:ext>
            </a:extLst>
          </p:cNvPr>
          <p:cNvGraphicFramePr>
            <a:graphicFrameLocks noGrp="1"/>
          </p:cNvGraphicFramePr>
          <p:nvPr/>
        </p:nvGraphicFramePr>
        <p:xfrm>
          <a:off x="622610" y="1380614"/>
          <a:ext cx="10302240" cy="4248709"/>
        </p:xfrm>
        <a:graphic>
          <a:graphicData uri="http://schemas.openxmlformats.org/drawingml/2006/table">
            <a:tbl>
              <a:tblPr/>
              <a:tblGrid>
                <a:gridCol w="594471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35752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63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2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length​()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获取字符串的长度返回（就是字符个数）</a:t>
                      </a:r>
                      <a:endParaRPr lang="en-US" altLang="zh-C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63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charAt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 index)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获取某个索引位置处的字符返回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char[]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toCharArray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将当前字符串转换成字符数组返回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04717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equals(Object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anObject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判断当前字符串与另一个字符串的内容一样，一样返回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38351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equalsIgnoreCase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anotherString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判断当前字符串与另一个字符串的内容是否一样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忽略大小写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59693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int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endIndex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根据开始和结束索引进行截取，得到新的字符串（包前不包后）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05127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从传入的索引处截取，截取到末尾，得到新的字符串返回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61985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replace(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target,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replacement) 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使用新值，将字符串中的旧值替换，得到新的字符串</a:t>
                      </a:r>
                      <a:endParaRPr lang="en-US" altLang="zh-CN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94414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contains(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s)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判断字符串中是否包含了某个字符串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94745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startsWith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prefix)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判断字符串是否以某个字符串内容开头，开头返回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，反之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71900"/>
                  </a:ext>
                </a:extLst>
              </a:tr>
              <a:tr h="285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 </a:t>
                      </a:r>
                      <a:endParaRPr lang="zh-CN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把字符串按照某个字符串内容分割，并返回字符串数组回来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5874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9CFA3A4-6FBF-D7C4-BEF3-B175E959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7" y="5899087"/>
            <a:ext cx="3973453" cy="398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3BE7F7-6028-3E7E-EB23-5BC792BFC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160" y="5922431"/>
            <a:ext cx="2707345" cy="3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881505E-7B40-44C9-8672-9491202708F4}"/>
              </a:ext>
            </a:extLst>
          </p:cNvPr>
          <p:cNvSpPr txBox="1"/>
          <p:nvPr/>
        </p:nvSpPr>
        <p:spPr>
          <a:xfrm>
            <a:off x="499993" y="1369321"/>
            <a:ext cx="10793307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注意：只要是以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方式写出的字符串对象，会在堆内存中的字符串常量池中存储。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C155E96-B880-40F8-8DC5-E078A69291A6}"/>
              </a:ext>
            </a:extLst>
          </p:cNvPr>
          <p:cNvSpPr txBox="1"/>
          <p:nvPr/>
        </p:nvSpPr>
        <p:spPr>
          <a:xfrm>
            <a:off x="528168" y="1951723"/>
            <a:ext cx="4032251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main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String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[] args)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String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name 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黑马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   name +=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程序员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Alibaba PuHuiTi R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   name +=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 "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播妞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.println(name);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}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Alibaba PuHuiTi R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2BE5CC-9344-4284-9B9D-3878A2521518}"/>
              </a:ext>
            </a:extLst>
          </p:cNvPr>
          <p:cNvSpPr/>
          <p:nvPr/>
        </p:nvSpPr>
        <p:spPr>
          <a:xfrm>
            <a:off x="4901748" y="1925125"/>
            <a:ext cx="3361267" cy="3175000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6861FF-07F9-426B-8F81-249741DF388E}"/>
              </a:ext>
            </a:extLst>
          </p:cNvPr>
          <p:cNvSpPr/>
          <p:nvPr/>
        </p:nvSpPr>
        <p:spPr bwMode="auto">
          <a:xfrm>
            <a:off x="8435446" y="1909237"/>
            <a:ext cx="3361267" cy="327193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7933C7-AA6A-4623-8246-DAC75266CE29}"/>
              </a:ext>
            </a:extLst>
          </p:cNvPr>
          <p:cNvSpPr/>
          <p:nvPr/>
        </p:nvSpPr>
        <p:spPr>
          <a:xfrm>
            <a:off x="8634366" y="2852857"/>
            <a:ext cx="3054349" cy="1162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5DD072-8C01-4C9F-9225-EAB8BCF9FEE7}"/>
              </a:ext>
            </a:extLst>
          </p:cNvPr>
          <p:cNvSpPr txBox="1"/>
          <p:nvPr/>
        </p:nvSpPr>
        <p:spPr>
          <a:xfrm>
            <a:off x="9458406" y="2466321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字符串常量池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3EEDBE2-BAC6-49A3-8177-94FBC7F6E0DF}"/>
              </a:ext>
            </a:extLst>
          </p:cNvPr>
          <p:cNvSpPr txBox="1"/>
          <p:nvPr/>
        </p:nvSpPr>
        <p:spPr>
          <a:xfrm>
            <a:off x="5036427" y="3095393"/>
            <a:ext cx="3025750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 Unicode MS"/>
              <a:ea typeface="Alibaba PuHuiTi 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 Unicode MS"/>
              <a:ea typeface="Alibaba PuHuiTi 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 Unicode MS"/>
              <a:ea typeface="Alibaba PuHuiTi 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 Unicode MS"/>
              <a:ea typeface="Alibaba PuHuiTi 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 Unicode MS"/>
              <a:ea typeface="Alibaba PuHuiTi 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 Unicode MS"/>
              <a:ea typeface="Alibaba PuHuiTi R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F13C40-5E45-4F98-BE4D-EED44DA9F211}"/>
              </a:ext>
            </a:extLst>
          </p:cNvPr>
          <p:cNvSpPr txBox="1"/>
          <p:nvPr/>
        </p:nvSpPr>
        <p:spPr>
          <a:xfrm>
            <a:off x="9555245" y="2923948"/>
            <a:ext cx="8418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黑马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2DF5ED-F43B-48E8-87F2-A4AC385EC907}"/>
              </a:ext>
            </a:extLst>
          </p:cNvPr>
          <p:cNvSpPr txBox="1"/>
          <p:nvPr/>
        </p:nvSpPr>
        <p:spPr>
          <a:xfrm>
            <a:off x="9577133" y="3250541"/>
            <a:ext cx="9220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程序员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0A6604-D1BA-4C29-9AEA-2A70F4CFAD5A}"/>
              </a:ext>
            </a:extLst>
          </p:cNvPr>
          <p:cNvSpPr txBox="1"/>
          <p:nvPr/>
        </p:nvSpPr>
        <p:spPr>
          <a:xfrm>
            <a:off x="9584692" y="3585600"/>
            <a:ext cx="7425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播妞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4737D5B1-01EC-489F-A34E-2C5A8CDE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006" y="1892950"/>
            <a:ext cx="124671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栈内存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970BC13F-126E-482E-BCC5-20B73E5C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99" y="1883821"/>
            <a:ext cx="124671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堆内存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AA20A2-FEA9-47CD-860C-131B1162C48D}"/>
              </a:ext>
            </a:extLst>
          </p:cNvPr>
          <p:cNvSpPr txBox="1"/>
          <p:nvPr/>
        </p:nvSpPr>
        <p:spPr>
          <a:xfrm>
            <a:off x="9203594" y="4345120"/>
            <a:ext cx="12811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黑马程序员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4C76C3-60B7-4223-9361-0C45F5E1951C}"/>
              </a:ext>
            </a:extLst>
          </p:cNvPr>
          <p:cNvSpPr txBox="1"/>
          <p:nvPr/>
        </p:nvSpPr>
        <p:spPr>
          <a:xfrm>
            <a:off x="9203594" y="4763146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黑马程序员播妞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683513B-3F74-4C7B-82F9-C6CAD427EA12}"/>
              </a:ext>
            </a:extLst>
          </p:cNvPr>
          <p:cNvSpPr txBox="1"/>
          <p:nvPr/>
        </p:nvSpPr>
        <p:spPr>
          <a:xfrm>
            <a:off x="5036426" y="2786052"/>
            <a:ext cx="1246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main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Alibaba PuHuiTi R"/>
                <a:cs typeface="+mn-cs"/>
              </a:rPr>
              <a:t>方法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BA1EB2-AD46-45A0-A339-C53290BB82AE}"/>
              </a:ext>
            </a:extLst>
          </p:cNvPr>
          <p:cNvSpPr/>
          <p:nvPr/>
        </p:nvSpPr>
        <p:spPr>
          <a:xfrm>
            <a:off x="523758" y="2313013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512DAC-F73B-4ECD-925A-3C5E7388E597}"/>
              </a:ext>
            </a:extLst>
          </p:cNvPr>
          <p:cNvSpPr txBox="1"/>
          <p:nvPr/>
        </p:nvSpPr>
        <p:spPr>
          <a:xfrm>
            <a:off x="5178471" y="3185475"/>
            <a:ext cx="10005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name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BA80714-D728-485B-829E-687ED5899F1E}"/>
              </a:ext>
            </a:extLst>
          </p:cNvPr>
          <p:cNvSpPr/>
          <p:nvPr/>
        </p:nvSpPr>
        <p:spPr>
          <a:xfrm>
            <a:off x="5258520" y="3447854"/>
            <a:ext cx="1000595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92E90F8-E750-426A-AB16-CE4D14DA5751}"/>
              </a:ext>
            </a:extLst>
          </p:cNvPr>
          <p:cNvCxnSpPr>
            <a:cxnSpLocks/>
          </p:cNvCxnSpPr>
          <p:nvPr/>
        </p:nvCxnSpPr>
        <p:spPr>
          <a:xfrm flipV="1">
            <a:off x="6117495" y="3062187"/>
            <a:ext cx="3598991" cy="248144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43717DC-935D-41ED-8EC7-C62079912B1F}"/>
              </a:ext>
            </a:extLst>
          </p:cNvPr>
          <p:cNvSpPr/>
          <p:nvPr/>
        </p:nvSpPr>
        <p:spPr>
          <a:xfrm>
            <a:off x="514937" y="2571410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F7AC282-CF6C-481F-9B3B-C41E11886BD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179066" y="3312433"/>
            <a:ext cx="3013325" cy="1161070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DC41299-DE83-4973-9DA0-057867696D5D}"/>
              </a:ext>
            </a:extLst>
          </p:cNvPr>
          <p:cNvSpPr/>
          <p:nvPr/>
        </p:nvSpPr>
        <p:spPr>
          <a:xfrm>
            <a:off x="523758" y="2818861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729A81-B389-46B8-BDF0-13B48582120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179066" y="3312433"/>
            <a:ext cx="3025750" cy="1598074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37B72A59-3EF1-4CD9-9650-0AE5B0489CFC}"/>
              </a:ext>
            </a:extLst>
          </p:cNvPr>
          <p:cNvSpPr/>
          <p:nvPr/>
        </p:nvSpPr>
        <p:spPr>
          <a:xfrm>
            <a:off x="523758" y="3074522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563E7B1-F64D-4867-9D50-7BF4F0C6DDDF}"/>
              </a:ext>
            </a:extLst>
          </p:cNvPr>
          <p:cNvCxnSpPr>
            <a:cxnSpLocks/>
          </p:cNvCxnSpPr>
          <p:nvPr/>
        </p:nvCxnSpPr>
        <p:spPr>
          <a:xfrm flipH="1">
            <a:off x="2553317" y="3336147"/>
            <a:ext cx="9578" cy="117641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8249092C-E19D-3856-28D5-7EA4E892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37" y="1010283"/>
            <a:ext cx="10749599" cy="517190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注意事项</a:t>
            </a:r>
            <a:r>
              <a:rPr lang="en-US" altLang="zh-CN" dirty="0"/>
              <a:t>1: String</a:t>
            </a:r>
            <a:r>
              <a:rPr lang="zh-CN" altLang="en-US" dirty="0"/>
              <a:t>的对象是不可变字符串对象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400FAA-72A4-541C-4DED-53F34E3FB8A2}"/>
              </a:ext>
            </a:extLst>
          </p:cNvPr>
          <p:cNvSpPr txBox="1"/>
          <p:nvPr/>
        </p:nvSpPr>
        <p:spPr>
          <a:xfrm>
            <a:off x="764379" y="5687868"/>
            <a:ext cx="898828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结论：每次试图改变字符串对象实际上是新产生了新的字符串对象了，变量每次都是指向了新的字符串对象，之前字符串对象的内容确实是没有改变的，因此说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的对象是不可变的。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6D7004F-CF53-59D5-24FD-6FDCD144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58" y="4519225"/>
            <a:ext cx="3032201" cy="97271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0FCA641-7B51-E7EB-5B8C-444044CC793E}"/>
              </a:ext>
            </a:extLst>
          </p:cNvPr>
          <p:cNvSpPr txBox="1"/>
          <p:nvPr/>
        </p:nvSpPr>
        <p:spPr>
          <a:xfrm>
            <a:off x="8967065" y="2908476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119d7047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A2BBBC-6E33-0A38-3030-010D4062AF4B}"/>
              </a:ext>
            </a:extLst>
          </p:cNvPr>
          <p:cNvSpPr txBox="1"/>
          <p:nvPr/>
        </p:nvSpPr>
        <p:spPr>
          <a:xfrm>
            <a:off x="9265269" y="4125728"/>
            <a:ext cx="77938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219ac47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FB91411-5325-A3CA-A73F-49F290435768}"/>
              </a:ext>
            </a:extLst>
          </p:cNvPr>
          <p:cNvSpPr txBox="1"/>
          <p:nvPr/>
        </p:nvSpPr>
        <p:spPr>
          <a:xfrm>
            <a:off x="9258775" y="4600732"/>
            <a:ext cx="77938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319cc47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29518 0.081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31003 -0.099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31394 -0.1625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/>
      <p:bldP spid="24" grpId="0" animBg="1"/>
      <p:bldP spid="25" grpId="0"/>
      <p:bldP spid="32" grpId="0"/>
      <p:bldP spid="33" grpId="0"/>
      <p:bldP spid="34" grpId="0"/>
      <p:bldP spid="35" grpId="0"/>
      <p:bldP spid="40" grpId="0"/>
      <p:bldP spid="41" grpId="0"/>
      <p:bldP spid="54" grpId="0"/>
      <p:bldP spid="59" grpId="0" animBg="1"/>
      <p:bldP spid="59" grpId="1" animBg="1"/>
      <p:bldP spid="61" grpId="0"/>
      <p:bldP spid="62" grpId="0" animBg="1"/>
      <p:bldP spid="68" grpId="0" animBg="1"/>
      <p:bldP spid="68" grpId="1" animBg="1"/>
      <p:bldP spid="75" grpId="0" animBg="1"/>
      <p:bldP spid="75" grpId="1" animBg="1"/>
      <p:bldP spid="80" grpId="0" animBg="1"/>
      <p:bldP spid="31" grpId="0"/>
      <p:bldP spid="31" grpId="1"/>
      <p:bldP spid="31" grpId="2"/>
      <p:bldP spid="37" grpId="0"/>
      <p:bldP spid="37" grpId="1"/>
      <p:bldP spid="37" grpId="2"/>
      <p:bldP spid="39" grpId="0"/>
      <p:bldP spid="3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FE11427E-5EA2-436C-9FD2-C1B6C5FE6D1C}"/>
              </a:ext>
            </a:extLst>
          </p:cNvPr>
          <p:cNvSpPr txBox="1"/>
          <p:nvPr/>
        </p:nvSpPr>
        <p:spPr>
          <a:xfrm>
            <a:off x="706747" y="1841770"/>
            <a:ext cx="4032251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main(String[] args)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String s1 =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"abc"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String s2 =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"abc"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System.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.println(s1 == s2);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}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6F227-1AE8-41CC-9CA1-7FFA98B0AD6C}"/>
              </a:ext>
            </a:extLst>
          </p:cNvPr>
          <p:cNvSpPr/>
          <p:nvPr/>
        </p:nvSpPr>
        <p:spPr>
          <a:xfrm>
            <a:off x="5613439" y="1565666"/>
            <a:ext cx="2774519" cy="396028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EF903D-4D0F-452E-BD11-A082D12A6E51}"/>
              </a:ext>
            </a:extLst>
          </p:cNvPr>
          <p:cNvSpPr/>
          <p:nvPr/>
        </p:nvSpPr>
        <p:spPr bwMode="auto">
          <a:xfrm>
            <a:off x="9094997" y="1565666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53C2DAF-D1C1-473B-A49E-56FBAC58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641" y="1538575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栈内存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BA34071-682B-4499-9FFF-89555082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731" y="1471532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堆内存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FBF8934-5C24-4482-AE49-6E3C67D1EE1B}"/>
              </a:ext>
            </a:extLst>
          </p:cNvPr>
          <p:cNvSpPr/>
          <p:nvPr/>
        </p:nvSpPr>
        <p:spPr>
          <a:xfrm>
            <a:off x="9315978" y="2822806"/>
            <a:ext cx="2478221" cy="117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3F0F53-E99B-4A31-B5A4-05B8AADA6BBE}"/>
              </a:ext>
            </a:extLst>
          </p:cNvPr>
          <p:cNvSpPr txBox="1"/>
          <p:nvPr/>
        </p:nvSpPr>
        <p:spPr>
          <a:xfrm>
            <a:off x="9371858" y="2338712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4CE61AE-CB5E-47A7-BD84-70295AC161C2}"/>
              </a:ext>
            </a:extLst>
          </p:cNvPr>
          <p:cNvSpPr txBox="1"/>
          <p:nvPr/>
        </p:nvSpPr>
        <p:spPr>
          <a:xfrm>
            <a:off x="5855183" y="3254654"/>
            <a:ext cx="2288688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62C9E6-D58A-437E-AA80-089B6205FE64}"/>
              </a:ext>
            </a:extLst>
          </p:cNvPr>
          <p:cNvSpPr txBox="1"/>
          <p:nvPr/>
        </p:nvSpPr>
        <p:spPr>
          <a:xfrm>
            <a:off x="9952145" y="325290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"abc"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F16BDC-544B-428C-8101-08494B5DD346}"/>
              </a:ext>
            </a:extLst>
          </p:cNvPr>
          <p:cNvSpPr txBox="1"/>
          <p:nvPr/>
        </p:nvSpPr>
        <p:spPr>
          <a:xfrm>
            <a:off x="2726114" y="3583655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0BDBC7-A8EA-459E-B66B-CC8915F69782}"/>
              </a:ext>
            </a:extLst>
          </p:cNvPr>
          <p:cNvSpPr txBox="1"/>
          <p:nvPr/>
        </p:nvSpPr>
        <p:spPr>
          <a:xfrm>
            <a:off x="3416282" y="3583655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true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D6CCE4A8-8673-4C6C-83A6-BA97965A1106}"/>
              </a:ext>
            </a:extLst>
          </p:cNvPr>
          <p:cNvSpPr txBox="1"/>
          <p:nvPr/>
        </p:nvSpPr>
        <p:spPr>
          <a:xfrm>
            <a:off x="607323" y="1194689"/>
            <a:ext cx="355397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通过“”定义字符串内存原理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4A32CF-7183-4E49-9D82-08F5F612EBD4}"/>
              </a:ext>
            </a:extLst>
          </p:cNvPr>
          <p:cNvSpPr txBox="1"/>
          <p:nvPr/>
        </p:nvSpPr>
        <p:spPr>
          <a:xfrm>
            <a:off x="5753251" y="2868176"/>
            <a:ext cx="20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宋体" panose="02010600030101010101" pitchFamily="2" charset="-122"/>
              </a:rPr>
              <a:t>方法：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宋体" panose="02010600030101010101" pitchFamily="2" charset="-122"/>
              </a:rPr>
              <a:t>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3F368C-CB59-4CAD-A752-E3EA10CC8667}"/>
              </a:ext>
            </a:extLst>
          </p:cNvPr>
          <p:cNvSpPr/>
          <p:nvPr/>
        </p:nvSpPr>
        <p:spPr>
          <a:xfrm>
            <a:off x="706746" y="2234209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D79F32-F4AF-400E-A640-035C993FD8A7}"/>
              </a:ext>
            </a:extLst>
          </p:cNvPr>
          <p:cNvGrpSpPr>
            <a:grpSpLocks/>
          </p:cNvGrpSpPr>
          <p:nvPr/>
        </p:nvGrpSpPr>
        <p:grpSpPr bwMode="auto">
          <a:xfrm>
            <a:off x="2491420" y="4104268"/>
            <a:ext cx="2877933" cy="1384995"/>
            <a:chOff x="1533796" y="3579862"/>
            <a:chExt cx="2704179" cy="14006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07060BB-1D8C-40ED-900D-66F63B91AB04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0" name="TextBox 2">
              <a:extLst>
                <a:ext uri="{FF2B5EF4-FFF2-40B4-BE49-F238E27FC236}">
                  <a16:creationId xmlns:a16="http://schemas.microsoft.com/office/drawing/2014/main" id="{57469137-3C6E-411B-B36A-A580DC5F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796" y="4372902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D275DD62-F3E8-43E1-A0CB-AE178AC52143}"/>
              </a:ext>
            </a:extLst>
          </p:cNvPr>
          <p:cNvSpPr txBox="1"/>
          <p:nvPr/>
        </p:nvSpPr>
        <p:spPr>
          <a:xfrm>
            <a:off x="2964672" y="4242117"/>
            <a:ext cx="165155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5276CD-3372-4149-800C-08127B761FC3}"/>
              </a:ext>
            </a:extLst>
          </p:cNvPr>
          <p:cNvSpPr txBox="1"/>
          <p:nvPr/>
        </p:nvSpPr>
        <p:spPr>
          <a:xfrm>
            <a:off x="5986849" y="330913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1CAD91-4606-43F3-9AF8-7293349DE2C1}"/>
              </a:ext>
            </a:extLst>
          </p:cNvPr>
          <p:cNvSpPr/>
          <p:nvPr/>
        </p:nvSpPr>
        <p:spPr>
          <a:xfrm>
            <a:off x="6066898" y="3571511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5C61E39-9216-4917-96BB-EE4B4A984442}"/>
              </a:ext>
            </a:extLst>
          </p:cNvPr>
          <p:cNvSpPr txBox="1"/>
          <p:nvPr/>
        </p:nvSpPr>
        <p:spPr>
          <a:xfrm>
            <a:off x="5986849" y="4036641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1CF750-A41D-42B4-A2CF-D53E4B1CC18C}"/>
              </a:ext>
            </a:extLst>
          </p:cNvPr>
          <p:cNvSpPr/>
          <p:nvPr/>
        </p:nvSpPr>
        <p:spPr>
          <a:xfrm>
            <a:off x="6066898" y="4299020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99FEB9-60CD-41D8-9A3A-71AFA6A032B6}"/>
              </a:ext>
            </a:extLst>
          </p:cNvPr>
          <p:cNvSpPr txBox="1"/>
          <p:nvPr/>
        </p:nvSpPr>
        <p:spPr>
          <a:xfrm>
            <a:off x="9952145" y="2951966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6acbcfc0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C3E687E-0AAE-40E8-AB8D-DED5D205C7EA}"/>
              </a:ext>
            </a:extLst>
          </p:cNvPr>
          <p:cNvSpPr txBox="1"/>
          <p:nvPr/>
        </p:nvSpPr>
        <p:spPr>
          <a:xfrm>
            <a:off x="9952145" y="2956400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6acbcfc0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2DD178-B69F-49F6-9267-C845D93E4DD7}"/>
              </a:ext>
            </a:extLst>
          </p:cNvPr>
          <p:cNvSpPr/>
          <p:nvPr/>
        </p:nvSpPr>
        <p:spPr>
          <a:xfrm>
            <a:off x="706746" y="2416742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167BBE-D475-49CB-973B-6A28FC37D110}"/>
              </a:ext>
            </a:extLst>
          </p:cNvPr>
          <p:cNvCxnSpPr>
            <a:cxnSpLocks/>
          </p:cNvCxnSpPr>
          <p:nvPr/>
        </p:nvCxnSpPr>
        <p:spPr>
          <a:xfrm flipV="1">
            <a:off x="6640442" y="3422759"/>
            <a:ext cx="3466861" cy="3176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8875B44-2BD6-4CB5-AC6F-EBE3CAFC91BE}"/>
              </a:ext>
            </a:extLst>
          </p:cNvPr>
          <p:cNvCxnSpPr>
            <a:cxnSpLocks/>
          </p:cNvCxnSpPr>
          <p:nvPr/>
        </p:nvCxnSpPr>
        <p:spPr>
          <a:xfrm flipV="1">
            <a:off x="6679566" y="3462989"/>
            <a:ext cx="3427737" cy="702469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3A064E7-4623-4879-8115-46ACC1671D2F}"/>
              </a:ext>
            </a:extLst>
          </p:cNvPr>
          <p:cNvSpPr/>
          <p:nvPr/>
        </p:nvSpPr>
        <p:spPr>
          <a:xfrm>
            <a:off x="706745" y="2600933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FCC86D-5328-4DEB-BD95-A4370CB7A7B2}"/>
              </a:ext>
            </a:extLst>
          </p:cNvPr>
          <p:cNvCxnSpPr>
            <a:cxnSpLocks/>
          </p:cNvCxnSpPr>
          <p:nvPr/>
        </p:nvCxnSpPr>
        <p:spPr>
          <a:xfrm>
            <a:off x="3416282" y="2777811"/>
            <a:ext cx="0" cy="76799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8712519-481F-516A-AA32-04A74F89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14" y="5969960"/>
            <a:ext cx="3885450" cy="4152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EC737D-6C58-2315-2F57-8693109E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81" y="5937917"/>
            <a:ext cx="1741743" cy="47937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4543716-AF48-67D5-EA0A-5C203C7EFBC1}"/>
              </a:ext>
            </a:extLst>
          </p:cNvPr>
          <p:cNvSpPr txBox="1"/>
          <p:nvPr/>
        </p:nvSpPr>
        <p:spPr>
          <a:xfrm>
            <a:off x="9952145" y="2950589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6acbcfc0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31354 0.0949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474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30937 0.2018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5" grpId="0"/>
      <p:bldP spid="29" grpId="0" animBg="1"/>
      <p:bldP spid="30" grpId="0"/>
      <p:bldP spid="31" grpId="0" animBg="1"/>
      <p:bldP spid="32" grpId="0"/>
      <p:bldP spid="50" grpId="0"/>
      <p:bldP spid="51" grpId="0"/>
      <p:bldP spid="23" grpId="0"/>
      <p:bldP spid="35" grpId="0" animBg="1"/>
      <p:bldP spid="35" grpId="1" animBg="1"/>
      <p:bldP spid="41" grpId="0" animBg="1"/>
      <p:bldP spid="42" grpId="0"/>
      <p:bldP spid="43" grpId="0" animBg="1"/>
      <p:bldP spid="46" grpId="0"/>
      <p:bldP spid="47" grpId="0" animBg="1"/>
      <p:bldP spid="54" grpId="0"/>
      <p:bldP spid="54" grpId="1"/>
      <p:bldP spid="55" grpId="0"/>
      <p:bldP spid="55" grpId="1"/>
      <p:bldP spid="56" grpId="0" animBg="1"/>
      <p:bldP spid="56" grpId="1" animBg="1"/>
      <p:bldP spid="59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FE11427E-5EA2-436C-9FD2-C1B6C5FE6D1C}"/>
              </a:ext>
            </a:extLst>
          </p:cNvPr>
          <p:cNvSpPr txBox="1"/>
          <p:nvPr/>
        </p:nvSpPr>
        <p:spPr>
          <a:xfrm>
            <a:off x="706747" y="1841770"/>
            <a:ext cx="4032251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main(String[] args)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char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[] chs = {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'a'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'b'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'c'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};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String s1 =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String(chs);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String s2 =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String(chs);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System.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.println(s1 == s2);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}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6F227-1AE8-41CC-9CA1-7FFA98B0AD6C}"/>
              </a:ext>
            </a:extLst>
          </p:cNvPr>
          <p:cNvSpPr/>
          <p:nvPr/>
        </p:nvSpPr>
        <p:spPr>
          <a:xfrm>
            <a:off x="5575732" y="1935904"/>
            <a:ext cx="2774519" cy="396028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EF903D-4D0F-452E-BD11-A082D12A6E51}"/>
              </a:ext>
            </a:extLst>
          </p:cNvPr>
          <p:cNvSpPr/>
          <p:nvPr/>
        </p:nvSpPr>
        <p:spPr bwMode="auto">
          <a:xfrm>
            <a:off x="9104269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53C2DAF-D1C1-473B-A49E-56FBAC58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934" y="1908813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栈内存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BA34071-682B-4499-9FFF-89555082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堆内存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4CE61AE-CB5E-47A7-BD84-70295AC161C2}"/>
              </a:ext>
            </a:extLst>
          </p:cNvPr>
          <p:cNvSpPr txBox="1"/>
          <p:nvPr/>
        </p:nvSpPr>
        <p:spPr>
          <a:xfrm>
            <a:off x="5760503" y="3161809"/>
            <a:ext cx="2288688" cy="246221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F16BDC-544B-428C-8101-08494B5DD346}"/>
              </a:ext>
            </a:extLst>
          </p:cNvPr>
          <p:cNvSpPr txBox="1"/>
          <p:nvPr/>
        </p:nvSpPr>
        <p:spPr>
          <a:xfrm>
            <a:off x="2743915" y="356531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0BDBC7-A8EA-459E-B66B-CC8915F69782}"/>
              </a:ext>
            </a:extLst>
          </p:cNvPr>
          <p:cNvSpPr txBox="1"/>
          <p:nvPr/>
        </p:nvSpPr>
        <p:spPr>
          <a:xfrm>
            <a:off x="3434083" y="3565319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false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D6CCE4A8-8673-4C6C-83A6-BA97965A1106}"/>
              </a:ext>
            </a:extLst>
          </p:cNvPr>
          <p:cNvSpPr txBox="1"/>
          <p:nvPr/>
        </p:nvSpPr>
        <p:spPr>
          <a:xfrm>
            <a:off x="607323" y="1194689"/>
            <a:ext cx="355397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构造器得到字符串对象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4A32CF-7183-4E49-9D82-08F5F612EBD4}"/>
              </a:ext>
            </a:extLst>
          </p:cNvPr>
          <p:cNvSpPr txBox="1"/>
          <p:nvPr/>
        </p:nvSpPr>
        <p:spPr>
          <a:xfrm>
            <a:off x="5717124" y="2695242"/>
            <a:ext cx="20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宋体" panose="02010600030101010101" pitchFamily="2" charset="-122"/>
              </a:rPr>
              <a:t>方法：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宋体" panose="02010600030101010101" pitchFamily="2" charset="-122"/>
              </a:rPr>
              <a:t>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3F368C-CB59-4CAD-A752-E3EA10CC8667}"/>
              </a:ext>
            </a:extLst>
          </p:cNvPr>
          <p:cNvSpPr/>
          <p:nvPr/>
        </p:nvSpPr>
        <p:spPr>
          <a:xfrm>
            <a:off x="711502" y="2234505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D79F32-F4AF-400E-A640-035C993FD8A7}"/>
              </a:ext>
            </a:extLst>
          </p:cNvPr>
          <p:cNvGrpSpPr>
            <a:grpSpLocks/>
          </p:cNvGrpSpPr>
          <p:nvPr/>
        </p:nvGrpSpPr>
        <p:grpSpPr bwMode="auto">
          <a:xfrm>
            <a:off x="2453713" y="4474506"/>
            <a:ext cx="2877933" cy="1384995"/>
            <a:chOff x="1533796" y="3579862"/>
            <a:chExt cx="2704179" cy="14006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07060BB-1D8C-40ED-900D-66F63B91AB04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0" name="TextBox 2">
              <a:extLst>
                <a:ext uri="{FF2B5EF4-FFF2-40B4-BE49-F238E27FC236}">
                  <a16:creationId xmlns:a16="http://schemas.microsoft.com/office/drawing/2014/main" id="{57469137-3C6E-411B-B36A-A580DC5F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796" y="4372902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D275DD62-F3E8-43E1-A0CB-AE178AC52143}"/>
              </a:ext>
            </a:extLst>
          </p:cNvPr>
          <p:cNvSpPr txBox="1"/>
          <p:nvPr/>
        </p:nvSpPr>
        <p:spPr>
          <a:xfrm>
            <a:off x="2926965" y="4612355"/>
            <a:ext cx="165155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5276CD-3372-4149-800C-08127B761FC3}"/>
              </a:ext>
            </a:extLst>
          </p:cNvPr>
          <p:cNvSpPr txBox="1"/>
          <p:nvPr/>
        </p:nvSpPr>
        <p:spPr>
          <a:xfrm>
            <a:off x="5923630" y="3272915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char[] 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chs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1CAD91-4606-43F3-9AF8-7293349DE2C1}"/>
              </a:ext>
            </a:extLst>
          </p:cNvPr>
          <p:cNvSpPr/>
          <p:nvPr/>
        </p:nvSpPr>
        <p:spPr>
          <a:xfrm>
            <a:off x="5988466" y="354037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5C61E39-9216-4917-96BB-EE4B4A984442}"/>
              </a:ext>
            </a:extLst>
          </p:cNvPr>
          <p:cNvSpPr txBox="1"/>
          <p:nvPr/>
        </p:nvSpPr>
        <p:spPr>
          <a:xfrm>
            <a:off x="5923630" y="399165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1CF750-A41D-42B4-A2CF-D53E4B1CC18C}"/>
              </a:ext>
            </a:extLst>
          </p:cNvPr>
          <p:cNvSpPr/>
          <p:nvPr/>
        </p:nvSpPr>
        <p:spPr>
          <a:xfrm>
            <a:off x="5988466" y="426967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2DD178-B69F-49F6-9267-C845D93E4DD7}"/>
              </a:ext>
            </a:extLst>
          </p:cNvPr>
          <p:cNvSpPr/>
          <p:nvPr/>
        </p:nvSpPr>
        <p:spPr>
          <a:xfrm>
            <a:off x="706746" y="2416742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3A064E7-4623-4879-8115-46ACC1671D2F}"/>
              </a:ext>
            </a:extLst>
          </p:cNvPr>
          <p:cNvSpPr/>
          <p:nvPr/>
        </p:nvSpPr>
        <p:spPr>
          <a:xfrm>
            <a:off x="706745" y="2600933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FCC86D-5328-4DEB-BD95-A4370CB7A7B2}"/>
              </a:ext>
            </a:extLst>
          </p:cNvPr>
          <p:cNvCxnSpPr>
            <a:cxnSpLocks/>
          </p:cNvCxnSpPr>
          <p:nvPr/>
        </p:nvCxnSpPr>
        <p:spPr>
          <a:xfrm>
            <a:off x="3416282" y="3003019"/>
            <a:ext cx="0" cy="542789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9EE08C1-4507-4E45-A58A-B5087E0DA9A1}"/>
              </a:ext>
            </a:extLst>
          </p:cNvPr>
          <p:cNvSpPr txBox="1"/>
          <p:nvPr/>
        </p:nvSpPr>
        <p:spPr>
          <a:xfrm>
            <a:off x="5923630" y="478372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498967-7953-4981-9B7A-728C7162FAB6}"/>
              </a:ext>
            </a:extLst>
          </p:cNvPr>
          <p:cNvSpPr/>
          <p:nvPr/>
        </p:nvSpPr>
        <p:spPr>
          <a:xfrm>
            <a:off x="5988466" y="5061750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FBBF0C-FC2B-496B-9982-B792C4CE1D3E}"/>
              </a:ext>
            </a:extLst>
          </p:cNvPr>
          <p:cNvSpPr/>
          <p:nvPr/>
        </p:nvSpPr>
        <p:spPr>
          <a:xfrm>
            <a:off x="9276080" y="2695067"/>
            <a:ext cx="2387600" cy="5608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127099-5962-4FAD-AD44-F000CBCEA967}"/>
              </a:ext>
            </a:extLst>
          </p:cNvPr>
          <p:cNvCxnSpPr/>
          <p:nvPr/>
        </p:nvCxnSpPr>
        <p:spPr>
          <a:xfrm>
            <a:off x="10038080" y="2695242"/>
            <a:ext cx="0" cy="57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3D17CF-661D-4B97-9DDE-92E10197A882}"/>
              </a:ext>
            </a:extLst>
          </p:cNvPr>
          <p:cNvCxnSpPr/>
          <p:nvPr/>
        </p:nvCxnSpPr>
        <p:spPr>
          <a:xfrm>
            <a:off x="10820400" y="2686668"/>
            <a:ext cx="0" cy="57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154A67C-B828-4E30-A5B4-503B014F3868}"/>
              </a:ext>
            </a:extLst>
          </p:cNvPr>
          <p:cNvSpPr txBox="1"/>
          <p:nvPr/>
        </p:nvSpPr>
        <p:spPr>
          <a:xfrm>
            <a:off x="9344311" y="2753232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'a'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C9B4BB5-4B97-481F-99A2-6060F4664947}"/>
              </a:ext>
            </a:extLst>
          </p:cNvPr>
          <p:cNvSpPr txBox="1"/>
          <p:nvPr/>
        </p:nvSpPr>
        <p:spPr>
          <a:xfrm>
            <a:off x="10112835" y="2777811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b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CC44E1-487C-4365-AA83-CBA0F0410158}"/>
              </a:ext>
            </a:extLst>
          </p:cNvPr>
          <p:cNvSpPr txBox="1"/>
          <p:nvPr/>
        </p:nvSpPr>
        <p:spPr>
          <a:xfrm>
            <a:off x="10886439" y="2777811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c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'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06657BB-2F6E-4C65-9CC2-076A0D5E7671}"/>
              </a:ext>
            </a:extLst>
          </p:cNvPr>
          <p:cNvSpPr txBox="1"/>
          <p:nvPr/>
        </p:nvSpPr>
        <p:spPr>
          <a:xfrm>
            <a:off x="9185541" y="2416248"/>
            <a:ext cx="137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6acbcfc0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2AC8420-1214-4002-BD7A-8AEE59351C6F}"/>
              </a:ext>
            </a:extLst>
          </p:cNvPr>
          <p:cNvCxnSpPr>
            <a:cxnSpLocks/>
          </p:cNvCxnSpPr>
          <p:nvPr/>
        </p:nvCxnSpPr>
        <p:spPr>
          <a:xfrm flipV="1">
            <a:off x="6698201" y="2714861"/>
            <a:ext cx="2577879" cy="703675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2F0098F-6CAB-42C9-9F8A-CF290CB1EE83}"/>
              </a:ext>
            </a:extLst>
          </p:cNvPr>
          <p:cNvSpPr/>
          <p:nvPr/>
        </p:nvSpPr>
        <p:spPr>
          <a:xfrm>
            <a:off x="9276080" y="3873096"/>
            <a:ext cx="1107438" cy="4143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6EAE58-20EE-43A0-8D0E-955FC488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311" y="3956658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"abc"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17FB14E-8E56-4A51-BECF-446C61D14659}"/>
              </a:ext>
            </a:extLst>
          </p:cNvPr>
          <p:cNvCxnSpPr>
            <a:cxnSpLocks/>
          </p:cNvCxnSpPr>
          <p:nvPr/>
        </p:nvCxnSpPr>
        <p:spPr>
          <a:xfrm>
            <a:off x="10024112" y="3272915"/>
            <a:ext cx="0" cy="6337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39E438C-7F01-49AD-93F0-C2C1AFCA7BF0}"/>
              </a:ext>
            </a:extLst>
          </p:cNvPr>
          <p:cNvSpPr txBox="1"/>
          <p:nvPr/>
        </p:nvSpPr>
        <p:spPr>
          <a:xfrm>
            <a:off x="9220593" y="3617371"/>
            <a:ext cx="137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34ab23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6719ECA-209E-40F0-A249-2689BDA34F5A}"/>
              </a:ext>
            </a:extLst>
          </p:cNvPr>
          <p:cNvCxnSpPr>
            <a:cxnSpLocks/>
          </p:cNvCxnSpPr>
          <p:nvPr/>
        </p:nvCxnSpPr>
        <p:spPr>
          <a:xfrm flipV="1">
            <a:off x="6608598" y="3889891"/>
            <a:ext cx="2679351" cy="220303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F16468C-C3F7-4C6C-839A-C6189CCE1C16}"/>
              </a:ext>
            </a:extLst>
          </p:cNvPr>
          <p:cNvSpPr/>
          <p:nvPr/>
        </p:nvSpPr>
        <p:spPr>
          <a:xfrm>
            <a:off x="10411811" y="4738172"/>
            <a:ext cx="1107438" cy="4143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EB67BDC-F827-45FB-8E5D-B271594B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80" y="4800093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"abc"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BDD5E0-2C5D-4081-B6F8-74BDC130749D}"/>
              </a:ext>
            </a:extLst>
          </p:cNvPr>
          <p:cNvCxnSpPr>
            <a:cxnSpLocks/>
          </p:cNvCxnSpPr>
          <p:nvPr/>
        </p:nvCxnSpPr>
        <p:spPr>
          <a:xfrm flipH="1">
            <a:off x="11202844" y="3272915"/>
            <a:ext cx="14803" cy="14865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BDCD6D1-7379-4C91-B661-63B077E74320}"/>
              </a:ext>
            </a:extLst>
          </p:cNvPr>
          <p:cNvSpPr txBox="1"/>
          <p:nvPr/>
        </p:nvSpPr>
        <p:spPr>
          <a:xfrm>
            <a:off x="10356324" y="4482447"/>
            <a:ext cx="986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56abf43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BF696C-0A44-467A-BAA5-DDB7415FAE64}"/>
              </a:ext>
            </a:extLst>
          </p:cNvPr>
          <p:cNvCxnSpPr>
            <a:cxnSpLocks/>
          </p:cNvCxnSpPr>
          <p:nvPr/>
        </p:nvCxnSpPr>
        <p:spPr>
          <a:xfrm flipV="1">
            <a:off x="6596729" y="4738172"/>
            <a:ext cx="3852097" cy="15353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0FC5E58-F01D-471F-9028-24AA9A7BBDEB}"/>
              </a:ext>
            </a:extLst>
          </p:cNvPr>
          <p:cNvSpPr/>
          <p:nvPr/>
        </p:nvSpPr>
        <p:spPr>
          <a:xfrm>
            <a:off x="700202" y="2794890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26055 0.172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4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25885 0.10254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35664 0.0930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9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5" grpId="0"/>
      <p:bldP spid="31" grpId="0" animBg="1"/>
      <p:bldP spid="50" grpId="0"/>
      <p:bldP spid="51" grpId="0"/>
      <p:bldP spid="23" grpId="0"/>
      <p:bldP spid="35" grpId="0" animBg="1"/>
      <p:bldP spid="35" grpId="1" animBg="1"/>
      <p:bldP spid="41" grpId="0" animBg="1"/>
      <p:bldP spid="42" grpId="0"/>
      <p:bldP spid="43" grpId="0" animBg="1"/>
      <p:bldP spid="46" grpId="0"/>
      <p:bldP spid="47" grpId="0" animBg="1"/>
      <p:bldP spid="56" grpId="0" animBg="1"/>
      <p:bldP spid="56" grpId="1" animBg="1"/>
      <p:bldP spid="59" grpId="0" animBg="1"/>
      <p:bldP spid="59" grpId="1" animBg="1"/>
      <p:bldP spid="34" grpId="0"/>
      <p:bldP spid="36" grpId="0" animBg="1"/>
      <p:bldP spid="2" grpId="0" animBg="1"/>
      <p:bldP spid="44" grpId="0"/>
      <p:bldP spid="45" grpId="0"/>
      <p:bldP spid="48" grpId="0"/>
      <p:bldP spid="49" grpId="0"/>
      <p:bldP spid="49" grpId="1"/>
      <p:bldP spid="53" grpId="0" animBg="1"/>
      <p:bldP spid="61" grpId="0"/>
      <p:bldP spid="65" grpId="0"/>
      <p:bldP spid="65" grpId="1"/>
      <p:bldP spid="67" grpId="0" animBg="1"/>
      <p:bldP spid="68" grpId="0"/>
      <p:bldP spid="70" grpId="0"/>
      <p:bldP spid="70" grpId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F086F8-C0C2-4B8B-BACA-3D81D7372490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十进制转二进制的算法</a:t>
            </a:r>
          </a:p>
        </p:txBody>
      </p:sp>
      <p:sp>
        <p:nvSpPr>
          <p:cNvPr id="20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3620894" cy="338554"/>
          </a:xfrm>
        </p:spPr>
        <p:txBody>
          <a:bodyPr/>
          <a:lstStyle/>
          <a:p>
            <a:pPr marL="285750" indent="-285750" eaLnBrk="1" hangingPunct="1"/>
            <a:r>
              <a:rPr lang="zh-CN" altLang="en-US" b="0" dirty="0">
                <a:solidFill>
                  <a:srgbClr val="333333"/>
                </a:solidFill>
                <a:effectLst/>
                <a:latin typeface="PingFang SC"/>
              </a:rPr>
              <a:t>除二取余法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b="1" dirty="0">
              <a:solidFill>
                <a:srgbClr val="333333"/>
              </a:solidFill>
              <a:effectLst/>
              <a:latin typeface="PingFang SC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EB2BEC-8969-4DEA-9EC4-D645035EDD4E}"/>
              </a:ext>
            </a:extLst>
          </p:cNvPr>
          <p:cNvGrpSpPr/>
          <p:nvPr/>
        </p:nvGrpSpPr>
        <p:grpSpPr>
          <a:xfrm>
            <a:off x="6852083" y="2522951"/>
            <a:ext cx="648677" cy="338554"/>
            <a:chOff x="1781908" y="2164861"/>
            <a:chExt cx="648677" cy="35950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64064BB-1282-4FD7-A2A2-B154DBC89F7F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84E558D-8DAE-4148-9E94-DA08BD4E5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93CA3C0-7DC6-471E-981C-EA21BED24980}"/>
              </a:ext>
            </a:extLst>
          </p:cNvPr>
          <p:cNvSpPr txBox="1"/>
          <p:nvPr/>
        </p:nvSpPr>
        <p:spPr>
          <a:xfrm>
            <a:off x="6954313" y="246327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3CF012-B083-456D-A799-6AE208C27684}"/>
              </a:ext>
            </a:extLst>
          </p:cNvPr>
          <p:cNvSpPr txBox="1"/>
          <p:nvPr/>
        </p:nvSpPr>
        <p:spPr>
          <a:xfrm>
            <a:off x="6477335" y="2507562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56C377-49C8-4769-87B5-75A316133790}"/>
              </a:ext>
            </a:extLst>
          </p:cNvPr>
          <p:cNvSpPr txBox="1"/>
          <p:nvPr/>
        </p:nvSpPr>
        <p:spPr>
          <a:xfrm>
            <a:off x="7116004" y="2888562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DFC654-63BD-4BE1-A734-66CE0DAE43B6}"/>
              </a:ext>
            </a:extLst>
          </p:cNvPr>
          <p:cNvGrpSpPr/>
          <p:nvPr/>
        </p:nvGrpSpPr>
        <p:grpSpPr>
          <a:xfrm>
            <a:off x="7040162" y="2888521"/>
            <a:ext cx="648677" cy="338554"/>
            <a:chOff x="1781908" y="2164861"/>
            <a:chExt cx="648677" cy="35950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975F21-A7D1-42D9-9458-9E2AE1D2C397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C4F0E95-9ADE-431F-AA04-37B6D06C734A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DEF0BD8-03CD-4411-8F50-4D4459D5F2A6}"/>
              </a:ext>
            </a:extLst>
          </p:cNvPr>
          <p:cNvSpPr txBox="1"/>
          <p:nvPr/>
        </p:nvSpPr>
        <p:spPr>
          <a:xfrm>
            <a:off x="7536382" y="2490293"/>
            <a:ext cx="23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048348-E166-4058-A721-7D318084FF6B}"/>
              </a:ext>
            </a:extLst>
          </p:cNvPr>
          <p:cNvSpPr txBox="1"/>
          <p:nvPr/>
        </p:nvSpPr>
        <p:spPr>
          <a:xfrm>
            <a:off x="6707227" y="2876894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B9F2A9-7EEC-4F08-BE57-4A3203B8D35A}"/>
              </a:ext>
            </a:extLst>
          </p:cNvPr>
          <p:cNvSpPr txBox="1"/>
          <p:nvPr/>
        </p:nvSpPr>
        <p:spPr>
          <a:xfrm>
            <a:off x="7166412" y="328240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535369-5103-411F-A3AC-C58854B67239}"/>
              </a:ext>
            </a:extLst>
          </p:cNvPr>
          <p:cNvGrpSpPr/>
          <p:nvPr/>
        </p:nvGrpSpPr>
        <p:grpSpPr>
          <a:xfrm>
            <a:off x="7148286" y="3252210"/>
            <a:ext cx="648677" cy="338554"/>
            <a:chOff x="1781908" y="2164861"/>
            <a:chExt cx="648677" cy="359508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FB5D0EC-5BE2-4FDB-8044-EB1B908A4C10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63013B2-2B86-4E53-99BF-57E645ACD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665B3F8-5D4B-41C9-829A-D3EF1FBBF789}"/>
              </a:ext>
            </a:extLst>
          </p:cNvPr>
          <p:cNvSpPr txBox="1"/>
          <p:nvPr/>
        </p:nvSpPr>
        <p:spPr>
          <a:xfrm>
            <a:off x="7643156" y="2883208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9E5B19-7D21-4A65-B6A4-B16B1A117F44}"/>
              </a:ext>
            </a:extLst>
          </p:cNvPr>
          <p:cNvSpPr txBox="1"/>
          <p:nvPr/>
        </p:nvSpPr>
        <p:spPr>
          <a:xfrm>
            <a:off x="6778564" y="3269342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8F38578-1E97-4898-BF1F-A6AF6073073B}"/>
              </a:ext>
            </a:extLst>
          </p:cNvPr>
          <p:cNvSpPr txBox="1"/>
          <p:nvPr/>
        </p:nvSpPr>
        <p:spPr>
          <a:xfrm>
            <a:off x="7198750" y="3676050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13B93D-A578-45E9-8734-2711C6A0FD0F}"/>
              </a:ext>
            </a:extLst>
          </p:cNvPr>
          <p:cNvSpPr txBox="1"/>
          <p:nvPr/>
        </p:nvSpPr>
        <p:spPr>
          <a:xfrm>
            <a:off x="7703461" y="3265125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5F99624-7B1D-401B-A4B8-51E210DC60FD}"/>
              </a:ext>
            </a:extLst>
          </p:cNvPr>
          <p:cNvSpPr/>
          <p:nvPr/>
        </p:nvSpPr>
        <p:spPr>
          <a:xfrm>
            <a:off x="7289326" y="2399150"/>
            <a:ext cx="1561851" cy="1432558"/>
          </a:xfrm>
          <a:custGeom>
            <a:avLst/>
            <a:gdLst>
              <a:gd name="connsiteX0" fmla="*/ 0 w 1375621"/>
              <a:gd name="connsiteY0" fmla="*/ 1844040 h 1844040"/>
              <a:gd name="connsiteX1" fmla="*/ 1371600 w 1375621"/>
              <a:gd name="connsiteY1" fmla="*/ 419100 h 1844040"/>
              <a:gd name="connsiteX2" fmla="*/ 449580 w 1375621"/>
              <a:gd name="connsiteY2" fmla="*/ 0 h 1844040"/>
              <a:gd name="connsiteX3" fmla="*/ 449580 w 1375621"/>
              <a:gd name="connsiteY3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621" h="1844040">
                <a:moveTo>
                  <a:pt x="0" y="1844040"/>
                </a:moveTo>
                <a:cubicBezTo>
                  <a:pt x="648335" y="1285240"/>
                  <a:pt x="1296670" y="726440"/>
                  <a:pt x="1371600" y="419100"/>
                </a:cubicBezTo>
                <a:cubicBezTo>
                  <a:pt x="1446530" y="111760"/>
                  <a:pt x="449580" y="0"/>
                  <a:pt x="449580" y="0"/>
                </a:cubicBezTo>
                <a:lnTo>
                  <a:pt x="44958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2BCCD5FA-0B71-4824-845C-FAD649459AAD}"/>
              </a:ext>
            </a:extLst>
          </p:cNvPr>
          <p:cNvSpPr/>
          <p:nvPr/>
        </p:nvSpPr>
        <p:spPr>
          <a:xfrm>
            <a:off x="7480471" y="2605928"/>
            <a:ext cx="747841" cy="1295228"/>
          </a:xfrm>
          <a:custGeom>
            <a:avLst/>
            <a:gdLst>
              <a:gd name="connsiteX0" fmla="*/ 0 w 381525"/>
              <a:gd name="connsiteY0" fmla="*/ 1432560 h 1432560"/>
              <a:gd name="connsiteX1" fmla="*/ 373380 w 381525"/>
              <a:gd name="connsiteY1" fmla="*/ 1173480 h 1432560"/>
              <a:gd name="connsiteX2" fmla="*/ 220980 w 381525"/>
              <a:gd name="connsiteY2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" h="1432560">
                <a:moveTo>
                  <a:pt x="0" y="1432560"/>
                </a:moveTo>
                <a:cubicBezTo>
                  <a:pt x="168275" y="1422400"/>
                  <a:pt x="336550" y="1412240"/>
                  <a:pt x="373380" y="1173480"/>
                </a:cubicBezTo>
                <a:cubicBezTo>
                  <a:pt x="410210" y="934720"/>
                  <a:pt x="315595" y="467360"/>
                  <a:pt x="22098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9CF169-E649-4A97-88FB-03933A6DE46D}"/>
              </a:ext>
            </a:extLst>
          </p:cNvPr>
          <p:cNvSpPr txBox="1"/>
          <p:nvPr/>
        </p:nvSpPr>
        <p:spPr>
          <a:xfrm>
            <a:off x="6573989" y="4463919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的二进制是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67CD468-6A75-4D31-8030-D0C77258BA4A}"/>
              </a:ext>
            </a:extLst>
          </p:cNvPr>
          <p:cNvGrpSpPr/>
          <p:nvPr/>
        </p:nvGrpSpPr>
        <p:grpSpPr>
          <a:xfrm>
            <a:off x="1798857" y="2719244"/>
            <a:ext cx="648677" cy="338554"/>
            <a:chOff x="1781908" y="2164861"/>
            <a:chExt cx="648677" cy="359508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B970390-86B0-4A83-AA58-E14D5D54CF4A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E7D76F8-20FC-4A25-B58B-E21230C50BC4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5CB6BF24-18CD-4BEC-9AF5-5B8751BA82F3}"/>
              </a:ext>
            </a:extLst>
          </p:cNvPr>
          <p:cNvSpPr txBox="1"/>
          <p:nvPr/>
        </p:nvSpPr>
        <p:spPr>
          <a:xfrm>
            <a:off x="1901087" y="265957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73F8A19-620F-4991-8186-DE73675D6A47}"/>
              </a:ext>
            </a:extLst>
          </p:cNvPr>
          <p:cNvSpPr txBox="1"/>
          <p:nvPr/>
        </p:nvSpPr>
        <p:spPr>
          <a:xfrm>
            <a:off x="1424109" y="2703855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211156F-4FF5-4401-9579-6E2BB68DDD0F}"/>
              </a:ext>
            </a:extLst>
          </p:cNvPr>
          <p:cNvSpPr txBox="1"/>
          <p:nvPr/>
        </p:nvSpPr>
        <p:spPr>
          <a:xfrm>
            <a:off x="1926402" y="3086695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8785C2A-D32B-41AE-BE64-38918723DA7C}"/>
              </a:ext>
            </a:extLst>
          </p:cNvPr>
          <p:cNvSpPr txBox="1"/>
          <p:nvPr/>
        </p:nvSpPr>
        <p:spPr>
          <a:xfrm>
            <a:off x="2445123" y="2717363"/>
            <a:ext cx="23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E24AA18F-2AA7-42BC-AE35-78D14B92F07D}"/>
              </a:ext>
            </a:extLst>
          </p:cNvPr>
          <p:cNvSpPr/>
          <p:nvPr/>
        </p:nvSpPr>
        <p:spPr>
          <a:xfrm>
            <a:off x="2209800" y="2863387"/>
            <a:ext cx="1375621" cy="1844040"/>
          </a:xfrm>
          <a:custGeom>
            <a:avLst/>
            <a:gdLst>
              <a:gd name="connsiteX0" fmla="*/ 0 w 1375621"/>
              <a:gd name="connsiteY0" fmla="*/ 1844040 h 1844040"/>
              <a:gd name="connsiteX1" fmla="*/ 1371600 w 1375621"/>
              <a:gd name="connsiteY1" fmla="*/ 419100 h 1844040"/>
              <a:gd name="connsiteX2" fmla="*/ 449580 w 1375621"/>
              <a:gd name="connsiteY2" fmla="*/ 0 h 1844040"/>
              <a:gd name="connsiteX3" fmla="*/ 449580 w 1375621"/>
              <a:gd name="connsiteY3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621" h="1844040">
                <a:moveTo>
                  <a:pt x="0" y="1844040"/>
                </a:moveTo>
                <a:cubicBezTo>
                  <a:pt x="648335" y="1285240"/>
                  <a:pt x="1296670" y="726440"/>
                  <a:pt x="1371600" y="419100"/>
                </a:cubicBezTo>
                <a:cubicBezTo>
                  <a:pt x="1446530" y="111760"/>
                  <a:pt x="449580" y="0"/>
                  <a:pt x="449580" y="0"/>
                </a:cubicBezTo>
                <a:lnTo>
                  <a:pt x="44958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A80C8ADC-EC1A-4DDE-9D2F-518F9BC0F01C}"/>
              </a:ext>
            </a:extLst>
          </p:cNvPr>
          <p:cNvSpPr/>
          <p:nvPr/>
        </p:nvSpPr>
        <p:spPr>
          <a:xfrm>
            <a:off x="2189252" y="2923904"/>
            <a:ext cx="925834" cy="709301"/>
          </a:xfrm>
          <a:custGeom>
            <a:avLst/>
            <a:gdLst>
              <a:gd name="connsiteX0" fmla="*/ 0 w 381525"/>
              <a:gd name="connsiteY0" fmla="*/ 1432560 h 1432560"/>
              <a:gd name="connsiteX1" fmla="*/ 373380 w 381525"/>
              <a:gd name="connsiteY1" fmla="*/ 1173480 h 1432560"/>
              <a:gd name="connsiteX2" fmla="*/ 220980 w 381525"/>
              <a:gd name="connsiteY2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" h="1432560">
                <a:moveTo>
                  <a:pt x="0" y="1432560"/>
                </a:moveTo>
                <a:cubicBezTo>
                  <a:pt x="168275" y="1422400"/>
                  <a:pt x="336550" y="1412240"/>
                  <a:pt x="373380" y="1173480"/>
                </a:cubicBezTo>
                <a:cubicBezTo>
                  <a:pt x="410210" y="934720"/>
                  <a:pt x="315595" y="467360"/>
                  <a:pt x="22098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4AACFC2-CE1D-4D2F-9D5E-250792285529}"/>
              </a:ext>
            </a:extLst>
          </p:cNvPr>
          <p:cNvSpPr txBox="1"/>
          <p:nvPr/>
        </p:nvSpPr>
        <p:spPr>
          <a:xfrm>
            <a:off x="1356902" y="446119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的二进制是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E6B7BEE-D50E-47E2-B656-094F7FDB45B2}"/>
              </a:ext>
            </a:extLst>
          </p:cNvPr>
          <p:cNvGrpSpPr/>
          <p:nvPr/>
        </p:nvGrpSpPr>
        <p:grpSpPr>
          <a:xfrm>
            <a:off x="1919106" y="3077605"/>
            <a:ext cx="648677" cy="338554"/>
            <a:chOff x="1781908" y="2164861"/>
            <a:chExt cx="648677" cy="359508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5ACEBD4-6A77-47F4-B3FE-250AC21E56F8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8B30401-BD3A-4F82-BC73-BEAEB1AC8E64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8DB9643-BCF6-4A6F-AC15-F08661D9D79F}"/>
              </a:ext>
            </a:extLst>
          </p:cNvPr>
          <p:cNvSpPr txBox="1"/>
          <p:nvPr/>
        </p:nvSpPr>
        <p:spPr>
          <a:xfrm>
            <a:off x="1569431" y="3062216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7E61A6F-6015-455A-B20A-418ED564ACF3}"/>
              </a:ext>
            </a:extLst>
          </p:cNvPr>
          <p:cNvSpPr txBox="1"/>
          <p:nvPr/>
        </p:nvSpPr>
        <p:spPr>
          <a:xfrm flipH="1">
            <a:off x="1886810" y="3448545"/>
            <a:ext cx="29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BEF4D0C-F4BF-4311-B90B-F704975926DD}"/>
              </a:ext>
            </a:extLst>
          </p:cNvPr>
          <p:cNvSpPr txBox="1"/>
          <p:nvPr/>
        </p:nvSpPr>
        <p:spPr>
          <a:xfrm>
            <a:off x="2424436" y="3086695"/>
            <a:ext cx="23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B841629-DCAE-4180-8666-0FED2B0678F5}"/>
              </a:ext>
            </a:extLst>
          </p:cNvPr>
          <p:cNvSpPr/>
          <p:nvPr/>
        </p:nvSpPr>
        <p:spPr bwMode="auto">
          <a:xfrm>
            <a:off x="2112195" y="2504363"/>
            <a:ext cx="1662114" cy="626663"/>
          </a:xfrm>
          <a:prstGeom prst="rect">
            <a:avLst/>
          </a:prstGeom>
          <a:solidFill>
            <a:srgbClr val="AD2A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问题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2E1414F-C2B8-4C3B-93BC-8C7E12EAFA06}"/>
              </a:ext>
            </a:extLst>
          </p:cNvPr>
          <p:cNvSpPr/>
          <p:nvPr/>
        </p:nvSpPr>
        <p:spPr bwMode="auto">
          <a:xfrm>
            <a:off x="3774309" y="2504363"/>
            <a:ext cx="5331815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D2A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你现在说的数字很小，那我一个数很大，比如153，他的二进制难道我一个个12345678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这样推出来吗，有没有更直接的算法呢？</a:t>
            </a:r>
          </a:p>
        </p:txBody>
      </p:sp>
    </p:spTree>
    <p:extLst>
      <p:ext uri="{BB962C8B-B14F-4D97-AF65-F5344CB8AC3E}">
        <p14:creationId xmlns:p14="http://schemas.microsoft.com/office/powerpoint/2010/main" val="19486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5" grpId="0"/>
      <p:bldP spid="27" grpId="0"/>
      <p:bldP spid="28" grpId="0"/>
      <p:bldP spid="32" grpId="0"/>
      <p:bldP spid="36" grpId="0"/>
      <p:bldP spid="37" grpId="0"/>
      <p:bldP spid="41" grpId="0"/>
      <p:bldP spid="42" grpId="0"/>
      <p:bldP spid="43" grpId="0"/>
      <p:bldP spid="44" grpId="0"/>
      <p:bldP spid="56" grpId="0" animBg="1"/>
      <p:bldP spid="57" grpId="0"/>
      <p:bldP spid="99" grpId="0"/>
      <p:bldP spid="100" grpId="0"/>
      <p:bldP spid="101" grpId="0"/>
      <p:bldP spid="105" grpId="0"/>
      <p:bldP spid="116" grpId="0" animBg="1"/>
      <p:bldP spid="117" grpId="0"/>
      <p:bldP spid="83" grpId="0"/>
      <p:bldP spid="84" grpId="0"/>
      <p:bldP spid="85" grpId="0"/>
      <p:bldP spid="86" grpId="0" animBg="1"/>
      <p:bldP spid="86" grpId="1" animBg="1"/>
      <p:bldP spid="87" grpId="0" animBg="1"/>
      <p:bldP spid="8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91381-39F5-4E7A-BE40-726AD17D2DE5}"/>
              </a:ext>
            </a:extLst>
          </p:cNvPr>
          <p:cNvSpPr txBox="1"/>
          <p:nvPr/>
        </p:nvSpPr>
        <p:spPr>
          <a:xfrm>
            <a:off x="696165" y="988796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ArrayList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&lt;E&gt;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CE2D-5988-4423-A8F2-AD54EA2157D1}"/>
              </a:ext>
            </a:extLst>
          </p:cNvPr>
          <p:cNvSpPr txBox="1"/>
          <p:nvPr/>
        </p:nvSpPr>
        <p:spPr>
          <a:xfrm>
            <a:off x="696165" y="1566072"/>
            <a:ext cx="103505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是用的最多、最常见的一种集合。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7FDAE7B-0129-4E9B-B230-0856EAB4550E}"/>
              </a:ext>
            </a:extLst>
          </p:cNvPr>
          <p:cNvGraphicFramePr>
            <a:graphicFrameLocks noGrp="1"/>
          </p:cNvGraphicFramePr>
          <p:nvPr/>
        </p:nvGraphicFramePr>
        <p:xfrm>
          <a:off x="796450" y="2157925"/>
          <a:ext cx="7665759" cy="739601"/>
        </p:xfrm>
        <a:graphic>
          <a:graphicData uri="http://schemas.openxmlformats.org/drawingml/2006/table">
            <a:tbl>
              <a:tblPr/>
              <a:tblGrid>
                <a:gridCol w="374224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92351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45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ArrayList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创建一个空的集合对象</a:t>
                      </a: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4D57810-E7AC-A0FA-45CE-58591AF5406C}"/>
              </a:ext>
            </a:extLst>
          </p:cNvPr>
          <p:cNvGraphicFramePr>
            <a:graphicFrameLocks noGrp="1"/>
          </p:cNvGraphicFramePr>
          <p:nvPr/>
        </p:nvGraphicFramePr>
        <p:xfrm>
          <a:off x="796451" y="3188485"/>
          <a:ext cx="7665760" cy="3165285"/>
        </p:xfrm>
        <a:graphic>
          <a:graphicData uri="http://schemas.openxmlformats.org/drawingml/2006/table">
            <a:tbl>
              <a:tblPr/>
              <a:tblGrid>
                <a:gridCol w="374224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92351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194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61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add(E e)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将指定的元素添加到此集合的末尾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43409"/>
                  </a:ext>
                </a:extLst>
              </a:tr>
              <a:tr h="361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add(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在此集合中的指定位置插入指定的元素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356"/>
                  </a:ext>
                </a:extLst>
              </a:tr>
              <a:tr h="38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get(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返回指定索引处的元素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44187"/>
                  </a:ext>
                </a:extLst>
              </a:tr>
              <a:tr h="38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size()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返回集合中的元素的个数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61974"/>
                  </a:ext>
                </a:extLst>
              </a:tr>
              <a:tr h="38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remove(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删除指定索引处的元素，返回被删除的元素</a:t>
                      </a: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57071"/>
                  </a:ext>
                </a:extLst>
              </a:tr>
              <a:tr h="38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remove(Object o)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删除指定的元素，返回删除是否成功</a:t>
                      </a: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8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set(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修改指定索引处的元素，返回被修改的元素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96362DD-AA02-45D6-8C8B-F299D1241F9C}"/>
              </a:ext>
            </a:extLst>
          </p:cNvPr>
          <p:cNvSpPr txBox="1"/>
          <p:nvPr/>
        </p:nvSpPr>
        <p:spPr>
          <a:xfrm>
            <a:off x="964816" y="2498707"/>
            <a:ext cx="121801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类变量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EF72AA4D-0C79-4D40-A6F3-92CD814DB894}"/>
              </a:ext>
            </a:extLst>
          </p:cNvPr>
          <p:cNvSpPr txBox="1"/>
          <p:nvPr/>
        </p:nvSpPr>
        <p:spPr>
          <a:xfrm>
            <a:off x="867314" y="2057225"/>
            <a:ext cx="485506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成员变量按照有无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修饰，分为两种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1DF0C8-8F71-CD41-9564-3C2836846913}"/>
              </a:ext>
            </a:extLst>
          </p:cNvPr>
          <p:cNvSpPr txBox="1"/>
          <p:nvPr/>
        </p:nvSpPr>
        <p:spPr>
          <a:xfrm>
            <a:off x="964815" y="2979529"/>
            <a:ext cx="2482790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l"/>
              <a:defRPr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实例变量（对象的变量）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0FBBA5-E2B1-A61A-831C-076912A05CB1}"/>
              </a:ext>
            </a:extLst>
          </p:cNvPr>
          <p:cNvSpPr txBox="1"/>
          <p:nvPr/>
        </p:nvSpPr>
        <p:spPr>
          <a:xfrm>
            <a:off x="955806" y="1312603"/>
            <a:ext cx="5022208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叫静态，可以修饰成员变量、成员方法。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EA416416-0C85-3E14-C705-BC2CA69EE42B}"/>
              </a:ext>
            </a:extLst>
          </p:cNvPr>
          <p:cNvSpPr txBox="1"/>
          <p:nvPr/>
        </p:nvSpPr>
        <p:spPr>
          <a:xfrm>
            <a:off x="945974" y="908162"/>
            <a:ext cx="2168678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B8E753-3BC5-3FD7-5411-D96680E0D18E}"/>
              </a:ext>
            </a:extLst>
          </p:cNvPr>
          <p:cNvSpPr txBox="1"/>
          <p:nvPr/>
        </p:nvSpPr>
        <p:spPr>
          <a:xfrm>
            <a:off x="1090579" y="3649074"/>
            <a:ext cx="2642435" cy="20016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93B2B98-227E-B965-1D98-BA4AD1B6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79" y="3645941"/>
            <a:ext cx="2027096" cy="1371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AEC1F09-8872-70BF-6C4C-D65AF18B3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49" y="3591745"/>
            <a:ext cx="1577477" cy="9373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0578635-9145-DE39-CC92-F57CF11BC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49" y="4858003"/>
            <a:ext cx="1577477" cy="9373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EAC77D-968B-9DF4-6174-29A0C9AB8354}"/>
              </a:ext>
            </a:extLst>
          </p:cNvPr>
          <p:cNvCxnSpPr>
            <a:cxnSpLocks/>
          </p:cNvCxnSpPr>
          <p:nvPr/>
        </p:nvCxnSpPr>
        <p:spPr>
          <a:xfrm flipH="1">
            <a:off x="5541327" y="3646589"/>
            <a:ext cx="2098922" cy="70860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B531F5A-EBA9-6BD7-153B-4BF379114F02}"/>
              </a:ext>
            </a:extLst>
          </p:cNvPr>
          <p:cNvCxnSpPr>
            <a:cxnSpLocks/>
          </p:cNvCxnSpPr>
          <p:nvPr/>
        </p:nvCxnSpPr>
        <p:spPr>
          <a:xfrm flipH="1" flipV="1">
            <a:off x="5548726" y="4453359"/>
            <a:ext cx="2091523" cy="5285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">
            <a:extLst>
              <a:ext uri="{FF2B5EF4-FFF2-40B4-BE49-F238E27FC236}">
                <a16:creationId xmlns:a16="http://schemas.microsoft.com/office/drawing/2014/main" id="{65D8E494-A4B3-5DE1-76C9-91224D006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979" y="5197896"/>
            <a:ext cx="1818835" cy="78925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类变量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类变量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不推荐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97F6E382-42DD-521E-D947-184DB7B1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979" y="6131939"/>
            <a:ext cx="1818835" cy="3852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实例变量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1F3134-E5EF-5F3C-4BAE-C838A8FD7CFC}"/>
              </a:ext>
            </a:extLst>
          </p:cNvPr>
          <p:cNvSpPr/>
          <p:nvPr/>
        </p:nvSpPr>
        <p:spPr>
          <a:xfrm>
            <a:off x="1384324" y="4273229"/>
            <a:ext cx="676774" cy="25746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D74BD5-3DF3-E7E2-9A55-2B62C183BE84}"/>
              </a:ext>
            </a:extLst>
          </p:cNvPr>
          <p:cNvSpPr txBox="1"/>
          <p:nvPr/>
        </p:nvSpPr>
        <p:spPr>
          <a:xfrm>
            <a:off x="1446396" y="3967550"/>
            <a:ext cx="1431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类变量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966CE9-C4E0-01D5-DE75-EFE8F1514B55}"/>
              </a:ext>
            </a:extLst>
          </p:cNvPr>
          <p:cNvSpPr txBox="1"/>
          <p:nvPr/>
        </p:nvSpPr>
        <p:spPr>
          <a:xfrm>
            <a:off x="1433303" y="4824753"/>
            <a:ext cx="2004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实例变量（对象的变量）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710D9A-D712-F3F2-906A-2F81F3C4A02E}"/>
              </a:ext>
            </a:extLst>
          </p:cNvPr>
          <p:cNvSpPr txBox="1"/>
          <p:nvPr/>
        </p:nvSpPr>
        <p:spPr>
          <a:xfrm>
            <a:off x="3918857" y="4158951"/>
            <a:ext cx="5829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修饰，属于类，在计算机里只有一份，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会被类的全部对象共享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7C9B9A-9F29-BD5E-E06A-B99A048A50DE}"/>
              </a:ext>
            </a:extLst>
          </p:cNvPr>
          <p:cNvSpPr txBox="1"/>
          <p:nvPr/>
        </p:nvSpPr>
        <p:spPr>
          <a:xfrm>
            <a:off x="3918857" y="4915594"/>
            <a:ext cx="612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属于每个对象的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28E28-0321-AE59-CA50-FB73CAC5C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364" y="3714836"/>
            <a:ext cx="2952430" cy="5934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806BAB-4532-8468-8DA8-9C831B465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81" y="3751605"/>
            <a:ext cx="2164237" cy="557614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6DFFE1-61D9-A465-628A-943287CD2D55}"/>
              </a:ext>
            </a:extLst>
          </p:cNvPr>
          <p:cNvSpPr/>
          <p:nvPr/>
        </p:nvSpPr>
        <p:spPr>
          <a:xfrm>
            <a:off x="1259631" y="3967550"/>
            <a:ext cx="2178641" cy="67295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8FF2F0-AA47-6871-216B-2B9ED881A1AE}"/>
              </a:ext>
            </a:extLst>
          </p:cNvPr>
          <p:cNvCxnSpPr>
            <a:cxnSpLocks/>
          </p:cNvCxnSpPr>
          <p:nvPr/>
        </p:nvCxnSpPr>
        <p:spPr>
          <a:xfrm flipV="1">
            <a:off x="3447604" y="4294695"/>
            <a:ext cx="489914" cy="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10A4B19-CB8B-ED76-204E-B65354A4AB70}"/>
              </a:ext>
            </a:extLst>
          </p:cNvPr>
          <p:cNvSpPr/>
          <p:nvPr/>
        </p:nvSpPr>
        <p:spPr>
          <a:xfrm>
            <a:off x="1259631" y="4744617"/>
            <a:ext cx="2178641" cy="67295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0DDAF9F-5973-03F4-DE10-A3CA1AE26472}"/>
              </a:ext>
            </a:extLst>
          </p:cNvPr>
          <p:cNvCxnSpPr>
            <a:cxnSpLocks/>
          </p:cNvCxnSpPr>
          <p:nvPr/>
        </p:nvCxnSpPr>
        <p:spPr>
          <a:xfrm flipV="1">
            <a:off x="3447604" y="5071762"/>
            <a:ext cx="489914" cy="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15262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138 L -0.16472 -0.2138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972 L -0.04219 -0.25509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1" grpId="0"/>
      <p:bldP spid="17" grpId="0"/>
      <p:bldP spid="19" grpId="0"/>
      <p:bldP spid="22" grpId="0" animBg="1"/>
      <p:bldP spid="29" grpId="0" animBg="1"/>
      <p:bldP spid="30" grpId="0" animBg="1"/>
      <p:bldP spid="31" grpId="0" animBg="1"/>
      <p:bldP spid="20" grpId="0"/>
      <p:bldP spid="21" grpId="0"/>
      <p:bldP spid="15" grpId="0"/>
      <p:bldP spid="15" grpId="1"/>
      <p:bldP spid="16" grpId="0"/>
      <p:bldP spid="16" grpId="1"/>
      <p:bldP spid="2" grpId="0" animBg="1"/>
      <p:bldP spid="2" grpId="1" animBg="1"/>
      <p:bldP spid="32" grpId="0" animBg="1"/>
      <p:bldP spid="3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520808" y="812512"/>
            <a:ext cx="240431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</a:rPr>
              <a:t>成员变量的执行原理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9365" y="1318368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6847223" y="1360671"/>
            <a:ext cx="5266102" cy="2683853"/>
            <a:chOff x="6567270" y="1067231"/>
            <a:chExt cx="2531442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087" y="4307499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4324031" y="1360672"/>
            <a:ext cx="2117805" cy="2877470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5265552" y="4251567"/>
            <a:ext cx="6553245" cy="1236965"/>
            <a:chOff x="665231" y="3579862"/>
            <a:chExt cx="3572744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31" y="4505452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6962010" y="4515191"/>
            <a:ext cx="1099419" cy="60016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4691413" y="1602749"/>
            <a:ext cx="1376411" cy="1938992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8300956" y="4487898"/>
            <a:ext cx="2139850" cy="93871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7978460" y="1704537"/>
            <a:ext cx="1567033" cy="94212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4949881" y="1907278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776ec8df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4841486" y="1635485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4915655" y="1868883"/>
            <a:ext cx="1008329" cy="3218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4648239" y="1331488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main…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BA1C40-DC7F-163C-FAA5-75CBAEBF7E9C}"/>
              </a:ext>
            </a:extLst>
          </p:cNvPr>
          <p:cNvCxnSpPr/>
          <p:nvPr/>
        </p:nvCxnSpPr>
        <p:spPr>
          <a:xfrm>
            <a:off x="7974772" y="2345418"/>
            <a:ext cx="15670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562559B-C125-D675-4BCB-350519BC3C98}"/>
              </a:ext>
            </a:extLst>
          </p:cNvPr>
          <p:cNvSpPr txBox="1"/>
          <p:nvPr/>
        </p:nvSpPr>
        <p:spPr>
          <a:xfrm>
            <a:off x="8187930" y="2381857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）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FCA74B-A830-0C95-5BB7-79913C103638}"/>
              </a:ext>
            </a:extLst>
          </p:cNvPr>
          <p:cNvCxnSpPr>
            <a:cxnSpLocks/>
          </p:cNvCxnSpPr>
          <p:nvPr/>
        </p:nvCxnSpPr>
        <p:spPr>
          <a:xfrm>
            <a:off x="9377955" y="2541834"/>
            <a:ext cx="17417" cy="19187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DCB72DF-F239-3AA8-7726-AA7B4D5F1D9D}"/>
              </a:ext>
            </a:extLst>
          </p:cNvPr>
          <p:cNvSpPr txBox="1"/>
          <p:nvPr/>
        </p:nvSpPr>
        <p:spPr>
          <a:xfrm>
            <a:off x="4838961" y="2682103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812B0CA-C39F-1AF0-CDA1-2B74CED5F317}"/>
              </a:ext>
            </a:extLst>
          </p:cNvPr>
          <p:cNvSpPr/>
          <p:nvPr/>
        </p:nvSpPr>
        <p:spPr>
          <a:xfrm>
            <a:off x="4933885" y="2933843"/>
            <a:ext cx="1008329" cy="3218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6DA8BDD-1731-A1EA-0BB5-E684AAAC87F6}"/>
              </a:ext>
            </a:extLst>
          </p:cNvPr>
          <p:cNvSpPr/>
          <p:nvPr/>
        </p:nvSpPr>
        <p:spPr>
          <a:xfrm>
            <a:off x="7276017" y="2883640"/>
            <a:ext cx="1567033" cy="101450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62154CC-C929-C6D9-BCFE-1C1842C411AD}"/>
              </a:ext>
            </a:extLst>
          </p:cNvPr>
          <p:cNvSpPr txBox="1"/>
          <p:nvPr/>
        </p:nvSpPr>
        <p:spPr>
          <a:xfrm>
            <a:off x="7184465" y="2635148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4eec7777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DE2CF629-59D4-7613-9598-595B8D38007E}"/>
              </a:ext>
            </a:extLst>
          </p:cNvPr>
          <p:cNvCxnSpPr/>
          <p:nvPr/>
        </p:nvCxnSpPr>
        <p:spPr>
          <a:xfrm>
            <a:off x="7276016" y="3608191"/>
            <a:ext cx="15670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D107CBA-BD7E-BF89-96E7-3DB56B7DBF02}"/>
              </a:ext>
            </a:extLst>
          </p:cNvPr>
          <p:cNvCxnSpPr>
            <a:cxnSpLocks/>
          </p:cNvCxnSpPr>
          <p:nvPr/>
        </p:nvCxnSpPr>
        <p:spPr>
          <a:xfrm>
            <a:off x="8577153" y="3832147"/>
            <a:ext cx="0" cy="6284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CA9FBE2-036B-46B3-24B8-6B6687B20908}"/>
              </a:ext>
            </a:extLst>
          </p:cNvPr>
          <p:cNvCxnSpPr>
            <a:cxnSpLocks/>
          </p:cNvCxnSpPr>
          <p:nvPr/>
        </p:nvCxnSpPr>
        <p:spPr>
          <a:xfrm>
            <a:off x="5701689" y="2807162"/>
            <a:ext cx="1546481" cy="15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E188191-AC59-7ECD-A91A-A5CBAC0584CE}"/>
              </a:ext>
            </a:extLst>
          </p:cNvPr>
          <p:cNvSpPr txBox="1"/>
          <p:nvPr/>
        </p:nvSpPr>
        <p:spPr>
          <a:xfrm>
            <a:off x="7441627" y="3610700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）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CA3CD25-B21F-CA4B-DD76-7D65966EC475}"/>
              </a:ext>
            </a:extLst>
          </p:cNvPr>
          <p:cNvSpPr txBox="1"/>
          <p:nvPr/>
        </p:nvSpPr>
        <p:spPr>
          <a:xfrm>
            <a:off x="7867963" y="1457628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776ec8df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5B6EED6-46D2-141A-BE6A-C8BF2D0E94CC}"/>
              </a:ext>
            </a:extLst>
          </p:cNvPr>
          <p:cNvSpPr txBox="1"/>
          <p:nvPr/>
        </p:nvSpPr>
        <p:spPr>
          <a:xfrm>
            <a:off x="5015722" y="2970020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4eec7777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22EEA00-EC17-4B2A-F5CC-5364C96A03CB}"/>
              </a:ext>
            </a:extLst>
          </p:cNvPr>
          <p:cNvSpPr txBox="1"/>
          <p:nvPr/>
        </p:nvSpPr>
        <p:spPr>
          <a:xfrm>
            <a:off x="8463209" y="4759330"/>
            <a:ext cx="1589881" cy="52924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static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02E4D10-2DC1-D8FE-CEC7-5136E1DC719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768343" y="1762443"/>
            <a:ext cx="215842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EE0AC874-C91B-482B-652C-BA5E92E2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5" y="1344464"/>
            <a:ext cx="3965932" cy="378565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[] args) 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1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、类变量的用法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类名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类变量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推荐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袁华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对象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类变量（不推荐）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s1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马冬梅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s2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s2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秋雅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秋雅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秋雅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2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、实例变量的用法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对象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实例变量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23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s2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18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23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// System.out.println(Student.age); 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C50D54A-A3D7-FA5F-5682-45D4A3E1E594}"/>
              </a:ext>
            </a:extLst>
          </p:cNvPr>
          <p:cNvSpPr/>
          <p:nvPr/>
        </p:nvSpPr>
        <p:spPr>
          <a:xfrm>
            <a:off x="157914" y="2004492"/>
            <a:ext cx="4029101" cy="14699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C4153EF-6482-4999-DC03-648BEB95965F}"/>
              </a:ext>
            </a:extLst>
          </p:cNvPr>
          <p:cNvSpPr/>
          <p:nvPr/>
        </p:nvSpPr>
        <p:spPr>
          <a:xfrm>
            <a:off x="170185" y="2466886"/>
            <a:ext cx="3965932" cy="14699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6254D20-9026-FD24-D9E3-954DA4631261}"/>
              </a:ext>
            </a:extLst>
          </p:cNvPr>
          <p:cNvSpPr/>
          <p:nvPr/>
        </p:nvSpPr>
        <p:spPr>
          <a:xfrm>
            <a:off x="154267" y="2613408"/>
            <a:ext cx="3965931" cy="1911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594521-8406-2F5A-C44D-27AF346919E2}"/>
              </a:ext>
            </a:extLst>
          </p:cNvPr>
          <p:cNvSpPr/>
          <p:nvPr/>
        </p:nvSpPr>
        <p:spPr>
          <a:xfrm>
            <a:off x="185380" y="2953480"/>
            <a:ext cx="3965932" cy="13284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F2DCB97-B3F2-2086-C190-F87FCA00BADB}"/>
              </a:ext>
            </a:extLst>
          </p:cNvPr>
          <p:cNvSpPr/>
          <p:nvPr/>
        </p:nvSpPr>
        <p:spPr>
          <a:xfrm>
            <a:off x="162276" y="3113411"/>
            <a:ext cx="3953719" cy="15580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EBD848-305B-8669-5234-87C80590663B}"/>
              </a:ext>
            </a:extLst>
          </p:cNvPr>
          <p:cNvSpPr/>
          <p:nvPr/>
        </p:nvSpPr>
        <p:spPr>
          <a:xfrm>
            <a:off x="154267" y="3399058"/>
            <a:ext cx="3997866" cy="14136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3D3D7FC-0CB3-FAFC-00FC-3A516445BDEF}"/>
              </a:ext>
            </a:extLst>
          </p:cNvPr>
          <p:cNvSpPr/>
          <p:nvPr/>
        </p:nvSpPr>
        <p:spPr>
          <a:xfrm>
            <a:off x="177783" y="3559322"/>
            <a:ext cx="3965932" cy="17619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2317320-15C8-DBAB-01E4-D78CEBCB1155}"/>
              </a:ext>
            </a:extLst>
          </p:cNvPr>
          <p:cNvSpPr/>
          <p:nvPr/>
        </p:nvSpPr>
        <p:spPr>
          <a:xfrm>
            <a:off x="164001" y="4174477"/>
            <a:ext cx="3973235" cy="28334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5965EE-F735-F1BC-6BA6-90C67EAAAB56}"/>
              </a:ext>
            </a:extLst>
          </p:cNvPr>
          <p:cNvSpPr/>
          <p:nvPr/>
        </p:nvSpPr>
        <p:spPr>
          <a:xfrm>
            <a:off x="154988" y="4458454"/>
            <a:ext cx="3981128" cy="19024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0292798-D6D7-0EE7-3E9D-68268EE1E344}"/>
              </a:ext>
            </a:extLst>
          </p:cNvPr>
          <p:cNvSpPr txBox="1"/>
          <p:nvPr/>
        </p:nvSpPr>
        <p:spPr>
          <a:xfrm>
            <a:off x="8094792" y="1689032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A70F9A-8FEE-2679-91CC-4AC7E6600E48}"/>
              </a:ext>
            </a:extLst>
          </p:cNvPr>
          <p:cNvSpPr/>
          <p:nvPr/>
        </p:nvSpPr>
        <p:spPr>
          <a:xfrm>
            <a:off x="8187930" y="1904157"/>
            <a:ext cx="1085390" cy="3048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E083336-544A-1A3F-7B55-44A25ACE08B6}"/>
              </a:ext>
            </a:extLst>
          </p:cNvPr>
          <p:cNvSpPr txBox="1"/>
          <p:nvPr/>
        </p:nvSpPr>
        <p:spPr>
          <a:xfrm>
            <a:off x="7398081" y="2939192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082B130-DA95-1B4F-FEF3-675E1C2424F0}"/>
              </a:ext>
            </a:extLst>
          </p:cNvPr>
          <p:cNvSpPr/>
          <p:nvPr/>
        </p:nvSpPr>
        <p:spPr>
          <a:xfrm>
            <a:off x="7491219" y="3154317"/>
            <a:ext cx="1085390" cy="3048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7B6655-15DA-7705-AAC8-94787B294A0B}"/>
              </a:ext>
            </a:extLst>
          </p:cNvPr>
          <p:cNvSpPr/>
          <p:nvPr/>
        </p:nvSpPr>
        <p:spPr>
          <a:xfrm>
            <a:off x="10113045" y="2889646"/>
            <a:ext cx="1206918" cy="58871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653E145-D798-3813-03CB-1447554DA5B3}"/>
              </a:ext>
            </a:extLst>
          </p:cNvPr>
          <p:cNvSpPr txBox="1"/>
          <p:nvPr/>
        </p:nvSpPr>
        <p:spPr>
          <a:xfrm>
            <a:off x="10005521" y="2560803"/>
            <a:ext cx="1775606" cy="28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ABBDF3C-D3FC-C696-639D-8D9AC0EC68FA}"/>
              </a:ext>
            </a:extLst>
          </p:cNvPr>
          <p:cNvSpPr txBox="1"/>
          <p:nvPr/>
        </p:nvSpPr>
        <p:spPr>
          <a:xfrm>
            <a:off x="10385778" y="2993154"/>
            <a:ext cx="69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9B5B4670-3DE6-B9CA-8B10-20938999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987" y="1928131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0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97" name="Rectangle 1">
            <a:extLst>
              <a:ext uri="{FF2B5EF4-FFF2-40B4-BE49-F238E27FC236}">
                <a16:creationId xmlns:a16="http://schemas.microsoft.com/office/drawing/2014/main" id="{0AE84CFE-04DB-C709-1401-49BE06E1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854" y="3171296"/>
            <a:ext cx="24177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0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4D8300F-06ED-B124-AFA1-7951C0614D8F}"/>
              </a:ext>
            </a:extLst>
          </p:cNvPr>
          <p:cNvCxnSpPr>
            <a:cxnSpLocks/>
          </p:cNvCxnSpPr>
          <p:nvPr/>
        </p:nvCxnSpPr>
        <p:spPr>
          <a:xfrm flipV="1">
            <a:off x="9735810" y="3453738"/>
            <a:ext cx="391273" cy="140224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0150CA-4984-0443-0A5D-FE1B8FB67196}"/>
              </a:ext>
            </a:extLst>
          </p:cNvPr>
          <p:cNvSpPr txBox="1"/>
          <p:nvPr/>
        </p:nvSpPr>
        <p:spPr>
          <a:xfrm>
            <a:off x="10212138" y="2987026"/>
            <a:ext cx="1107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马冬梅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107" name="Rectangle 1">
            <a:extLst>
              <a:ext uri="{FF2B5EF4-FFF2-40B4-BE49-F238E27FC236}">
                <a16:creationId xmlns:a16="http://schemas.microsoft.com/office/drawing/2014/main" id="{C6B764B9-E055-9F46-F82A-E9E15CA9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219" y="1942948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23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9B01C9-A842-B046-B6F7-52A5768E0C0E}"/>
              </a:ext>
            </a:extLst>
          </p:cNvPr>
          <p:cNvSpPr txBox="1"/>
          <p:nvPr/>
        </p:nvSpPr>
        <p:spPr>
          <a:xfrm>
            <a:off x="10385848" y="2966033"/>
            <a:ext cx="72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秋雅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110" name="Rectangle 1">
            <a:extLst>
              <a:ext uri="{FF2B5EF4-FFF2-40B4-BE49-F238E27FC236}">
                <a16:creationId xmlns:a16="http://schemas.microsoft.com/office/drawing/2014/main" id="{A834F252-7FB3-56C1-1816-BDAD99FB4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905" y="3183628"/>
            <a:ext cx="45073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18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20A617D3-7318-990C-FC38-DF06AB61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03" y="4303733"/>
            <a:ext cx="104264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秋雅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15FE3E10-4879-DD97-E527-CB775A4B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153" y="5063907"/>
            <a:ext cx="53469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Rectangle 3">
            <a:extLst>
              <a:ext uri="{FF2B5EF4-FFF2-40B4-BE49-F238E27FC236}">
                <a16:creationId xmlns:a16="http://schemas.microsoft.com/office/drawing/2014/main" id="{5D6AC585-372A-DF22-B160-D5055EED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523" y="4673065"/>
            <a:ext cx="77082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秋雅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C85096E-8468-A9C9-E28C-09B75EFA60CF}"/>
              </a:ext>
            </a:extLst>
          </p:cNvPr>
          <p:cNvSpPr/>
          <p:nvPr/>
        </p:nvSpPr>
        <p:spPr>
          <a:xfrm>
            <a:off x="174653" y="1553721"/>
            <a:ext cx="3965932" cy="15580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6AC6D17-5936-3311-63F3-A61594D57B2D}"/>
              </a:ext>
            </a:extLst>
          </p:cNvPr>
          <p:cNvSpPr/>
          <p:nvPr/>
        </p:nvSpPr>
        <p:spPr>
          <a:xfrm>
            <a:off x="162291" y="4617082"/>
            <a:ext cx="3973825" cy="13690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692C0B-4748-5B17-117A-7636D1E39C5C}"/>
              </a:ext>
            </a:extLst>
          </p:cNvPr>
          <p:cNvSpPr txBox="1"/>
          <p:nvPr/>
        </p:nvSpPr>
        <p:spPr>
          <a:xfrm>
            <a:off x="4299233" y="5612150"/>
            <a:ext cx="797385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类变量：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属于类，与类一起加载一次，在内存中只有一份，可以被类和类的所有对象共享。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188D4DA-CC5E-A8F9-1081-30CAE322BF1B}"/>
              </a:ext>
            </a:extLst>
          </p:cNvPr>
          <p:cNvSpPr txBox="1"/>
          <p:nvPr/>
        </p:nvSpPr>
        <p:spPr>
          <a:xfrm>
            <a:off x="4299233" y="6040771"/>
            <a:ext cx="597357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实例变量：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属于对象，每个对象中都有一份，只能用对象访问。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BB35E4C-328A-AD80-EF25-6A95ADE90207}"/>
              </a:ext>
            </a:extLst>
          </p:cNvPr>
          <p:cNvSpPr txBox="1"/>
          <p:nvPr/>
        </p:nvSpPr>
        <p:spPr>
          <a:xfrm>
            <a:off x="166231" y="5248573"/>
            <a:ext cx="3989036" cy="14525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类变量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static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实例变量</a:t>
            </a:r>
            <a:r>
              <a:rPr kumimoji="0" lang="en-US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对象变量</a:t>
            </a:r>
            <a:r>
              <a:rPr kumimoji="0" lang="en-US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207A1CF-BFF5-6C87-6F70-036259141511}"/>
              </a:ext>
            </a:extLst>
          </p:cNvPr>
          <p:cNvSpPr txBox="1"/>
          <p:nvPr/>
        </p:nvSpPr>
        <p:spPr>
          <a:xfrm>
            <a:off x="10374664" y="2980898"/>
            <a:ext cx="72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袁华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6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49" grpId="0"/>
      <p:bldP spid="50" grpId="0" animBg="1"/>
      <p:bldP spid="96" grpId="0"/>
      <p:bldP spid="118" grpId="0"/>
      <p:bldP spid="177" grpId="0"/>
      <p:bldP spid="178" grpId="0" animBg="1"/>
      <p:bldP spid="179" grpId="0" animBg="1"/>
      <p:bldP spid="180" grpId="0"/>
      <p:bldP spid="86" grpId="0"/>
      <p:bldP spid="93" grpId="0"/>
      <p:bldP spid="94" grpId="0"/>
      <p:bldP spid="109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  <p:bldP spid="63" grpId="0" animBg="1"/>
      <p:bldP spid="66" grpId="0"/>
      <p:bldP spid="67" grpId="0" animBg="1"/>
      <p:bldP spid="85" grpId="0" animBg="1"/>
      <p:bldP spid="89" grpId="0"/>
      <p:bldP spid="92" grpId="0"/>
      <p:bldP spid="92" grpId="1"/>
      <p:bldP spid="39" grpId="0" animBg="1"/>
      <p:bldP spid="39" grpId="1" animBg="1"/>
      <p:bldP spid="97" grpId="0" animBg="1"/>
      <p:bldP spid="97" grpId="1" animBg="1"/>
      <p:bldP spid="103" grpId="0"/>
      <p:bldP spid="103" grpId="1"/>
      <p:bldP spid="107" grpId="0" animBg="1"/>
      <p:bldP spid="108" grpId="0"/>
      <p:bldP spid="110" grpId="0" animBg="1"/>
      <p:bldP spid="72" grpId="0" animBg="1"/>
      <p:bldP spid="111" grpId="0" animBg="1"/>
      <p:bldP spid="112" grpId="0" animBg="1"/>
      <p:bldP spid="122" grpId="0" animBg="1"/>
      <p:bldP spid="122" grpId="1" animBg="1"/>
      <p:bldP spid="70" grpId="0" animBg="1"/>
      <p:bldP spid="70" grpId="1" animBg="1"/>
      <p:bldP spid="77" grpId="0"/>
      <p:bldP spid="79" grpId="0"/>
      <p:bldP spid="81" grpId="0"/>
      <p:bldP spid="8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96362DD-AA02-45D6-8C8B-F299D1241F9C}"/>
              </a:ext>
            </a:extLst>
          </p:cNvPr>
          <p:cNvSpPr txBox="1"/>
          <p:nvPr/>
        </p:nvSpPr>
        <p:spPr>
          <a:xfrm>
            <a:off x="1053305" y="1639804"/>
            <a:ext cx="121801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类方法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EF72AA4D-0C79-4D40-A6F3-92CD814DB894}"/>
              </a:ext>
            </a:extLst>
          </p:cNvPr>
          <p:cNvSpPr txBox="1"/>
          <p:nvPr/>
        </p:nvSpPr>
        <p:spPr>
          <a:xfrm>
            <a:off x="1053305" y="1096271"/>
            <a:ext cx="2168678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成员方法的分类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139C96-0A1D-D135-A928-94D808A56909}"/>
              </a:ext>
            </a:extLst>
          </p:cNvPr>
          <p:cNvSpPr txBox="1"/>
          <p:nvPr/>
        </p:nvSpPr>
        <p:spPr>
          <a:xfrm>
            <a:off x="1382178" y="2341112"/>
            <a:ext cx="4005900" cy="117064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printHelloWorld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"Hello World!"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"Hello World!"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8346733-4F06-ABFA-AD17-9AB72B94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200" y="2344352"/>
            <a:ext cx="1974233" cy="8969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类方法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类方法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不推荐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82B7F42-3205-A63D-FBFF-30F7E65B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200" y="4570859"/>
            <a:ext cx="1974232" cy="3852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实例方法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382355-C311-E091-A2F9-A949487E00AD}"/>
              </a:ext>
            </a:extLst>
          </p:cNvPr>
          <p:cNvSpPr txBox="1"/>
          <p:nvPr/>
        </p:nvSpPr>
        <p:spPr>
          <a:xfrm>
            <a:off x="1382176" y="4570859"/>
            <a:ext cx="4005901" cy="8936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printPass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1DF0C8-8F71-CD41-9564-3C2836846913}"/>
              </a:ext>
            </a:extLst>
          </p:cNvPr>
          <p:cNvSpPr txBox="1"/>
          <p:nvPr/>
        </p:nvSpPr>
        <p:spPr>
          <a:xfrm>
            <a:off x="1053305" y="3839768"/>
            <a:ext cx="1355598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实例方法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6163975-02DB-C9E3-F1EB-EE6DBFD14F48}"/>
              </a:ext>
            </a:extLst>
          </p:cNvPr>
          <p:cNvSpPr/>
          <p:nvPr/>
        </p:nvSpPr>
        <p:spPr>
          <a:xfrm>
            <a:off x="2040143" y="2425316"/>
            <a:ext cx="541008" cy="23919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710D9A-D712-F3F2-906A-2F81F3C4A02E}"/>
              </a:ext>
            </a:extLst>
          </p:cNvPr>
          <p:cNvSpPr txBox="1"/>
          <p:nvPr/>
        </p:nvSpPr>
        <p:spPr>
          <a:xfrm>
            <a:off x="2030311" y="1815128"/>
            <a:ext cx="3590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修饰的成员方法，属于类。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7C9B9A-9F29-BD5E-E06A-B99A048A50DE}"/>
              </a:ext>
            </a:extLst>
          </p:cNvPr>
          <p:cNvSpPr txBox="1"/>
          <p:nvPr/>
        </p:nvSpPr>
        <p:spPr>
          <a:xfrm>
            <a:off x="2271319" y="4011516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修饰的成员方法，属于对象。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0" grpId="0" animBg="1"/>
      <p:bldP spid="9" grpId="0" animBg="1"/>
      <p:bldP spid="11" grpId="0"/>
      <p:bldP spid="12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D81649A-A6A5-9556-8446-4A1795AE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3" y="1383499"/>
            <a:ext cx="3953459" cy="255454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[] args) 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1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、类方法的用法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类名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类方法（推荐）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printHelloWorld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对象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类方法（不推荐）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s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printHelloWorld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2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、实例方法的用法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对象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实例方法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.printPass();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Student.printPass(); 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D58EC40-F42D-8430-676C-09B25885CB18}"/>
              </a:ext>
            </a:extLst>
          </p:cNvPr>
          <p:cNvSpPr/>
          <p:nvPr/>
        </p:nvSpPr>
        <p:spPr>
          <a:xfrm>
            <a:off x="194782" y="1598292"/>
            <a:ext cx="3953459" cy="15667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C09BFD23-6F42-36B0-4372-EA312DFCE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7850" y="1550659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D7F221-B52B-2C87-FCD1-881596931B84}"/>
              </a:ext>
            </a:extLst>
          </p:cNvPr>
          <p:cNvGrpSpPr>
            <a:grpSpLocks/>
          </p:cNvGrpSpPr>
          <p:nvPr/>
        </p:nvGrpSpPr>
        <p:grpSpPr bwMode="auto">
          <a:xfrm>
            <a:off x="6845708" y="1592963"/>
            <a:ext cx="5266102" cy="2099594"/>
            <a:chOff x="6567270" y="1067231"/>
            <a:chExt cx="2531442" cy="393763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FADFC0C-7C33-2CF8-54AA-144FB6CDA49F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4" name="TextBox 2">
              <a:extLst>
                <a:ext uri="{FF2B5EF4-FFF2-40B4-BE49-F238E27FC236}">
                  <a16:creationId xmlns:a16="http://schemas.microsoft.com/office/drawing/2014/main" id="{785496BB-670B-E462-D31A-218450389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087" y="4307499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FA6E733-C50E-3CE4-A6B3-F147A272AFED}"/>
              </a:ext>
            </a:extLst>
          </p:cNvPr>
          <p:cNvGrpSpPr>
            <a:grpSpLocks/>
          </p:cNvGrpSpPr>
          <p:nvPr/>
        </p:nvGrpSpPr>
        <p:grpSpPr bwMode="auto">
          <a:xfrm>
            <a:off x="4322516" y="1592963"/>
            <a:ext cx="2117805" cy="3159536"/>
            <a:chOff x="4441895" y="1347668"/>
            <a:chExt cx="1771200" cy="3600344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D7244A-3C99-85D7-427D-7DD77C0E1BF1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582C6672-51C2-67BD-2EEC-7B03A377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BD2D37B-517D-8B40-B740-A1BCF0D6222F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808BC44-F952-CC26-B067-E5034BFD6289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58B4A0F-2637-7C08-2790-661C4764DCE8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E6447B1-629C-8415-7B13-B56AB8C8CF10}"/>
              </a:ext>
            </a:extLst>
          </p:cNvPr>
          <p:cNvGrpSpPr>
            <a:grpSpLocks/>
          </p:cNvGrpSpPr>
          <p:nvPr/>
        </p:nvGrpSpPr>
        <p:grpSpPr bwMode="auto">
          <a:xfrm>
            <a:off x="5275525" y="3964986"/>
            <a:ext cx="6537385" cy="2515260"/>
            <a:chOff x="665231" y="3579862"/>
            <a:chExt cx="3572744" cy="140064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C1C68A9-6035-7B20-1C8D-60FDBD8742D8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73" name="TextBox 2">
              <a:extLst>
                <a:ext uri="{FF2B5EF4-FFF2-40B4-BE49-F238E27FC236}">
                  <a16:creationId xmlns:a16="http://schemas.microsoft.com/office/drawing/2014/main" id="{479872B5-6A1E-CF9E-5091-C1043883B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31" y="4505452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FB121409-77E6-D001-7CE0-2269311C3209}"/>
              </a:ext>
            </a:extLst>
          </p:cNvPr>
          <p:cNvSpPr txBox="1"/>
          <p:nvPr/>
        </p:nvSpPr>
        <p:spPr>
          <a:xfrm>
            <a:off x="6956123" y="5071156"/>
            <a:ext cx="1099419" cy="60016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75" name="TextBox 3">
            <a:extLst>
              <a:ext uri="{FF2B5EF4-FFF2-40B4-BE49-F238E27FC236}">
                <a16:creationId xmlns:a16="http://schemas.microsoft.com/office/drawing/2014/main" id="{785E026A-B9B3-6C37-43C7-6523CC960987}"/>
              </a:ext>
            </a:extLst>
          </p:cNvPr>
          <p:cNvSpPr txBox="1"/>
          <p:nvPr/>
        </p:nvSpPr>
        <p:spPr>
          <a:xfrm>
            <a:off x="4680066" y="1785880"/>
            <a:ext cx="1376411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76" name="TextBox 3">
            <a:extLst>
              <a:ext uri="{FF2B5EF4-FFF2-40B4-BE49-F238E27FC236}">
                <a16:creationId xmlns:a16="http://schemas.microsoft.com/office/drawing/2014/main" id="{2BA3D8B5-4436-B639-2BB4-069203DFCE90}"/>
              </a:ext>
            </a:extLst>
          </p:cNvPr>
          <p:cNvSpPr txBox="1"/>
          <p:nvPr/>
        </p:nvSpPr>
        <p:spPr>
          <a:xfrm>
            <a:off x="8308956" y="4626400"/>
            <a:ext cx="3372971" cy="14465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score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printPass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printHelloWorld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802396-1960-53AF-963E-E287E781F9D3}"/>
              </a:ext>
            </a:extLst>
          </p:cNvPr>
          <p:cNvSpPr/>
          <p:nvPr/>
        </p:nvSpPr>
        <p:spPr>
          <a:xfrm>
            <a:off x="7948496" y="2201947"/>
            <a:ext cx="1567033" cy="9421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ED82A05-F672-1472-C2F6-EBB670466F06}"/>
              </a:ext>
            </a:extLst>
          </p:cNvPr>
          <p:cNvSpPr txBox="1"/>
          <p:nvPr/>
        </p:nvSpPr>
        <p:spPr>
          <a:xfrm>
            <a:off x="4919917" y="2404688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776ec8df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ACCF738-24FD-60C7-E76F-BF606579E704}"/>
              </a:ext>
            </a:extLst>
          </p:cNvPr>
          <p:cNvSpPr txBox="1"/>
          <p:nvPr/>
        </p:nvSpPr>
        <p:spPr>
          <a:xfrm>
            <a:off x="4811522" y="213289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 s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568056C-6EEB-A193-8456-58CA1FC6096D}"/>
              </a:ext>
            </a:extLst>
          </p:cNvPr>
          <p:cNvSpPr/>
          <p:nvPr/>
        </p:nvSpPr>
        <p:spPr>
          <a:xfrm>
            <a:off x="4885691" y="2366293"/>
            <a:ext cx="1008329" cy="3218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5FB7778-6EAF-517D-3D91-4CC4B6B75864}"/>
              </a:ext>
            </a:extLst>
          </p:cNvPr>
          <p:cNvSpPr txBox="1"/>
          <p:nvPr/>
        </p:nvSpPr>
        <p:spPr>
          <a:xfrm>
            <a:off x="4631776" y="1494966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main…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99DD0E8-9140-458D-5B59-F14E38821DC1}"/>
              </a:ext>
            </a:extLst>
          </p:cNvPr>
          <p:cNvCxnSpPr/>
          <p:nvPr/>
        </p:nvCxnSpPr>
        <p:spPr>
          <a:xfrm>
            <a:off x="7944808" y="2842828"/>
            <a:ext cx="15670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CF6AE915-4F4D-B95A-697C-9864F54D5497}"/>
              </a:ext>
            </a:extLst>
          </p:cNvPr>
          <p:cNvSpPr txBox="1"/>
          <p:nvPr/>
        </p:nvSpPr>
        <p:spPr>
          <a:xfrm>
            <a:off x="7976914" y="2889244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）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FBD4041-EBDA-C3EE-EB19-258474EB52A2}"/>
              </a:ext>
            </a:extLst>
          </p:cNvPr>
          <p:cNvCxnSpPr>
            <a:cxnSpLocks/>
          </p:cNvCxnSpPr>
          <p:nvPr/>
        </p:nvCxnSpPr>
        <p:spPr>
          <a:xfrm>
            <a:off x="9240468" y="3152492"/>
            <a:ext cx="0" cy="1473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26E10C8-73CC-F275-BD67-A59D3B4F8BDB}"/>
              </a:ext>
            </a:extLst>
          </p:cNvPr>
          <p:cNvSpPr txBox="1"/>
          <p:nvPr/>
        </p:nvSpPr>
        <p:spPr>
          <a:xfrm>
            <a:off x="7870756" y="1975626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776ec8df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2677202-7B51-71CC-B783-D594D80DF392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5661435" y="2259853"/>
            <a:ext cx="22353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4F4C776-C7D8-00EA-7960-D7445962B5BD}"/>
              </a:ext>
            </a:extLst>
          </p:cNvPr>
          <p:cNvSpPr txBox="1"/>
          <p:nvPr/>
        </p:nvSpPr>
        <p:spPr>
          <a:xfrm>
            <a:off x="8064828" y="2186442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double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score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4239F8D-71D8-7586-3153-A9C46255DAC8}"/>
              </a:ext>
            </a:extLst>
          </p:cNvPr>
          <p:cNvSpPr/>
          <p:nvPr/>
        </p:nvSpPr>
        <p:spPr>
          <a:xfrm>
            <a:off x="8157966" y="2401567"/>
            <a:ext cx="1085390" cy="3048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5" name="Rectangle 1">
            <a:extLst>
              <a:ext uri="{FF2B5EF4-FFF2-40B4-BE49-F238E27FC236}">
                <a16:creationId xmlns:a16="http://schemas.microsoft.com/office/drawing/2014/main" id="{5712B074-173E-A223-75D0-65880494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023" y="2425541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0.0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EF479D9-3834-9843-5BFF-89A6D763E5CB}"/>
              </a:ext>
            </a:extLst>
          </p:cNvPr>
          <p:cNvSpPr txBox="1"/>
          <p:nvPr/>
        </p:nvSpPr>
        <p:spPr>
          <a:xfrm>
            <a:off x="387221" y="590656"/>
            <a:ext cx="3045293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成员方法的执行原理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91073C6-874A-79AE-061A-329075685BDC}"/>
              </a:ext>
            </a:extLst>
          </p:cNvPr>
          <p:cNvSpPr/>
          <p:nvPr/>
        </p:nvSpPr>
        <p:spPr>
          <a:xfrm>
            <a:off x="194783" y="2045217"/>
            <a:ext cx="3953459" cy="15667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8780236-51A2-2661-8860-10DA9DA4FA5C}"/>
              </a:ext>
            </a:extLst>
          </p:cNvPr>
          <p:cNvSpPr/>
          <p:nvPr/>
        </p:nvSpPr>
        <p:spPr>
          <a:xfrm>
            <a:off x="198280" y="2514063"/>
            <a:ext cx="3953459" cy="15667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2F3EC0F-FC77-5046-B2CB-E128FBFDEB1B}"/>
              </a:ext>
            </a:extLst>
          </p:cNvPr>
          <p:cNvSpPr/>
          <p:nvPr/>
        </p:nvSpPr>
        <p:spPr>
          <a:xfrm>
            <a:off x="201039" y="2677054"/>
            <a:ext cx="3953459" cy="14724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BCE30C9-8D52-0550-F00E-B2AADF215553}"/>
              </a:ext>
            </a:extLst>
          </p:cNvPr>
          <p:cNvSpPr/>
          <p:nvPr/>
        </p:nvSpPr>
        <p:spPr>
          <a:xfrm>
            <a:off x="191514" y="3273811"/>
            <a:ext cx="3953459" cy="1479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BF23755-38E7-CF8E-757B-45F318403044}"/>
              </a:ext>
            </a:extLst>
          </p:cNvPr>
          <p:cNvSpPr/>
          <p:nvPr/>
        </p:nvSpPr>
        <p:spPr>
          <a:xfrm>
            <a:off x="206260" y="3434131"/>
            <a:ext cx="3953459" cy="1479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DD4231A-9BBE-7E02-BD37-F3C234314B36}"/>
              </a:ext>
            </a:extLst>
          </p:cNvPr>
          <p:cNvSpPr txBox="1"/>
          <p:nvPr/>
        </p:nvSpPr>
        <p:spPr>
          <a:xfrm>
            <a:off x="185257" y="4090351"/>
            <a:ext cx="3977320" cy="240065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double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score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类方法</a:t>
            </a:r>
            <a:r>
              <a:rPr kumimoji="0" lang="zh-CN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：有</a:t>
            </a:r>
            <a:r>
              <a:rPr kumimoji="0" lang="en-US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0" lang="zh-CN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修饰，属于类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printHelloWorld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"Hello World!"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"Hello World!"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实例方法（对象的方法）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printPass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成绩：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+  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	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score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&gt;=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60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?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及格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: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不及格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F695A5BE-EAE0-F194-41F9-72A5E952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76" y="4914002"/>
            <a:ext cx="1362075" cy="552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4128592F-F7BA-562B-22C1-9F0621B8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52" y="5592915"/>
            <a:ext cx="1362075" cy="552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759625-D294-082D-CB1A-1BEDD3AF3F58}"/>
              </a:ext>
            </a:extLst>
          </p:cNvPr>
          <p:cNvSpPr/>
          <p:nvPr/>
        </p:nvSpPr>
        <p:spPr>
          <a:xfrm>
            <a:off x="8883394" y="5646911"/>
            <a:ext cx="541008" cy="23919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3810CB9-43EF-196B-2D64-9794EA28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911" y="6271828"/>
            <a:ext cx="1047750" cy="238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0" grpId="0"/>
      <p:bldP spid="74" grpId="0" animBg="1"/>
      <p:bldP spid="75" grpId="0" animBg="1"/>
      <p:bldP spid="76" grpId="0" animBg="1"/>
      <p:bldP spid="77" grpId="0" animBg="1"/>
      <p:bldP spid="79" grpId="0"/>
      <p:bldP spid="83" grpId="0"/>
      <p:bldP spid="84" grpId="0" animBg="1"/>
      <p:bldP spid="85" grpId="0"/>
      <p:bldP spid="87" grpId="0"/>
      <p:bldP spid="104" grpId="0"/>
      <p:bldP spid="108" grpId="0"/>
      <p:bldP spid="109" grpId="0" animBg="1"/>
      <p:bldP spid="115" grpId="0" animBg="1"/>
      <p:bldP spid="126" grpId="0" animBg="1"/>
      <p:bldP spid="126" grpId="1" animBg="1"/>
      <p:bldP spid="127" grpId="0" animBg="1"/>
      <p:bldP spid="127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">
            <a:extLst>
              <a:ext uri="{FF2B5EF4-FFF2-40B4-BE49-F238E27FC236}">
                <a16:creationId xmlns:a16="http://schemas.microsoft.com/office/drawing/2014/main" id="{79E28A09-B194-4F6B-AEB3-6886FCF1ED81}"/>
              </a:ext>
            </a:extLst>
          </p:cNvPr>
          <p:cNvSpPr txBox="1"/>
          <p:nvPr/>
        </p:nvSpPr>
        <p:spPr>
          <a:xfrm>
            <a:off x="1331987" y="2349474"/>
            <a:ext cx="7871073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中可以直接访问类的成员，不可以直接访问实例成员。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实例方法中既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，也可以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实例方法中可以出现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关键字，类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方法中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不可以出现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this关键字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821BE-E677-659A-5079-CC20CFAB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84" y="1663928"/>
            <a:ext cx="93345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2">
            <a:extLst>
              <a:ext uri="{FF2B5EF4-FFF2-40B4-BE49-F238E27FC236}">
                <a16:creationId xmlns:a16="http://schemas.microsoft.com/office/drawing/2014/main" id="{F73F4D34-57AC-4B6A-9398-887DF124C5CF}"/>
              </a:ext>
            </a:extLst>
          </p:cNvPr>
          <p:cNvSpPr txBox="1"/>
          <p:nvPr/>
        </p:nvSpPr>
        <p:spPr>
          <a:xfrm>
            <a:off x="1134055" y="1050070"/>
            <a:ext cx="6633632" cy="9585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代码块概述</a:t>
            </a: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代码块是类的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大成分之一（成员变量、构造器、方法、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、内部类）。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19847F5-F0CC-4E76-B1BF-BD7B596A3135}"/>
              </a:ext>
            </a:extLst>
          </p:cNvPr>
          <p:cNvSpPr txBox="1"/>
          <p:nvPr/>
        </p:nvSpPr>
        <p:spPr>
          <a:xfrm>
            <a:off x="1134054" y="2093444"/>
            <a:ext cx="8189055" cy="39747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代码块分为两种：</a:t>
            </a:r>
          </a:p>
          <a:p>
            <a:pPr marL="380990" marR="0" lvl="0" indent="-38099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静态代码块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</a:p>
          <a:p>
            <a:pPr marL="838190" marR="0" lvl="1" indent="-38099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 { }</a:t>
            </a:r>
          </a:p>
          <a:p>
            <a:pPr marL="838190" marR="0" lvl="1" indent="-38099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：类加载时自动执行，由于类只会加载一次，所以静态代码块也只会执行一次。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38190" marR="0" lvl="1" indent="-38099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作用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：完成类的初始化，例如：对类变量的初始化赋值。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实例代码块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格式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 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特点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：每次创建对象时，执行实例代码块，并在构造器前执行。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作用：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和构造器一样，都是用来完成对象的初始化的，例如：对实例变量进行初始化赋值。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57584-705F-4484-9F7F-739FAF337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4" y="1698102"/>
            <a:ext cx="2941296" cy="519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确保一个类只有一个对象。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26DBC2-FC49-A997-ABEE-4E8E038C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3" y="1219838"/>
            <a:ext cx="4603780" cy="4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776A1E-AB21-5750-F4A5-2247E2BA7D68}"/>
              </a:ext>
            </a:extLst>
          </p:cNvPr>
          <p:cNvSpPr txBox="1"/>
          <p:nvPr/>
        </p:nvSpPr>
        <p:spPr>
          <a:xfrm>
            <a:off x="618333" y="2481941"/>
            <a:ext cx="4288403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写法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把类的构造器私有。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定义一个类变量记住类的一个对象。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定义一个类方法，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返回对象。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2FE78E-301A-116B-5A96-195C0DD5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848" y="2793279"/>
            <a:ext cx="3182336" cy="345960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单例类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33B3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2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、定义一个类变量记住类的一个对象</a:t>
            </a:r>
            <a:b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static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1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、私有构造器</a:t>
            </a:r>
            <a:b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3</a:t>
            </a: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、定义一个类方法返回对象</a:t>
            </a:r>
            <a:b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get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Object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return </a:t>
            </a:r>
            <a: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93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106626-79E1-4E8B-9D63-F5A9BD3AEBAA}"/>
              </a:ext>
            </a:extLst>
          </p:cNvPr>
          <p:cNvSpPr txBox="1"/>
          <p:nvPr/>
        </p:nvSpPr>
        <p:spPr>
          <a:xfrm>
            <a:off x="781949" y="1303138"/>
            <a:ext cx="4548808" cy="384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单例设计模式的实现方式很多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饿汉式单例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：拿对象时，对象早就创建好了。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懒汉式单例：拿对象时，才开始创建对象。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2FE78E-301A-116B-5A96-195C0DD5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059" y="2343137"/>
            <a:ext cx="2913290" cy="26067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2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、定义一个类变量记住类的一个对象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static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en-US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1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、私有构造器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3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、定义一个类方法返回对象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get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Object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return </a:t>
            </a:r>
            <a:r>
              <a:rPr kumimoji="0" lang="en-US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E0A6C6-2398-8DB5-EBBD-0A49569B1B96}"/>
              </a:ext>
            </a:extLst>
          </p:cNvPr>
          <p:cNvCxnSpPr>
            <a:cxnSpLocks/>
          </p:cNvCxnSpPr>
          <p:nvPr/>
        </p:nvCxnSpPr>
        <p:spPr>
          <a:xfrm>
            <a:off x="5206312" y="2468030"/>
            <a:ext cx="119774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B91D66-D4D3-10DF-F2B9-B1C32069AECD}"/>
              </a:ext>
            </a:extLst>
          </p:cNvPr>
          <p:cNvSpPr/>
          <p:nvPr/>
        </p:nvSpPr>
        <p:spPr>
          <a:xfrm>
            <a:off x="772921" y="2288652"/>
            <a:ext cx="4433391" cy="39186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94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045CA9E7-B31B-42B8-A6A4-3DB3B2109FC8}"/>
              </a:ext>
            </a:extLst>
          </p:cNvPr>
          <p:cNvSpPr txBox="1"/>
          <p:nvPr/>
        </p:nvSpPr>
        <p:spPr>
          <a:xfrm>
            <a:off x="598009" y="1163427"/>
            <a:ext cx="4639913" cy="399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懒汉式单例设计模式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拿对象时，才开始创建对象。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写法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把类的构造器私有。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定义一个类变量用于存储对象。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提供一个类方法，保证返回的是同一个对象。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D6B172-C4E1-48BA-8C96-943E99FF0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107" y="1886394"/>
            <a:ext cx="3611250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2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、定义一个类变量量用于存储对象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null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// 1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、单例必须私有构造器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3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、提供一个类方法返回类的一个对象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getObject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if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null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return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}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6F086F8-C0C2-4B8B-BACA-3D81D7372490}"/>
              </a:ext>
            </a:extLst>
          </p:cNvPr>
          <p:cNvSpPr txBox="1">
            <a:spLocks/>
          </p:cNvSpPr>
          <p:nvPr/>
        </p:nvSpPr>
        <p:spPr>
          <a:xfrm>
            <a:off x="793316" y="1115331"/>
            <a:ext cx="941006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计算机中的数据的最小单位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A51B8D-6BD2-4644-AD0D-F2284D7AD401}"/>
              </a:ext>
            </a:extLst>
          </p:cNvPr>
          <p:cNvSpPr txBox="1"/>
          <p:nvPr/>
        </p:nvSpPr>
        <p:spPr>
          <a:xfrm>
            <a:off x="877135" y="3429000"/>
            <a:ext cx="8693068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计算机中数据最小的组成单元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个二进制位为一组，称之为一个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字节中的每个二进制位就称为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，简称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1B = 8b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F39CF-B0BA-425D-A172-C19B1E802D6F}"/>
              </a:ext>
            </a:extLst>
          </p:cNvPr>
          <p:cNvSpPr txBox="1"/>
          <p:nvPr/>
        </p:nvSpPr>
        <p:spPr>
          <a:xfrm>
            <a:off x="3282614" y="2662040"/>
            <a:ext cx="3494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数据最小保存单元：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位一组）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02C1E387-2A4A-411C-AE43-377B396AA20D}"/>
              </a:ext>
            </a:extLst>
          </p:cNvPr>
          <p:cNvGraphicFramePr>
            <a:graphicFrameLocks noGrp="1"/>
          </p:cNvGraphicFramePr>
          <p:nvPr/>
        </p:nvGraphicFramePr>
        <p:xfrm>
          <a:off x="3346750" y="2164714"/>
          <a:ext cx="29074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76">
                  <a:extLst>
                    <a:ext uri="{9D8B030D-6E8A-4147-A177-3AD203B41FA5}">
                      <a16:colId xmlns:a16="http://schemas.microsoft.com/office/drawing/2014/main" val="3708848526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3143353667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3265099961"/>
                    </a:ext>
                  </a:extLst>
                </a:gridCol>
                <a:gridCol w="337834">
                  <a:extLst>
                    <a:ext uri="{9D8B030D-6E8A-4147-A177-3AD203B41FA5}">
                      <a16:colId xmlns:a16="http://schemas.microsoft.com/office/drawing/2014/main" val="2398754737"/>
                    </a:ext>
                  </a:extLst>
                </a:gridCol>
                <a:gridCol w="292785">
                  <a:extLst>
                    <a:ext uri="{9D8B030D-6E8A-4147-A177-3AD203B41FA5}">
                      <a16:colId xmlns:a16="http://schemas.microsoft.com/office/drawing/2014/main" val="3835451666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1601268785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84344317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285284274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1221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3C1AAEF-495D-469A-91AA-A46B7E244D26}"/>
              </a:ext>
            </a:extLst>
          </p:cNvPr>
          <p:cNvGraphicFramePr>
            <a:graphicFrameLocks noGrp="1"/>
          </p:cNvGraphicFramePr>
          <p:nvPr/>
        </p:nvGraphicFramePr>
        <p:xfrm>
          <a:off x="7029915" y="2164714"/>
          <a:ext cx="3035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76">
                  <a:extLst>
                    <a:ext uri="{9D8B030D-6E8A-4147-A177-3AD203B41FA5}">
                      <a16:colId xmlns:a16="http://schemas.microsoft.com/office/drawing/2014/main" val="3708848526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3143353667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3265099961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2398754737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3835451666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1601268785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84344317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285284274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122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7D9B7B8-B0BC-40A8-B05B-F1875E9F9045}"/>
              </a:ext>
            </a:extLst>
          </p:cNvPr>
          <p:cNvSpPr txBox="1"/>
          <p:nvPr/>
        </p:nvSpPr>
        <p:spPr>
          <a:xfrm>
            <a:off x="1294121" y="2656125"/>
            <a:ext cx="1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86A6900-2300-40D1-BF70-7642E0DB43EC}"/>
              </a:ext>
            </a:extLst>
          </p:cNvPr>
          <p:cNvGraphicFramePr>
            <a:graphicFrameLocks noGrp="1"/>
          </p:cNvGraphicFramePr>
          <p:nvPr/>
        </p:nvGraphicFramePr>
        <p:xfrm>
          <a:off x="976298" y="2164714"/>
          <a:ext cx="15376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8">
                  <a:extLst>
                    <a:ext uri="{9D8B030D-6E8A-4147-A177-3AD203B41FA5}">
                      <a16:colId xmlns:a16="http://schemas.microsoft.com/office/drawing/2014/main" val="1809300466"/>
                    </a:ext>
                  </a:extLst>
                </a:gridCol>
                <a:gridCol w="512548">
                  <a:extLst>
                    <a:ext uri="{9D8B030D-6E8A-4147-A177-3AD203B41FA5}">
                      <a16:colId xmlns:a16="http://schemas.microsoft.com/office/drawing/2014/main" val="1982138834"/>
                    </a:ext>
                  </a:extLst>
                </a:gridCol>
                <a:gridCol w="512548">
                  <a:extLst>
                    <a:ext uri="{9D8B030D-6E8A-4147-A177-3AD203B41FA5}">
                      <a16:colId xmlns:a16="http://schemas.microsoft.com/office/drawing/2014/main" val="99459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73089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2F8FC93-AFFB-4CE8-B135-29B5DC05E97C}"/>
              </a:ext>
            </a:extLst>
          </p:cNvPr>
          <p:cNvSpPr txBox="1"/>
          <p:nvPr/>
        </p:nvSpPr>
        <p:spPr>
          <a:xfrm>
            <a:off x="8301456" y="2621914"/>
            <a:ext cx="1408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2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AF05DBC-0507-457C-A6C2-31B520FBCAF3}"/>
              </a:ext>
            </a:extLst>
          </p:cNvPr>
          <p:cNvSpPr txBox="1"/>
          <p:nvPr/>
        </p:nvSpPr>
        <p:spPr>
          <a:xfrm>
            <a:off x="868018" y="1703012"/>
            <a:ext cx="9378314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中提供了一个关键字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extends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，用这个关键字，可以让一个类和另一个类建立起父子关系。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5995382-BC29-48E4-A947-1DF36BDA0069}"/>
              </a:ext>
            </a:extLst>
          </p:cNvPr>
          <p:cNvSpPr txBox="1"/>
          <p:nvPr/>
        </p:nvSpPr>
        <p:spPr>
          <a:xfrm>
            <a:off x="1357326" y="2678446"/>
            <a:ext cx="2358997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extends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649C8-7C60-5044-1181-D25CCFC6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78" y="3263377"/>
            <a:ext cx="6340888" cy="29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D17E76-B703-E5D1-6C38-0C6B7082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35" y="2831777"/>
            <a:ext cx="6340868" cy="29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1264091C-0BFE-90CD-1DD6-435000A98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89714F-D746-3433-088A-D214A6DC8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BCDF1259-2BF5-C592-6B76-E8AF330F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95" y="2666962"/>
            <a:ext cx="5284474" cy="4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81244E1-3D14-F3C3-EE37-1B48AC676FB1}"/>
              </a:ext>
            </a:extLst>
          </p:cNvPr>
          <p:cNvSpPr txBox="1"/>
          <p:nvPr/>
        </p:nvSpPr>
        <p:spPr>
          <a:xfrm>
            <a:off x="871131" y="4419254"/>
            <a:ext cx="6123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子类能继承父类的非私有成员（成员变量、成员方法）。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7A68BE-F561-FB7A-DC0A-E777ADC6E3C1}"/>
              </a:ext>
            </a:extLst>
          </p:cNvPr>
          <p:cNvSpPr txBox="1"/>
          <p:nvPr/>
        </p:nvSpPr>
        <p:spPr>
          <a:xfrm>
            <a:off x="868018" y="5510445"/>
            <a:ext cx="4707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子类的对象是由子类、父类共同完成的。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97AAB-3414-8C2A-A4C1-38EBB1AA1CC3}"/>
              </a:ext>
            </a:extLst>
          </p:cNvPr>
          <p:cNvSpPr txBox="1"/>
          <p:nvPr/>
        </p:nvSpPr>
        <p:spPr>
          <a:xfrm>
            <a:off x="868018" y="3926382"/>
            <a:ext cx="2059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继承的特点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6128D9-22D2-DB23-DE55-06A2763251BC}"/>
              </a:ext>
            </a:extLst>
          </p:cNvPr>
          <p:cNvSpPr txBox="1"/>
          <p:nvPr/>
        </p:nvSpPr>
        <p:spPr>
          <a:xfrm>
            <a:off x="859629" y="4979819"/>
            <a:ext cx="2403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继承后对象的创建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F6FAB5C-4CC4-FD8B-2AD9-33B2F5760262}"/>
              </a:ext>
            </a:extLst>
          </p:cNvPr>
          <p:cNvCxnSpPr>
            <a:cxnSpLocks/>
          </p:cNvCxnSpPr>
          <p:nvPr/>
        </p:nvCxnSpPr>
        <p:spPr>
          <a:xfrm>
            <a:off x="2554963" y="2900657"/>
            <a:ext cx="1781630" cy="528343"/>
          </a:xfrm>
          <a:prstGeom prst="bentConnector3">
            <a:avLst>
              <a:gd name="adj1" fmla="val 3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455A882-5D9B-70E5-D63C-5E76DEA6E6DD}"/>
              </a:ext>
            </a:extLst>
          </p:cNvPr>
          <p:cNvCxnSpPr>
            <a:cxnSpLocks/>
          </p:cNvCxnSpPr>
          <p:nvPr/>
        </p:nvCxnSpPr>
        <p:spPr>
          <a:xfrm>
            <a:off x="3427639" y="2900329"/>
            <a:ext cx="1139696" cy="122619"/>
          </a:xfrm>
          <a:prstGeom prst="bentConnector3">
            <a:avLst>
              <a:gd name="adj1" fmla="val -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24036 -0.208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1009" y="926658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6687271" y="838433"/>
            <a:ext cx="4499064" cy="2128721"/>
            <a:chOff x="6567270" y="1067231"/>
            <a:chExt cx="2421661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2306" y="3734072"/>
              <a:ext cx="936625" cy="54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4214071" y="1219550"/>
            <a:ext cx="2117805" cy="308924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6670477" y="3109287"/>
            <a:ext cx="4499064" cy="3108914"/>
            <a:chOff x="1510232" y="3579862"/>
            <a:chExt cx="2727743" cy="152270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161" y="4682986"/>
              <a:ext cx="691434" cy="419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4501707" y="1955040"/>
            <a:ext cx="1376411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7060546" y="1219550"/>
            <a:ext cx="1554714" cy="156222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7013023" y="93304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7476370" y="1270986"/>
            <a:ext cx="423766" cy="2769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4418801" y="1696987"/>
            <a:ext cx="895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main…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8DB9C4F-0E77-436B-1F84-3E963714D1AD}"/>
              </a:ext>
            </a:extLst>
          </p:cNvPr>
          <p:cNvSpPr/>
          <p:nvPr/>
        </p:nvSpPr>
        <p:spPr>
          <a:xfrm>
            <a:off x="7471578" y="1657952"/>
            <a:ext cx="442083" cy="2769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44007-76CB-3895-69A3-A095A3DE72F4}"/>
              </a:ext>
            </a:extLst>
          </p:cNvPr>
          <p:cNvSpPr txBox="1"/>
          <p:nvPr/>
        </p:nvSpPr>
        <p:spPr>
          <a:xfrm>
            <a:off x="7253470" y="165467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j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E0FE7CA-9A97-E5CE-67C5-F20C041B6CBA}"/>
              </a:ext>
            </a:extLst>
          </p:cNvPr>
          <p:cNvSpPr txBox="1"/>
          <p:nvPr/>
        </p:nvSpPr>
        <p:spPr>
          <a:xfrm>
            <a:off x="7471578" y="1256677"/>
            <a:ext cx="55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562559B-C125-D675-4BCB-350519BC3C98}"/>
              </a:ext>
            </a:extLst>
          </p:cNvPr>
          <p:cNvSpPr txBox="1"/>
          <p:nvPr/>
        </p:nvSpPr>
        <p:spPr>
          <a:xfrm>
            <a:off x="7060546" y="2500693"/>
            <a:ext cx="2010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类的地址（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0x15aeb7ab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DCB72DF-F239-3AA8-7726-AA7B4D5F1D9D}"/>
              </a:ext>
            </a:extLst>
          </p:cNvPr>
          <p:cNvSpPr txBox="1"/>
          <p:nvPr/>
        </p:nvSpPr>
        <p:spPr>
          <a:xfrm>
            <a:off x="4653997" y="2781771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 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812B0CA-C39F-1AF0-CDA1-2B74CED5F317}"/>
              </a:ext>
            </a:extLst>
          </p:cNvPr>
          <p:cNvSpPr/>
          <p:nvPr/>
        </p:nvSpPr>
        <p:spPr>
          <a:xfrm>
            <a:off x="4699248" y="3049796"/>
            <a:ext cx="1008329" cy="36624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CA9FBE2-036B-46B3-24B8-6B6687B20908}"/>
              </a:ext>
            </a:extLst>
          </p:cNvPr>
          <p:cNvCxnSpPr>
            <a:cxnSpLocks/>
          </p:cNvCxnSpPr>
          <p:nvPr/>
        </p:nvCxnSpPr>
        <p:spPr>
          <a:xfrm flipV="1">
            <a:off x="5063082" y="1219550"/>
            <a:ext cx="1949941" cy="1679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5F269B9-563B-5C35-CCDE-AB6FD6F53E26}"/>
              </a:ext>
            </a:extLst>
          </p:cNvPr>
          <p:cNvSpPr txBox="1"/>
          <p:nvPr/>
        </p:nvSpPr>
        <p:spPr>
          <a:xfrm>
            <a:off x="4722441" y="311136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0x4f3f5b24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97C5E7-D7A2-69AE-5027-1F0A0D01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3" y="866066"/>
            <a:ext cx="3970052" cy="3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C072AD6-F718-057B-31BB-D7EA41AB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86" y="4798734"/>
            <a:ext cx="3171720" cy="17543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[] args)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目标：认识继承、掌握继承的特点。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b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B();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System.out.println(b.j); 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System.out.println(b.k); 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.print1();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b.print2(); 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.print3(); 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F9A5E8F-B4DB-259E-33AB-DA60E6E2014A}"/>
              </a:ext>
            </a:extLst>
          </p:cNvPr>
          <p:cNvSpPr txBox="1"/>
          <p:nvPr/>
        </p:nvSpPr>
        <p:spPr>
          <a:xfrm>
            <a:off x="7253470" y="128956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A978CD-0ABB-045D-FA9F-8A6A0AE4FBCD}"/>
              </a:ext>
            </a:extLst>
          </p:cNvPr>
          <p:cNvSpPr txBox="1"/>
          <p:nvPr/>
        </p:nvSpPr>
        <p:spPr>
          <a:xfrm>
            <a:off x="7446824" y="1648011"/>
            <a:ext cx="42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F7717E0-0BAF-BD2B-5B84-40E86E01E0FC}"/>
              </a:ext>
            </a:extLst>
          </p:cNvPr>
          <p:cNvSpPr/>
          <p:nvPr/>
        </p:nvSpPr>
        <p:spPr>
          <a:xfrm>
            <a:off x="517286" y="5285493"/>
            <a:ext cx="3184615" cy="1077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3A0167-BB2B-4D84-A8AF-15375215D97A}"/>
              </a:ext>
            </a:extLst>
          </p:cNvPr>
          <p:cNvSpPr/>
          <p:nvPr/>
        </p:nvSpPr>
        <p:spPr>
          <a:xfrm>
            <a:off x="509293" y="5401601"/>
            <a:ext cx="3184615" cy="40773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96D0757-F2BD-0D6A-DE1F-17110F7F7035}"/>
              </a:ext>
            </a:extLst>
          </p:cNvPr>
          <p:cNvSpPr/>
          <p:nvPr/>
        </p:nvSpPr>
        <p:spPr>
          <a:xfrm>
            <a:off x="501301" y="5812213"/>
            <a:ext cx="3184615" cy="15624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96E55DA-1D07-99C1-D8E7-C9A942053F57}"/>
              </a:ext>
            </a:extLst>
          </p:cNvPr>
          <p:cNvSpPr/>
          <p:nvPr/>
        </p:nvSpPr>
        <p:spPr>
          <a:xfrm>
            <a:off x="527340" y="5953499"/>
            <a:ext cx="3163609" cy="13663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B064296-792B-1C5D-CEAB-54F5BAAFCF1B}"/>
              </a:ext>
            </a:extLst>
          </p:cNvPr>
          <p:cNvSpPr/>
          <p:nvPr/>
        </p:nvSpPr>
        <p:spPr>
          <a:xfrm>
            <a:off x="517286" y="5005735"/>
            <a:ext cx="3184615" cy="12854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F1522FE1-9EC3-67AB-598A-14FFFA1F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09" y="1326233"/>
            <a:ext cx="3185210" cy="161582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int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print1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"===print1==="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int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j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print2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"===print2==="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32FC3227-F5C2-2F9D-F695-5EEB355B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1" y="3133202"/>
            <a:ext cx="3192607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extends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private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int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k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print3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子类可以继续父类的非私有成员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print1();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System.out.println(j); 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print2(); 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95" name="Rectangle 1">
            <a:extLst>
              <a:ext uri="{FF2B5EF4-FFF2-40B4-BE49-F238E27FC236}">
                <a16:creationId xmlns:a16="http://schemas.microsoft.com/office/drawing/2014/main" id="{390E0ADF-434F-E6F7-505D-0E708636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434" y="3222133"/>
            <a:ext cx="2521846" cy="707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成员变量：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int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成员方法：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()...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成员变量：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int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j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成员方法：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void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print2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()...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320C182-F7CB-2443-C0FF-55B82DCBA5EC}"/>
              </a:ext>
            </a:extLst>
          </p:cNvPr>
          <p:cNvSpPr/>
          <p:nvPr/>
        </p:nvSpPr>
        <p:spPr>
          <a:xfrm>
            <a:off x="517286" y="6092590"/>
            <a:ext cx="3184615" cy="13162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2" name="Rectangle 7">
            <a:extLst>
              <a:ext uri="{FF2B5EF4-FFF2-40B4-BE49-F238E27FC236}">
                <a16:creationId xmlns:a16="http://schemas.microsoft.com/office/drawing/2014/main" id="{800EF7A3-3DF8-9733-736B-5D0DFAFF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433" y="4087423"/>
            <a:ext cx="2521847" cy="121571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B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extends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private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int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k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print3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 {</a:t>
            </a:r>
            <a:b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print1();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System.out.println(j); // </a:t>
            </a: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print2(); // </a:t>
            </a: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报错</a:t>
            </a:r>
            <a:b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13" name="Rectangle 5">
            <a:extLst>
              <a:ext uri="{FF2B5EF4-FFF2-40B4-BE49-F238E27FC236}">
                <a16:creationId xmlns:a16="http://schemas.microsoft.com/office/drawing/2014/main" id="{BC27F5B9-32C8-0455-56D8-6ED2DFB2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433" y="5414602"/>
            <a:ext cx="2521847" cy="48513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 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方法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4E99438-77CC-7A66-993E-DFC120A4174C}"/>
              </a:ext>
            </a:extLst>
          </p:cNvPr>
          <p:cNvCxnSpPr>
            <a:cxnSpLocks/>
          </p:cNvCxnSpPr>
          <p:nvPr/>
        </p:nvCxnSpPr>
        <p:spPr>
          <a:xfrm>
            <a:off x="7060546" y="2445095"/>
            <a:ext cx="155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C54B193-9BF9-5907-653E-7672452D4A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0177" y="3106497"/>
            <a:ext cx="1609467" cy="783301"/>
          </a:xfrm>
          <a:prstGeom prst="bentConnector3">
            <a:avLst>
              <a:gd name="adj1" fmla="val 10003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49ED1C-3BAB-A510-8267-CC116FD6B503}"/>
              </a:ext>
            </a:extLst>
          </p:cNvPr>
          <p:cNvCxnSpPr>
            <a:cxnSpLocks/>
          </p:cNvCxnSpPr>
          <p:nvPr/>
        </p:nvCxnSpPr>
        <p:spPr>
          <a:xfrm flipV="1">
            <a:off x="9694417" y="3930019"/>
            <a:ext cx="0" cy="1650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B4540A4-DE50-A9BC-C8BF-F4F5F0FF5056}"/>
              </a:ext>
            </a:extLst>
          </p:cNvPr>
          <p:cNvSpPr txBox="1"/>
          <p:nvPr/>
        </p:nvSpPr>
        <p:spPr>
          <a:xfrm>
            <a:off x="3886239" y="6080441"/>
            <a:ext cx="6123962" cy="3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子类对象实际上是由子父类这两张设计图共同创建出来的。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91D7EA-4F4F-579F-2955-7EFEBFC67585}"/>
              </a:ext>
            </a:extLst>
          </p:cNvPr>
          <p:cNvSpPr/>
          <p:nvPr/>
        </p:nvSpPr>
        <p:spPr>
          <a:xfrm>
            <a:off x="7471578" y="2061638"/>
            <a:ext cx="442083" cy="2769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A5198E-7214-3CA0-1620-554E5DEF634B}"/>
              </a:ext>
            </a:extLst>
          </p:cNvPr>
          <p:cNvSpPr txBox="1"/>
          <p:nvPr/>
        </p:nvSpPr>
        <p:spPr>
          <a:xfrm>
            <a:off x="7253470" y="205836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k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056CF2-0B8A-BAD1-90E9-245F4C3926F5}"/>
              </a:ext>
            </a:extLst>
          </p:cNvPr>
          <p:cNvSpPr txBox="1"/>
          <p:nvPr/>
        </p:nvSpPr>
        <p:spPr>
          <a:xfrm>
            <a:off x="7446824" y="2051697"/>
            <a:ext cx="42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4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" grpId="0" animBg="1"/>
      <p:bldP spid="14" grpId="0"/>
      <p:bldP spid="89" grpId="0" animBg="1"/>
      <p:bldP spid="96" grpId="0"/>
      <p:bldP spid="79" grpId="0" animBg="1"/>
      <p:bldP spid="82" grpId="0"/>
      <p:bldP spid="85" grpId="0"/>
      <p:bldP spid="118" grpId="0"/>
      <p:bldP spid="177" grpId="0"/>
      <p:bldP spid="178" grpId="0" animBg="1"/>
      <p:bldP spid="62" grpId="0"/>
      <p:bldP spid="74" grpId="0"/>
      <p:bldP spid="75" grpId="0"/>
      <p:bldP spid="77" grpId="0" animBg="1"/>
      <p:bldP spid="77" grpId="1" animBg="1"/>
      <p:bldP spid="81" grpId="0" animBg="1"/>
      <p:bldP spid="81" grpId="1" animBg="1"/>
      <p:bldP spid="83" grpId="0" animBg="1"/>
      <p:bldP spid="83" grpId="1" animBg="1"/>
      <p:bldP spid="86" grpId="0" animBg="1"/>
      <p:bldP spid="86" grpId="1" animBg="1"/>
      <p:bldP spid="90" grpId="0" animBg="1"/>
      <p:bldP spid="90" grpId="1" animBg="1"/>
      <p:bldP spid="95" grpId="0" animBg="1"/>
      <p:bldP spid="110" grpId="0" animBg="1"/>
      <p:bldP spid="110" grpId="1" animBg="1"/>
      <p:bldP spid="112" grpId="0" animBg="1"/>
      <p:bldP spid="113" grpId="0" animBg="1"/>
      <p:bldP spid="50" grpId="0" animBg="1"/>
      <p:bldP spid="51" grpId="0"/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8A7417-6C64-4020-9D2A-7219449B6595}"/>
              </a:ext>
            </a:extLst>
          </p:cNvPr>
          <p:cNvSpPr txBox="1"/>
          <p:nvPr/>
        </p:nvSpPr>
        <p:spPr>
          <a:xfrm>
            <a:off x="742267" y="1002339"/>
            <a:ext cx="7557059" cy="9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什么是权限修饰符？</a:t>
            </a: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就是是用来限制类中的成员（成员变量、成员方法、构造器、代码块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）能够被访问的范围。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BE1328-0684-BB07-1EED-ADDA4850BBB0}"/>
              </a:ext>
            </a:extLst>
          </p:cNvPr>
          <p:cNvSpPr txBox="1"/>
          <p:nvPr/>
        </p:nvSpPr>
        <p:spPr>
          <a:xfrm>
            <a:off x="732435" y="2256708"/>
            <a:ext cx="42328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权限修饰符有几种？各自的作用是什么？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989D8F-4F7C-8F51-8C8C-C8B45D46C590}"/>
              </a:ext>
            </a:extLst>
          </p:cNvPr>
          <p:cNvGraphicFramePr>
            <a:graphicFrameLocks noGrp="1"/>
          </p:cNvGraphicFramePr>
          <p:nvPr/>
        </p:nvGraphicFramePr>
        <p:xfrm>
          <a:off x="822527" y="2798162"/>
          <a:ext cx="9825740" cy="3018529"/>
        </p:xfrm>
        <a:graphic>
          <a:graphicData uri="http://schemas.openxmlformats.org/drawingml/2006/table">
            <a:tbl>
              <a:tblPr/>
              <a:tblGrid>
                <a:gridCol w="152150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2872579">
                  <a:extLst>
                    <a:ext uri="{9D8B030D-6E8A-4147-A177-3AD203B41FA5}">
                      <a16:colId xmlns:a16="http://schemas.microsoft.com/office/drawing/2014/main" val="2878349179"/>
                    </a:ext>
                  </a:extLst>
                </a:gridCol>
                <a:gridCol w="1971171">
                  <a:extLst>
                    <a:ext uri="{9D8B030D-6E8A-4147-A177-3AD203B41FA5}">
                      <a16:colId xmlns:a16="http://schemas.microsoft.com/office/drawing/2014/main" val="2866168561"/>
                    </a:ext>
                  </a:extLst>
                </a:gridCol>
                <a:gridCol w="2198217">
                  <a:extLst>
                    <a:ext uri="{9D8B030D-6E8A-4147-A177-3AD203B41FA5}">
                      <a16:colId xmlns:a16="http://schemas.microsoft.com/office/drawing/2014/main" val="2901087761"/>
                    </a:ext>
                  </a:extLst>
                </a:gridCol>
              </a:tblGrid>
              <a:tr h="682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修饰符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本类里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同一个包中的类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子孙类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任意类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9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private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0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缺省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674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protected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915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D9263CB-39E8-85B8-A93F-C1DD14C6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37" y="5985930"/>
            <a:ext cx="2138729" cy="4005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90A860-BA2C-567E-5DCD-178973DE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234" y="6023182"/>
            <a:ext cx="2138726" cy="3006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349287-32A9-AF80-0236-0CC4B44DB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128" y="5979659"/>
            <a:ext cx="1178198" cy="3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00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E5085DC-87BE-4675-A7B7-BDE6E0B99537}"/>
              </a:ext>
            </a:extLst>
          </p:cNvPr>
          <p:cNvSpPr txBox="1"/>
          <p:nvPr/>
        </p:nvSpPr>
        <p:spPr>
          <a:xfrm>
            <a:off x="754674" y="958321"/>
            <a:ext cx="9166074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什么是方法重写？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当子类觉得父类中的某个方法不好用，或者无法满足自己的需求时，子类可以重写一个方法名称、参数列表一样的方法，去覆盖父类的这个方法，这就是方法重写。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注意：重写后，方法的访问，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会遵循就近原则 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D0E15-27F5-B864-D434-17B0224F61B9}"/>
              </a:ext>
            </a:extLst>
          </p:cNvPr>
          <p:cNvSpPr txBox="1"/>
          <p:nvPr/>
        </p:nvSpPr>
        <p:spPr>
          <a:xfrm>
            <a:off x="833332" y="3287361"/>
            <a:ext cx="10972799" cy="255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方法重写的其它注意事项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重写小技巧：使用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Override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，他可以指定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编译器，检查我们方法重写的格式是否正确，代码可读性也会更好。</a:t>
            </a:r>
          </a:p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子类重写父类方法时，访问权限必须大于或者等于父类该方法的权限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public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protected &gt;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）。</a:t>
            </a:r>
          </a:p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重写的方法返回值类型，必须与被重写方法的返回值类型一样，或者范围更小。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9824" marR="0" lvl="0" indent="-35982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私有方法、静态方法不能被重写，如果重写会报错的。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0">
            <a:extLst>
              <a:ext uri="{FF2B5EF4-FFF2-40B4-BE49-F238E27FC236}">
                <a16:creationId xmlns:a16="http://schemas.microsoft.com/office/drawing/2014/main" id="{F121A9C9-E827-4BF5-B780-0F767F7AD476}"/>
              </a:ext>
            </a:extLst>
          </p:cNvPr>
          <p:cNvSpPr txBox="1"/>
          <p:nvPr/>
        </p:nvSpPr>
        <p:spPr>
          <a:xfrm>
            <a:off x="778992" y="1171898"/>
            <a:ext cx="10350500" cy="2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、在子类方法中访问其他成员（成员变量、成员方法），是依照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就近原则的。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先子类局部范围找。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然后子类成员范围找。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然后父类成员范围找，如果父类范围还没有找到则报错。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E08CD4-3E7F-C6D0-D10B-1A1EDBC33FF8}"/>
              </a:ext>
            </a:extLst>
          </p:cNvPr>
          <p:cNvSpPr txBox="1"/>
          <p:nvPr/>
        </p:nvSpPr>
        <p:spPr>
          <a:xfrm>
            <a:off x="778992" y="3429000"/>
            <a:ext cx="10656795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、如果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子父类中，出现了重名的成员，会优先使用子类的，如果此时一定要在子类中使用父类的怎么办？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，指定访问父类的成员：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super.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父类成员变量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父类成员方法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CE676442-34F9-4F99-9092-63267143DDB3}"/>
              </a:ext>
            </a:extLst>
          </p:cNvPr>
          <p:cNvSpPr txBox="1"/>
          <p:nvPr/>
        </p:nvSpPr>
        <p:spPr>
          <a:xfrm>
            <a:off x="841511" y="1172534"/>
            <a:ext cx="6055988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子类构造器的特点：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子类的全部构造器，都会先调用父类的构造器，再执行自己。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9DC15FC-7F34-F7BA-4935-FA29546E9FE9}"/>
              </a:ext>
            </a:extLst>
          </p:cNvPr>
          <p:cNvSpPr txBox="1"/>
          <p:nvPr/>
        </p:nvSpPr>
        <p:spPr>
          <a:xfrm>
            <a:off x="841511" y="2420475"/>
            <a:ext cx="10793140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子类构造器是如何实现调用父类构造器的：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默认情况下，子类全部构造器的第一行代码都是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（写不写都有） ，它会调用父类的无参数构造器。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如果父类没有无参数构造器，则我们必须在子类构造器的第一行手写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super(….)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，指定去调用父类的有参数构造器。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28FF5A16-0D72-98ED-884E-8AEADCAB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1" y="4754398"/>
            <a:ext cx="3507290" cy="13388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Test2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static void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main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[] args) {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目标：子类调用父类构造器的常见应用场景。</a:t>
            </a:r>
            <a:b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 t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李四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,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36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,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"Java"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.getName());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.getAge());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System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.println(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.getSkill());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1BED7F9-1412-F78F-3FB3-36087106D97E}"/>
              </a:ext>
            </a:extLst>
          </p:cNvPr>
          <p:cNvSpPr/>
          <p:nvPr/>
        </p:nvSpPr>
        <p:spPr>
          <a:xfrm>
            <a:off x="615833" y="5355176"/>
            <a:ext cx="3507277" cy="40773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3A6BA6-C2E4-FB56-2582-6041E82E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0" y="1273871"/>
            <a:ext cx="3519671" cy="169277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int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 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name,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age) 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name;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age;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get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+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set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方法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...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47B2032-21CF-0226-BE91-8A54020E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0" y="3057685"/>
            <a:ext cx="3504895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extends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skill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name,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age,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skill) {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super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(name, age);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skill 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skill;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get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+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set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方法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...</a:t>
            </a:r>
            <a:b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DE67F2A7-C4D3-84C0-D39F-67AB2149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6632" y="1238654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2841D9B-1794-80B1-7DE5-0F5B0460975D}"/>
              </a:ext>
            </a:extLst>
          </p:cNvPr>
          <p:cNvGrpSpPr>
            <a:grpSpLocks/>
          </p:cNvGrpSpPr>
          <p:nvPr/>
        </p:nvGrpSpPr>
        <p:grpSpPr bwMode="auto">
          <a:xfrm>
            <a:off x="6579102" y="1280957"/>
            <a:ext cx="4863406" cy="2780389"/>
            <a:chOff x="6333353" y="1067231"/>
            <a:chExt cx="2632531" cy="393763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310115-BF24-4AD1-0C57-EFDDE4F3CC17}"/>
                </a:ext>
              </a:extLst>
            </p:cNvPr>
            <p:cNvSpPr/>
            <p:nvPr/>
          </p:nvSpPr>
          <p:spPr bwMode="auto">
            <a:xfrm>
              <a:off x="6567270" y="1067231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CA1E7282-C815-15C6-DECA-50F39DCC8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353" y="4149476"/>
              <a:ext cx="936625" cy="54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47FF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2FB4FE-DF85-843B-F951-B92E74FF1E07}"/>
              </a:ext>
            </a:extLst>
          </p:cNvPr>
          <p:cNvGrpSpPr>
            <a:grpSpLocks/>
          </p:cNvGrpSpPr>
          <p:nvPr/>
        </p:nvGrpSpPr>
        <p:grpSpPr bwMode="auto">
          <a:xfrm>
            <a:off x="4461298" y="1280958"/>
            <a:ext cx="2117805" cy="2780388"/>
            <a:chOff x="4441895" y="1347668"/>
            <a:chExt cx="1771200" cy="360034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FC9228-5E21-FB91-FE56-B29C01FF6DB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id="{14CEB4AC-DCDA-D553-C970-5C3D4122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75" y="4421164"/>
              <a:ext cx="935038" cy="48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B31A700-C178-2BD4-F63A-76ED5DE05D47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83F1E12-5FFF-4583-8605-34A58B199A40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E457C61-F5D4-06EE-55D6-1FD6EDBA6045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4E9F7C2-E245-AD44-1B8A-5A1CA328E0AD}"/>
              </a:ext>
            </a:extLst>
          </p:cNvPr>
          <p:cNvGrpSpPr>
            <a:grpSpLocks/>
          </p:cNvGrpSpPr>
          <p:nvPr/>
        </p:nvGrpSpPr>
        <p:grpSpPr bwMode="auto">
          <a:xfrm>
            <a:off x="2377818" y="4328741"/>
            <a:ext cx="9090815" cy="1792563"/>
            <a:chOff x="665231" y="3579862"/>
            <a:chExt cx="3572744" cy="140064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ABD39C3-56D7-BC77-92B5-E9DCAB3C7A9B}"/>
                </a:ext>
              </a:extLst>
            </p:cNvPr>
            <p:cNvSpPr/>
            <p:nvPr/>
          </p:nvSpPr>
          <p:spPr bwMode="auto">
            <a:xfrm>
              <a:off x="1510232" y="3579862"/>
              <a:ext cx="27277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26" name="TextBox 2">
              <a:extLst>
                <a:ext uri="{FF2B5EF4-FFF2-40B4-BE49-F238E27FC236}">
                  <a16:creationId xmlns:a16="http://schemas.microsoft.com/office/drawing/2014/main" id="{CB78C888-8C28-60AC-0890-17B07EF59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31" y="4505452"/>
              <a:ext cx="2442792" cy="31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方法区</a:t>
              </a:r>
            </a:p>
          </p:txBody>
        </p:sp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613DFDB4-F56E-7E36-DD89-8B28F9CB2403}"/>
              </a:ext>
            </a:extLst>
          </p:cNvPr>
          <p:cNvSpPr txBox="1"/>
          <p:nvPr/>
        </p:nvSpPr>
        <p:spPr>
          <a:xfrm>
            <a:off x="4673129" y="4692936"/>
            <a:ext cx="1099419" cy="60016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Test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2.class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C63192B8-DB9E-1EBC-74D2-7EF20177471D}"/>
              </a:ext>
            </a:extLst>
          </p:cNvPr>
          <p:cNvSpPr txBox="1"/>
          <p:nvPr/>
        </p:nvSpPr>
        <p:spPr>
          <a:xfrm>
            <a:off x="4818848" y="1473875"/>
            <a:ext cx="1376411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F4F64E-577C-0CC1-1501-040481A91166}"/>
              </a:ext>
            </a:extLst>
          </p:cNvPr>
          <p:cNvSpPr/>
          <p:nvPr/>
        </p:nvSpPr>
        <p:spPr>
          <a:xfrm>
            <a:off x="8087278" y="1490738"/>
            <a:ext cx="1567033" cy="218864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2DC630-768E-E877-BB46-79ED169CF458}"/>
              </a:ext>
            </a:extLst>
          </p:cNvPr>
          <p:cNvSpPr txBox="1"/>
          <p:nvPr/>
        </p:nvSpPr>
        <p:spPr>
          <a:xfrm>
            <a:off x="5058699" y="2092683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776ec8df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0CDE1B-74E3-6457-75C9-5A706991058F}"/>
              </a:ext>
            </a:extLst>
          </p:cNvPr>
          <p:cNvSpPr txBox="1"/>
          <p:nvPr/>
        </p:nvSpPr>
        <p:spPr>
          <a:xfrm>
            <a:off x="4950304" y="1820890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Teacher   t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74ACBC-AA13-3E6C-FDCE-CFE7DF4C4BF5}"/>
              </a:ext>
            </a:extLst>
          </p:cNvPr>
          <p:cNvSpPr/>
          <p:nvPr/>
        </p:nvSpPr>
        <p:spPr>
          <a:xfrm>
            <a:off x="5024473" y="2054288"/>
            <a:ext cx="1008329" cy="3218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87C861-4042-144B-F4DB-ABD601C5C898}"/>
              </a:ext>
            </a:extLst>
          </p:cNvPr>
          <p:cNvSpPr txBox="1"/>
          <p:nvPr/>
        </p:nvSpPr>
        <p:spPr>
          <a:xfrm>
            <a:off x="4770558" y="1182961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main…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127951F-7E50-A28F-F287-56935134AEA9}"/>
              </a:ext>
            </a:extLst>
          </p:cNvPr>
          <p:cNvCxnSpPr/>
          <p:nvPr/>
        </p:nvCxnSpPr>
        <p:spPr>
          <a:xfrm>
            <a:off x="8084071" y="3353499"/>
            <a:ext cx="15670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31721D-47A1-6DAC-DB50-557CA20C461F}"/>
              </a:ext>
            </a:extLst>
          </p:cNvPr>
          <p:cNvSpPr txBox="1"/>
          <p:nvPr/>
        </p:nvSpPr>
        <p:spPr>
          <a:xfrm>
            <a:off x="8203610" y="3373616"/>
            <a:ext cx="1447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类的地址（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15aeb7ab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）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3BC9722-0950-E820-8C66-CDDA3B3C6413}"/>
              </a:ext>
            </a:extLst>
          </p:cNvPr>
          <p:cNvSpPr txBox="1"/>
          <p:nvPr/>
        </p:nvSpPr>
        <p:spPr>
          <a:xfrm>
            <a:off x="8035582" y="1263879"/>
            <a:ext cx="111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776ec8df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CEE75E-0640-D050-9DE2-A8830362E0C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797011" y="1947848"/>
            <a:ext cx="223857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78CB0F-3C6D-F83F-53D5-33078868A71A}"/>
              </a:ext>
            </a:extLst>
          </p:cNvPr>
          <p:cNvSpPr txBox="1"/>
          <p:nvPr/>
        </p:nvSpPr>
        <p:spPr>
          <a:xfrm>
            <a:off x="8203610" y="156092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String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name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715BE4F-6690-E39F-DA9B-82B3111C85D1}"/>
              </a:ext>
            </a:extLst>
          </p:cNvPr>
          <p:cNvSpPr/>
          <p:nvPr/>
        </p:nvSpPr>
        <p:spPr>
          <a:xfrm>
            <a:off x="8296748" y="1776052"/>
            <a:ext cx="1085390" cy="3048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9FF6BBBF-798F-DE4D-DF30-29929D74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374" y="1799864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null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8136DD6-362C-1DF6-62B9-4FFC6845B481}"/>
              </a:ext>
            </a:extLst>
          </p:cNvPr>
          <p:cNvSpPr/>
          <p:nvPr/>
        </p:nvSpPr>
        <p:spPr>
          <a:xfrm>
            <a:off x="624861" y="5239896"/>
            <a:ext cx="3519671" cy="13201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63AF4D6-5DAE-FEC6-9402-293DF992EABA}"/>
              </a:ext>
            </a:extLst>
          </p:cNvPr>
          <p:cNvSpPr/>
          <p:nvPr/>
        </p:nvSpPr>
        <p:spPr>
          <a:xfrm>
            <a:off x="615833" y="4957137"/>
            <a:ext cx="3507277" cy="12854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EDC688-5DDE-7E71-A778-0786428A09DE}"/>
              </a:ext>
            </a:extLst>
          </p:cNvPr>
          <p:cNvSpPr txBox="1"/>
          <p:nvPr/>
        </p:nvSpPr>
        <p:spPr>
          <a:xfrm>
            <a:off x="8225902" y="2165949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int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age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F76411-6740-2ED5-30B1-E558123D01C8}"/>
              </a:ext>
            </a:extLst>
          </p:cNvPr>
          <p:cNvSpPr/>
          <p:nvPr/>
        </p:nvSpPr>
        <p:spPr>
          <a:xfrm>
            <a:off x="8319040" y="2381074"/>
            <a:ext cx="1085390" cy="3048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16061428-E5CB-1344-7EAE-16C6154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097" y="2405048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0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D26D62C-7555-B3D1-EF53-46CA5CBF66AF}"/>
              </a:ext>
            </a:extLst>
          </p:cNvPr>
          <p:cNvSpPr txBox="1"/>
          <p:nvPr/>
        </p:nvSpPr>
        <p:spPr>
          <a:xfrm>
            <a:off x="8225902" y="2709892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String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skill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91636C-C52F-B421-DD08-941E5A59C189}"/>
              </a:ext>
            </a:extLst>
          </p:cNvPr>
          <p:cNvSpPr/>
          <p:nvPr/>
        </p:nvSpPr>
        <p:spPr>
          <a:xfrm>
            <a:off x="8319040" y="2925017"/>
            <a:ext cx="1085390" cy="3048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A3E17AC-612F-9F2A-3C23-ED79BF61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374" y="2956825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null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8C3A58D6-F436-8E84-1B10-E8B729AD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22" y="4427877"/>
            <a:ext cx="2949141" cy="149271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extends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skill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name,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age,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skill) {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super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(name, age);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skill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skill;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get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+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set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方法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...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7445CB67-B9A1-AB61-4775-CBE941C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211" y="4416757"/>
            <a:ext cx="2233476" cy="149271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int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;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 {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String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name,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age) {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name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name;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this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age </a:t>
            </a: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age;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get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+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set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方法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...</a:t>
            </a:r>
            <a:b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D7CF44-9158-EBBA-9C7C-8C81C84D501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544915" y="3604448"/>
            <a:ext cx="2382442" cy="8234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CA8892F-B959-AA25-FA55-446B7B353938}"/>
              </a:ext>
            </a:extLst>
          </p:cNvPr>
          <p:cNvCxnSpPr>
            <a:cxnSpLocks/>
          </p:cNvCxnSpPr>
          <p:nvPr/>
        </p:nvCxnSpPr>
        <p:spPr>
          <a:xfrm>
            <a:off x="7470843" y="4531368"/>
            <a:ext cx="16583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">
            <a:extLst>
              <a:ext uri="{FF2B5EF4-FFF2-40B4-BE49-F238E27FC236}">
                <a16:creationId xmlns:a16="http://schemas.microsoft.com/office/drawing/2014/main" id="{0D7392B3-ADC8-203E-6141-FB33C9060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068" y="1820890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李四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6DF9331E-18FB-CEA1-E59E-5417DB3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448" y="2420763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36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68" name="Rectangle 1">
            <a:extLst>
              <a:ext uri="{FF2B5EF4-FFF2-40B4-BE49-F238E27FC236}">
                <a16:creationId xmlns:a16="http://schemas.microsoft.com/office/drawing/2014/main" id="{22840B0C-DAEC-183C-0524-E151817B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671" y="2945287"/>
            <a:ext cx="46740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黑体"/>
                <a:cs typeface="+mn-cs"/>
              </a:rPr>
              <a:t>Java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56" name="TextBox 10">
            <a:extLst>
              <a:ext uri="{FF2B5EF4-FFF2-40B4-BE49-F238E27FC236}">
                <a16:creationId xmlns:a16="http://schemas.microsoft.com/office/drawing/2014/main" id="{56E0F123-5DF3-1F3D-A6EA-3F1888964091}"/>
              </a:ext>
            </a:extLst>
          </p:cNvPr>
          <p:cNvSpPr txBox="1"/>
          <p:nvPr/>
        </p:nvSpPr>
        <p:spPr>
          <a:xfrm>
            <a:off x="2208936" y="6134243"/>
            <a:ext cx="6110104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79" marR="0" lvl="0" indent="-228594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子类构造器可以通过调用父类构造器，把对象中包含父类这部分的数据先初始化赋值，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	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再回来把对象里包含子类这部分的数据也进行初始化赋值。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7A3575B-7A33-5F24-4024-965C9B5ABB42}"/>
              </a:ext>
            </a:extLst>
          </p:cNvPr>
          <p:cNvSpPr txBox="1"/>
          <p:nvPr/>
        </p:nvSpPr>
        <p:spPr>
          <a:xfrm>
            <a:off x="531029" y="800891"/>
            <a:ext cx="612356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子类构造器调用父类构造器的常见应用场景</a:t>
            </a:r>
          </a:p>
        </p:txBody>
      </p:sp>
    </p:spTree>
    <p:extLst>
      <p:ext uri="{BB962C8B-B14F-4D97-AF65-F5344CB8AC3E}">
        <p14:creationId xmlns:p14="http://schemas.microsoft.com/office/powerpoint/2010/main" val="15159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14" grpId="0"/>
      <p:bldP spid="27" grpId="0" animBg="1"/>
      <p:bldP spid="28" grpId="0" animBg="1"/>
      <p:bldP spid="30" grpId="0" animBg="1"/>
      <p:bldP spid="31" grpId="0"/>
      <p:bldP spid="32" grpId="0"/>
      <p:bldP spid="33" grpId="0" animBg="1"/>
      <p:bldP spid="34" grpId="0"/>
      <p:bldP spid="36" grpId="0"/>
      <p:bldP spid="38" grpId="0"/>
      <p:bldP spid="40" grpId="0"/>
      <p:bldP spid="41" grpId="0" animBg="1"/>
      <p:bldP spid="42" grpId="0" animBg="1"/>
      <p:bldP spid="42" grpId="1" animBg="1"/>
      <p:bldP spid="47" grpId="0" animBg="1"/>
      <p:bldP spid="47" grpId="1" animBg="1"/>
      <p:bldP spid="49" grpId="0" animBg="1"/>
      <p:bldP spid="49" grpId="1" animBg="1"/>
      <p:bldP spid="50" grpId="0"/>
      <p:bldP spid="51" grpId="0" animBg="1"/>
      <p:bldP spid="52" grpId="0" animBg="1"/>
      <p:bldP spid="52" grpId="1" animBg="1"/>
      <p:bldP spid="53" grpId="0"/>
      <p:bldP spid="54" grpId="0" animBg="1"/>
      <p:bldP spid="55" grpId="0" animBg="1"/>
      <p:bldP spid="55" grpId="1" animBg="1"/>
      <p:bldP spid="58" grpId="0" animBg="1"/>
      <p:bldP spid="59" grpId="0" animBg="1"/>
      <p:bldP spid="66" grpId="0" animBg="1"/>
      <p:bldP spid="67" grpId="0" animBg="1"/>
      <p:bldP spid="68" grpId="0" animBg="1"/>
      <p:bldP spid="5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F5B2388-15AA-4AB7-9352-06B251A6D666}"/>
              </a:ext>
            </a:extLst>
          </p:cNvPr>
          <p:cNvSpPr txBox="1"/>
          <p:nvPr/>
        </p:nvSpPr>
        <p:spPr>
          <a:xfrm>
            <a:off x="824273" y="4736188"/>
            <a:ext cx="9953974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this(...)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和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super(…)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使用时的注意事项：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this(…)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super(…)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都只能放在构造器的第一行，因此，有了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this(…)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就不能写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super(…)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了，反之亦然。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C17A41D-69A3-4650-A5E2-1F09CD25EC13}"/>
              </a:ext>
            </a:extLst>
          </p:cNvPr>
          <p:cNvSpPr txBox="1"/>
          <p:nvPr/>
        </p:nvSpPr>
        <p:spPr>
          <a:xfrm>
            <a:off x="1124492" y="2382559"/>
            <a:ext cx="3989172" cy="2092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schoolName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public Student(String name){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this(name ,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public Student(String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String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schoolName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name;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schoolName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schoolName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	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36F02E-617E-47E7-AEC1-E60641A0408A}"/>
              </a:ext>
            </a:extLst>
          </p:cNvPr>
          <p:cNvCxnSpPr>
            <a:cxnSpLocks/>
          </p:cNvCxnSpPr>
          <p:nvPr/>
        </p:nvCxnSpPr>
        <p:spPr>
          <a:xfrm>
            <a:off x="2384595" y="3345012"/>
            <a:ext cx="677631" cy="324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15DC7E-BB11-4A71-A0D9-218D4A416390}"/>
              </a:ext>
            </a:extLst>
          </p:cNvPr>
          <p:cNvCxnSpPr>
            <a:cxnSpLocks/>
          </p:cNvCxnSpPr>
          <p:nvPr/>
        </p:nvCxnSpPr>
        <p:spPr>
          <a:xfrm>
            <a:off x="3293483" y="3345012"/>
            <a:ext cx="1009147" cy="324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53483ADE-D679-5F9F-6243-CFAA1A5057B5}"/>
              </a:ext>
            </a:extLst>
          </p:cNvPr>
          <p:cNvSpPr txBox="1"/>
          <p:nvPr/>
        </p:nvSpPr>
        <p:spPr>
          <a:xfrm>
            <a:off x="824273" y="1048378"/>
            <a:ext cx="6653245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this(…)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调用兄弟构造器</a:t>
            </a: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任意类的构造器中，是可以通过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this(…)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去调用该类的其他构造器的。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>
            <a:extLst>
              <a:ext uri="{FF2B5EF4-FFF2-40B4-BE49-F238E27FC236}">
                <a16:creationId xmlns:a16="http://schemas.microsoft.com/office/drawing/2014/main" id="{800604C2-B225-4749-9E30-99C9CA50B3D8}"/>
              </a:ext>
            </a:extLst>
          </p:cNvPr>
          <p:cNvSpPr txBox="1"/>
          <p:nvPr/>
        </p:nvSpPr>
        <p:spPr>
          <a:xfrm>
            <a:off x="830180" y="1184109"/>
            <a:ext cx="10350500" cy="1073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：代表本类对象的引用；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：代表父类存储空间的标识。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B27BFDC-D241-4BDE-9B6B-B8889E1F607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6726" y="2518465"/>
          <a:ext cx="8530168" cy="2125034"/>
        </p:xfrm>
        <a:graphic>
          <a:graphicData uri="http://schemas.openxmlformats.org/drawingml/2006/table">
            <a:tbl>
              <a:tblPr/>
              <a:tblGrid>
                <a:gridCol w="113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关键字</a:t>
                      </a:r>
                    </a:p>
                  </a:txBody>
                  <a:tcPr marL="121913" marR="121913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访问成员变量</a:t>
                      </a:r>
                    </a:p>
                  </a:txBody>
                  <a:tcPr marL="121913" marR="121913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访问成员方法</a:t>
                      </a:r>
                    </a:p>
                  </a:txBody>
                  <a:tcPr marL="121913" marR="121913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访问构造方法</a:t>
                      </a:r>
                    </a:p>
                  </a:txBody>
                  <a:tcPr marL="121913" marR="121913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this.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成员变量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访问本类成员变量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this.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成员方法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(…)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访问本类成员方法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this(…)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访问本类构器</a:t>
                      </a:r>
                      <a:endParaRPr lang="en-US" altLang="zh-CN" sz="1200" b="1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super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super.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成员变量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访问父类成员变量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super.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成员方法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(…)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访问父类成员方法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super(…)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访问父类构造器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13" marR="12191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14E211F-ABB8-4D52-98D9-4033D954C862}"/>
              </a:ext>
            </a:extLst>
          </p:cNvPr>
          <p:cNvSpPr txBox="1"/>
          <p:nvPr/>
        </p:nvSpPr>
        <p:spPr>
          <a:xfrm>
            <a:off x="1652361" y="5213512"/>
            <a:ext cx="798825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实际上，在以上的总结中，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唯独只有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调用本类其他构造器我们是没有接触过的。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8" name="组合 54">
            <a:extLst>
              <a:ext uri="{FF2B5EF4-FFF2-40B4-BE49-F238E27FC236}">
                <a16:creationId xmlns:a16="http://schemas.microsoft.com/office/drawing/2014/main" id="{F29CC0E0-BBFD-4873-99FA-5E6A58C85891}"/>
              </a:ext>
            </a:extLst>
          </p:cNvPr>
          <p:cNvGrpSpPr/>
          <p:nvPr/>
        </p:nvGrpSpPr>
        <p:grpSpPr>
          <a:xfrm>
            <a:off x="1171875" y="5234718"/>
            <a:ext cx="399079" cy="581740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589C3584-86AD-45C0-9913-3440E9EB8C67}"/>
                </a:ext>
              </a:extLst>
            </p:cNvPr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0CAC5074-008F-40BD-B8BD-027B4F145170}"/>
                </a:ext>
              </a:extLst>
            </p:cNvPr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EFA3B735-CC8A-4DF9-AB84-C18CDFC7BF28}"/>
              </a:ext>
            </a:extLst>
          </p:cNvPr>
          <p:cNvSpPr txBox="1"/>
          <p:nvPr/>
        </p:nvSpPr>
        <p:spPr>
          <a:xfrm>
            <a:off x="849896" y="3715861"/>
            <a:ext cx="4368054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子类构造器调用父类构造器有啥应用场景？</a:t>
            </a:r>
          </a:p>
          <a:p>
            <a:pPr marL="38079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为父类这部分成员变量进行初始化赋值。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2D4C87-E865-8AF4-7B4F-6E2DA089B0A3}"/>
              </a:ext>
            </a:extLst>
          </p:cNvPr>
          <p:cNvSpPr txBox="1"/>
          <p:nvPr/>
        </p:nvSpPr>
        <p:spPr>
          <a:xfrm>
            <a:off x="849897" y="1768293"/>
            <a:ext cx="10290681" cy="24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引入继承后，子类对象是由子类和父类这多张设计图共同创建出来的，当创建子类对象，调用子类构造器为子类的成员变量初始化时，子类构造器肯定需要先调用父类构造器，把父类中的成员变量先进行初始化。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super(…)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必须放在构造器的第一行，否则报错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BF3D9F-C068-6D82-8A55-6B82CBF3C658}"/>
              </a:ext>
            </a:extLst>
          </p:cNvPr>
          <p:cNvSpPr txBox="1"/>
          <p:nvPr/>
        </p:nvSpPr>
        <p:spPr>
          <a:xfrm>
            <a:off x="849898" y="1341188"/>
            <a:ext cx="623062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为什么子类构造器一定要先调用父类的构造器：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59D6EB-3537-49C1-A600-72A835B247DC}"/>
              </a:ext>
            </a:extLst>
          </p:cNvPr>
          <p:cNvSpPr txBox="1"/>
          <p:nvPr/>
        </p:nvSpPr>
        <p:spPr>
          <a:xfrm>
            <a:off x="621232" y="1541466"/>
            <a:ext cx="1123573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ASCII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编码表：即美国信息交换标准编码，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规定了现代英语、数字字符、和其他西欧字符对应的数字编号。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868AD1-BF4F-448E-83B0-6AFB9F372C4D}"/>
              </a:ext>
            </a:extLst>
          </p:cNvPr>
          <p:cNvSpPr txBox="1"/>
          <p:nvPr/>
        </p:nvSpPr>
        <p:spPr>
          <a:xfrm>
            <a:off x="558479" y="1014094"/>
            <a:ext cx="9269011" cy="47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字符在计算机中是如何存储的呢？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5B75EB-916B-4071-AA1B-DBDD1CAB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8" y="3555612"/>
            <a:ext cx="2869225" cy="161740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6E62C6-2CD5-4040-9ACC-2B1626E4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05" y="5328601"/>
            <a:ext cx="215110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 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 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'a'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CBD62E-7E5D-465E-B14D-F55B3320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30" y="2115519"/>
            <a:ext cx="6928218" cy="43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6B39E9-2D6C-46A7-B614-269754DE9940}"/>
              </a:ext>
            </a:extLst>
          </p:cNvPr>
          <p:cNvSpPr txBox="1"/>
          <p:nvPr/>
        </p:nvSpPr>
        <p:spPr>
          <a:xfrm>
            <a:off x="833079" y="878878"/>
            <a:ext cx="7170278" cy="552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什么是多态？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多态是在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情况下的一种现象，表现为：对象多态、行为多态。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多态的具体代码体现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多态的前提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关系；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存在父类引用子类对象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存在方法重写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多态的一个注意事项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多态是对象、行为的多态，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中的属性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不谈多态。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2E878B-69A0-4013-B4B6-5FE8FAAEEF45}"/>
              </a:ext>
            </a:extLst>
          </p:cNvPr>
          <p:cNvSpPr txBox="1"/>
          <p:nvPr/>
        </p:nvSpPr>
        <p:spPr>
          <a:xfrm>
            <a:off x="930155" y="2576356"/>
            <a:ext cx="2406780" cy="13058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 p1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3" name="圆角矩形 6">
            <a:extLst>
              <a:ext uri="{FF2B5EF4-FFF2-40B4-BE49-F238E27FC236}">
                <a16:creationId xmlns:a16="http://schemas.microsoft.com/office/drawing/2014/main" id="{55B2AB96-2A21-8BD0-70D8-9F42DBA6830B}"/>
              </a:ext>
            </a:extLst>
          </p:cNvPr>
          <p:cNvSpPr/>
          <p:nvPr/>
        </p:nvSpPr>
        <p:spPr>
          <a:xfrm>
            <a:off x="1995385" y="2666901"/>
            <a:ext cx="1209146" cy="23283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E8E7A2CF-7ECD-92A0-7F32-416B12BD138F}"/>
              </a:ext>
            </a:extLst>
          </p:cNvPr>
          <p:cNvSpPr/>
          <p:nvPr/>
        </p:nvSpPr>
        <p:spPr>
          <a:xfrm>
            <a:off x="1985958" y="3378560"/>
            <a:ext cx="1209146" cy="23283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FFC9A3-0ED5-8FE5-E5D8-1C1382D7E309}"/>
              </a:ext>
            </a:extLst>
          </p:cNvPr>
          <p:cNvSpPr txBox="1"/>
          <p:nvPr/>
        </p:nvSpPr>
        <p:spPr>
          <a:xfrm>
            <a:off x="930155" y="2909589"/>
            <a:ext cx="1046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p1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.run();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2646DF-0BE4-4694-D1E8-D695EF44134E}"/>
              </a:ext>
            </a:extLst>
          </p:cNvPr>
          <p:cNvSpPr txBox="1"/>
          <p:nvPr/>
        </p:nvSpPr>
        <p:spPr>
          <a:xfrm>
            <a:off x="930155" y="3627877"/>
            <a:ext cx="1046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2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.run();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4CB5DE-2D2C-F3C8-B5A5-5C1ADF2B02AB}"/>
              </a:ext>
            </a:extLst>
          </p:cNvPr>
          <p:cNvSpPr txBox="1"/>
          <p:nvPr/>
        </p:nvSpPr>
        <p:spPr>
          <a:xfrm>
            <a:off x="930155" y="3356477"/>
            <a:ext cx="3685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 p2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Teacher();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3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6" grpId="0" animBg="1"/>
      <p:bldP spid="8" grpId="0"/>
      <p:bldP spid="13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DDCB41-42A5-4014-AD7F-FB6D9F9BE9FE}"/>
              </a:ext>
            </a:extLst>
          </p:cNvPr>
          <p:cNvSpPr txBox="1"/>
          <p:nvPr/>
        </p:nvSpPr>
        <p:spPr>
          <a:xfrm>
            <a:off x="927452" y="1231815"/>
            <a:ext cx="9175343" cy="464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使用多态的好处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1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在多态形式下，右边对象是解耦合的，更便于扩展和维护。</a:t>
            </a: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marR="0" lvl="1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定义方法时，使用父类类型的形参，可以接收一切子类对象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扩展性更强、更便利。</a:t>
            </a:r>
            <a:endParaRPr kumimoji="0" lang="en-US" altLang="zh-CN" sz="1400" b="1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多态下会产生的一个问题，怎么解决？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不能使用子类的独有功能。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1DF958-CFE2-94BD-6E10-3BB925E4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40" y="2478303"/>
            <a:ext cx="2431383" cy="7782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 p1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Student();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p1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.run();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50BE91-C847-A6C2-D42E-921F18E3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40" y="2478301"/>
            <a:ext cx="2431383" cy="7782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People 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Teacher();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1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.run();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EE89CA3-EBCC-4C95-8CE1-25FD2562F906}"/>
              </a:ext>
            </a:extLst>
          </p:cNvPr>
          <p:cNvSpPr/>
          <p:nvPr/>
        </p:nvSpPr>
        <p:spPr>
          <a:xfrm>
            <a:off x="3440411" y="2588446"/>
            <a:ext cx="914729" cy="3256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7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8F0AA8-2DEC-4E66-84EB-3D25A24774BC}"/>
              </a:ext>
            </a:extLst>
          </p:cNvPr>
          <p:cNvSpPr txBox="1"/>
          <p:nvPr/>
        </p:nvSpPr>
        <p:spPr>
          <a:xfrm>
            <a:off x="803386" y="1126650"/>
            <a:ext cx="9649152" cy="255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final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关键字是最终的意思，可以修饰（类、方法、变量）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修饰类：该类被称为最终类，特点是不能被继承了。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修饰方法：该方法被称为最终方法，特点是不能被重写了。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修饰变量：该变量只能被赋值一次。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DA095-CE25-4B4C-9569-FB2B492D8C40}"/>
              </a:ext>
            </a:extLst>
          </p:cNvPr>
          <p:cNvSpPr txBox="1"/>
          <p:nvPr/>
        </p:nvSpPr>
        <p:spPr>
          <a:xfrm>
            <a:off x="803385" y="4015700"/>
            <a:ext cx="1113111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修饰变量的注意</a:t>
            </a: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修饰基本类型的变量，变量存储的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不能被改变。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marR="0" lvl="0" indent="-35813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修饰引用类型的变量，变量存储的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不能被改变，但地址所指向对象的内容是可以被改变的。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2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9D954-2CD0-45D3-A1E8-6C28A04E12F9}"/>
              </a:ext>
            </a:extLst>
          </p:cNvPr>
          <p:cNvSpPr txBox="1"/>
          <p:nvPr/>
        </p:nvSpPr>
        <p:spPr>
          <a:xfrm>
            <a:off x="942979" y="1230289"/>
            <a:ext cx="9524541" cy="3751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抽象类的注意事项、特点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抽象类中不一定有抽象方法，有抽象方法的类一定是抽象类。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类该有的成员（成员变量、方法、构造器）抽象类都可以有。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抽象类最主要的特点：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抽象类不能创建对象，仅作为一种特殊的父类，让子类继承并实现。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一个类继承抽象类，必须重写完抽象类的全部抽象方法，否则这个类也必须定义成抽象类。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447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9C031A-AD0C-BC08-EA21-A3297285AC2A}"/>
              </a:ext>
            </a:extLst>
          </p:cNvPr>
          <p:cNvSpPr txBox="1"/>
          <p:nvPr/>
        </p:nvSpPr>
        <p:spPr>
          <a:xfrm>
            <a:off x="765605" y="690743"/>
            <a:ext cx="5785338" cy="315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模板方法设计模式的写法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、定义一个抽象类。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、在里面定义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一个是模板方法：把相同代码放里面去。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一个是抽象方法：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具体实现交给子类完成。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E3CBC-2377-1440-D0F6-BEB64320267D}"/>
              </a:ext>
            </a:extLst>
          </p:cNvPr>
          <p:cNvSpPr txBox="1"/>
          <p:nvPr/>
        </p:nvSpPr>
        <p:spPr>
          <a:xfrm>
            <a:off x="765605" y="4111159"/>
            <a:ext cx="794469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多学一招：建议使用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关键字修饰模板方法，为什么？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4085B7-42BD-2F49-C20A-4A855B922C7E}"/>
              </a:ext>
            </a:extLst>
          </p:cNvPr>
          <p:cNvSpPr txBox="1"/>
          <p:nvPr/>
        </p:nvSpPr>
        <p:spPr>
          <a:xfrm>
            <a:off x="765605" y="4580134"/>
            <a:ext cx="5131126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模板方法是给对象直接使用的，不能被子类重写。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一旦子类重写了模板方法，模板方法就失效了。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9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7" y="2274848"/>
            <a:ext cx="2984661" cy="253059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498608" y="1173480"/>
            <a:ext cx="8039323" cy="451104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、接口是什么？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interface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关键字定义的一种结构， 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之前，接口中只能定义成员变量和成员方法。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、接口怎么使用？需要注意什么？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 是被类 实现的。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66685" marR="0" lvl="1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实现类实现多个接口，必须重写完全部接口的全部抽象方法，否则实现类需要定义成抽象类。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、接口的好处是啥？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弥补了类单继承的不足，类可以同时实现多个接口。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让程序可以面向接口编程，这样既不用关心实现的细节，也可以灵活方便的切换各种实现。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8CA4791-0CEA-3F95-FAF4-CE276FFBD1A7}"/>
              </a:ext>
            </a:extLst>
          </p:cNvPr>
          <p:cNvSpPr txBox="1"/>
          <p:nvPr/>
        </p:nvSpPr>
        <p:spPr>
          <a:xfrm>
            <a:off x="4143512" y="3247810"/>
            <a:ext cx="4886415" cy="87004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class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implements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 , ... {</a:t>
            </a:r>
          </a:p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0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821B7-F62E-FE26-2F58-D3C24ACB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0" y="1867660"/>
            <a:ext cx="6133604" cy="452431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interface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* 1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、默认方法（实例方法）：使用用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default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修饰，默认会被加上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修饰。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*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注意：只能使用接口的实现类对象调用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default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test1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...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* 2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、私有方法：必须用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(JDK 9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开始才支持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)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private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test2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...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* 3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、类方法（静态方法）：使用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static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修饰，默认会被加上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修饰。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*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注意：只能用接口名来调用。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test3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    ...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AEA460-1223-0D64-6F72-A4AF51058481}"/>
              </a:ext>
            </a:extLst>
          </p:cNvPr>
          <p:cNvSpPr txBox="1"/>
          <p:nvPr/>
        </p:nvSpPr>
        <p:spPr>
          <a:xfrm>
            <a:off x="520300" y="1340468"/>
            <a:ext cx="613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49504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49504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开始，接口新增了三种形式的方法：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49504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15CD6-EBA4-11FB-E84E-9E99E75FC1D6}"/>
              </a:ext>
            </a:extLst>
          </p:cNvPr>
          <p:cNvSpPr txBox="1"/>
          <p:nvPr/>
        </p:nvSpPr>
        <p:spPr>
          <a:xfrm>
            <a:off x="7178450" y="969310"/>
            <a:ext cx="4663030" cy="130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开始，接口中为啥要新增这些方法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24762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增强了接口的能力，更便于项目的扩展和维护。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8A8E2-B5DA-FD8F-9141-E2AA2C955697}"/>
              </a:ext>
            </a:extLst>
          </p:cNvPr>
          <p:cNvSpPr txBox="1"/>
          <p:nvPr/>
        </p:nvSpPr>
        <p:spPr>
          <a:xfrm>
            <a:off x="6232164" y="2064380"/>
            <a:ext cx="5609316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开始，接口中新增了哪些方法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1162020" marR="0" lvl="2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默认方法：使用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修饰，使用实现类的对象调用。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marR="0" lvl="2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修饰，必须用当前接口名调用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marR="0" lvl="2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私有方法：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开始才有的，只能在接口内部被调用。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marR="0" lvl="2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他们都会默认被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开始，接口中为啥要新增这些方法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1162020" marR="0" lvl="2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增强了接口的能力，更便于项目的扩展和维护。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4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F086F8-C0C2-4B8B-BACA-3D81D7372490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十进制转二进制的算法</a:t>
            </a:r>
          </a:p>
        </p:txBody>
      </p:sp>
      <p:sp>
        <p:nvSpPr>
          <p:cNvPr id="20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3620894" cy="338554"/>
          </a:xfrm>
        </p:spPr>
        <p:txBody>
          <a:bodyPr/>
          <a:lstStyle/>
          <a:p>
            <a:pPr marL="285750" indent="-285750" eaLnBrk="1" hangingPunct="1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十进制数转二进制数：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PingFang SC"/>
              </a:rPr>
              <a:t>除二取余法</a:t>
            </a:r>
            <a:endParaRPr lang="zh-CN" altLang="en-US" b="1" dirty="0">
              <a:solidFill>
                <a:srgbClr val="333333"/>
              </a:solidFill>
              <a:effectLst/>
              <a:latin typeface="PingFang SC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EB2BEC-8969-4DEA-9EC4-D645035EDD4E}"/>
              </a:ext>
            </a:extLst>
          </p:cNvPr>
          <p:cNvGrpSpPr/>
          <p:nvPr/>
        </p:nvGrpSpPr>
        <p:grpSpPr>
          <a:xfrm>
            <a:off x="1501970" y="2819050"/>
            <a:ext cx="648677" cy="338554"/>
            <a:chOff x="1781908" y="2164861"/>
            <a:chExt cx="648677" cy="35950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64064BB-1282-4FD7-A2A2-B154DBC89F7F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84E558D-8DAE-4148-9E94-DA08BD4E5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93CA3C0-7DC6-471E-981C-EA21BED24980}"/>
              </a:ext>
            </a:extLst>
          </p:cNvPr>
          <p:cNvSpPr txBox="1"/>
          <p:nvPr/>
        </p:nvSpPr>
        <p:spPr>
          <a:xfrm>
            <a:off x="1604200" y="275937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3CF012-B083-456D-A799-6AE208C27684}"/>
              </a:ext>
            </a:extLst>
          </p:cNvPr>
          <p:cNvSpPr txBox="1"/>
          <p:nvPr/>
        </p:nvSpPr>
        <p:spPr>
          <a:xfrm>
            <a:off x="1127222" y="280366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56C377-49C8-4769-87B5-75A316133790}"/>
              </a:ext>
            </a:extLst>
          </p:cNvPr>
          <p:cNvSpPr txBox="1"/>
          <p:nvPr/>
        </p:nvSpPr>
        <p:spPr>
          <a:xfrm>
            <a:off x="1765891" y="318466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DFC654-63BD-4BE1-A734-66CE0DAE43B6}"/>
              </a:ext>
            </a:extLst>
          </p:cNvPr>
          <p:cNvGrpSpPr/>
          <p:nvPr/>
        </p:nvGrpSpPr>
        <p:grpSpPr>
          <a:xfrm>
            <a:off x="1690049" y="3184620"/>
            <a:ext cx="648677" cy="338554"/>
            <a:chOff x="1781908" y="2164861"/>
            <a:chExt cx="648677" cy="35950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975F21-A7D1-42D9-9458-9E2AE1D2C397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C4F0E95-9ADE-431F-AA04-37B6D06C734A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DEF0BD8-03CD-4411-8F50-4D4459D5F2A6}"/>
              </a:ext>
            </a:extLst>
          </p:cNvPr>
          <p:cNvSpPr txBox="1"/>
          <p:nvPr/>
        </p:nvSpPr>
        <p:spPr>
          <a:xfrm>
            <a:off x="2186269" y="2786392"/>
            <a:ext cx="23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048348-E166-4058-A721-7D318084FF6B}"/>
              </a:ext>
            </a:extLst>
          </p:cNvPr>
          <p:cNvSpPr txBox="1"/>
          <p:nvPr/>
        </p:nvSpPr>
        <p:spPr>
          <a:xfrm>
            <a:off x="1357114" y="3172993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B9F2A9-7EEC-4F08-BE57-4A3203B8D35A}"/>
              </a:ext>
            </a:extLst>
          </p:cNvPr>
          <p:cNvSpPr txBox="1"/>
          <p:nvPr/>
        </p:nvSpPr>
        <p:spPr>
          <a:xfrm>
            <a:off x="1816299" y="3578500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535369-5103-411F-A3AC-C58854B67239}"/>
              </a:ext>
            </a:extLst>
          </p:cNvPr>
          <p:cNvGrpSpPr/>
          <p:nvPr/>
        </p:nvGrpSpPr>
        <p:grpSpPr>
          <a:xfrm>
            <a:off x="1798173" y="3548309"/>
            <a:ext cx="648677" cy="338554"/>
            <a:chOff x="1781908" y="2164861"/>
            <a:chExt cx="648677" cy="359508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FB5D0EC-5BE2-4FDB-8044-EB1B908A4C10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63013B2-2B86-4E53-99BF-57E645ACD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665B3F8-5D4B-41C9-829A-D3EF1FBBF789}"/>
              </a:ext>
            </a:extLst>
          </p:cNvPr>
          <p:cNvSpPr txBox="1"/>
          <p:nvPr/>
        </p:nvSpPr>
        <p:spPr>
          <a:xfrm>
            <a:off x="2293043" y="3179307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9E5B19-7D21-4A65-B6A4-B16B1A117F44}"/>
              </a:ext>
            </a:extLst>
          </p:cNvPr>
          <p:cNvSpPr txBox="1"/>
          <p:nvPr/>
        </p:nvSpPr>
        <p:spPr>
          <a:xfrm>
            <a:off x="1428451" y="356544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8F38578-1E97-4898-BF1F-A6AF6073073B}"/>
              </a:ext>
            </a:extLst>
          </p:cNvPr>
          <p:cNvSpPr txBox="1"/>
          <p:nvPr/>
        </p:nvSpPr>
        <p:spPr>
          <a:xfrm>
            <a:off x="1848637" y="3972149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13B93D-A578-45E9-8734-2711C6A0FD0F}"/>
              </a:ext>
            </a:extLst>
          </p:cNvPr>
          <p:cNvSpPr txBox="1"/>
          <p:nvPr/>
        </p:nvSpPr>
        <p:spPr>
          <a:xfrm>
            <a:off x="2353348" y="3561224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5F99624-7B1D-401B-A4B8-51E210DC60FD}"/>
              </a:ext>
            </a:extLst>
          </p:cNvPr>
          <p:cNvSpPr/>
          <p:nvPr/>
        </p:nvSpPr>
        <p:spPr>
          <a:xfrm>
            <a:off x="1939213" y="2695249"/>
            <a:ext cx="1561851" cy="1432558"/>
          </a:xfrm>
          <a:custGeom>
            <a:avLst/>
            <a:gdLst>
              <a:gd name="connsiteX0" fmla="*/ 0 w 1375621"/>
              <a:gd name="connsiteY0" fmla="*/ 1844040 h 1844040"/>
              <a:gd name="connsiteX1" fmla="*/ 1371600 w 1375621"/>
              <a:gd name="connsiteY1" fmla="*/ 419100 h 1844040"/>
              <a:gd name="connsiteX2" fmla="*/ 449580 w 1375621"/>
              <a:gd name="connsiteY2" fmla="*/ 0 h 1844040"/>
              <a:gd name="connsiteX3" fmla="*/ 449580 w 1375621"/>
              <a:gd name="connsiteY3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621" h="1844040">
                <a:moveTo>
                  <a:pt x="0" y="1844040"/>
                </a:moveTo>
                <a:cubicBezTo>
                  <a:pt x="648335" y="1285240"/>
                  <a:pt x="1296670" y="726440"/>
                  <a:pt x="1371600" y="419100"/>
                </a:cubicBezTo>
                <a:cubicBezTo>
                  <a:pt x="1446530" y="111760"/>
                  <a:pt x="449580" y="0"/>
                  <a:pt x="449580" y="0"/>
                </a:cubicBezTo>
                <a:lnTo>
                  <a:pt x="44958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2BCCD5FA-0B71-4824-845C-FAD649459AAD}"/>
              </a:ext>
            </a:extLst>
          </p:cNvPr>
          <p:cNvSpPr/>
          <p:nvPr/>
        </p:nvSpPr>
        <p:spPr>
          <a:xfrm>
            <a:off x="2130358" y="2902027"/>
            <a:ext cx="747841" cy="1295228"/>
          </a:xfrm>
          <a:custGeom>
            <a:avLst/>
            <a:gdLst>
              <a:gd name="connsiteX0" fmla="*/ 0 w 381525"/>
              <a:gd name="connsiteY0" fmla="*/ 1432560 h 1432560"/>
              <a:gd name="connsiteX1" fmla="*/ 373380 w 381525"/>
              <a:gd name="connsiteY1" fmla="*/ 1173480 h 1432560"/>
              <a:gd name="connsiteX2" fmla="*/ 220980 w 381525"/>
              <a:gd name="connsiteY2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" h="1432560">
                <a:moveTo>
                  <a:pt x="0" y="1432560"/>
                </a:moveTo>
                <a:cubicBezTo>
                  <a:pt x="168275" y="1422400"/>
                  <a:pt x="336550" y="1412240"/>
                  <a:pt x="373380" y="1173480"/>
                </a:cubicBezTo>
                <a:cubicBezTo>
                  <a:pt x="410210" y="934720"/>
                  <a:pt x="315595" y="467360"/>
                  <a:pt x="22098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9CF169-E649-4A97-88FB-03933A6DE46D}"/>
              </a:ext>
            </a:extLst>
          </p:cNvPr>
          <p:cNvSpPr txBox="1"/>
          <p:nvPr/>
        </p:nvSpPr>
        <p:spPr>
          <a:xfrm>
            <a:off x="1099087" y="4521724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的二进制是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E24AA18F-2AA7-42BC-AE35-78D14B92F07D}"/>
              </a:ext>
            </a:extLst>
          </p:cNvPr>
          <p:cNvSpPr/>
          <p:nvPr/>
        </p:nvSpPr>
        <p:spPr>
          <a:xfrm>
            <a:off x="2156460" y="2467147"/>
            <a:ext cx="1375621" cy="1844040"/>
          </a:xfrm>
          <a:custGeom>
            <a:avLst/>
            <a:gdLst>
              <a:gd name="connsiteX0" fmla="*/ 0 w 1375621"/>
              <a:gd name="connsiteY0" fmla="*/ 1844040 h 1844040"/>
              <a:gd name="connsiteX1" fmla="*/ 1371600 w 1375621"/>
              <a:gd name="connsiteY1" fmla="*/ 419100 h 1844040"/>
              <a:gd name="connsiteX2" fmla="*/ 449580 w 1375621"/>
              <a:gd name="connsiteY2" fmla="*/ 0 h 1844040"/>
              <a:gd name="connsiteX3" fmla="*/ 449580 w 1375621"/>
              <a:gd name="connsiteY3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621" h="1844040">
                <a:moveTo>
                  <a:pt x="0" y="1844040"/>
                </a:moveTo>
                <a:cubicBezTo>
                  <a:pt x="648335" y="1285240"/>
                  <a:pt x="1296670" y="726440"/>
                  <a:pt x="1371600" y="419100"/>
                </a:cubicBezTo>
                <a:cubicBezTo>
                  <a:pt x="1446530" y="111760"/>
                  <a:pt x="449580" y="0"/>
                  <a:pt x="449580" y="0"/>
                </a:cubicBezTo>
                <a:lnTo>
                  <a:pt x="44958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4474F6-034A-42F4-A86B-922D9DE29F61}"/>
              </a:ext>
            </a:extLst>
          </p:cNvPr>
          <p:cNvSpPr txBox="1"/>
          <p:nvPr/>
        </p:nvSpPr>
        <p:spPr>
          <a:xfrm>
            <a:off x="5729607" y="2355463"/>
            <a:ext cx="4459654" cy="1665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8" name="文本占位符 1">
            <a:extLst>
              <a:ext uri="{FF2B5EF4-FFF2-40B4-BE49-F238E27FC236}">
                <a16:creationId xmlns:a16="http://schemas.microsoft.com/office/drawing/2014/main" id="{C6E88EE1-1378-4A51-A8AF-BEC51D389903}"/>
              </a:ext>
            </a:extLst>
          </p:cNvPr>
          <p:cNvSpPr txBox="1">
            <a:spLocks/>
          </p:cNvSpPr>
          <p:nvPr/>
        </p:nvSpPr>
        <p:spPr>
          <a:xfrm>
            <a:off x="5607447" y="1646134"/>
            <a:ext cx="2841842" cy="3385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二进制数转十进制数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557D4D9-6A66-4A14-B66E-9F9F32BB4EBD}"/>
              </a:ext>
            </a:extLst>
          </p:cNvPr>
          <p:cNvSpPr txBox="1"/>
          <p:nvPr/>
        </p:nvSpPr>
        <p:spPr>
          <a:xfrm>
            <a:off x="5914025" y="3200976"/>
            <a:ext cx="3548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0       0        1       1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3A855668-0738-46D0-8855-5CFD184A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68" y="2397085"/>
            <a:ext cx="217265" cy="28133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ADA0685-73C1-4518-B345-30D64B29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330" y="2406530"/>
            <a:ext cx="220051" cy="27854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E5DACDD-7647-4911-8ED4-33AED01B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257" y="2406423"/>
            <a:ext cx="214480" cy="27297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E870BF1-D5BF-4350-BA78-52DDF732C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725" y="2414837"/>
            <a:ext cx="217265" cy="27576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0AB460-02C1-4D7F-94A8-B808938AC5F0}"/>
              </a:ext>
            </a:extLst>
          </p:cNvPr>
          <p:cNvSpPr txBox="1"/>
          <p:nvPr/>
        </p:nvSpPr>
        <p:spPr>
          <a:xfrm>
            <a:off x="5938130" y="2988738"/>
            <a:ext cx="437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x         x           x         x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A7C59DD-A573-47CF-8149-8B736D330987}"/>
              </a:ext>
            </a:extLst>
          </p:cNvPr>
          <p:cNvCxnSpPr/>
          <p:nvPr/>
        </p:nvCxnSpPr>
        <p:spPr>
          <a:xfrm>
            <a:off x="5998051" y="3526137"/>
            <a:ext cx="3406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0D2CF11-F1E0-4E70-B977-7987ECEAAAF3}"/>
              </a:ext>
            </a:extLst>
          </p:cNvPr>
          <p:cNvSpPr txBox="1"/>
          <p:nvPr/>
        </p:nvSpPr>
        <p:spPr>
          <a:xfrm>
            <a:off x="9054423" y="2698670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2290950-201E-4F6C-BE1E-C6A7597166AA}"/>
              </a:ext>
            </a:extLst>
          </p:cNvPr>
          <p:cNvSpPr txBox="1"/>
          <p:nvPr/>
        </p:nvSpPr>
        <p:spPr>
          <a:xfrm>
            <a:off x="8056348" y="2721068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D5E7B4A-2B05-4650-B92A-9E11DC617D3A}"/>
              </a:ext>
            </a:extLst>
          </p:cNvPr>
          <p:cNvSpPr txBox="1"/>
          <p:nvPr/>
        </p:nvSpPr>
        <p:spPr>
          <a:xfrm>
            <a:off x="6932580" y="2695249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F740FF-080D-4994-8C15-D96614CEFE9C}"/>
              </a:ext>
            </a:extLst>
          </p:cNvPr>
          <p:cNvSpPr txBox="1"/>
          <p:nvPr/>
        </p:nvSpPr>
        <p:spPr>
          <a:xfrm>
            <a:off x="5914025" y="2720037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949348B-85C9-49FF-9A5D-774FCA51D38A}"/>
              </a:ext>
            </a:extLst>
          </p:cNvPr>
          <p:cNvSpPr txBox="1"/>
          <p:nvPr/>
        </p:nvSpPr>
        <p:spPr>
          <a:xfrm>
            <a:off x="5922060" y="3624050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F392E85-320C-4DF0-8808-04AFA62B3BE8}"/>
              </a:ext>
            </a:extLst>
          </p:cNvPr>
          <p:cNvSpPr txBox="1"/>
          <p:nvPr/>
        </p:nvSpPr>
        <p:spPr>
          <a:xfrm>
            <a:off x="6928182" y="3604082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AEC2E46-78A0-4390-9571-69354D1214CC}"/>
              </a:ext>
            </a:extLst>
          </p:cNvPr>
          <p:cNvSpPr txBox="1"/>
          <p:nvPr/>
        </p:nvSpPr>
        <p:spPr>
          <a:xfrm>
            <a:off x="8079359" y="3604406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DA3826B-3F9C-45BE-84C2-632779AFFBAD}"/>
              </a:ext>
            </a:extLst>
          </p:cNvPr>
          <p:cNvSpPr txBox="1"/>
          <p:nvPr/>
        </p:nvSpPr>
        <p:spPr>
          <a:xfrm>
            <a:off x="9068276" y="3593223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98FDCF0-288E-44BC-85D1-0D925E27A514}"/>
              </a:ext>
            </a:extLst>
          </p:cNvPr>
          <p:cNvSpPr txBox="1"/>
          <p:nvPr/>
        </p:nvSpPr>
        <p:spPr>
          <a:xfrm>
            <a:off x="6440217" y="3604082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BCCC67E-6C97-4AFF-BD36-640D449D5B70}"/>
              </a:ext>
            </a:extLst>
          </p:cNvPr>
          <p:cNvSpPr txBox="1"/>
          <p:nvPr/>
        </p:nvSpPr>
        <p:spPr>
          <a:xfrm>
            <a:off x="7516187" y="3593943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D7410C6-C39B-47C0-88BD-F18E58E39219}"/>
              </a:ext>
            </a:extLst>
          </p:cNvPr>
          <p:cNvSpPr txBox="1"/>
          <p:nvPr/>
        </p:nvSpPr>
        <p:spPr>
          <a:xfrm>
            <a:off x="8590346" y="3584529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CC7469A-AB36-4775-A2F6-7887D631CF33}"/>
              </a:ext>
            </a:extLst>
          </p:cNvPr>
          <p:cNvSpPr txBox="1"/>
          <p:nvPr/>
        </p:nvSpPr>
        <p:spPr>
          <a:xfrm>
            <a:off x="9369206" y="3585148"/>
            <a:ext cx="6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B9AA780-C8B4-4259-97F5-70E9167FF681}"/>
              </a:ext>
            </a:extLst>
          </p:cNvPr>
          <p:cNvSpPr txBox="1"/>
          <p:nvPr/>
        </p:nvSpPr>
        <p:spPr>
          <a:xfrm>
            <a:off x="5729607" y="4385365"/>
            <a:ext cx="4459654" cy="1665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F3FDF43-98E1-47C3-AD2A-F65B6A668BD6}"/>
              </a:ext>
            </a:extLst>
          </p:cNvPr>
          <p:cNvSpPr txBox="1"/>
          <p:nvPr/>
        </p:nvSpPr>
        <p:spPr>
          <a:xfrm>
            <a:off x="5851108" y="5230877"/>
            <a:ext cx="3611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1        9         9         8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673162F-BC7F-4177-B9A1-8E90159F9C45}"/>
              </a:ext>
            </a:extLst>
          </p:cNvPr>
          <p:cNvSpPr txBox="1"/>
          <p:nvPr/>
        </p:nvSpPr>
        <p:spPr>
          <a:xfrm>
            <a:off x="5892419" y="5010624"/>
            <a:ext cx="437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x         x          x          x</a:t>
            </a: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A407C5A-9C99-4B41-BE38-030B40F264C4}"/>
              </a:ext>
            </a:extLst>
          </p:cNvPr>
          <p:cNvCxnSpPr/>
          <p:nvPr/>
        </p:nvCxnSpPr>
        <p:spPr>
          <a:xfrm>
            <a:off x="5998051" y="5556039"/>
            <a:ext cx="3406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D12BACB-3849-47B4-AB5C-76A6611003A5}"/>
              </a:ext>
            </a:extLst>
          </p:cNvPr>
          <p:cNvSpPr txBox="1"/>
          <p:nvPr/>
        </p:nvSpPr>
        <p:spPr>
          <a:xfrm>
            <a:off x="9054423" y="4728572"/>
            <a:ext cx="470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10EF1B5-4001-4695-9493-819F9D02FDB6}"/>
              </a:ext>
            </a:extLst>
          </p:cNvPr>
          <p:cNvSpPr txBox="1"/>
          <p:nvPr/>
        </p:nvSpPr>
        <p:spPr>
          <a:xfrm>
            <a:off x="7974590" y="4720666"/>
            <a:ext cx="470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BD6BF85-3E99-421C-AC5D-7493EA4586DB}"/>
              </a:ext>
            </a:extLst>
          </p:cNvPr>
          <p:cNvSpPr txBox="1"/>
          <p:nvPr/>
        </p:nvSpPr>
        <p:spPr>
          <a:xfrm>
            <a:off x="6839561" y="4724838"/>
            <a:ext cx="700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09A1D46-A7AB-4252-9CCC-64715498B6E8}"/>
              </a:ext>
            </a:extLst>
          </p:cNvPr>
          <p:cNvSpPr txBox="1"/>
          <p:nvPr/>
        </p:nvSpPr>
        <p:spPr>
          <a:xfrm>
            <a:off x="5832361" y="4748575"/>
            <a:ext cx="7003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F36C264-E465-4B0C-B65A-0E6FB3F7C07A}"/>
              </a:ext>
            </a:extLst>
          </p:cNvPr>
          <p:cNvSpPr txBox="1"/>
          <p:nvPr/>
        </p:nvSpPr>
        <p:spPr>
          <a:xfrm>
            <a:off x="5838228" y="5629777"/>
            <a:ext cx="7003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1000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E568BBF-FA2D-4390-AA94-86BDAB1A0CD8}"/>
              </a:ext>
            </a:extLst>
          </p:cNvPr>
          <p:cNvSpPr txBox="1"/>
          <p:nvPr/>
        </p:nvSpPr>
        <p:spPr>
          <a:xfrm>
            <a:off x="6877253" y="5637646"/>
            <a:ext cx="601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900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1FFF2F-ED43-4887-A7AA-E4DC12288EC4}"/>
              </a:ext>
            </a:extLst>
          </p:cNvPr>
          <p:cNvSpPr txBox="1"/>
          <p:nvPr/>
        </p:nvSpPr>
        <p:spPr>
          <a:xfrm>
            <a:off x="7957520" y="5623125"/>
            <a:ext cx="470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90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A24FF50-402A-44FA-818E-D7A12EC3762E}"/>
              </a:ext>
            </a:extLst>
          </p:cNvPr>
          <p:cNvSpPr txBox="1"/>
          <p:nvPr/>
        </p:nvSpPr>
        <p:spPr>
          <a:xfrm>
            <a:off x="9068276" y="5623125"/>
            <a:ext cx="470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8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3F3F23C-2DCA-4717-9573-5CE86D0A2F4B}"/>
              </a:ext>
            </a:extLst>
          </p:cNvPr>
          <p:cNvSpPr txBox="1"/>
          <p:nvPr/>
        </p:nvSpPr>
        <p:spPr>
          <a:xfrm>
            <a:off x="6440217" y="5633984"/>
            <a:ext cx="378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5307F74-1C05-4EB3-957C-CD8A881ABDED}"/>
              </a:ext>
            </a:extLst>
          </p:cNvPr>
          <p:cNvSpPr txBox="1"/>
          <p:nvPr/>
        </p:nvSpPr>
        <p:spPr>
          <a:xfrm>
            <a:off x="7516187" y="5623845"/>
            <a:ext cx="378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5BDD73A-A0D5-4C1E-87C5-DEC49E3BA305}"/>
              </a:ext>
            </a:extLst>
          </p:cNvPr>
          <p:cNvSpPr txBox="1"/>
          <p:nvPr/>
        </p:nvSpPr>
        <p:spPr>
          <a:xfrm>
            <a:off x="8590346" y="5614431"/>
            <a:ext cx="378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848042-FE8A-470D-8D5A-46AFF6F63710}"/>
              </a:ext>
            </a:extLst>
          </p:cNvPr>
          <p:cNvSpPr txBox="1"/>
          <p:nvPr/>
        </p:nvSpPr>
        <p:spPr>
          <a:xfrm>
            <a:off x="9323557" y="5614997"/>
            <a:ext cx="1020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 1998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3CC7CF-CDE4-4B70-8C68-42833935E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4328" y="4414266"/>
            <a:ext cx="360072" cy="3469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F95BAC-A402-4EDD-9B2D-6BF1A1230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6348" y="4412401"/>
            <a:ext cx="323128" cy="270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BCB80A-BCCE-4C58-9756-0802A98CC1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604" y="4431631"/>
            <a:ext cx="314386" cy="270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2538C5-9337-4154-A4DA-F4994EB79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1442" y="4421667"/>
            <a:ext cx="314386" cy="3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  <p:bldP spid="25" grpId="0"/>
      <p:bldP spid="27" grpId="0"/>
      <p:bldP spid="28" grpId="0"/>
      <p:bldP spid="32" grpId="0"/>
      <p:bldP spid="36" grpId="0"/>
      <p:bldP spid="37" grpId="0"/>
      <p:bldP spid="41" grpId="0"/>
      <p:bldP spid="42" grpId="0"/>
      <p:bldP spid="43" grpId="0"/>
      <p:bldP spid="44" grpId="0"/>
      <p:bldP spid="45" grpId="0"/>
      <p:bldP spid="56" grpId="0" animBg="1"/>
      <p:bldP spid="57" grpId="0"/>
      <p:bldP spid="115" grpId="0"/>
      <p:bldP spid="47" grpId="0" animBg="1"/>
      <p:bldP spid="48" grpId="0"/>
      <p:bldP spid="49" grpId="0"/>
      <p:bldP spid="54" grpId="0"/>
      <p:bldP spid="70" grpId="0"/>
      <p:bldP spid="71" grpId="0"/>
      <p:bldP spid="72" grpId="0"/>
      <p:bldP spid="73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102" grpId="0"/>
      <p:bldP spid="103" grpId="0" animBg="1"/>
      <p:bldP spid="110" grpId="0"/>
      <p:bldP spid="112" grpId="0"/>
      <p:bldP spid="113" grpId="0"/>
      <p:bldP spid="114" grpId="0"/>
      <p:bldP spid="118" grpId="0"/>
      <p:bldP spid="122" grpId="0"/>
      <p:bldP spid="123" grpId="0"/>
      <p:bldP spid="125" grpId="0"/>
      <p:bldP spid="126" grpId="0"/>
      <p:bldP spid="127" grpId="0"/>
      <p:bldP spid="128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数值拆分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648E4DF-68DD-403F-8E79-0D6DDA52690F}"/>
              </a:ext>
            </a:extLst>
          </p:cNvPr>
          <p:cNvSpPr txBox="1"/>
          <p:nvPr/>
        </p:nvSpPr>
        <p:spPr>
          <a:xfrm>
            <a:off x="2285234" y="2244877"/>
            <a:ext cx="5465233" cy="738664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01AC468-BA8A-42A6-A67D-63C9C544B2F0}"/>
              </a:ext>
            </a:extLst>
          </p:cNvPr>
          <p:cNvSpPr/>
          <p:nvPr/>
        </p:nvSpPr>
        <p:spPr>
          <a:xfrm>
            <a:off x="2285234" y="3572418"/>
            <a:ext cx="3661998" cy="20759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公式总结：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个位 ：数值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 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十位 ：数值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10 % 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百位 ：数值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/ 10 % 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千位 ：数值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/ 10 / 10 % 10;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F086F8-C0C2-4B8B-BACA-3D81D7372490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十进制转二进制的算法</a:t>
            </a:r>
          </a:p>
        </p:txBody>
      </p:sp>
      <p:sp>
        <p:nvSpPr>
          <p:cNvPr id="20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3620894" cy="338554"/>
          </a:xfrm>
        </p:spPr>
        <p:txBody>
          <a:bodyPr/>
          <a:lstStyle/>
          <a:p>
            <a:pPr marL="285750" indent="-285750" eaLnBrk="1" hangingPunct="1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十进制数转二进制数：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PingFang SC"/>
              </a:rPr>
              <a:t>除二取余法</a:t>
            </a:r>
            <a:endParaRPr lang="zh-CN" altLang="en-US" b="1" dirty="0">
              <a:solidFill>
                <a:srgbClr val="333333"/>
              </a:solidFill>
              <a:effectLst/>
              <a:latin typeface="PingFang SC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EB2BEC-8969-4DEA-9EC4-D645035EDD4E}"/>
              </a:ext>
            </a:extLst>
          </p:cNvPr>
          <p:cNvGrpSpPr/>
          <p:nvPr/>
        </p:nvGrpSpPr>
        <p:grpSpPr>
          <a:xfrm>
            <a:off x="1501970" y="2819050"/>
            <a:ext cx="648677" cy="338554"/>
            <a:chOff x="1781908" y="2164861"/>
            <a:chExt cx="648677" cy="35950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64064BB-1282-4FD7-A2A2-B154DBC89F7F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84E558D-8DAE-4148-9E94-DA08BD4E5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93CA3C0-7DC6-471E-981C-EA21BED24980}"/>
              </a:ext>
            </a:extLst>
          </p:cNvPr>
          <p:cNvSpPr txBox="1"/>
          <p:nvPr/>
        </p:nvSpPr>
        <p:spPr>
          <a:xfrm>
            <a:off x="1604200" y="275937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3CF012-B083-456D-A799-6AE208C27684}"/>
              </a:ext>
            </a:extLst>
          </p:cNvPr>
          <p:cNvSpPr txBox="1"/>
          <p:nvPr/>
        </p:nvSpPr>
        <p:spPr>
          <a:xfrm>
            <a:off x="1127222" y="280366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56C377-49C8-4769-87B5-75A316133790}"/>
              </a:ext>
            </a:extLst>
          </p:cNvPr>
          <p:cNvSpPr txBox="1"/>
          <p:nvPr/>
        </p:nvSpPr>
        <p:spPr>
          <a:xfrm>
            <a:off x="1765891" y="318466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DFC654-63BD-4BE1-A734-66CE0DAE43B6}"/>
              </a:ext>
            </a:extLst>
          </p:cNvPr>
          <p:cNvGrpSpPr/>
          <p:nvPr/>
        </p:nvGrpSpPr>
        <p:grpSpPr>
          <a:xfrm>
            <a:off x="1690049" y="3184620"/>
            <a:ext cx="648677" cy="338554"/>
            <a:chOff x="1781908" y="2164861"/>
            <a:chExt cx="648677" cy="35950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975F21-A7D1-42D9-9458-9E2AE1D2C397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C4F0E95-9ADE-431F-AA04-37B6D06C734A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DEF0BD8-03CD-4411-8F50-4D4459D5F2A6}"/>
              </a:ext>
            </a:extLst>
          </p:cNvPr>
          <p:cNvSpPr txBox="1"/>
          <p:nvPr/>
        </p:nvSpPr>
        <p:spPr>
          <a:xfrm>
            <a:off x="2186269" y="2786392"/>
            <a:ext cx="23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048348-E166-4058-A721-7D318084FF6B}"/>
              </a:ext>
            </a:extLst>
          </p:cNvPr>
          <p:cNvSpPr txBox="1"/>
          <p:nvPr/>
        </p:nvSpPr>
        <p:spPr>
          <a:xfrm>
            <a:off x="1357114" y="3172993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B9F2A9-7EEC-4F08-BE57-4A3203B8D35A}"/>
              </a:ext>
            </a:extLst>
          </p:cNvPr>
          <p:cNvSpPr txBox="1"/>
          <p:nvPr/>
        </p:nvSpPr>
        <p:spPr>
          <a:xfrm>
            <a:off x="1816299" y="3578500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535369-5103-411F-A3AC-C58854B67239}"/>
              </a:ext>
            </a:extLst>
          </p:cNvPr>
          <p:cNvGrpSpPr/>
          <p:nvPr/>
        </p:nvGrpSpPr>
        <p:grpSpPr>
          <a:xfrm>
            <a:off x="1798173" y="3548309"/>
            <a:ext cx="648677" cy="338554"/>
            <a:chOff x="1781908" y="2164861"/>
            <a:chExt cx="648677" cy="359508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FB5D0EC-5BE2-4FDB-8044-EB1B908A4C10}"/>
                </a:ext>
              </a:extLst>
            </p:cNvPr>
            <p:cNvCxnSpPr/>
            <p:nvPr/>
          </p:nvCxnSpPr>
          <p:spPr>
            <a:xfrm>
              <a:off x="1781908" y="2164861"/>
              <a:ext cx="0" cy="359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63013B2-2B86-4E53-99BF-57E645ACD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1908" y="2524369"/>
              <a:ext cx="6486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665B3F8-5D4B-41C9-829A-D3EF1FBBF789}"/>
              </a:ext>
            </a:extLst>
          </p:cNvPr>
          <p:cNvSpPr txBox="1"/>
          <p:nvPr/>
        </p:nvSpPr>
        <p:spPr>
          <a:xfrm>
            <a:off x="2293043" y="3179307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9E5B19-7D21-4A65-B6A4-B16B1A117F44}"/>
              </a:ext>
            </a:extLst>
          </p:cNvPr>
          <p:cNvSpPr txBox="1"/>
          <p:nvPr/>
        </p:nvSpPr>
        <p:spPr>
          <a:xfrm>
            <a:off x="1428451" y="3565441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8F38578-1E97-4898-BF1F-A6AF6073073B}"/>
              </a:ext>
            </a:extLst>
          </p:cNvPr>
          <p:cNvSpPr txBox="1"/>
          <p:nvPr/>
        </p:nvSpPr>
        <p:spPr>
          <a:xfrm>
            <a:off x="1848637" y="3972149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13B93D-A578-45E9-8734-2711C6A0FD0F}"/>
              </a:ext>
            </a:extLst>
          </p:cNvPr>
          <p:cNvSpPr txBox="1"/>
          <p:nvPr/>
        </p:nvSpPr>
        <p:spPr>
          <a:xfrm>
            <a:off x="2353348" y="3561224"/>
            <a:ext cx="2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5F99624-7B1D-401B-A4B8-51E210DC60FD}"/>
              </a:ext>
            </a:extLst>
          </p:cNvPr>
          <p:cNvSpPr/>
          <p:nvPr/>
        </p:nvSpPr>
        <p:spPr>
          <a:xfrm>
            <a:off x="1939213" y="2695249"/>
            <a:ext cx="1561851" cy="1432558"/>
          </a:xfrm>
          <a:custGeom>
            <a:avLst/>
            <a:gdLst>
              <a:gd name="connsiteX0" fmla="*/ 0 w 1375621"/>
              <a:gd name="connsiteY0" fmla="*/ 1844040 h 1844040"/>
              <a:gd name="connsiteX1" fmla="*/ 1371600 w 1375621"/>
              <a:gd name="connsiteY1" fmla="*/ 419100 h 1844040"/>
              <a:gd name="connsiteX2" fmla="*/ 449580 w 1375621"/>
              <a:gd name="connsiteY2" fmla="*/ 0 h 1844040"/>
              <a:gd name="connsiteX3" fmla="*/ 449580 w 1375621"/>
              <a:gd name="connsiteY3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621" h="1844040">
                <a:moveTo>
                  <a:pt x="0" y="1844040"/>
                </a:moveTo>
                <a:cubicBezTo>
                  <a:pt x="648335" y="1285240"/>
                  <a:pt x="1296670" y="726440"/>
                  <a:pt x="1371600" y="419100"/>
                </a:cubicBezTo>
                <a:cubicBezTo>
                  <a:pt x="1446530" y="111760"/>
                  <a:pt x="449580" y="0"/>
                  <a:pt x="449580" y="0"/>
                </a:cubicBezTo>
                <a:lnTo>
                  <a:pt x="44958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2BCCD5FA-0B71-4824-845C-FAD649459AAD}"/>
              </a:ext>
            </a:extLst>
          </p:cNvPr>
          <p:cNvSpPr/>
          <p:nvPr/>
        </p:nvSpPr>
        <p:spPr>
          <a:xfrm>
            <a:off x="2130358" y="2902027"/>
            <a:ext cx="747841" cy="1295228"/>
          </a:xfrm>
          <a:custGeom>
            <a:avLst/>
            <a:gdLst>
              <a:gd name="connsiteX0" fmla="*/ 0 w 381525"/>
              <a:gd name="connsiteY0" fmla="*/ 1432560 h 1432560"/>
              <a:gd name="connsiteX1" fmla="*/ 373380 w 381525"/>
              <a:gd name="connsiteY1" fmla="*/ 1173480 h 1432560"/>
              <a:gd name="connsiteX2" fmla="*/ 220980 w 381525"/>
              <a:gd name="connsiteY2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" h="1432560">
                <a:moveTo>
                  <a:pt x="0" y="1432560"/>
                </a:moveTo>
                <a:cubicBezTo>
                  <a:pt x="168275" y="1422400"/>
                  <a:pt x="336550" y="1412240"/>
                  <a:pt x="373380" y="1173480"/>
                </a:cubicBezTo>
                <a:cubicBezTo>
                  <a:pt x="410210" y="934720"/>
                  <a:pt x="315595" y="467360"/>
                  <a:pt x="22098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9CF169-E649-4A97-88FB-03933A6DE46D}"/>
              </a:ext>
            </a:extLst>
          </p:cNvPr>
          <p:cNvSpPr txBox="1"/>
          <p:nvPr/>
        </p:nvSpPr>
        <p:spPr>
          <a:xfrm>
            <a:off x="1099087" y="4521724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的二进制是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E24AA18F-2AA7-42BC-AE35-78D14B92F07D}"/>
              </a:ext>
            </a:extLst>
          </p:cNvPr>
          <p:cNvSpPr/>
          <p:nvPr/>
        </p:nvSpPr>
        <p:spPr>
          <a:xfrm>
            <a:off x="2156460" y="2467147"/>
            <a:ext cx="1375621" cy="1844040"/>
          </a:xfrm>
          <a:custGeom>
            <a:avLst/>
            <a:gdLst>
              <a:gd name="connsiteX0" fmla="*/ 0 w 1375621"/>
              <a:gd name="connsiteY0" fmla="*/ 1844040 h 1844040"/>
              <a:gd name="connsiteX1" fmla="*/ 1371600 w 1375621"/>
              <a:gd name="connsiteY1" fmla="*/ 419100 h 1844040"/>
              <a:gd name="connsiteX2" fmla="*/ 449580 w 1375621"/>
              <a:gd name="connsiteY2" fmla="*/ 0 h 1844040"/>
              <a:gd name="connsiteX3" fmla="*/ 449580 w 1375621"/>
              <a:gd name="connsiteY3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621" h="1844040">
                <a:moveTo>
                  <a:pt x="0" y="1844040"/>
                </a:moveTo>
                <a:cubicBezTo>
                  <a:pt x="648335" y="1285240"/>
                  <a:pt x="1296670" y="726440"/>
                  <a:pt x="1371600" y="419100"/>
                </a:cubicBezTo>
                <a:cubicBezTo>
                  <a:pt x="1446530" y="111760"/>
                  <a:pt x="449580" y="0"/>
                  <a:pt x="449580" y="0"/>
                </a:cubicBezTo>
                <a:lnTo>
                  <a:pt x="44958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4474F6-034A-42F4-A86B-922D9DE29F61}"/>
              </a:ext>
            </a:extLst>
          </p:cNvPr>
          <p:cNvSpPr txBox="1"/>
          <p:nvPr/>
        </p:nvSpPr>
        <p:spPr>
          <a:xfrm>
            <a:off x="5729607" y="2355463"/>
            <a:ext cx="4459654" cy="1665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8" name="文本占位符 1">
            <a:extLst>
              <a:ext uri="{FF2B5EF4-FFF2-40B4-BE49-F238E27FC236}">
                <a16:creationId xmlns:a16="http://schemas.microsoft.com/office/drawing/2014/main" id="{C6E88EE1-1378-4A51-A8AF-BEC51D389903}"/>
              </a:ext>
            </a:extLst>
          </p:cNvPr>
          <p:cNvSpPr txBox="1">
            <a:spLocks/>
          </p:cNvSpPr>
          <p:nvPr/>
        </p:nvSpPr>
        <p:spPr>
          <a:xfrm>
            <a:off x="5607447" y="1646134"/>
            <a:ext cx="2841842" cy="3385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二进制数转十进制数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557D4D9-6A66-4A14-B66E-9F9F32BB4EBD}"/>
              </a:ext>
            </a:extLst>
          </p:cNvPr>
          <p:cNvSpPr txBox="1"/>
          <p:nvPr/>
        </p:nvSpPr>
        <p:spPr>
          <a:xfrm>
            <a:off x="5914025" y="3200976"/>
            <a:ext cx="3548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0       0        1       1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3A855668-0738-46D0-8855-5CFD184A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68" y="2397085"/>
            <a:ext cx="217265" cy="28133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ADA0685-73C1-4518-B345-30D64B29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330" y="2406530"/>
            <a:ext cx="220051" cy="27854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E5DACDD-7647-4911-8ED4-33AED01B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257" y="2406423"/>
            <a:ext cx="214480" cy="27297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E870BF1-D5BF-4350-BA78-52DDF732C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725" y="2414837"/>
            <a:ext cx="217265" cy="27576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0AB460-02C1-4D7F-94A8-B808938AC5F0}"/>
              </a:ext>
            </a:extLst>
          </p:cNvPr>
          <p:cNvSpPr txBox="1"/>
          <p:nvPr/>
        </p:nvSpPr>
        <p:spPr>
          <a:xfrm>
            <a:off x="5938130" y="2988738"/>
            <a:ext cx="437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x         x           x         x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A7C59DD-A573-47CF-8149-8B736D330987}"/>
              </a:ext>
            </a:extLst>
          </p:cNvPr>
          <p:cNvCxnSpPr/>
          <p:nvPr/>
        </p:nvCxnSpPr>
        <p:spPr>
          <a:xfrm>
            <a:off x="5998051" y="3526137"/>
            <a:ext cx="3406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0D2CF11-F1E0-4E70-B977-7987ECEAAAF3}"/>
              </a:ext>
            </a:extLst>
          </p:cNvPr>
          <p:cNvSpPr txBox="1"/>
          <p:nvPr/>
        </p:nvSpPr>
        <p:spPr>
          <a:xfrm>
            <a:off x="9054423" y="2698670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2290950-201E-4F6C-BE1E-C6A7597166AA}"/>
              </a:ext>
            </a:extLst>
          </p:cNvPr>
          <p:cNvSpPr txBox="1"/>
          <p:nvPr/>
        </p:nvSpPr>
        <p:spPr>
          <a:xfrm>
            <a:off x="8056348" y="2721068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D5E7B4A-2B05-4650-B92A-9E11DC617D3A}"/>
              </a:ext>
            </a:extLst>
          </p:cNvPr>
          <p:cNvSpPr txBox="1"/>
          <p:nvPr/>
        </p:nvSpPr>
        <p:spPr>
          <a:xfrm>
            <a:off x="6932580" y="2695249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F740FF-080D-4994-8C15-D96614CEFE9C}"/>
              </a:ext>
            </a:extLst>
          </p:cNvPr>
          <p:cNvSpPr txBox="1"/>
          <p:nvPr/>
        </p:nvSpPr>
        <p:spPr>
          <a:xfrm>
            <a:off x="5914025" y="2720037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949348B-85C9-49FF-9A5D-774FCA51D38A}"/>
              </a:ext>
            </a:extLst>
          </p:cNvPr>
          <p:cNvSpPr txBox="1"/>
          <p:nvPr/>
        </p:nvSpPr>
        <p:spPr>
          <a:xfrm>
            <a:off x="5922060" y="3624050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F392E85-320C-4DF0-8808-04AFA62B3BE8}"/>
              </a:ext>
            </a:extLst>
          </p:cNvPr>
          <p:cNvSpPr txBox="1"/>
          <p:nvPr/>
        </p:nvSpPr>
        <p:spPr>
          <a:xfrm>
            <a:off x="6928182" y="3604082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AEC2E46-78A0-4390-9571-69354D1214CC}"/>
              </a:ext>
            </a:extLst>
          </p:cNvPr>
          <p:cNvSpPr txBox="1"/>
          <p:nvPr/>
        </p:nvSpPr>
        <p:spPr>
          <a:xfrm>
            <a:off x="8079359" y="3604406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DA3826B-3F9C-45BE-84C2-632779AFFBAD}"/>
              </a:ext>
            </a:extLst>
          </p:cNvPr>
          <p:cNvSpPr txBox="1"/>
          <p:nvPr/>
        </p:nvSpPr>
        <p:spPr>
          <a:xfrm>
            <a:off x="9068276" y="3593223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98FDCF0-288E-44BC-85D1-0D925E27A514}"/>
              </a:ext>
            </a:extLst>
          </p:cNvPr>
          <p:cNvSpPr txBox="1"/>
          <p:nvPr/>
        </p:nvSpPr>
        <p:spPr>
          <a:xfrm>
            <a:off x="6440217" y="3604082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BCCC67E-6C97-4AFF-BD36-640D449D5B70}"/>
              </a:ext>
            </a:extLst>
          </p:cNvPr>
          <p:cNvSpPr txBox="1"/>
          <p:nvPr/>
        </p:nvSpPr>
        <p:spPr>
          <a:xfrm>
            <a:off x="7516187" y="3593943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D7410C6-C39B-47C0-88BD-F18E58E39219}"/>
              </a:ext>
            </a:extLst>
          </p:cNvPr>
          <p:cNvSpPr txBox="1"/>
          <p:nvPr/>
        </p:nvSpPr>
        <p:spPr>
          <a:xfrm>
            <a:off x="8590346" y="3584529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CC7469A-AB36-4775-A2F6-7887D631CF33}"/>
              </a:ext>
            </a:extLst>
          </p:cNvPr>
          <p:cNvSpPr txBox="1"/>
          <p:nvPr/>
        </p:nvSpPr>
        <p:spPr>
          <a:xfrm>
            <a:off x="9369206" y="3585148"/>
            <a:ext cx="6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F797CD0-E7AC-43EE-B17E-9CDA20D0E040}"/>
              </a:ext>
            </a:extLst>
          </p:cNvPr>
          <p:cNvSpPr txBox="1"/>
          <p:nvPr/>
        </p:nvSpPr>
        <p:spPr>
          <a:xfrm>
            <a:off x="5729607" y="4521724"/>
            <a:ext cx="4459654" cy="1665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961DB44-A23F-4424-B588-9DE31D5DC5F9}"/>
              </a:ext>
            </a:extLst>
          </p:cNvPr>
          <p:cNvSpPr txBox="1"/>
          <p:nvPr/>
        </p:nvSpPr>
        <p:spPr>
          <a:xfrm>
            <a:off x="5914025" y="5367237"/>
            <a:ext cx="3548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1       1        0       1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8F5FFB4-6199-4E3D-824B-F0ADB86C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68" y="4563346"/>
            <a:ext cx="217265" cy="28133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FCBAFA5-6218-4CC0-805C-1969E6FB9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330" y="4572791"/>
            <a:ext cx="220051" cy="27854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3EEC78B-CA9F-43D3-9BEB-F3CF78B38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725" y="4581098"/>
            <a:ext cx="217265" cy="275760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D9B5575B-362D-4A9B-B2FE-16F0578B39F1}"/>
              </a:ext>
            </a:extLst>
          </p:cNvPr>
          <p:cNvSpPr txBox="1"/>
          <p:nvPr/>
        </p:nvSpPr>
        <p:spPr>
          <a:xfrm>
            <a:off x="5938130" y="5154999"/>
            <a:ext cx="437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x         x                     x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1BF20AA-4505-4AD1-B270-89B834215B6B}"/>
              </a:ext>
            </a:extLst>
          </p:cNvPr>
          <p:cNvCxnSpPr/>
          <p:nvPr/>
        </p:nvCxnSpPr>
        <p:spPr>
          <a:xfrm>
            <a:off x="5998051" y="5692398"/>
            <a:ext cx="3406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8A2A49D6-6CE0-4E65-A558-832E9AC083F7}"/>
              </a:ext>
            </a:extLst>
          </p:cNvPr>
          <p:cNvSpPr txBox="1"/>
          <p:nvPr/>
        </p:nvSpPr>
        <p:spPr>
          <a:xfrm>
            <a:off x="9054423" y="4864931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9EDA936-7584-4F2E-9AD4-54C07C415BAA}"/>
              </a:ext>
            </a:extLst>
          </p:cNvPr>
          <p:cNvSpPr txBox="1"/>
          <p:nvPr/>
        </p:nvSpPr>
        <p:spPr>
          <a:xfrm>
            <a:off x="6932580" y="4861510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E080025-6BB9-4A4A-98D1-AEC6100E534C}"/>
              </a:ext>
            </a:extLst>
          </p:cNvPr>
          <p:cNvSpPr txBox="1"/>
          <p:nvPr/>
        </p:nvSpPr>
        <p:spPr>
          <a:xfrm>
            <a:off x="5914025" y="4886298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591B933-0AFB-4682-A7E4-328EE4D7ADFC}"/>
              </a:ext>
            </a:extLst>
          </p:cNvPr>
          <p:cNvSpPr txBox="1"/>
          <p:nvPr/>
        </p:nvSpPr>
        <p:spPr>
          <a:xfrm>
            <a:off x="5922060" y="5790311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713C025-2603-4BE4-AF40-6A7559BD22DA}"/>
              </a:ext>
            </a:extLst>
          </p:cNvPr>
          <p:cNvSpPr txBox="1"/>
          <p:nvPr/>
        </p:nvSpPr>
        <p:spPr>
          <a:xfrm>
            <a:off x="6928182" y="5770343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5C51597-96D2-4EAF-9202-AFBEFDE2FE43}"/>
              </a:ext>
            </a:extLst>
          </p:cNvPr>
          <p:cNvSpPr txBox="1"/>
          <p:nvPr/>
        </p:nvSpPr>
        <p:spPr>
          <a:xfrm>
            <a:off x="9068276" y="5759484"/>
            <a:ext cx="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36E223F-C2B4-4111-B7E4-E0A1A8175B15}"/>
              </a:ext>
            </a:extLst>
          </p:cNvPr>
          <p:cNvSpPr txBox="1"/>
          <p:nvPr/>
        </p:nvSpPr>
        <p:spPr>
          <a:xfrm>
            <a:off x="6440217" y="5770343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418CE07-93A7-4D5F-8CC6-4D4B81B4B190}"/>
              </a:ext>
            </a:extLst>
          </p:cNvPr>
          <p:cNvSpPr txBox="1"/>
          <p:nvPr/>
        </p:nvSpPr>
        <p:spPr>
          <a:xfrm>
            <a:off x="8808834" y="5751409"/>
            <a:ext cx="37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+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6C1DFC-99C4-401D-8F30-29E842982AF0}"/>
              </a:ext>
            </a:extLst>
          </p:cNvPr>
          <p:cNvSpPr txBox="1"/>
          <p:nvPr/>
        </p:nvSpPr>
        <p:spPr>
          <a:xfrm>
            <a:off x="9369206" y="5751409"/>
            <a:ext cx="6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= 13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4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4" grpId="0"/>
      <p:bldP spid="80" grpId="0"/>
      <p:bldP spid="82" grpId="0"/>
      <p:bldP spid="84" grpId="0"/>
      <p:bldP spid="85" grpId="0"/>
      <p:bldP spid="86" grpId="0"/>
      <p:bldP spid="87" grpId="0"/>
      <p:bldP spid="96" grpId="0"/>
      <p:bldP spid="97" grpId="0"/>
      <p:bldP spid="98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C0CE77-F7E2-4C63-A1F3-C5F6A8A29682}"/>
              </a:ext>
            </a:extLst>
          </p:cNvPr>
          <p:cNvSpPr/>
          <p:nvPr/>
        </p:nvSpPr>
        <p:spPr>
          <a:xfrm>
            <a:off x="934868" y="2556861"/>
            <a:ext cx="1862576" cy="42937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97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01100001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46F086F8-C0C2-4B8B-BACA-3D81D7372490}"/>
              </a:ext>
            </a:extLst>
          </p:cNvPr>
          <p:cNvSpPr txBox="1">
            <a:spLocks/>
          </p:cNvSpPr>
          <p:nvPr/>
        </p:nvSpPr>
        <p:spPr>
          <a:xfrm>
            <a:off x="556609" y="1003043"/>
            <a:ext cx="256496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八进制、十六进制介绍</a:t>
            </a:r>
          </a:p>
        </p:txBody>
      </p:sp>
      <p:sp>
        <p:nvSpPr>
          <p:cNvPr id="5" name="对角圆角矩形 10">
            <a:extLst>
              <a:ext uri="{FF2B5EF4-FFF2-40B4-BE49-F238E27FC236}">
                <a16:creationId xmlns:a16="http://schemas.microsoft.com/office/drawing/2014/main" id="{D46AEDAE-5B71-4995-88BA-1C7C724D6C5F}"/>
              </a:ext>
            </a:extLst>
          </p:cNvPr>
          <p:cNvSpPr/>
          <p:nvPr/>
        </p:nvSpPr>
        <p:spPr>
          <a:xfrm>
            <a:off x="934868" y="5229337"/>
            <a:ext cx="8230776" cy="1202143"/>
          </a:xfrm>
          <a:prstGeom prst="round2Diag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对角圆角矩形 11">
            <a:extLst>
              <a:ext uri="{FF2B5EF4-FFF2-40B4-BE49-F238E27FC236}">
                <a16:creationId xmlns:a16="http://schemas.microsoft.com/office/drawing/2014/main" id="{5EF2D992-29CD-4786-87A4-AB7615E957C8}"/>
              </a:ext>
            </a:extLst>
          </p:cNvPr>
          <p:cNvSpPr/>
          <p:nvPr/>
        </p:nvSpPr>
        <p:spPr>
          <a:xfrm>
            <a:off x="836023" y="5194491"/>
            <a:ext cx="8230776" cy="1137742"/>
          </a:xfrm>
          <a:prstGeom prst="round2DiagRect">
            <a:avLst/>
          </a:prstGeom>
          <a:solidFill>
            <a:srgbClr val="FFFFFF"/>
          </a:solidFill>
          <a:ln w="25400" cap="flat">
            <a:solidFill>
              <a:srgbClr val="AD2A2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程序中支持书写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八进制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十六进制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的数据，分别需要以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0B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0b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3421410-B948-4955-AB2F-9240158D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06" y="4859679"/>
            <a:ext cx="2155997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注意</a:t>
            </a:r>
          </a:p>
        </p:txBody>
      </p:sp>
      <p:sp>
        <p:nvSpPr>
          <p:cNvPr id="2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56609" y="1520233"/>
            <a:ext cx="11553229" cy="519438"/>
          </a:xfr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为了便于观察和表示二进制，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推出了八进制和十六进制。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CA6AE2-F3EB-47C7-BCE8-D8979A574C80}"/>
              </a:ext>
            </a:extLst>
          </p:cNvPr>
          <p:cNvSpPr/>
          <p:nvPr/>
        </p:nvSpPr>
        <p:spPr>
          <a:xfrm>
            <a:off x="3231902" y="2574225"/>
            <a:ext cx="2684803" cy="42937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001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80B6CD1B-8CD0-4ECA-8166-B5206DCA5B7E}"/>
              </a:ext>
            </a:extLst>
          </p:cNvPr>
          <p:cNvSpPr txBox="1">
            <a:spLocks/>
          </p:cNvSpPr>
          <p:nvPr/>
        </p:nvSpPr>
        <p:spPr>
          <a:xfrm>
            <a:off x="530152" y="1980455"/>
            <a:ext cx="9548286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位二进制作为一个单元，最小数是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，最大数是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，共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个数字，这就是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八进制。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4FE3D249-063E-4359-A142-3CA092C24F74}"/>
              </a:ext>
            </a:extLst>
          </p:cNvPr>
          <p:cNvSpPr txBox="1">
            <a:spLocks/>
          </p:cNvSpPr>
          <p:nvPr/>
        </p:nvSpPr>
        <p:spPr>
          <a:xfrm>
            <a:off x="530152" y="3010931"/>
            <a:ext cx="1079227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位二进制作为一个单元，最小数是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，最大数是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，共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个数字，依次用：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0~9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B C D E F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代表就是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十六进制。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B35654-06E1-4B4F-A6F7-7F5DC4970CB6}"/>
              </a:ext>
            </a:extLst>
          </p:cNvPr>
          <p:cNvSpPr/>
          <p:nvPr/>
        </p:nvSpPr>
        <p:spPr>
          <a:xfrm>
            <a:off x="934868" y="3591834"/>
            <a:ext cx="1862576" cy="42937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97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：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01100001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809AF2-27EF-4FB2-9147-48BA8D8C4068}"/>
              </a:ext>
            </a:extLst>
          </p:cNvPr>
          <p:cNvSpPr/>
          <p:nvPr/>
        </p:nvSpPr>
        <p:spPr>
          <a:xfrm>
            <a:off x="3231903" y="3591834"/>
            <a:ext cx="2684802" cy="42937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0110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0001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592895-CC2B-43E7-B906-3BB7D84297A5}"/>
              </a:ext>
            </a:extLst>
          </p:cNvPr>
          <p:cNvSpPr/>
          <p:nvPr/>
        </p:nvSpPr>
        <p:spPr>
          <a:xfrm>
            <a:off x="934868" y="4115502"/>
            <a:ext cx="1862576" cy="42937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250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11111010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7DB4B-8DC2-480D-A603-01722E7318D3}"/>
              </a:ext>
            </a:extLst>
          </p:cNvPr>
          <p:cNvSpPr txBox="1"/>
          <p:nvPr/>
        </p:nvSpPr>
        <p:spPr>
          <a:xfrm>
            <a:off x="4944624" y="2598909"/>
            <a:ext cx="88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--&gt; 141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862AF5-4534-4D33-B8FC-778C7AE84414}"/>
              </a:ext>
            </a:extLst>
          </p:cNvPr>
          <p:cNvSpPr txBox="1"/>
          <p:nvPr/>
        </p:nvSpPr>
        <p:spPr>
          <a:xfrm>
            <a:off x="4902927" y="3621853"/>
            <a:ext cx="88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--&gt;  61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4977A8-8F50-48E2-9ED0-3327608B4C66}"/>
              </a:ext>
            </a:extLst>
          </p:cNvPr>
          <p:cNvSpPr/>
          <p:nvPr/>
        </p:nvSpPr>
        <p:spPr>
          <a:xfrm>
            <a:off x="3241486" y="4141527"/>
            <a:ext cx="2684802" cy="40334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1111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1010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AFBCB3-197F-4E9B-B4ED-00EF7E9B19AC}"/>
              </a:ext>
            </a:extLst>
          </p:cNvPr>
          <p:cNvSpPr txBox="1"/>
          <p:nvPr/>
        </p:nvSpPr>
        <p:spPr>
          <a:xfrm>
            <a:off x="4900116" y="4188112"/>
            <a:ext cx="88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--&gt;  FA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2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22" grpId="0" build="p"/>
      <p:bldP spid="15" grpId="0" animBg="1"/>
      <p:bldP spid="16" grpId="0"/>
      <p:bldP spid="18" grpId="0"/>
      <p:bldP spid="19" grpId="0" animBg="1"/>
      <p:bldP spid="20" grpId="0" animBg="1"/>
      <p:bldP spid="23" grpId="0" animBg="1"/>
      <p:bldP spid="25" grpId="0"/>
      <p:bldP spid="26" grpId="0"/>
      <p:bldP spid="27" grpId="0" animBg="1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604a769-e094-4606-bd02-111c888e1171}"/>
  <p:tag name="TABLE_ENDDRAG_ORIGIN_RECT" val="516*96"/>
  <p:tag name="TABLE_ENDDRAG_RECT" val="45*187*516*9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mf0mlct">
      <a:majorFont>
        <a:latin typeface=""/>
        <a:ea typeface="阿里巴巴普惠体"/>
        <a:cs typeface=""/>
      </a:majorFont>
      <a:minorFont>
        <a:latin typeface="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8679</Words>
  <Application>Microsoft Office PowerPoint</Application>
  <PresentationFormat>宽屏</PresentationFormat>
  <Paragraphs>1176</Paragraphs>
  <Slides>56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56</vt:i4>
      </vt:variant>
    </vt:vector>
  </HeadingPairs>
  <TitlesOfParts>
    <vt:vector size="83" baseType="lpstr">
      <vt:lpstr>Alibaba PuHuiTi B</vt:lpstr>
      <vt:lpstr>Alibaba PuHuiTi M</vt:lpstr>
      <vt:lpstr>Alibaba PuHuiTi Medium</vt:lpstr>
      <vt:lpstr>Alibaba PuHuiTi R</vt:lpstr>
      <vt:lpstr>Arial Unicode MS</vt:lpstr>
      <vt:lpstr>等线</vt:lpstr>
      <vt:lpstr>等线 Light</vt:lpstr>
      <vt:lpstr>微软雅黑</vt:lpstr>
      <vt:lpstr>PingFang SC</vt:lpstr>
      <vt:lpstr>黑体</vt:lpstr>
      <vt:lpstr>宋体</vt:lpstr>
      <vt:lpstr>STKaiti</vt:lpstr>
      <vt:lpstr>STKaiti</vt:lpstr>
      <vt:lpstr>阿里巴巴普惠体</vt:lpstr>
      <vt:lpstr>思源黑体 CN Bold</vt:lpstr>
      <vt:lpstr>Arial</vt:lpstr>
      <vt:lpstr>Calibri</vt:lpstr>
      <vt:lpstr>Consolas</vt:lpstr>
      <vt:lpstr>Segoe UI</vt:lpstr>
      <vt:lpstr>Wingdings</vt:lpstr>
      <vt:lpstr>Office 主题​​</vt:lpstr>
      <vt:lpstr>正文设计方案</vt:lpstr>
      <vt:lpstr>1_正文设计方案</vt:lpstr>
      <vt:lpstr>2_正文设计方案</vt:lpstr>
      <vt:lpstr>3_正文设计方案</vt:lpstr>
      <vt:lpstr>4_正文设计方案</vt:lpstr>
      <vt:lpstr>5_正文设计方案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String注意事项1: String的对象是不可变字符串对象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Xinjie zhou</dc:creator>
  <cp:lastModifiedBy>Xinjie zhou</cp:lastModifiedBy>
  <cp:revision>8</cp:revision>
  <dcterms:created xsi:type="dcterms:W3CDTF">2023-06-13T00:04:43Z</dcterms:created>
  <dcterms:modified xsi:type="dcterms:W3CDTF">2023-06-19T08:55:17Z</dcterms:modified>
</cp:coreProperties>
</file>