
<file path=[Content_Types].xml><?xml version="1.0" encoding="utf-8"?>
<Types xmlns="http://schemas.openxmlformats.org/package/2006/content-types">
  <Override PartName="/_rels/.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18.jpeg" ContentType="image/jpeg"/>
  <Override PartName="/ppt/media/image17.jpeg" ContentType="image/jpeg"/>
  <Override PartName="/ppt/media/image16.jpeg" ContentType="image/jpeg"/>
  <Override PartName="/ppt/media/image15.jpeg" ContentType="image/jpeg"/>
  <Override PartName="/ppt/media/image14.jpeg" ContentType="image/jpeg"/>
  <Override PartName="/ppt/media/image13.jpeg" ContentType="image/jpeg"/>
  <Override PartName="/ppt/media/image12.jpeg" ContentType="image/jpeg"/>
  <Override PartName="/ppt/media/image11.jpeg" ContentType="image/jpeg"/>
  <Override PartName="/ppt/media/image4.png" ContentType="image/png"/>
  <Override PartName="/ppt/media/image6.jpeg" ContentType="image/jpeg"/>
  <Override PartName="/ppt/media/image3.png" ContentType="image/png"/>
  <Override PartName="/ppt/media/image19.jpeg" ContentType="image/jpeg"/>
  <Override PartName="/ppt/media/image1.png" ContentType="image/png"/>
  <Override PartName="/ppt/media/image8.jpeg" ContentType="image/jpeg"/>
  <Override PartName="/ppt/media/image5.jpeg" ContentType="image/jpeg"/>
  <Override PartName="/ppt/media/image2.png" ContentType="image/png"/>
  <Override PartName="/ppt/media/image7.jpeg" ContentType="image/jpeg"/>
  <Override PartName="/ppt/media/image9.jpeg" ContentType="image/jpeg"/>
  <Override PartName="/ppt/media/image10.jpeg" ContentType="image/jpe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480" y="1768680"/>
            <a:ext cx="5494680" cy="4384080"/>
          </a:xfrm>
          <a:prstGeom prst="rect">
            <a:avLst/>
          </a:prstGeom>
          <a:ln>
            <a:noFill/>
          </a:ln>
        </p:spPr>
      </p:pic>
      <p:pic>
        <p:nvPicPr>
          <p:cNvPr id="35" name="" descr=""/>
          <p:cNvPicPr/>
          <p:nvPr/>
        </p:nvPicPr>
        <p:blipFill>
          <a:blip r:embed="rId3"/>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868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292480" y="1768680"/>
            <a:ext cx="5494680" cy="4384080"/>
          </a:xfrm>
          <a:prstGeom prst="rect">
            <a:avLst/>
          </a:prstGeom>
          <a:ln>
            <a:noFill/>
          </a:ln>
        </p:spPr>
      </p:pic>
      <p:pic>
        <p:nvPicPr>
          <p:cNvPr id="71" name="" descr=""/>
          <p:cNvPicPr/>
          <p:nvPr/>
        </p:nvPicPr>
        <p:blipFill>
          <a:blip r:embed="rId3"/>
          <a:stretch/>
        </p:blipFill>
        <p:spPr>
          <a:xfrm>
            <a:off x="2292480" y="1768680"/>
            <a:ext cx="549468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image" Target="../media/image13.jpeg"/><Relationship Id="rId5"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jpeg"/><Relationship Id="rId3" Type="http://schemas.openxmlformats.org/officeDocument/2006/relationships/image" Target="../media/image16.jpeg"/><Relationship Id="rId4"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image" Target="../media/image18.jpeg"/><Relationship Id="rId3" Type="http://schemas.openxmlformats.org/officeDocument/2006/relationships/image" Target="../media/image19.jpeg"/><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LAB3: IMU</a:t>
            </a:r>
            <a:endParaRPr b="0" lang="en-US" sz="1800" spc="-1" strike="noStrike">
              <a:solidFill>
                <a:srgbClr val="000000"/>
              </a:solidFill>
              <a:uFill>
                <a:solidFill>
                  <a:srgbClr val="ffffff"/>
                </a:solidFill>
              </a:uFill>
              <a:latin typeface="Arial"/>
            </a:endParaRPr>
          </a:p>
        </p:txBody>
      </p:sp>
      <p:sp>
        <p:nvSpPr>
          <p:cNvPr id="73" name="CustomShape 2"/>
          <p:cNvSpPr/>
          <p:nvPr/>
        </p:nvSpPr>
        <p:spPr>
          <a:xfrm>
            <a:off x="504000" y="1769040"/>
            <a:ext cx="9070200" cy="438300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uFill>
                  <a:solidFill>
                    <a:srgbClr val="ffffff"/>
                  </a:solidFill>
                </a:uFill>
                <a:latin typeface="Arial"/>
                <a:ea typeface="DejaVu Sans"/>
              </a:rPr>
              <a:t>Xupeng Zhu</a:t>
            </a:r>
            <a:endParaRPr b="0" lang="en-US" sz="1800" spc="-1" strike="noStrike">
              <a:solidFill>
                <a:srgbClr val="000000"/>
              </a:solidFill>
              <a:uFill>
                <a:solidFill>
                  <a:srgbClr val="ffffff"/>
                </a:solidFill>
              </a:uFill>
              <a:latin typeface="Arial"/>
            </a:endParaRPr>
          </a:p>
          <a:p>
            <a:pPr algn="ctr">
              <a:lnSpc>
                <a:spcPct val="100000"/>
              </a:lnSpc>
            </a:pPr>
            <a:r>
              <a:rPr b="0" lang="en-US" sz="3200" spc="-1" strike="noStrike">
                <a:solidFill>
                  <a:srgbClr val="000000"/>
                </a:solidFill>
                <a:uFill>
                  <a:solidFill>
                    <a:srgbClr val="ffffff"/>
                  </a:solidFill>
                </a:uFill>
                <a:latin typeface="Arial"/>
                <a:ea typeface="DejaVu Sans"/>
              </a:rPr>
              <a:t>001814074</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504000" y="301320"/>
            <a:ext cx="9070200" cy="1260720"/>
          </a:xfrm>
          <a:prstGeom prst="rect">
            <a:avLst/>
          </a:prstGeom>
          <a:noFill/>
          <a:ln>
            <a:noFill/>
          </a:ln>
        </p:spPr>
        <p:style>
          <a:lnRef idx="0"/>
          <a:fillRef idx="0"/>
          <a:effectRef idx="0"/>
          <a:fontRef idx="minor"/>
        </p:style>
        <p:txBody>
          <a:bodyPr lIns="90000" rIns="90000" tIns="45000" bIns="45000"/>
          <a:p>
            <a:r>
              <a:rPr b="0" lang="en-US" sz="2200" spc="-1" strike="noStrike">
                <a:solidFill>
                  <a:srgbClr val="000000"/>
                </a:solidFill>
                <a:uFill>
                  <a:solidFill>
                    <a:srgbClr val="ffffff"/>
                  </a:solidFill>
                </a:uFill>
                <a:latin typeface="Arial"/>
                <a:ea typeface="DejaVu Sans"/>
              </a:rPr>
              <a:t>3. Run individual device drivers on separate machines</a:t>
            </a:r>
            <a:endParaRPr b="0" lang="en-US" sz="1800" spc="-1" strike="noStrike">
              <a:solidFill>
                <a:srgbClr val="000000"/>
              </a:solidFill>
              <a:uFill>
                <a:solidFill>
                  <a:srgbClr val="ffffff"/>
                </a:solidFill>
              </a:uFill>
              <a:latin typeface="Arial"/>
            </a:endParaRPr>
          </a:p>
        </p:txBody>
      </p:sp>
      <p:pic>
        <p:nvPicPr>
          <p:cNvPr id="75" name="" descr=""/>
          <p:cNvPicPr/>
          <p:nvPr/>
        </p:nvPicPr>
        <p:blipFill>
          <a:blip r:embed="rId1"/>
          <a:stretch/>
        </p:blipFill>
        <p:spPr>
          <a:xfrm>
            <a:off x="654480" y="1313640"/>
            <a:ext cx="4831560" cy="362376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504000" y="301320"/>
            <a:ext cx="9070200" cy="1260720"/>
          </a:xfrm>
          <a:prstGeom prst="rect">
            <a:avLst/>
          </a:prstGeom>
          <a:noFill/>
          <a:ln>
            <a:noFill/>
          </a:ln>
        </p:spPr>
        <p:style>
          <a:lnRef idx="0"/>
          <a:fillRef idx="0"/>
          <a:effectRef idx="0"/>
          <a:fontRef idx="minor"/>
        </p:style>
        <p:txBody>
          <a:bodyPr lIns="90000" rIns="90000" tIns="45000" bIns="45000"/>
          <a:p>
            <a:r>
              <a:rPr b="0" lang="en-US" sz="2200" spc="-1" strike="noStrike">
                <a:solidFill>
                  <a:srgbClr val="000000"/>
                </a:solidFill>
                <a:uFill>
                  <a:solidFill>
                    <a:srgbClr val="ffffff"/>
                  </a:solidFill>
                </a:uFill>
                <a:latin typeface="Arial"/>
                <a:ea typeface="DejaVu Sans"/>
              </a:rPr>
              <a:t>4. Collect data with IMU and GPS puck</a:t>
            </a:r>
            <a:endParaRPr b="0" lang="en-US" sz="1800" spc="-1" strike="noStrike">
              <a:solidFill>
                <a:srgbClr val="000000"/>
              </a:solidFill>
              <a:uFill>
                <a:solidFill>
                  <a:srgbClr val="ffffff"/>
                </a:solidFill>
              </a:uFill>
              <a:latin typeface="Arial"/>
            </a:endParaRPr>
          </a:p>
        </p:txBody>
      </p:sp>
      <p:pic>
        <p:nvPicPr>
          <p:cNvPr id="77" name="" descr=""/>
          <p:cNvPicPr/>
          <p:nvPr/>
        </p:nvPicPr>
        <p:blipFill>
          <a:blip r:embed="rId1"/>
          <a:stretch/>
        </p:blipFill>
        <p:spPr>
          <a:xfrm>
            <a:off x="627840" y="914400"/>
            <a:ext cx="2480400" cy="1860120"/>
          </a:xfrm>
          <a:prstGeom prst="rect">
            <a:avLst/>
          </a:prstGeom>
          <a:ln>
            <a:noFill/>
          </a:ln>
        </p:spPr>
      </p:pic>
      <p:pic>
        <p:nvPicPr>
          <p:cNvPr id="78" name="" descr=""/>
          <p:cNvPicPr/>
          <p:nvPr/>
        </p:nvPicPr>
        <p:blipFill>
          <a:blip r:embed="rId2"/>
          <a:stretch/>
        </p:blipFill>
        <p:spPr>
          <a:xfrm>
            <a:off x="6252480" y="551520"/>
            <a:ext cx="3165120" cy="2373840"/>
          </a:xfrm>
          <a:prstGeom prst="rect">
            <a:avLst/>
          </a:prstGeom>
          <a:ln>
            <a:noFill/>
          </a:ln>
        </p:spPr>
      </p:pic>
      <p:pic>
        <p:nvPicPr>
          <p:cNvPr id="79" name="" descr=""/>
          <p:cNvPicPr/>
          <p:nvPr/>
        </p:nvPicPr>
        <p:blipFill>
          <a:blip r:embed="rId3"/>
          <a:stretch/>
        </p:blipFill>
        <p:spPr>
          <a:xfrm>
            <a:off x="459360" y="3017520"/>
            <a:ext cx="3288960" cy="2466720"/>
          </a:xfrm>
          <a:prstGeom prst="rect">
            <a:avLst/>
          </a:prstGeom>
          <a:ln>
            <a:noFill/>
          </a:ln>
        </p:spPr>
      </p:pic>
      <p:pic>
        <p:nvPicPr>
          <p:cNvPr id="80" name="" descr=""/>
          <p:cNvPicPr/>
          <p:nvPr/>
        </p:nvPicPr>
        <p:blipFill>
          <a:blip r:embed="rId4"/>
          <a:stretch/>
        </p:blipFill>
        <p:spPr>
          <a:xfrm>
            <a:off x="5854320" y="3133440"/>
            <a:ext cx="3380400" cy="2535120"/>
          </a:xfrm>
          <a:prstGeom prst="rect">
            <a:avLst/>
          </a:prstGeom>
          <a:ln>
            <a:noFill/>
          </a:ln>
        </p:spPr>
      </p:pic>
      <p:sp>
        <p:nvSpPr>
          <p:cNvPr id="81" name="CustomShape 2"/>
          <p:cNvSpPr/>
          <p:nvPr/>
        </p:nvSpPr>
        <p:spPr>
          <a:xfrm>
            <a:off x="365760" y="6126480"/>
            <a:ext cx="9600480" cy="111348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ea typeface="DejaVu Sans"/>
              </a:rPr>
              <a:t>The noise in static state of accelerometer, gyroscope, and magnetometer are similar to gauss distribution. </a:t>
            </a: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504000" y="301320"/>
            <a:ext cx="9070200" cy="1260720"/>
          </a:xfrm>
          <a:prstGeom prst="rect">
            <a:avLst/>
          </a:prstGeom>
          <a:noFill/>
          <a:ln>
            <a:noFill/>
          </a:ln>
        </p:spPr>
        <p:style>
          <a:lnRef idx="0"/>
          <a:fillRef idx="0"/>
          <a:effectRef idx="0"/>
          <a:fontRef idx="minor"/>
        </p:style>
        <p:txBody>
          <a:bodyPr lIns="90000" rIns="90000" tIns="45000" bIns="45000"/>
          <a:p>
            <a:r>
              <a:rPr b="0" lang="en-US" sz="2200" spc="-1" strike="noStrike">
                <a:solidFill>
                  <a:srgbClr val="000000"/>
                </a:solidFill>
                <a:uFill>
                  <a:solidFill>
                    <a:srgbClr val="ffffff"/>
                  </a:solidFill>
                </a:uFill>
                <a:latin typeface="Arial"/>
                <a:ea typeface="DejaVu Sans"/>
              </a:rPr>
              <a:t>5. Estimate the heading (yaw)</a:t>
            </a:r>
            <a:endParaRPr b="0" lang="en-US" sz="1800" spc="-1" strike="noStrike">
              <a:solidFill>
                <a:srgbClr val="000000"/>
              </a:solidFill>
              <a:uFill>
                <a:solidFill>
                  <a:srgbClr val="ffffff"/>
                </a:solidFill>
              </a:uFill>
              <a:latin typeface="Arial"/>
            </a:endParaRPr>
          </a:p>
        </p:txBody>
      </p:sp>
      <p:pic>
        <p:nvPicPr>
          <p:cNvPr id="83" name="" descr=""/>
          <p:cNvPicPr/>
          <p:nvPr/>
        </p:nvPicPr>
        <p:blipFill>
          <a:blip r:embed="rId1"/>
          <a:stretch/>
        </p:blipFill>
        <p:spPr>
          <a:xfrm>
            <a:off x="548640" y="1005840"/>
            <a:ext cx="2193840" cy="1645200"/>
          </a:xfrm>
          <a:prstGeom prst="rect">
            <a:avLst/>
          </a:prstGeom>
          <a:ln>
            <a:noFill/>
          </a:ln>
        </p:spPr>
      </p:pic>
      <p:pic>
        <p:nvPicPr>
          <p:cNvPr id="84" name="" descr=""/>
          <p:cNvPicPr/>
          <p:nvPr/>
        </p:nvPicPr>
        <p:blipFill>
          <a:blip r:embed="rId2"/>
          <a:stretch/>
        </p:blipFill>
        <p:spPr>
          <a:xfrm>
            <a:off x="3200400" y="914400"/>
            <a:ext cx="2559600" cy="1919520"/>
          </a:xfrm>
          <a:prstGeom prst="rect">
            <a:avLst/>
          </a:prstGeom>
          <a:ln>
            <a:noFill/>
          </a:ln>
        </p:spPr>
      </p:pic>
      <p:pic>
        <p:nvPicPr>
          <p:cNvPr id="85" name="" descr=""/>
          <p:cNvPicPr/>
          <p:nvPr/>
        </p:nvPicPr>
        <p:blipFill>
          <a:blip r:embed="rId3"/>
          <a:stretch/>
        </p:blipFill>
        <p:spPr>
          <a:xfrm>
            <a:off x="365760" y="2720160"/>
            <a:ext cx="2833920" cy="2125440"/>
          </a:xfrm>
          <a:prstGeom prst="rect">
            <a:avLst/>
          </a:prstGeom>
          <a:ln>
            <a:noFill/>
          </a:ln>
        </p:spPr>
      </p:pic>
      <p:pic>
        <p:nvPicPr>
          <p:cNvPr id="86" name="" descr=""/>
          <p:cNvPicPr/>
          <p:nvPr/>
        </p:nvPicPr>
        <p:blipFill>
          <a:blip r:embed="rId4"/>
          <a:stretch/>
        </p:blipFill>
        <p:spPr>
          <a:xfrm>
            <a:off x="182880" y="4937760"/>
            <a:ext cx="3291120" cy="2468160"/>
          </a:xfrm>
          <a:prstGeom prst="rect">
            <a:avLst/>
          </a:prstGeom>
          <a:ln>
            <a:noFill/>
          </a:ln>
        </p:spPr>
      </p:pic>
      <p:sp>
        <p:nvSpPr>
          <p:cNvPr id="87" name="CustomShape 2"/>
          <p:cNvSpPr/>
          <p:nvPr/>
        </p:nvSpPr>
        <p:spPr>
          <a:xfrm>
            <a:off x="5943600" y="822960"/>
            <a:ext cx="4136400" cy="319788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ea typeface="DejaVu Sans"/>
              </a:rPr>
              <a:t>The left figure shows magnetometer calibration for the 360 turn. The algorithm calibrated the readings by offset (hard iron) and ellipsoid distortion (soft iron). For the course, there are too many noise, the algorithm only calibrated hard iron, and we use the data in 360 turn to calibrate soft iron.</a:t>
            </a:r>
            <a:endParaRPr b="0" lang="en-US" sz="1800" spc="-1" strike="noStrike">
              <a:solidFill>
                <a:srgbClr val="000000"/>
              </a:solidFill>
              <a:uFill>
                <a:solidFill>
                  <a:srgbClr val="ffffff"/>
                </a:solidFill>
              </a:uFill>
              <a:latin typeface="Arial"/>
            </a:endParaRPr>
          </a:p>
        </p:txBody>
      </p:sp>
      <p:sp>
        <p:nvSpPr>
          <p:cNvPr id="88" name="CustomShape 3"/>
          <p:cNvSpPr/>
          <p:nvPr/>
        </p:nvSpPr>
        <p:spPr>
          <a:xfrm>
            <a:off x="4389120" y="3494160"/>
            <a:ext cx="4022640" cy="85752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ea typeface="DejaVu Sans"/>
              </a:rPr>
              <a:t>Integration of yaw rate sensor has similar plot as magnetometer readings, except there are some drift.</a:t>
            </a:r>
            <a:endParaRPr b="0" lang="en-US" sz="1800" spc="-1" strike="noStrike">
              <a:solidFill>
                <a:srgbClr val="000000"/>
              </a:solidFill>
              <a:uFill>
                <a:solidFill>
                  <a:srgbClr val="ffffff"/>
                </a:solidFill>
              </a:uFill>
              <a:latin typeface="Arial"/>
            </a:endParaRPr>
          </a:p>
        </p:txBody>
      </p:sp>
      <p:sp>
        <p:nvSpPr>
          <p:cNvPr id="89" name="CustomShape 4"/>
          <p:cNvSpPr/>
          <p:nvPr/>
        </p:nvSpPr>
        <p:spPr>
          <a:xfrm>
            <a:off x="4389120" y="5669280"/>
            <a:ext cx="5302800" cy="85752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ea typeface="DejaVu Sans"/>
              </a:rPr>
              <a:t>Applying complementary filter, both the yaw acceleration is captured and non-drift is achieved.</a:t>
            </a: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504000" y="301320"/>
            <a:ext cx="9070200" cy="1260720"/>
          </a:xfrm>
          <a:prstGeom prst="rect">
            <a:avLst/>
          </a:prstGeom>
          <a:noFill/>
          <a:ln>
            <a:noFill/>
          </a:ln>
        </p:spPr>
        <p:style>
          <a:lnRef idx="0"/>
          <a:fillRef idx="0"/>
          <a:effectRef idx="0"/>
          <a:fontRef idx="minor"/>
        </p:style>
        <p:txBody>
          <a:bodyPr lIns="90000" rIns="90000" tIns="45000" bIns="45000"/>
          <a:p>
            <a:r>
              <a:rPr b="0" lang="en-US" sz="2200" spc="-1" strike="noStrike">
                <a:solidFill>
                  <a:srgbClr val="000000"/>
                </a:solidFill>
                <a:uFill>
                  <a:solidFill>
                    <a:srgbClr val="ffffff"/>
                  </a:solidFill>
                </a:uFill>
                <a:latin typeface="Arial"/>
                <a:ea typeface="DejaVu Sans"/>
              </a:rPr>
              <a:t>6. Estimate the forward velocity</a:t>
            </a:r>
            <a:endParaRPr b="0" lang="en-US" sz="1800" spc="-1" strike="noStrike">
              <a:solidFill>
                <a:srgbClr val="000000"/>
              </a:solidFill>
              <a:uFill>
                <a:solidFill>
                  <a:srgbClr val="ffffff"/>
                </a:solidFill>
              </a:uFill>
              <a:latin typeface="Arial"/>
            </a:endParaRPr>
          </a:p>
        </p:txBody>
      </p:sp>
      <p:pic>
        <p:nvPicPr>
          <p:cNvPr id="91" name="" descr=""/>
          <p:cNvPicPr/>
          <p:nvPr/>
        </p:nvPicPr>
        <p:blipFill>
          <a:blip r:embed="rId1"/>
          <a:stretch/>
        </p:blipFill>
        <p:spPr>
          <a:xfrm>
            <a:off x="457200" y="731520"/>
            <a:ext cx="2682000" cy="2011320"/>
          </a:xfrm>
          <a:prstGeom prst="rect">
            <a:avLst/>
          </a:prstGeom>
          <a:ln>
            <a:noFill/>
          </a:ln>
        </p:spPr>
      </p:pic>
      <p:pic>
        <p:nvPicPr>
          <p:cNvPr id="92" name="" descr=""/>
          <p:cNvPicPr/>
          <p:nvPr/>
        </p:nvPicPr>
        <p:blipFill>
          <a:blip r:embed="rId2"/>
          <a:stretch/>
        </p:blipFill>
        <p:spPr>
          <a:xfrm>
            <a:off x="274320" y="2743200"/>
            <a:ext cx="2995560" cy="2246400"/>
          </a:xfrm>
          <a:prstGeom prst="rect">
            <a:avLst/>
          </a:prstGeom>
          <a:ln>
            <a:noFill/>
          </a:ln>
        </p:spPr>
      </p:pic>
      <p:pic>
        <p:nvPicPr>
          <p:cNvPr id="93" name="" descr=""/>
          <p:cNvPicPr/>
          <p:nvPr/>
        </p:nvPicPr>
        <p:blipFill>
          <a:blip r:embed="rId3"/>
          <a:stretch/>
        </p:blipFill>
        <p:spPr>
          <a:xfrm>
            <a:off x="182880" y="5029200"/>
            <a:ext cx="3308760" cy="2481480"/>
          </a:xfrm>
          <a:prstGeom prst="rect">
            <a:avLst/>
          </a:prstGeom>
          <a:ln>
            <a:noFill/>
          </a:ln>
        </p:spPr>
      </p:pic>
      <p:sp>
        <p:nvSpPr>
          <p:cNvPr id="94" name="CustomShape 2"/>
          <p:cNvSpPr/>
          <p:nvPr/>
        </p:nvSpPr>
        <p:spPr>
          <a:xfrm>
            <a:off x="4572000" y="1097280"/>
            <a:ext cx="5120280" cy="162576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The forward velocity is estimated by integration of acceleration-X.</a:t>
            </a:r>
            <a:endParaRPr b="0" lang="en-US" sz="1800" spc="-1" strike="noStrike">
              <a:solidFill>
                <a:srgbClr val="000000"/>
              </a:solidFill>
              <a:uFill>
                <a:solidFill>
                  <a:srgbClr val="ffffff"/>
                </a:solidFill>
              </a:uFill>
              <a:latin typeface="Arial"/>
            </a:endParaRPr>
          </a:p>
        </p:txBody>
      </p:sp>
      <p:sp>
        <p:nvSpPr>
          <p:cNvPr id="95" name="CustomShape 3"/>
          <p:cNvSpPr/>
          <p:nvPr/>
        </p:nvSpPr>
        <p:spPr>
          <a:xfrm>
            <a:off x="3749040" y="3440160"/>
            <a:ext cx="5782680" cy="341748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In the left figure, the velocity obtained by accelerometer has the identical peaks and spikes as that of GPS. However, the accelerometer has a constant error, which lead to the drift in the integration. </a:t>
            </a:r>
            <a:endParaRPr b="0" lang="en-US" sz="1800" spc="-1" strike="noStrike">
              <a:solidFill>
                <a:srgbClr val="000000"/>
              </a:solidFill>
              <a:uFill>
                <a:solidFill>
                  <a:srgbClr val="ffffff"/>
                </a:solidFill>
              </a:uFill>
              <a:latin typeface="Arial"/>
            </a:endParaRPr>
          </a:p>
        </p:txBody>
      </p:sp>
      <p:sp>
        <p:nvSpPr>
          <p:cNvPr id="96" name="CustomShape 4"/>
          <p:cNvSpPr/>
          <p:nvPr/>
        </p:nvSpPr>
        <p:spPr>
          <a:xfrm>
            <a:off x="4001040" y="5486400"/>
            <a:ext cx="5874120" cy="213768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The drift induced by accelerometer is compensated by adding a linear term, i.e., a*t. Were a is a constant that makes the area under GPS velocity the same as that of accelerometer velocity after compensation. Moreover, the negative velocity is set to zero, since the car do not drive backward during the course.  </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504000" y="301320"/>
            <a:ext cx="9070200" cy="1260720"/>
          </a:xfrm>
          <a:prstGeom prst="rect">
            <a:avLst/>
          </a:prstGeom>
          <a:noFill/>
          <a:ln>
            <a:noFill/>
          </a:ln>
        </p:spPr>
        <p:style>
          <a:lnRef idx="0"/>
          <a:fillRef idx="0"/>
          <a:effectRef idx="0"/>
          <a:fontRef idx="minor"/>
        </p:style>
        <p:txBody>
          <a:bodyPr lIns="90000" rIns="90000" tIns="45000" bIns="45000"/>
          <a:p>
            <a:r>
              <a:rPr b="0" lang="en-US" sz="2200" spc="-1" strike="noStrike">
                <a:solidFill>
                  <a:srgbClr val="000000"/>
                </a:solidFill>
                <a:uFill>
                  <a:solidFill>
                    <a:srgbClr val="ffffff"/>
                  </a:solidFill>
                </a:uFill>
                <a:latin typeface="Arial"/>
                <a:ea typeface="DejaVu Sans"/>
              </a:rPr>
              <a:t>7. Integrate IMU data to obtain displacement and compare with GPS.</a:t>
            </a:r>
            <a:endParaRPr b="0" lang="en-US" sz="1800" spc="-1" strike="noStrike">
              <a:solidFill>
                <a:srgbClr val="000000"/>
              </a:solidFill>
              <a:uFill>
                <a:solidFill>
                  <a:srgbClr val="ffffff"/>
                </a:solidFill>
              </a:uFill>
              <a:latin typeface="Arial"/>
            </a:endParaRPr>
          </a:p>
        </p:txBody>
      </p:sp>
      <p:pic>
        <p:nvPicPr>
          <p:cNvPr id="98" name="" descr=""/>
          <p:cNvPicPr/>
          <p:nvPr/>
        </p:nvPicPr>
        <p:blipFill>
          <a:blip r:embed="rId1"/>
          <a:stretch/>
        </p:blipFill>
        <p:spPr>
          <a:xfrm>
            <a:off x="579240" y="822960"/>
            <a:ext cx="3169440" cy="2377080"/>
          </a:xfrm>
          <a:prstGeom prst="rect">
            <a:avLst/>
          </a:prstGeom>
          <a:ln>
            <a:noFill/>
          </a:ln>
        </p:spPr>
      </p:pic>
      <p:pic>
        <p:nvPicPr>
          <p:cNvPr id="99" name="" descr=""/>
          <p:cNvPicPr/>
          <p:nvPr/>
        </p:nvPicPr>
        <p:blipFill>
          <a:blip r:embed="rId2"/>
          <a:stretch/>
        </p:blipFill>
        <p:spPr>
          <a:xfrm>
            <a:off x="640080" y="3291840"/>
            <a:ext cx="2681640" cy="2011320"/>
          </a:xfrm>
          <a:prstGeom prst="rect">
            <a:avLst/>
          </a:prstGeom>
          <a:ln>
            <a:noFill/>
          </a:ln>
        </p:spPr>
      </p:pic>
      <p:pic>
        <p:nvPicPr>
          <p:cNvPr id="100" name="" descr=""/>
          <p:cNvPicPr/>
          <p:nvPr/>
        </p:nvPicPr>
        <p:blipFill>
          <a:blip r:embed="rId3"/>
          <a:stretch/>
        </p:blipFill>
        <p:spPr>
          <a:xfrm>
            <a:off x="640080" y="5408280"/>
            <a:ext cx="2664000" cy="1998000"/>
          </a:xfrm>
          <a:prstGeom prst="rect">
            <a:avLst/>
          </a:prstGeom>
          <a:ln>
            <a:noFill/>
          </a:ln>
        </p:spPr>
      </p:pic>
      <p:sp>
        <p:nvSpPr>
          <p:cNvPr id="101" name="CustomShape 2"/>
          <p:cNvSpPr/>
          <p:nvPr/>
        </p:nvSpPr>
        <p:spPr>
          <a:xfrm>
            <a:off x="4389120" y="1280160"/>
            <a:ext cx="4754520" cy="162576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By computing ωX, it has some spikes similar to y obs. In general, ωX reflects the changing of y_obs. However, y_obs is more and should be more sensitive, and it contains more noise. At the same time the ωX is more stable.</a:t>
            </a:r>
            <a:endParaRPr b="0" lang="en-US" sz="1800" spc="-1" strike="noStrike">
              <a:solidFill>
                <a:srgbClr val="000000"/>
              </a:solidFill>
              <a:uFill>
                <a:solidFill>
                  <a:srgbClr val="ffffff"/>
                </a:solidFill>
              </a:uFill>
              <a:latin typeface="Arial"/>
            </a:endParaRPr>
          </a:p>
        </p:txBody>
      </p:sp>
      <p:sp>
        <p:nvSpPr>
          <p:cNvPr id="102" name="CustomShape 3"/>
          <p:cNvSpPr/>
          <p:nvPr/>
        </p:nvSpPr>
        <p:spPr>
          <a:xfrm>
            <a:off x="4846320" y="5852160"/>
            <a:ext cx="4297320" cy="213768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By adding x_c term as 0.2m, the trajactory with consider of x_c is closer to the GPS ones.  So x_c is estimated as 0.2m. </a:t>
            </a:r>
            <a:endParaRPr b="0" lang="en-US" sz="1800" spc="-1" strike="noStrike">
              <a:solidFill>
                <a:srgbClr val="000000"/>
              </a:solidFill>
              <a:uFill>
                <a:solidFill>
                  <a:srgbClr val="ffffff"/>
                </a:solidFill>
              </a:uFill>
              <a:latin typeface="Arial"/>
            </a:endParaRPr>
          </a:p>
        </p:txBody>
      </p:sp>
      <p:sp>
        <p:nvSpPr>
          <p:cNvPr id="103" name="CustomShape 4"/>
          <p:cNvSpPr/>
          <p:nvPr/>
        </p:nvSpPr>
        <p:spPr>
          <a:xfrm>
            <a:off x="4389120" y="3566160"/>
            <a:ext cx="5120280" cy="162576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The trajectory integrated by accelerometer has the identical shape of that of GPS. Nevertheless, there are some drift due to round error of the integration of accelerometer, as well as the x_c is ignored. Here a scale factor 0.85 for x,y is used.</a:t>
            </a:r>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153</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2019-02-18T22:36:52Z</dcterms:created>
  <dc:creator/>
  <dc:description/>
  <dc:language>en-US</dc:language>
  <cp:lastModifiedBy/>
  <dcterms:modified xsi:type="dcterms:W3CDTF">2019-03-22T10:13:14Z</dcterms:modified>
  <cp:revision>23</cp:revision>
  <dc:subject/>
  <dc:title/>
</cp:coreProperties>
</file>