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72" r:id="rId7"/>
    <p:sldId id="276" r:id="rId8"/>
    <p:sldId id="273" r:id="rId9"/>
    <p:sldId id="275" r:id="rId10"/>
    <p:sldId id="265" r:id="rId11"/>
    <p:sldId id="262" r:id="rId12"/>
    <p:sldId id="269" r:id="rId13"/>
    <p:sldId id="270" r:id="rId14"/>
    <p:sldId id="259" r:id="rId15"/>
    <p:sldId id="260" r:id="rId16"/>
    <p:sldId id="261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171717"/>
    <a:srgbClr val="1E1E1E"/>
    <a:srgbClr val="181818"/>
    <a:srgbClr val="000000"/>
    <a:srgbClr val="161616"/>
    <a:srgbClr val="33FF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0704" autoAdjust="0"/>
  </p:normalViewPr>
  <p:slideViewPr>
    <p:cSldViewPr snapToGrid="0">
      <p:cViewPr>
        <p:scale>
          <a:sx n="75" d="100"/>
          <a:sy n="75" d="100"/>
        </p:scale>
        <p:origin x="102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Deploy strategic networks with compelling e-business needs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Synergize scalable e-commerce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Disseminate standardized metrics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Coordinate e-business applications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Foster holistically superior methodologies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STRATEGY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825182"/>
          <a:ext cx="2013350" cy="60400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PLANNING</a:t>
          </a:r>
        </a:p>
      </dsp:txBody>
      <dsp:txXfrm>
        <a:off x="8634" y="825182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429187"/>
          <a:ext cx="2013350" cy="187154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Synergize scalable e-commerce</a:t>
          </a:r>
        </a:p>
      </dsp:txBody>
      <dsp:txXfrm>
        <a:off x="8634" y="1429187"/>
        <a:ext cx="2013350" cy="1871542"/>
      </dsp:txXfrm>
    </dsp:sp>
    <dsp:sp modelId="{C4F84DEA-2002-4D32-8E80-70EEE05E345A}">
      <dsp:nvSpPr>
        <dsp:cNvPr id="0" name=""/>
        <dsp:cNvSpPr/>
      </dsp:nvSpPr>
      <dsp:spPr>
        <a:xfrm>
          <a:off x="2129879" y="825182"/>
          <a:ext cx="2013350" cy="60400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MARKETING</a:t>
          </a:r>
        </a:p>
      </dsp:txBody>
      <dsp:txXfrm>
        <a:off x="2129879" y="825182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429187"/>
          <a:ext cx="2013350" cy="187154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Disseminate standardized metrics</a:t>
          </a:r>
        </a:p>
      </dsp:txBody>
      <dsp:txXfrm>
        <a:off x="2129879" y="1429187"/>
        <a:ext cx="2013350" cy="1871542"/>
      </dsp:txXfrm>
    </dsp:sp>
    <dsp:sp modelId="{49B7F8FA-D256-41EF-9327-52A3551D9A60}">
      <dsp:nvSpPr>
        <dsp:cNvPr id="0" name=""/>
        <dsp:cNvSpPr/>
      </dsp:nvSpPr>
      <dsp:spPr>
        <a:xfrm>
          <a:off x="4251124" y="825182"/>
          <a:ext cx="2013350" cy="60400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DESIGN</a:t>
          </a:r>
        </a:p>
      </dsp:txBody>
      <dsp:txXfrm>
        <a:off x="4251124" y="825182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429187"/>
          <a:ext cx="2013350" cy="187154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Coordinate e-business applications</a:t>
          </a:r>
        </a:p>
      </dsp:txBody>
      <dsp:txXfrm>
        <a:off x="4251124" y="1429187"/>
        <a:ext cx="2013350" cy="1871542"/>
      </dsp:txXfrm>
    </dsp:sp>
    <dsp:sp modelId="{4132ECB1-6BEF-4935-AFA3-B2EAA48FDE7E}">
      <dsp:nvSpPr>
        <dsp:cNvPr id="0" name=""/>
        <dsp:cNvSpPr/>
      </dsp:nvSpPr>
      <dsp:spPr>
        <a:xfrm>
          <a:off x="6372369" y="825182"/>
          <a:ext cx="2013350" cy="60400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STRATEGY</a:t>
          </a:r>
        </a:p>
      </dsp:txBody>
      <dsp:txXfrm>
        <a:off x="6372369" y="825182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429187"/>
          <a:ext cx="2013350" cy="187154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Foster holistically superior methodologies</a:t>
          </a:r>
        </a:p>
      </dsp:txBody>
      <dsp:txXfrm>
        <a:off x="6372369" y="1429187"/>
        <a:ext cx="2013350" cy="1871542"/>
      </dsp:txXfrm>
    </dsp:sp>
    <dsp:sp modelId="{59606EB9-9F10-4D12-A33F-A242FDCC0D0F}">
      <dsp:nvSpPr>
        <dsp:cNvPr id="0" name=""/>
        <dsp:cNvSpPr/>
      </dsp:nvSpPr>
      <dsp:spPr>
        <a:xfrm>
          <a:off x="8493615" y="825182"/>
          <a:ext cx="2013350" cy="60400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LAUNCH</a:t>
          </a:r>
        </a:p>
      </dsp:txBody>
      <dsp:txXfrm>
        <a:off x="8493615" y="825182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429187"/>
          <a:ext cx="2013350" cy="187154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Deploy strategic networks with compelling e-business needs</a:t>
          </a:r>
        </a:p>
      </dsp:txBody>
      <dsp:txXfrm>
        <a:off x="8493615" y="1429187"/>
        <a:ext cx="2013350" cy="187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FA7D19-345A-60B6-770C-2B8C61F52639}"/>
              </a:ext>
            </a:extLst>
          </p:cNvPr>
          <p:cNvSpPr/>
          <p:nvPr userDrawn="1"/>
        </p:nvSpPr>
        <p:spPr>
          <a:xfrm flipH="1">
            <a:off x="-269050" y="-621610"/>
            <a:ext cx="12469091" cy="7476836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836" y="2058508"/>
            <a:ext cx="10954328" cy="1809050"/>
          </a:xfrm>
        </p:spPr>
        <p:txBody>
          <a:bodyPr anchor="b">
            <a:noAutofit/>
          </a:bodyPr>
          <a:lstStyle>
            <a:lvl1pPr algn="ctr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15897"/>
            <a:ext cx="10954328" cy="141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>
                <a:solidFill>
                  <a:schemeClr val="bg1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D8390-D76A-F143-BE81-45A186A54B8C}"/>
              </a:ext>
            </a:extLst>
          </p:cNvPr>
          <p:cNvCxnSpPr>
            <a:cxnSpLocks/>
          </p:cNvCxnSpPr>
          <p:nvPr userDrawn="1"/>
        </p:nvCxnSpPr>
        <p:spPr>
          <a:xfrm>
            <a:off x="4773860" y="3937547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8A814-8FAA-8CE2-BCE1-8D19729C835D}"/>
              </a:ext>
            </a:extLst>
          </p:cNvPr>
          <p:cNvGrpSpPr/>
          <p:nvPr userDrawn="1"/>
        </p:nvGrpSpPr>
        <p:grpSpPr>
          <a:xfrm>
            <a:off x="11178073" y="6029035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979E6B-11A4-667C-5AC2-B9420C4E154A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421C81-A79F-B7CD-7DC9-FBAE4F4252F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C94C82-DB16-24A9-0AA5-9FF1C9358EFE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D36899-8F27-FD44-02BB-3C1C353DB8FE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18527B-B2DE-C97A-9273-81137C11FD08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C4D6F-E97C-A332-DB58-7FED8E7B5A5F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2395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2395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22395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2487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1413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1413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60431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60431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9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79448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79448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1FEBFB4-47A3-5160-31ED-646DE11EEE3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2671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195B-6462-5C42-FAC0-B27E5A8B5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CA46A-11FD-C045-C868-C7D85A3144DA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6 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1F445-1B22-3338-0C6E-5A499F21CD98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7" y="2428875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91267" y="242887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91267" y="2791694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8196" y="4287711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991267" y="430509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991267" y="4649580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FE0EAA4-2735-4836-1B61-8E1ACE69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2A03908-11BD-AF26-DF97-D59CAED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B5B76A51-CF1A-A767-9E49-7A9049C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AE6AD58-F732-9C83-3552-67BD38D0F12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05063" y="242383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F117A-5E3E-3B39-4E17-438AED04A9B6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758133" y="242383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DF4282E-97E3-93EB-4546-AF64C8F481F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758133" y="278665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1A3D2331-3723-3055-7C3E-8C1B815F603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05062" y="428267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2ED647D-55E4-7953-CE5F-C19993A216B4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58133" y="430005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936D051-99E8-05CB-01B5-43813B42FB9D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758133" y="464453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5F8C3294-C7D3-83CE-D866-5FAB9FABF6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71931" y="242241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AD869AC-7C0C-5AD7-3568-47B30016196F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525001" y="24224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A9B0821-6B2B-EA1A-09E6-1D2A7844CC2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525001" y="278523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29CA327-469A-4366-B6CE-D2711986E6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371930" y="428125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C1617A36-9E32-8D54-B5E8-3E031A50552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525001" y="429863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2264012-A385-C514-7AA9-AAC05737950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525001" y="464311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C21F-13A7-0F8A-B000-95ECBDF13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B0087-2D1D-5FB6-8B86-54DAE8D1093F}"/>
              </a:ext>
            </a:extLst>
          </p:cNvPr>
          <p:cNvGrpSpPr/>
          <p:nvPr userDrawn="1"/>
        </p:nvGrpSpPr>
        <p:grpSpPr>
          <a:xfrm>
            <a:off x="10651466" y="5773671"/>
            <a:ext cx="702335" cy="45721"/>
            <a:chOff x="5711699" y="4532743"/>
            <a:chExt cx="702335" cy="45721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A26728-DB7B-FD46-552A-A27F3C4D8F5A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0E0E5C-5695-F76E-FF54-79A588CB2345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FF8755-E14E-A2A4-05B7-888D08BAF0D7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6EDE1-29EC-F8B5-905D-433CC269CB6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0E130-0C16-BB0F-0548-9DC36D6FE9C1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6BDAA4-3B4F-722D-5625-104C3CA0B8E3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B83A3-87F9-A97D-D316-D1B155C1169B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B2444-7B18-33EA-C0DC-B900DCA29E2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9E80-DCBF-C8A7-AAF0-C72DD448B2E7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F461E7-D2DF-FD11-8E59-85A62A88B3A0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7AD76-CFAB-A2FD-C84B-F767DA266090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2" y="1729749"/>
            <a:ext cx="10515601" cy="41265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4DBD5-1318-DFFA-DB4E-F774CC958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2D809-BD0B-AA0D-EA11-D3732889C4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8EA9C-062B-889F-9D7F-35C4D20FD129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3D162-3724-C2A0-A5F3-B4B5078C8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117" y="3391876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9264" y="3958427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0538" y="2244935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2037" y="3656131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117" y="3915313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222" y="4497144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0538" y="2769167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2037" y="4181830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89EA6-F734-F65E-3B2A-2828445E91B2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9CC20-41F6-2203-BEFC-4D08D56BC2E3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F3DBF-536D-B5D2-4CE4-5901DDD6CEAA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C8605-AB10-3939-F616-2D1E3D092509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443C515E-3494-ED68-3BE8-EDB5FEF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9BF775E7-F416-F5AE-7B21-B5B903A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14FBA2DF-2169-7702-5DC4-388EAF6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4DD0-E1BF-5B48-046F-924C85318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9B14C8-3014-F309-4085-9BEC27A25E2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5FE63-F601-F6F6-DCBC-38C6AD8AE300}"/>
              </a:ext>
            </a:extLst>
          </p:cNvPr>
          <p:cNvSpPr/>
          <p:nvPr userDrawn="1"/>
        </p:nvSpPr>
        <p:spPr>
          <a:xfrm flipV="1">
            <a:off x="714373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E3AB-0AA2-E8FA-C7CB-F4BB323BFC3B}"/>
              </a:ext>
            </a:extLst>
          </p:cNvPr>
          <p:cNvSpPr/>
          <p:nvPr userDrawn="1"/>
        </p:nvSpPr>
        <p:spPr>
          <a:xfrm flipH="1">
            <a:off x="6142606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3255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255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B2A3F41-CD57-4658-C2EA-E7CA05A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616405AB-1EA6-239E-47B0-E5CABD7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345080F-7C06-FD44-3C4B-1FEF590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4DA3-4F7D-70F1-66D8-588469969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3A5BB-382E-F071-4510-3EB4C8AB951D}"/>
              </a:ext>
            </a:extLst>
          </p:cNvPr>
          <p:cNvCxnSpPr>
            <a:cxnSpLocks/>
          </p:cNvCxnSpPr>
          <p:nvPr userDrawn="1"/>
        </p:nvCxnSpPr>
        <p:spPr>
          <a:xfrm>
            <a:off x="6263255" y="2585174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5506-FB6D-BBC6-E305-1C4D1AACF9EA}"/>
              </a:ext>
            </a:extLst>
          </p:cNvPr>
          <p:cNvSpPr/>
          <p:nvPr userDrawn="1"/>
        </p:nvSpPr>
        <p:spPr>
          <a:xfrm flipH="1">
            <a:off x="7934036" y="1700213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865F-34BC-4627-12A0-35FF6765AFCF}"/>
              </a:ext>
            </a:extLst>
          </p:cNvPr>
          <p:cNvSpPr/>
          <p:nvPr userDrawn="1"/>
        </p:nvSpPr>
        <p:spPr>
          <a:xfrm flipV="1">
            <a:off x="737717" y="1626804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0CB8996-6B0D-2FAE-DD78-EF0A74BABC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93FB528-5C49-857B-BCDE-070A2EB7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7D4EC5D-9490-E0CB-652A-5A50EEC133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2762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535C4465-9B1B-1470-F0D7-5AC9811C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2762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2">
            <a:extLst>
              <a:ext uri="{FF2B5EF4-FFF2-40B4-BE49-F238E27FC236}">
                <a16:creationId xmlns:a16="http://schemas.microsoft.com/office/drawing/2014/main" id="{86A053FB-5955-E6A1-29EE-4BDF094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0D493899-2324-F440-A63D-ED928DB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E367A2DD-7522-A284-4CA8-63EE507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B5B3090A-0F93-C715-3339-A9E0166D5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32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74A7E505-6430-2F83-62B9-02D8C5988D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732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05AF-14F9-817D-179B-53B3EDFC8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B750B-3E88-E585-C18C-9886D65BB4B6}"/>
              </a:ext>
            </a:extLst>
          </p:cNvPr>
          <p:cNvCxnSpPr>
            <a:cxnSpLocks/>
          </p:cNvCxnSpPr>
          <p:nvPr userDrawn="1"/>
        </p:nvCxnSpPr>
        <p:spPr>
          <a:xfrm>
            <a:off x="831850" y="2362150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437C-47A8-AD18-B61A-28561EE38A1B}"/>
              </a:ext>
            </a:extLst>
          </p:cNvPr>
          <p:cNvSpPr/>
          <p:nvPr userDrawn="1"/>
        </p:nvSpPr>
        <p:spPr>
          <a:xfrm>
            <a:off x="0" y="1819275"/>
            <a:ext cx="12192000" cy="5038725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99CCAE-F357-9C38-4173-2F54795F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F5DE0-79E9-5112-7F2F-788567E66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C0B5D-D368-33DF-7143-B38A8A6681C3}"/>
              </a:ext>
            </a:extLst>
          </p:cNvPr>
          <p:cNvGrpSpPr/>
          <p:nvPr userDrawn="1"/>
        </p:nvGrpSpPr>
        <p:grpSpPr>
          <a:xfrm rot="5400000">
            <a:off x="11408985" y="5902702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A8E6C-8BF9-B262-8579-330EB8B7BFF1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AD7CE2-1BF7-3C26-7E33-C8DD158B43D3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05EB8-B717-5C94-7258-FE062036AFA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977261-91B0-DB0A-8944-EABE8D341955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8DBD38-5598-BACA-B182-3D7546C8ACE9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01164-6B0F-62A6-02EC-D5D5C73AEB19}"/>
              </a:ext>
            </a:extLst>
          </p:cNvPr>
          <p:cNvCxnSpPr>
            <a:cxnSpLocks/>
          </p:cNvCxnSpPr>
          <p:nvPr userDrawn="1"/>
        </p:nvCxnSpPr>
        <p:spPr>
          <a:xfrm>
            <a:off x="10355206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E69A4-CCAF-E7E9-FBB5-0368700B618E}"/>
              </a:ext>
            </a:extLst>
          </p:cNvPr>
          <p:cNvSpPr/>
          <p:nvPr userDrawn="1"/>
        </p:nvSpPr>
        <p:spPr>
          <a:xfrm>
            <a:off x="5796806" y="871652"/>
            <a:ext cx="10515602" cy="10515602"/>
          </a:xfrm>
          <a:prstGeom prst="round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A1141-1325-38D8-5A9F-CE3638EE6FA3}"/>
              </a:ext>
            </a:extLst>
          </p:cNvPr>
          <p:cNvSpPr/>
          <p:nvPr userDrawn="1"/>
        </p:nvSpPr>
        <p:spPr>
          <a:xfrm>
            <a:off x="6958095" y="2032941"/>
            <a:ext cx="8193024" cy="8193024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B6391-34F5-560C-2F48-4F9782600A34}"/>
              </a:ext>
            </a:extLst>
          </p:cNvPr>
          <p:cNvSpPr/>
          <p:nvPr userDrawn="1"/>
        </p:nvSpPr>
        <p:spPr>
          <a:xfrm>
            <a:off x="8119383" y="3194229"/>
            <a:ext cx="5870448" cy="5870448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D6F9F-8BEB-A482-C3EA-09E6DEEB080B}"/>
              </a:ext>
            </a:extLst>
          </p:cNvPr>
          <p:cNvSpPr/>
          <p:nvPr userDrawn="1"/>
        </p:nvSpPr>
        <p:spPr>
          <a:xfrm>
            <a:off x="9286541" y="4361387"/>
            <a:ext cx="3536132" cy="3536132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94A7BB3-D0FE-EB54-4A27-7A13DCEA5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3E7E80-53F3-A1F5-F382-640DA901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74A8FAF-B84A-6612-B34F-3E0F3251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595E4-0486-386A-44F4-625DB15D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E31EF9-05BB-3031-A336-F5909995A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C07A2-FF25-C2FB-8C52-CF65DA90B126}"/>
              </a:ext>
            </a:extLst>
          </p:cNvPr>
          <p:cNvGrpSpPr/>
          <p:nvPr userDrawn="1"/>
        </p:nvGrpSpPr>
        <p:grpSpPr>
          <a:xfrm>
            <a:off x="11010859" y="6032128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11D1E2-FF3F-9143-65DB-B1A348A1040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C514AE-DF4D-569C-EA62-76172CF4B59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9418C3-E9C3-E958-DA8F-259715102B93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DB2EAC-8241-085B-AFD5-C746D0B2C401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19D408-5301-D661-B8A4-5039F85E0717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FB0C-0A12-84BF-4316-8866AA82362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718631" y="1678322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B5CAC6-451B-09BF-F8A2-BFA301993543}"/>
              </a:ext>
            </a:extLst>
          </p:cNvPr>
          <p:cNvSpPr/>
          <p:nvPr userDrawn="1"/>
        </p:nvSpPr>
        <p:spPr>
          <a:xfrm>
            <a:off x="5080000" y="1"/>
            <a:ext cx="711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599"/>
            <a:ext cx="4141221" cy="2678401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8D1359-41F4-EA48-F73C-BD71A6AD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E1BDAD-0EE2-D15B-A5F6-306FA514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B5AA90-70FF-FBC3-DB18-FE9573D3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AE6CF-3F6D-C76A-4211-8D2C150F69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78700" y="369599"/>
            <a:ext cx="6175101" cy="5807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A8620-7C31-FCC6-894F-BDC393C0AA41}"/>
              </a:ext>
            </a:extLst>
          </p:cNvPr>
          <p:cNvGrpSpPr/>
          <p:nvPr userDrawn="1"/>
        </p:nvGrpSpPr>
        <p:grpSpPr>
          <a:xfrm>
            <a:off x="916473" y="3313543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500B4-1953-273D-CD74-6AF357897F5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E797F4-B9A6-662F-27AE-9F3C16905F5E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311BF3-68FA-7DF3-4894-04947A7B1C2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87D45-B929-D7C2-E30E-2E4A25DEC582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D40F17-7528-4B00-3D6D-53A5E1B5FE91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772A8-60A3-7D20-4FC7-1F6FD25B95C3}"/>
              </a:ext>
            </a:extLst>
          </p:cNvPr>
          <p:cNvSpPr/>
          <p:nvPr userDrawn="1"/>
        </p:nvSpPr>
        <p:spPr>
          <a:xfrm>
            <a:off x="0" y="1"/>
            <a:ext cx="426951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E8605A-5286-946F-39B5-6823C8A9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6AE1D2-D7C3-E29B-BB16-B352E8EB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B9303B-74EA-8A0E-8A2F-7257B087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5334B-03A2-D44F-D370-4CD34BAA0348}"/>
              </a:ext>
            </a:extLst>
          </p:cNvPr>
          <p:cNvCxnSpPr>
            <a:cxnSpLocks/>
          </p:cNvCxnSpPr>
          <p:nvPr userDrawn="1"/>
        </p:nvCxnSpPr>
        <p:spPr>
          <a:xfrm>
            <a:off x="854078" y="2523129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E9589-E1C1-2669-3FB9-C7C86421BE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360363"/>
            <a:ext cx="6894153" cy="58181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76C3C-3B76-4112-6D74-709097179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600"/>
            <a:ext cx="3422169" cy="2105746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F8770A-D13F-BC94-CBDD-FF8380908596}"/>
              </a:ext>
            </a:extLst>
          </p:cNvPr>
          <p:cNvSpPr/>
          <p:nvPr userDrawn="1"/>
        </p:nvSpPr>
        <p:spPr>
          <a:xfrm>
            <a:off x="838199" y="-1828801"/>
            <a:ext cx="10515602" cy="1051560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85EAFF-CBBE-5060-32EE-47114264611F}"/>
              </a:ext>
            </a:extLst>
          </p:cNvPr>
          <p:cNvSpPr/>
          <p:nvPr userDrawn="1"/>
        </p:nvSpPr>
        <p:spPr>
          <a:xfrm>
            <a:off x="1999488" y="-667512"/>
            <a:ext cx="8193024" cy="8193024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DFB49-5D0D-07BE-BC84-3FE3AE30C371}"/>
              </a:ext>
            </a:extLst>
          </p:cNvPr>
          <p:cNvSpPr/>
          <p:nvPr userDrawn="1"/>
        </p:nvSpPr>
        <p:spPr>
          <a:xfrm>
            <a:off x="3160776" y="493776"/>
            <a:ext cx="5870448" cy="5870448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08285B-DFBC-B2DE-EBBC-CEC1E3C29E7E}"/>
              </a:ext>
            </a:extLst>
          </p:cNvPr>
          <p:cNvSpPr/>
          <p:nvPr userDrawn="1"/>
        </p:nvSpPr>
        <p:spPr>
          <a:xfrm>
            <a:off x="4327934" y="1660934"/>
            <a:ext cx="3536132" cy="3536132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50" y="2669761"/>
            <a:ext cx="10528300" cy="1045804"/>
          </a:xfrm>
        </p:spPr>
        <p:txBody>
          <a:bodyPr anchor="b">
            <a:noAutofit/>
          </a:bodyPr>
          <a:lstStyle>
            <a:lvl1pPr algn="ctr">
              <a:defRPr sz="32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741352"/>
            <a:ext cx="105283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2B6A6B-6557-25C0-A79A-CA0C627A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512C118-04A4-BB37-1B09-45C12153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438011C-6910-FC33-D6B5-CF909F8F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212BE-2649-981A-DF68-A05E3DC32ED9}"/>
              </a:ext>
            </a:extLst>
          </p:cNvPr>
          <p:cNvGrpSpPr/>
          <p:nvPr userDrawn="1"/>
        </p:nvGrpSpPr>
        <p:grpSpPr>
          <a:xfrm>
            <a:off x="5744832" y="5919718"/>
            <a:ext cx="702335" cy="45721"/>
            <a:chOff x="5711699" y="4532743"/>
            <a:chExt cx="702335" cy="4572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BA5EFF-7005-77A5-65D8-F462F2CAB90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547767-2E1D-3D13-FC50-4084988DBF2A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B83C40-375A-7EA2-A944-0FE2A38AE5E8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84133D-EA37-C680-C93A-FF34B5FBD38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0F4E10-6CEE-B155-B5DC-E50E1821C06D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C3E32-7A0C-B447-5987-B08F27DB726C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2B774B-5896-69AB-B773-46A3AF0603E5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3E8361-2B6D-6518-3782-D244690521AA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D5D9F-C3AD-865C-9405-AE0C00097F9A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4060-2CCE-6CFD-ACB0-29878DA6794F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2263D-C614-B4C5-26CC-9C7AE0C67F6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05A7E-346A-8F92-AFD6-95BB867BF9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09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250F6-0AE1-42EE-91A7-DA203E968778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563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0430D-5147-EAA9-52AB-F11A4B26E6E5}"/>
              </a:ext>
            </a:extLst>
          </p:cNvPr>
          <p:cNvGrpSpPr/>
          <p:nvPr userDrawn="1"/>
        </p:nvGrpSpPr>
        <p:grpSpPr>
          <a:xfrm rot="16200000">
            <a:off x="11240469" y="3406139"/>
            <a:ext cx="702335" cy="45721"/>
            <a:chOff x="5711699" y="4532743"/>
            <a:chExt cx="702335" cy="45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05E415-03E0-F5E5-AB46-7652A51C3E96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CC1F6-33F6-E1EA-B634-6CEC78A539C3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952D2E-C44E-23DC-78C0-A7BA11A60B8C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B5AE0-5E1F-7EDC-F2F1-F6C2AB20D4B0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F9D60-46F3-F701-0AAA-2F264C41473A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630B5-14AB-9D90-67EE-D42438459D26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F9145-BDB9-D5C8-550A-056C955B625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1CA713-29CB-6BE9-AB1A-0D8D593D0B0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FB5C48-F160-0B03-15D7-E851986CED95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05755A-0AF8-4D75-541E-EAA892309AC6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F36121-ADF6-F1CC-25BC-8C8CCE0F7C51}"/>
              </a:ext>
            </a:extLst>
          </p:cNvPr>
          <p:cNvSpPr/>
          <p:nvPr userDrawn="1"/>
        </p:nvSpPr>
        <p:spPr>
          <a:xfrm flipH="1" flipV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8CB44-7012-E44D-EB62-816B722DB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060220-C841-9847-18B6-BFB8F421B4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9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6F695-7ED1-A21D-C7BB-78C8376701A9}"/>
              </a:ext>
            </a:extLst>
          </p:cNvPr>
          <p:cNvGrpSpPr/>
          <p:nvPr userDrawn="1"/>
        </p:nvGrpSpPr>
        <p:grpSpPr>
          <a:xfrm rot="5400000">
            <a:off x="445419" y="1007429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54AB8E-895A-3A28-8C3F-8146C443DF50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AC83F-792A-FF8B-7553-57302B7D93B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2B8F26-5A1D-BA85-1A0C-BF19F30F6ACC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D68156-63F7-9648-494B-50560D6CC206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94C6A-AE4B-141C-6996-F857023EF185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6B581-D9C3-D36A-CACD-E01A165C49E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256700" y="4746960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171C9-DF81-42C0-4A3D-5DDC6DDA2DAF}"/>
              </a:ext>
            </a:extLst>
          </p:cNvPr>
          <p:cNvSpPr/>
          <p:nvPr userDrawn="1"/>
        </p:nvSpPr>
        <p:spPr>
          <a:xfrm>
            <a:off x="0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7348B4-40B7-6681-5CE4-49402680D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8390" y="1"/>
            <a:ext cx="4104773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F84F6C-ACBD-34EA-1613-13ED5E12C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6F33A-2717-0417-5824-A34D2FE5EC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3455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26842-A052-81CB-801D-911F6BC87313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202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7E7C35-0B5D-6848-825D-6020E5F8691B}"/>
              </a:ext>
            </a:extLst>
          </p:cNvPr>
          <p:cNvSpPr/>
          <p:nvPr userDrawn="1"/>
        </p:nvSpPr>
        <p:spPr>
          <a:xfrm>
            <a:off x="0" y="1"/>
            <a:ext cx="4544291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D664-1AF2-632C-8BE4-49126B34A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35" y="1"/>
            <a:ext cx="4105656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F1CC1-4F3D-F0B4-31FE-A9A3782D4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9005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7AB03F-B321-D752-4D5E-5A47A3E00C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4258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57810-7B7C-253A-934E-BC2AF38C9B96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8369E-5623-335C-1F1B-4E1AB27F5488}"/>
              </a:ext>
            </a:extLst>
          </p:cNvPr>
          <p:cNvSpPr/>
          <p:nvPr userDrawn="1"/>
        </p:nvSpPr>
        <p:spPr>
          <a:xfrm flipH="1">
            <a:off x="4038598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15" y="594803"/>
            <a:ext cx="6977849" cy="5362113"/>
          </a:xfrm>
        </p:spPr>
        <p:txBody>
          <a:bodyPr anchor="ctr">
            <a:normAutofit/>
          </a:bodyPr>
          <a:lstStyle>
            <a:lvl1pPr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3052097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3E53CC37-F6A7-535B-25C1-B6A31C6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B5482D5-B8B9-482F-6E6F-6C7BEC4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19D2479A-BC8F-A43C-A06E-3849C60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ADFFC-2F46-86E1-93BE-BB489CA7849A}"/>
              </a:ext>
            </a:extLst>
          </p:cNvPr>
          <p:cNvGrpSpPr/>
          <p:nvPr userDrawn="1"/>
        </p:nvGrpSpPr>
        <p:grpSpPr>
          <a:xfrm>
            <a:off x="854078" y="1654492"/>
            <a:ext cx="702335" cy="45721"/>
            <a:chOff x="5711699" y="4532743"/>
            <a:chExt cx="702335" cy="457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7B36A-7A42-B357-D02C-975B72EF386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4B5F0E-04A2-013D-9369-8735487DAC2F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F0E5A-8B84-2DC7-C0AD-EF2F5C750092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872C1-58E8-3704-1970-03023C9408E8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97CFC4-CA04-A74B-C129-614A52733FC5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9C063A-0160-848A-BDE1-D854F99076AE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62A16E-F0F3-2A84-6BBD-B3A72E2EE99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1A1A0B-FBBA-D408-13A2-86AED901962C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ADA26-E23C-0AA5-81D5-6A555C48EA6E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EAB38-580F-0C72-4A27-3B7895C54831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87C986-13CD-8A28-7112-2FB1FBECB4A4}"/>
              </a:ext>
            </a:extLst>
          </p:cNvPr>
          <p:cNvSpPr txBox="1"/>
          <p:nvPr userDrawn="1"/>
        </p:nvSpPr>
        <p:spPr>
          <a:xfrm>
            <a:off x="4038598" y="5070554"/>
            <a:ext cx="50676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AE779-7CCF-F35B-CDB7-CFF59A89CDAA}"/>
              </a:ext>
            </a:extLst>
          </p:cNvPr>
          <p:cNvSpPr txBox="1"/>
          <p:nvPr userDrawn="1"/>
        </p:nvSpPr>
        <p:spPr>
          <a:xfrm>
            <a:off x="10862259" y="373720"/>
            <a:ext cx="50676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71" r:id="rId7"/>
    <p:sldLayoutId id="2147483672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</p:sldLayoutIdLst>
  <p:hf hdr="0" dt="0"/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bg2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2pPr>
      <a:lvl3pPr marL="1142965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2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5pPr>
      <a:lvl6pPr marL="2514521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4" userDrawn="1">
          <p15:clr>
            <a:srgbClr val="F26B43"/>
          </p15:clr>
        </p15:guide>
        <p15:guide id="4" pos="715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1146" userDrawn="1">
          <p15:clr>
            <a:srgbClr val="F26B43"/>
          </p15:clr>
        </p15:guide>
        <p15:guide id="8" orient="horz" pos="3892" userDrawn="1">
          <p15:clr>
            <a:srgbClr val="F26B43"/>
          </p15:clr>
        </p15:guide>
        <p15:guide id="9" orient="horz" pos="4003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7A16A4E-71F0-BD72-792D-2388D7B5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96" y="525400"/>
            <a:ext cx="4141221" cy="1975016"/>
          </a:xfrm>
        </p:spPr>
        <p:txBody>
          <a:bodyPr anchor="ctr"/>
          <a:lstStyle/>
          <a:p>
            <a:r>
              <a:rPr lang="en-US" sz="6600" dirty="0">
                <a:latin typeface="Verdana" panose="020B0604030504040204" pitchFamily="34" charset="0"/>
                <a:ea typeface="Verdana" panose="020B0604030504040204" pitchFamily="34" charset="0"/>
              </a:rPr>
              <a:t>VIPRA</a:t>
            </a:r>
            <a:endParaRPr lang="en-US" sz="66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D55CC78-23FE-5D8A-CAD3-D811C3F6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096000" y="989975"/>
            <a:ext cx="4878047" cy="4878047"/>
          </a:xfrm>
          <a:prstGeom prst="roundRect">
            <a:avLst>
              <a:gd name="adj" fmla="val 3379"/>
            </a:avLst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A2FFE55-1A5A-BC15-7604-4FD395101082}"/>
              </a:ext>
            </a:extLst>
          </p:cNvPr>
          <p:cNvSpPr/>
          <p:nvPr/>
        </p:nvSpPr>
        <p:spPr>
          <a:xfrm>
            <a:off x="586154" y="2625969"/>
            <a:ext cx="1066800" cy="103163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0F25FF-EB83-624A-180D-6F675A61C834}"/>
              </a:ext>
            </a:extLst>
          </p:cNvPr>
          <p:cNvSpPr txBox="1"/>
          <p:nvPr/>
        </p:nvSpPr>
        <p:spPr>
          <a:xfrm>
            <a:off x="586154" y="2382559"/>
            <a:ext cx="398256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Veicoli</a:t>
            </a:r>
          </a:p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Interconnessi</a:t>
            </a:r>
            <a:endParaRPr lang="it-IT" sz="1800" b="0" dirty="0">
              <a:solidFill>
                <a:schemeClr val="bg1"/>
              </a:solidFill>
              <a:effectLst/>
            </a:endParaRPr>
          </a:p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Prevenzione </a:t>
            </a:r>
            <a:endParaRPr lang="it-IT" sz="18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Rischi</a:t>
            </a:r>
            <a:endParaRPr lang="it-IT" sz="1800" b="0" dirty="0">
              <a:solidFill>
                <a:schemeClr val="bg1"/>
              </a:solidFill>
              <a:effectLst/>
            </a:endParaRPr>
          </a:p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Asfalto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4C1B07-AF68-A397-1F92-D0A76139A213}"/>
              </a:ext>
            </a:extLst>
          </p:cNvPr>
          <p:cNvSpPr txBox="1"/>
          <p:nvPr/>
        </p:nvSpPr>
        <p:spPr>
          <a:xfrm>
            <a:off x="586154" y="5182059"/>
            <a:ext cx="3982566" cy="10182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lnSpc>
                <a:spcPct val="150000"/>
              </a:lnSpc>
              <a:spcAft>
                <a:spcPts val="1200"/>
              </a:spcAft>
            </a:pPr>
            <a:r>
              <a:rPr lang="it-IT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Biestro Edoardo	Patti Alessandro</a:t>
            </a:r>
            <a:br>
              <a:rPr lang="it-IT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Navoni Federico	Ido Natan</a:t>
            </a:r>
            <a:br>
              <a:rPr lang="it-IT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Dilecce Riccardo	</a:t>
            </a:r>
            <a:r>
              <a:rPr lang="it-IT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Jendoubi</a:t>
            </a:r>
            <a:r>
              <a:rPr lang="it-IT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Francesco</a:t>
            </a:r>
          </a:p>
        </p:txBody>
      </p:sp>
      <p:pic>
        <p:nvPicPr>
          <p:cNvPr id="10" name="Immagine 9" descr="Immagine che contiene veicolo, Veicolo terrestre, ruota, automobile&#10;&#10;Il contenuto generato dall'IA potrebbe non essere corretto.">
            <a:extLst>
              <a:ext uri="{FF2B5EF4-FFF2-40B4-BE49-F238E27FC236}">
                <a16:creationId xmlns:a16="http://schemas.microsoft.com/office/drawing/2014/main" id="{6EE979E9-EC5A-530B-A16C-4E43BC88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197064" y="3219450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687542569"/>
              </p:ext>
            </p:extLst>
          </p:nvPr>
        </p:nvGraphicFramePr>
        <p:xfrm>
          <a:off x="838200" y="1730375"/>
          <a:ext cx="10515600" cy="412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750039-C78C-0B67-85B2-356480C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4C92E53-3633-FD6E-E801-35D666F02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4244A97-C41E-0602-7301-AF9306FC69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023106E-B8B9-077F-48DE-1B45A611B6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9C7CE59-8E10-718F-3339-5EE5BB4B22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EF18C4C-4E5B-A966-D495-C77A62D27E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6850707-89A1-C7C6-CB95-2B0523E802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D7A373A-78BB-3680-A399-128947699B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E1F7467-6EB1-06E5-4CA4-D852D7BD3E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23B52B8-4A9D-AFA7-D6BF-FEDA924E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31B174A-51EF-8930-33E3-77C72D271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6E443FB-0D3F-D95D-6D4A-6F7FE376D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AED5DF5-5C7C-EBEA-CEC2-480A11D4C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25C9601-20D2-4321-9D57-91DCAB931F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BD32FE5-1DB1-A5A7-8BEE-0BA38BA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4E39F1-71E0-8BA1-0C60-A1170A69E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7B63DA8-FAC3-23CE-4FB9-7D1DC4AAF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BE4FCDD-F0DC-58A2-5883-4E8F9BDFD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7F032BDD-181A-1498-3202-BBDF266B51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BD565C2-1C6F-F534-0302-5F5A9713B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4E1C4F7-E3DF-0AF6-A3C2-644BDC91656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632FD39-D5A5-CCC2-E394-9ED2037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6DEE6D-D5AD-1711-3487-C4793934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250BA0A-9796-7056-DDD0-179DB57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21C0F9-2D0D-203F-926A-A179FD89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9D052CE-9B78-CBD7-04BD-F3ADCF54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D81927-5E91-7FA5-08C4-8FE32A1204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64888" y="408782"/>
            <a:ext cx="7254815" cy="6040436"/>
          </a:xfrm>
        </p:spPr>
        <p:txBody>
          <a:bodyPr anchor="ctr">
            <a:norm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it-IT" sz="2400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Gli incidenti stradali sono spesso causati da: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sz="2400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Pericoli improvvisi</a:t>
            </a:r>
            <a:r>
              <a:rPr lang="it-IT" sz="2400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(ostacoli, frane, incidenti).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sz="2400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Scarsa visibilità</a:t>
            </a:r>
            <a:r>
              <a:rPr lang="it-IT" sz="2400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(nebbia, pioggia, buio).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sz="2400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Tempo di reazione limitato</a:t>
            </a:r>
            <a:r>
              <a:rPr lang="it-IT" sz="2400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dei conducenti.</a:t>
            </a:r>
            <a:br>
              <a:rPr lang="it-IT" sz="2400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sz="2400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Serve una soluzione </a:t>
            </a:r>
            <a:r>
              <a:rPr lang="it-IT" sz="2400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proattiva</a:t>
            </a:r>
            <a:r>
              <a:rPr lang="it-IT" sz="2400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che anticipi i rischi, trasformando i veicoli in nodi di una rete collaborativa.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814FE8-6C42-D485-3925-C9558B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37" y="1052507"/>
            <a:ext cx="3422169" cy="1158259"/>
          </a:xfrm>
        </p:spPr>
        <p:txBody>
          <a:bodyPr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problemi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strada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70EA346-5CB5-4E4B-A6E0-B21D7690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6581120" y="989976"/>
            <a:ext cx="4878047" cy="4878047"/>
          </a:xfrm>
          <a:prstGeom prst="roundRect">
            <a:avLst>
              <a:gd name="adj" fmla="val 3379"/>
            </a:avLst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Segnaposto contenuto 2" descr="Immagine che contiene elettronica, Componente elettrico, Componente di circuito, Ingegneria elettronica&#10;&#10;Il contenuto generato dall'IA potrebbe non essere corretto.">
            <a:extLst>
              <a:ext uri="{FF2B5EF4-FFF2-40B4-BE49-F238E27FC236}">
                <a16:creationId xmlns:a16="http://schemas.microsoft.com/office/drawing/2014/main" id="{B8B5537E-CE1E-ED96-761E-61B0AD37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045" b="21277"/>
          <a:stretch/>
        </p:blipFill>
        <p:spPr>
          <a:xfrm rot="20582338">
            <a:off x="-7150077" y="1587336"/>
            <a:ext cx="4351338" cy="2640342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310C119B-5295-A40D-E2CD-E213B21BD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4" b="24502"/>
          <a:stretch/>
        </p:blipFill>
        <p:spPr bwMode="auto">
          <a:xfrm>
            <a:off x="-6840036" y="4196080"/>
            <a:ext cx="356616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veicolo, Veicolo terrestre, ruota, automobile&#10;&#10;Il contenuto generato dall'IA potrebbe non essere corretto.">
            <a:extLst>
              <a:ext uri="{FF2B5EF4-FFF2-40B4-BE49-F238E27FC236}">
                <a16:creationId xmlns:a16="http://schemas.microsoft.com/office/drawing/2014/main" id="{2FD2F121-343B-311C-43DD-A3946E3AECF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" y="3219450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D11D83-0E32-3CB3-B015-4B88EA2B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IL NOSTRO SISTEMA: </a:t>
            </a:r>
            <a:r>
              <a:rPr lang="en-US" sz="3600" b="0" dirty="0">
                <a:latin typeface="Verdana" panose="020B0604030504040204" pitchFamily="34" charset="0"/>
                <a:ea typeface="Verdana" panose="020B0604030504040204" pitchFamily="34" charset="0"/>
              </a:rPr>
              <a:t>Hardware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Segnaposto contenuto 2" descr="Immagine che contiene elettronica, Componente elettrico, Componente di circuito, Ingegneria elettronica&#10;&#10;Il contenuto generato dall'IA potrebbe non essere corretto.">
            <a:extLst>
              <a:ext uri="{FF2B5EF4-FFF2-40B4-BE49-F238E27FC236}">
                <a16:creationId xmlns:a16="http://schemas.microsoft.com/office/drawing/2014/main" id="{0FF44F82-9ADB-67B6-2B56-2FCF85ECBD3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rcRect t="18045" b="21277"/>
          <a:stretch/>
        </p:blipFill>
        <p:spPr>
          <a:xfrm rot="20582338">
            <a:off x="429283" y="1587336"/>
            <a:ext cx="4351338" cy="2640342"/>
          </a:xfr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91D7D71-F234-D7CC-9591-3B2E67D9F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4" b="24502"/>
          <a:stretch/>
        </p:blipFill>
        <p:spPr bwMode="auto">
          <a:xfrm>
            <a:off x="739324" y="4196080"/>
            <a:ext cx="356616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A77167-F965-C310-5C66-3CAA15982424}"/>
              </a:ext>
            </a:extLst>
          </p:cNvPr>
          <p:cNvSpPr txBox="1"/>
          <p:nvPr/>
        </p:nvSpPr>
        <p:spPr>
          <a:xfrm>
            <a:off x="5071110" y="1679701"/>
            <a:ext cx="6289040" cy="52219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Scheda ESP32-POE (Power over Ethernet)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Collegamento cablato (ETH) alla 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Raspberry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per la connessione al server MQTT.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Fa da tramite tra il server MQTT e le schede 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invi</a:t>
            </a:r>
            <a:r>
              <a:rPr lang="it-IT" dirty="0">
                <a:solidFill>
                  <a:srgbClr val="F8FA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ando e ricevendo messaggi dal server e dalle schede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F8FAFF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Schede </a:t>
            </a:r>
            <a:r>
              <a:rPr lang="it-IT" b="1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</a:t>
            </a: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 e </a:t>
            </a:r>
            <a:r>
              <a:rPr lang="it-IT" b="1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</a:t>
            </a: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OUT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 IN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Riceve segnali 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verifica che il MAC sia diverso dal proprio, inoltra alla POE per pubblicazione su MQTT.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 OUT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Riceve messaggi seriali dalla POE, aggiunge </a:t>
            </a: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codice MAC univoco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(identifica il veicolo), trasmette via 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magine 8" descr="Immagine che contiene elettronica, Componente elettrico, Componente di circuito, Componente di circuito passivo&#10;&#10;Il contenuto generato dall'IA potrebbe non essere corretto.">
            <a:extLst>
              <a:ext uri="{FF2B5EF4-FFF2-40B4-BE49-F238E27FC236}">
                <a16:creationId xmlns:a16="http://schemas.microsoft.com/office/drawing/2014/main" id="{859E6839-25BE-FED2-22B9-1E079876C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67466" y="1940560"/>
            <a:ext cx="4975463" cy="3316975"/>
          </a:xfrm>
          <a:prstGeom prst="rect">
            <a:avLst/>
          </a:prstGeom>
        </p:spPr>
      </p:pic>
      <p:pic>
        <p:nvPicPr>
          <p:cNvPr id="10" name="Immagine 9" descr="Immagine che contiene elettronica, Dispositivo elettronico, Ingegneria elettronica, giallo&#10;&#10;Il contenuto generato dall'IA potrebbe non essere corretto.">
            <a:extLst>
              <a:ext uri="{FF2B5EF4-FFF2-40B4-BE49-F238E27FC236}">
                <a16:creationId xmlns:a16="http://schemas.microsoft.com/office/drawing/2014/main" id="{41A2235A-C6BF-7850-3C9A-AA0423CDF8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391"/>
          <a:stretch/>
        </p:blipFill>
        <p:spPr>
          <a:xfrm>
            <a:off x="2758815" y="7862463"/>
            <a:ext cx="2301342" cy="16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6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3322-3788-4B9D-B57A-92D0B561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97BDEBD-540D-53A4-5B33-A8A4F00F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IL NOSTRO SISTEMA: </a:t>
            </a:r>
            <a:r>
              <a:rPr lang="en-US" sz="3600" b="0" dirty="0">
                <a:latin typeface="Verdana" panose="020B0604030504040204" pitchFamily="34" charset="0"/>
                <a:ea typeface="Verdana" panose="020B0604030504040204" pitchFamily="34" charset="0"/>
              </a:rPr>
              <a:t>Hardware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5B4CDC-2F4C-6401-FD3B-5C4574E0D335}"/>
              </a:ext>
            </a:extLst>
          </p:cNvPr>
          <p:cNvSpPr txBox="1"/>
          <p:nvPr/>
        </p:nvSpPr>
        <p:spPr>
          <a:xfrm>
            <a:off x="4776946" y="2962170"/>
            <a:ext cx="6583204" cy="20878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it-IT" b="1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Raspberry</a:t>
            </a: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Pi + Telecamera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(Unità di Rilevamento):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Tramite la telecamera la strada viene fotografata e le immagini processate dai vari modelli di IA per rilevare i pericoli.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Identifica pericoli e invia 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alert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al server MQTT.</a:t>
            </a:r>
          </a:p>
          <a:p>
            <a:pPr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magine 8" descr="Immagine che contiene elettronica, Dispositivo elettronico, Ingegneria elettronica, giallo&#10;&#10;Il contenuto generato dall'IA potrebbe non essere corretto.">
            <a:extLst>
              <a:ext uri="{FF2B5EF4-FFF2-40B4-BE49-F238E27FC236}">
                <a16:creationId xmlns:a16="http://schemas.microsoft.com/office/drawing/2014/main" id="{6FD31D95-5A99-E6E5-A46C-E67ADD00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391"/>
          <a:stretch/>
        </p:blipFill>
        <p:spPr>
          <a:xfrm>
            <a:off x="2758815" y="4651903"/>
            <a:ext cx="2301342" cy="1691957"/>
          </a:xfrm>
          <a:prstGeom prst="rect">
            <a:avLst/>
          </a:prstGeom>
        </p:spPr>
      </p:pic>
      <p:pic>
        <p:nvPicPr>
          <p:cNvPr id="14" name="Immagine 13" descr="Immagine che contiene elettronica, Componente elettrico, Componente di circuito, Componente di circuito passivo&#10;&#10;Il contenuto generato dall'IA potrebbe non essere corretto.">
            <a:extLst>
              <a:ext uri="{FF2B5EF4-FFF2-40B4-BE49-F238E27FC236}">
                <a16:creationId xmlns:a16="http://schemas.microsoft.com/office/drawing/2014/main" id="{6608257D-204D-FAB6-7E2E-89BE47AA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" y="1940560"/>
            <a:ext cx="4975463" cy="3316975"/>
          </a:xfrm>
          <a:prstGeom prst="rect">
            <a:avLst/>
          </a:prstGeom>
        </p:spPr>
      </p:pic>
      <p:pic>
        <p:nvPicPr>
          <p:cNvPr id="15" name="Segnaposto contenuto 4" descr="Immagine che contiene testo, diagramma, Piano, linea&#10;&#10;Il contenuto generato dall'IA potrebbe non essere corretto.">
            <a:extLst>
              <a:ext uri="{FF2B5EF4-FFF2-40B4-BE49-F238E27FC236}">
                <a16:creationId xmlns:a16="http://schemas.microsoft.com/office/drawing/2014/main" id="{F8D3EB29-472A-894B-4C0D-D8B45B30588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13046392" y="1973262"/>
            <a:ext cx="6581775" cy="4152900"/>
          </a:xfrm>
          <a:prstGeom prst="roundRect">
            <a:avLst>
              <a:gd name="adj" fmla="val 443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2334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5627A9E-80E7-3F2E-57F2-D020B26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411163"/>
            <a:ext cx="10521948" cy="13398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IL NOSTRO SISTEMA: </a:t>
            </a:r>
            <a:r>
              <a:rPr lang="en-US" sz="3600" b="0" dirty="0" err="1">
                <a:latin typeface="Verdana" panose="020B0604030504040204" pitchFamily="34" charset="0"/>
                <a:ea typeface="Verdana" panose="020B0604030504040204" pitchFamily="34" charset="0"/>
              </a:rPr>
              <a:t>Architettura</a:t>
            </a:r>
            <a:endParaRPr lang="en-US" sz="3600" b="0" dirty="0"/>
          </a:p>
        </p:txBody>
      </p:sp>
      <p:pic>
        <p:nvPicPr>
          <p:cNvPr id="5" name="Segnaposto contenuto 4" descr="Immagine che contiene testo, diagramma, Piano, linea&#10;&#10;Il contenuto generato dall'IA potrebbe non essere corretto.">
            <a:extLst>
              <a:ext uri="{FF2B5EF4-FFF2-40B4-BE49-F238E27FC236}">
                <a16:creationId xmlns:a16="http://schemas.microsoft.com/office/drawing/2014/main" id="{BE9B11DE-BABE-93BA-6E15-05D970F28A6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654232" y="1973262"/>
            <a:ext cx="6581775" cy="4152900"/>
          </a:xfrm>
          <a:prstGeom prst="roundRect">
            <a:avLst>
              <a:gd name="adj" fmla="val 4435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55A20F-9046-6058-7E19-0443AAFCFF4F}"/>
              </a:ext>
            </a:extLst>
          </p:cNvPr>
          <p:cNvSpPr txBox="1"/>
          <p:nvPr/>
        </p:nvSpPr>
        <p:spPr>
          <a:xfrm>
            <a:off x="325120" y="2407437"/>
            <a:ext cx="3911600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it-IT" sz="2400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Protocolli Utilizzati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it-IT" b="0" i="0" dirty="0">
              <a:solidFill>
                <a:srgbClr val="F8FAFF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MQTT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Per messaggistica 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lightweight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 real-time.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it-IT" b="1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LoRaWAN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Per comunicazioni a lungo raggio (fino a 5-10 km in aree aperte).</a:t>
            </a:r>
          </a:p>
        </p:txBody>
      </p:sp>
      <p:pic>
        <p:nvPicPr>
          <p:cNvPr id="8" name="Immagine 7" descr="Immagine che contiene schermata, Elementi grafici, blu, Blu elettrico&#10;&#10;Il contenuto generato dall'IA potrebbe non essere corretto.">
            <a:extLst>
              <a:ext uri="{FF2B5EF4-FFF2-40B4-BE49-F238E27FC236}">
                <a16:creationId xmlns:a16="http://schemas.microsoft.com/office/drawing/2014/main" id="{DB2F9626-3447-EF98-5B3B-8DCED861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618689" y="2309999"/>
            <a:ext cx="4816257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E88EB2-2239-6106-9FCD-E6287694DFBC}"/>
              </a:ext>
            </a:extLst>
          </p:cNvPr>
          <p:cNvSpPr txBox="1"/>
          <p:nvPr/>
        </p:nvSpPr>
        <p:spPr>
          <a:xfrm>
            <a:off x="5074920" y="1998813"/>
            <a:ext cx="6842760" cy="41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Tempi di Reazione Ridotti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Alert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ricevuti </a:t>
            </a: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prima che il pericolo sia visibile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(es.: curva cieca, nebbia).</a:t>
            </a:r>
          </a:p>
          <a:p>
            <a:pPr algn="l">
              <a:lnSpc>
                <a:spcPct val="150000"/>
              </a:lnSpc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Affidabilità e Basso Costo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Hardware open-source (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Raspberry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schede </a:t>
            </a: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LoRa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consuma meno energia rispetto a 4G/5G.</a:t>
            </a:r>
          </a:p>
          <a:p>
            <a:pPr algn="l">
              <a:lnSpc>
                <a:spcPct val="150000"/>
              </a:lnSpc>
            </a:pPr>
            <a:r>
              <a:rPr lang="it-IT" b="1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Scalabilità</a:t>
            </a: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F8FA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 rete funziona anche in assenza di infrastrutture (es.: gallerie, zone rurali).</a:t>
            </a:r>
            <a:b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itle 13">
            <a:extLst>
              <a:ext uri="{FF2B5EF4-FFF2-40B4-BE49-F238E27FC236}">
                <a16:creationId xmlns:a16="http://schemas.microsoft.com/office/drawing/2014/main" id="{078968BA-C437-F857-BE15-46329339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363"/>
            <a:ext cx="10521950" cy="1339850"/>
          </a:xfrm>
        </p:spPr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IL NOSTRO SISTEMA: </a:t>
            </a:r>
            <a:r>
              <a:rPr lang="en-US" b="0" dirty="0" err="1">
                <a:latin typeface="Verdana" panose="020B0604030504040204" pitchFamily="34" charset="0"/>
                <a:ea typeface="Verdana" panose="020B0604030504040204" pitchFamily="34" charset="0"/>
              </a:rPr>
              <a:t>Vantaggi</a:t>
            </a:r>
            <a:endParaRPr lang="en-US" dirty="0"/>
          </a:p>
        </p:txBody>
      </p:sp>
      <p:pic>
        <p:nvPicPr>
          <p:cNvPr id="13" name="Immagine 12" descr="Immagine che contiene schermata, Elementi grafici, blu, Blu elettrico&#10;&#10;Il contenuto generato dall'IA potrebbe non essere corretto.">
            <a:extLst>
              <a:ext uri="{FF2B5EF4-FFF2-40B4-BE49-F238E27FC236}">
                <a16:creationId xmlns:a16="http://schemas.microsoft.com/office/drawing/2014/main" id="{C3BEEB3C-3744-E92D-F135-A5DDC20A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76129" y="2309999"/>
            <a:ext cx="4816257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1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4F1DC979-6661-16D4-25F3-707EE3B3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7111362" cy="2131940"/>
          </a:xfrm>
        </p:spPr>
        <p:txBody>
          <a:bodyPr>
            <a:normAutofit/>
          </a:bodyPr>
          <a:lstStyle/>
          <a:p>
            <a:r>
              <a:rPr lang="en-US" sz="4400" dirty="0"/>
              <a:t>COME FUNZIONA:WORKFLOW</a:t>
            </a:r>
            <a:br>
              <a:rPr lang="en-US" sz="4400" dirty="0"/>
            </a:br>
            <a:r>
              <a:rPr lang="en-US" sz="4400" dirty="0"/>
              <a:t>PROTOCOLLI</a:t>
            </a:r>
            <a:br>
              <a:rPr lang="en-US" sz="4400" dirty="0"/>
            </a:br>
            <a:r>
              <a:rPr lang="en-US" sz="4400" dirty="0"/>
              <a:t>NOI CHI SIAMO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A8F79-0A0E-7DFF-FFA9-C1C39AC51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F594FA-C786-9422-C099-F836E71E2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0C1EED0-0CEA-E237-50DA-1FF7D28B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4232799867"/>
              </p:ext>
            </p:extLst>
          </p:nvPr>
        </p:nvGraphicFramePr>
        <p:xfrm>
          <a:off x="838200" y="1819275"/>
          <a:ext cx="10515600" cy="35709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4194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7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CATEGORY 1</a:t>
                      </a:r>
                      <a:endParaRPr lang="en-US" sz="17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700" b="0" dirty="0">
                          <a:solidFill>
                            <a:schemeClr val="tx1"/>
                          </a:solidFill>
                          <a:effectLst/>
                        </a:rPr>
                        <a:t>CATEGORY 2</a:t>
                      </a:r>
                      <a:endParaRPr lang="en-US" sz="17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CATEGORY 3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7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700" b="0" kern="1200" dirty="0">
                          <a:solidFill>
                            <a:schemeClr val="tx1"/>
                          </a:solidFill>
                          <a:effectLst/>
                        </a:rPr>
                        <a:t>CATEGORY 4​</a:t>
                      </a:r>
                      <a:endParaRPr lang="en-US" sz="17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Q1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4.5​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2.3​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1.7​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5​.0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Q2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3.2​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5.1​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4.4​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3​.0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Q3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2.1​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1.7​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2.5​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2.8​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141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Q4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4.5​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2.2​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1.7​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2"/>
                          </a:solidFill>
                          <a:effectLst/>
                        </a:rPr>
                        <a:t>7.0</a:t>
                      </a:r>
                      <a:endParaRPr lang="en-US" sz="1500" b="0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League Gothic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{0D19D4E7-FC85-44AF-B33F-3D61ECA234E9}tf67328976_win32</Template>
  <TotalTime>723</TotalTime>
  <Words>420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Futura LT Book</vt:lpstr>
      <vt:lpstr>League Gothic</vt:lpstr>
      <vt:lpstr>Space Mono</vt:lpstr>
      <vt:lpstr>Tenorite</vt:lpstr>
      <vt:lpstr>Verdana</vt:lpstr>
      <vt:lpstr>Office Theme</vt:lpstr>
      <vt:lpstr>VIPRA</vt:lpstr>
      <vt:lpstr>I problemi in strada</vt:lpstr>
      <vt:lpstr>IL NOSTRO SISTEMA: Hardware</vt:lpstr>
      <vt:lpstr>IL NOSTRO SISTEMA: Hardware</vt:lpstr>
      <vt:lpstr>IL NOSTRO SISTEMA: Architettura</vt:lpstr>
      <vt:lpstr>IL NOSTRO SISTEMA: Vantaggi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Powered Template</dc:creator>
  <cp:lastModifiedBy>Ale Patti</cp:lastModifiedBy>
  <cp:revision>208</cp:revision>
  <dcterms:created xsi:type="dcterms:W3CDTF">2024-01-20T17:13:20Z</dcterms:created>
  <dcterms:modified xsi:type="dcterms:W3CDTF">2025-05-22T08:44:24Z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