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0"/>
  </p:notesMasterIdLst>
  <p:sldIdLst>
    <p:sldId id="256" r:id="rId2"/>
    <p:sldId id="332" r:id="rId3"/>
    <p:sldId id="333" r:id="rId4"/>
    <p:sldId id="334" r:id="rId5"/>
    <p:sldId id="335" r:id="rId6"/>
    <p:sldId id="336" r:id="rId7"/>
    <p:sldId id="338" r:id="rId8"/>
    <p:sldId id="33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2410" autoAdjust="0"/>
  </p:normalViewPr>
  <p:slideViewPr>
    <p:cSldViewPr snapToGrid="0">
      <p:cViewPr varScale="1">
        <p:scale>
          <a:sx n="118" d="100"/>
          <a:sy n="118" d="100"/>
        </p:scale>
        <p:origin x="92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D8217-37BF-43F6-8D8E-EB52060CB478}" type="datetimeFigureOut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AF5D9-B30A-4679-8879-20A510F9CC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12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pPr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6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pPr/>
              <a:t>7/14/19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4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pPr/>
              <a:t>7/14/19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pPr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pPr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pPr/>
              <a:t>7/14/19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4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pPr/>
              <a:t>7/14/19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8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pPr/>
              <a:t>7/14/19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7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pPr/>
              <a:t>7/14/19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0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pPr/>
              <a:t>7/14/19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6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pPr/>
              <a:t>7/14/19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9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213360"/>
            <a:ext cx="1492434" cy="6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381000"/>
            <a:ext cx="890081" cy="5975350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353" y="381000"/>
            <a:ext cx="9439115" cy="5603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pPr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1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0371" y="0"/>
            <a:ext cx="8871857" cy="3255264"/>
          </a:xfrm>
        </p:spPr>
        <p:txBody>
          <a:bodyPr vert="horz">
            <a:normAutofit/>
          </a:bodyPr>
          <a:lstStyle/>
          <a:p>
            <a:r>
              <a:rPr lang="zh-TW" altLang="en-US" sz="6600" dirty="0"/>
              <a:t>調查資料預處理工作坊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2820" y="3255264"/>
            <a:ext cx="7315200" cy="1508881"/>
          </a:xfrm>
        </p:spPr>
        <p:txBody>
          <a:bodyPr>
            <a:noAutofit/>
          </a:bodyPr>
          <a:lstStyle/>
          <a:p>
            <a:pPr algn="ctr"/>
            <a:r>
              <a:rPr lang="zh-TW" altLang="en-US" sz="3200" dirty="0">
                <a:latin typeface="Noto Sans Mono CJK TC Bold" panose="020B0800000000000000" pitchFamily="34" charset="-120"/>
                <a:ea typeface="Noto Sans Mono CJK TC Bold" panose="020B0800000000000000" pitchFamily="34" charset="-120"/>
              </a:rPr>
              <a:t>黃宗賢</a:t>
            </a:r>
            <a:endParaRPr lang="en-US" altLang="zh-TW" sz="3200" dirty="0">
              <a:latin typeface="Noto Sans Mono CJK TC Bold" panose="020B0800000000000000" pitchFamily="34" charset="-120"/>
              <a:ea typeface="Noto Sans Mono CJK TC Bold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625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30072-2B9C-DC4C-8CEC-DDE970BE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/>
              <a:t>調查資料處理流程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5F987A2-2DE1-CC4C-B4AC-E0A2C9F0C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8084" y="227133"/>
            <a:ext cx="5246915" cy="628308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5461CC5-DBC9-7943-AD83-E18CCC660E82}"/>
              </a:ext>
            </a:extLst>
          </p:cNvPr>
          <p:cNvSpPr txBox="1"/>
          <p:nvPr/>
        </p:nvSpPr>
        <p:spPr>
          <a:xfrm>
            <a:off x="1730828" y="307628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資料處理階段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2232CCD-EF44-2A42-AFFB-A69C5EC368FC}"/>
              </a:ext>
            </a:extLst>
          </p:cNvPr>
          <p:cNvSpPr txBox="1"/>
          <p:nvPr/>
        </p:nvSpPr>
        <p:spPr>
          <a:xfrm>
            <a:off x="1730828" y="592543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資料釋出階段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A8BA2D3-DEC1-9349-B8CD-60DD3E3C1692}"/>
              </a:ext>
            </a:extLst>
          </p:cNvPr>
          <p:cNvSpPr txBox="1"/>
          <p:nvPr/>
        </p:nvSpPr>
        <p:spPr>
          <a:xfrm>
            <a:off x="2075882" y="21624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問卷階段</a:t>
            </a:r>
          </a:p>
        </p:txBody>
      </p:sp>
    </p:spTree>
    <p:extLst>
      <p:ext uri="{BB962C8B-B14F-4D97-AF65-F5344CB8AC3E}">
        <p14:creationId xmlns:p14="http://schemas.microsoft.com/office/powerpoint/2010/main" val="4059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2772EA-CAEC-1A4B-AA07-4F0C5EE5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/>
              <a:t>問卷設計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4B4F3E-099B-F543-B877-E9156991A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353" y="380999"/>
            <a:ext cx="9439115" cy="6357257"/>
          </a:xfrm>
        </p:spPr>
        <p:txBody>
          <a:bodyPr/>
          <a:lstStyle/>
          <a:p>
            <a:r>
              <a:rPr kumimoji="1" lang="zh-TW" altLang="en-US" sz="2800" dirty="0"/>
              <a:t>無反應選項</a:t>
            </a:r>
            <a:endParaRPr kumimoji="1" lang="en-US" altLang="zh-TW" sz="2800" dirty="0"/>
          </a:p>
          <a:p>
            <a:pPr lvl="1"/>
            <a:r>
              <a:rPr kumimoji="1" lang="zh-TW" altLang="en-US" sz="2400" dirty="0"/>
              <a:t>例如若</a:t>
            </a:r>
            <a:r>
              <a:rPr kumimoji="1" lang="en-US" altLang="zh-TW" sz="2400" dirty="0"/>
              <a:t>97</a:t>
            </a:r>
            <a:r>
              <a:rPr kumimoji="1" lang="zh-CN" altLang="en-US" sz="2400" dirty="0"/>
              <a:t>設定為「無意見」，則整份問卷皆然</a:t>
            </a:r>
            <a:endParaRPr kumimoji="1" lang="en-US" altLang="zh-CN" sz="2400" dirty="0"/>
          </a:p>
          <a:p>
            <a:pPr lvl="1"/>
            <a:r>
              <a:rPr kumimoji="1" lang="zh-TW" altLang="en-US" sz="2400" dirty="0"/>
              <a:t>有些選項概念與無意見相當類似，可與老師們討論確認，例如「</a:t>
            </a:r>
            <a:r>
              <a:rPr kumimoji="1" lang="zh-TW" altLang="en-US" sz="2400" b="1" dirty="0"/>
              <a:t>有些同意但也有些不同意</a:t>
            </a:r>
            <a:r>
              <a:rPr kumimoji="1" lang="zh-TW" altLang="en-US" sz="2400" dirty="0"/>
              <a:t>」</a:t>
            </a:r>
            <a:endParaRPr kumimoji="1" lang="en-US" altLang="zh-TW" sz="2400" dirty="0"/>
          </a:p>
          <a:p>
            <a:pPr lvl="1"/>
            <a:endParaRPr kumimoji="1" lang="en-US" altLang="zh-TW" sz="2400" dirty="0"/>
          </a:p>
          <a:p>
            <a:r>
              <a:rPr kumimoji="1" lang="zh-TW" altLang="en-US" sz="2600" dirty="0"/>
              <a:t>若自己設置問卷，由於多數民調公司的縣市編碼不是按照順序編排，後續合併檔案會造成困擾</a:t>
            </a:r>
            <a:endParaRPr kumimoji="1" lang="en-US" altLang="zh-TW" sz="2600" dirty="0"/>
          </a:p>
          <a:p>
            <a:endParaRPr kumimoji="1" lang="zh-TW" altLang="en-US" sz="26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9751812-5868-0C47-B250-9623E702F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789462"/>
              </p:ext>
            </p:extLst>
          </p:nvPr>
        </p:nvGraphicFramePr>
        <p:xfrm>
          <a:off x="4136571" y="3472546"/>
          <a:ext cx="5214258" cy="31886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7129">
                  <a:extLst>
                    <a:ext uri="{9D8B030D-6E8A-4147-A177-3AD203B41FA5}">
                      <a16:colId xmlns:a16="http://schemas.microsoft.com/office/drawing/2014/main" val="3677006992"/>
                    </a:ext>
                  </a:extLst>
                </a:gridCol>
                <a:gridCol w="2607129">
                  <a:extLst>
                    <a:ext uri="{9D8B030D-6E8A-4147-A177-3AD203B41FA5}">
                      <a16:colId xmlns:a16="http://schemas.microsoft.com/office/drawing/2014/main" val="2027947865"/>
                    </a:ext>
                  </a:extLst>
                </a:gridCol>
              </a:tblGrid>
              <a:tr h="28987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 </a:t>
                      </a:r>
                      <a:r>
                        <a:rPr lang="zh-TW" altLang="en-US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宜蘭縣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17 </a:t>
                      </a:r>
                      <a:r>
                        <a:rPr lang="zh-TW" altLang="en-US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基隆市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0025281"/>
                  </a:ext>
                </a:extLst>
              </a:tr>
              <a:tr h="28987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 </a:t>
                      </a:r>
                      <a:r>
                        <a:rPr lang="zh-TW" altLang="en-US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新竹縣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18 </a:t>
                      </a:r>
                      <a:r>
                        <a:rPr lang="zh-TW" altLang="en-US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新竹市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2790578"/>
                  </a:ext>
                </a:extLst>
              </a:tr>
              <a:tr h="28987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 </a:t>
                      </a:r>
                      <a:r>
                        <a:rPr lang="zh-TW" altLang="en-US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苗栗縣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20 </a:t>
                      </a:r>
                      <a:r>
                        <a:rPr lang="zh-TW" altLang="en-US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嘉義市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5270391"/>
                  </a:ext>
                </a:extLst>
              </a:tr>
              <a:tr h="28987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 </a:t>
                      </a:r>
                      <a:r>
                        <a:rPr lang="zh-TW" altLang="en-US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彰化縣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28 </a:t>
                      </a:r>
                      <a:r>
                        <a:rPr lang="zh-TW" altLang="en-US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金門縣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4848135"/>
                  </a:ext>
                </a:extLst>
              </a:tr>
              <a:tr h="28987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 </a:t>
                      </a:r>
                      <a:r>
                        <a:rPr lang="zh-TW" altLang="en-US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南投縣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29 </a:t>
                      </a:r>
                      <a:r>
                        <a:rPr lang="zh-TW" altLang="en-US" sz="16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連江縣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9861852"/>
                  </a:ext>
                </a:extLst>
              </a:tr>
              <a:tr h="28987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 </a:t>
                      </a:r>
                      <a:r>
                        <a:rPr lang="zh-TW" altLang="en-US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雲林縣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63 </a:t>
                      </a:r>
                      <a:r>
                        <a:rPr lang="zh-TW" altLang="en-US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臺北市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5452911"/>
                  </a:ext>
                </a:extLst>
              </a:tr>
              <a:tr h="28987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 </a:t>
                      </a:r>
                      <a:r>
                        <a:rPr lang="zh-TW" altLang="en-US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嘉義縣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64 </a:t>
                      </a:r>
                      <a:r>
                        <a:rPr lang="zh-TW" altLang="en-US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高雄市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3656008"/>
                  </a:ext>
                </a:extLst>
              </a:tr>
              <a:tr h="28987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13 </a:t>
                      </a:r>
                      <a:r>
                        <a:rPr lang="zh-TW" altLang="en-US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屏東縣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65 </a:t>
                      </a:r>
                      <a:r>
                        <a:rPr lang="zh-TW" altLang="en-US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新北市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8160931"/>
                  </a:ext>
                </a:extLst>
              </a:tr>
              <a:tr h="28987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14 </a:t>
                      </a:r>
                      <a:r>
                        <a:rPr lang="zh-TW" altLang="en-US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臺東縣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66 </a:t>
                      </a:r>
                      <a:r>
                        <a:rPr lang="zh-TW" altLang="en-US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臺中市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5814538"/>
                  </a:ext>
                </a:extLst>
              </a:tr>
              <a:tr h="28987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15 </a:t>
                      </a:r>
                      <a:r>
                        <a:rPr lang="zh-TW" altLang="en-US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花蓮縣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67 </a:t>
                      </a:r>
                      <a:r>
                        <a:rPr lang="zh-TW" altLang="en-US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臺南市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0354173"/>
                  </a:ext>
                </a:extLst>
              </a:tr>
              <a:tr h="28987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16 </a:t>
                      </a:r>
                      <a:r>
                        <a:rPr lang="zh-TW" altLang="en-US" sz="1600" u="none" strike="noStrike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澎湖縣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68 </a:t>
                      </a:r>
                      <a:r>
                        <a:rPr lang="zh-TW" altLang="en-US" sz="16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桃園市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7821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17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8A35F-AAAD-AA47-992D-BD98B9E9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/>
              <a:t>資料初步預檢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39E03E-8057-024F-8F65-DEA4CED6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353" y="380999"/>
            <a:ext cx="9439115" cy="6357258"/>
          </a:xfrm>
        </p:spPr>
        <p:txBody>
          <a:bodyPr>
            <a:normAutofit lnSpcReduction="10000"/>
          </a:bodyPr>
          <a:lstStyle/>
          <a:p>
            <a:r>
              <a:rPr kumimoji="1" lang="zh-TW" altLang="en-US" sz="2800" dirty="0"/>
              <a:t>透過次數分配表確認所有的數值都有上標記</a:t>
            </a:r>
            <a:endParaRPr kumimoji="1" lang="en-US" altLang="zh-TW" sz="2800" dirty="0"/>
          </a:p>
          <a:p>
            <a:pPr lvl="1"/>
            <a:r>
              <a:rPr kumimoji="1" lang="en-US" altLang="zh-TW" sz="2400" dirty="0" err="1"/>
              <a:t>fre</a:t>
            </a:r>
            <a:r>
              <a:rPr kumimoji="1" lang="en-US" altLang="zh-TW" sz="2400" dirty="0"/>
              <a:t> all</a:t>
            </a:r>
          </a:p>
          <a:p>
            <a:endParaRPr kumimoji="1" lang="en-US" altLang="zh-TW" sz="2800" dirty="0"/>
          </a:p>
          <a:p>
            <a:r>
              <a:rPr kumimoji="1" lang="zh-CN" altLang="en-US" sz="2800" dirty="0"/>
              <a:t>變項標籤對應問卷題項、數值標籤對應問卷選項</a:t>
            </a:r>
            <a:endParaRPr kumimoji="1" lang="en-US" altLang="zh-TW" sz="2800" dirty="0"/>
          </a:p>
          <a:p>
            <a:endParaRPr kumimoji="1" lang="en-US" altLang="zh-TW" sz="2800" dirty="0"/>
          </a:p>
          <a:p>
            <a:r>
              <a:rPr kumimoji="1" lang="zh-TW" altLang="en-US" sz="2800" dirty="0"/>
              <a:t>系統遺漏值與無反應選項的不同編碼</a:t>
            </a:r>
            <a:endParaRPr kumimoji="1" lang="en-US" altLang="zh-TW" sz="2800" dirty="0"/>
          </a:p>
          <a:p>
            <a:pPr lvl="1"/>
            <a:r>
              <a:rPr kumimoji="1" lang="en-US" altLang="zh-TW" sz="2400" dirty="0"/>
              <a:t>99</a:t>
            </a:r>
            <a:r>
              <a:rPr kumimoji="1" lang="zh-TW" altLang="en-US" sz="2400" dirty="0"/>
              <a:t>：跳題</a:t>
            </a:r>
            <a:endParaRPr kumimoji="1" lang="en-US" altLang="zh-TW" sz="2400" dirty="0"/>
          </a:p>
          <a:p>
            <a:pPr lvl="1"/>
            <a:r>
              <a:rPr kumimoji="1" lang="en-US" altLang="zh-TW" sz="2400" dirty="0"/>
              <a:t>95</a:t>
            </a:r>
            <a:r>
              <a:rPr kumimoji="1" lang="zh-TW" altLang="en-US" sz="2400" dirty="0"/>
              <a:t>、</a:t>
            </a:r>
            <a:r>
              <a:rPr kumimoji="1" lang="en-US" altLang="zh-TW" sz="2400" dirty="0"/>
              <a:t>96</a:t>
            </a:r>
            <a:r>
              <a:rPr kumimoji="1" lang="zh-TW" altLang="en-US" sz="2400" dirty="0"/>
              <a:t>、</a:t>
            </a:r>
            <a:r>
              <a:rPr kumimoji="1" lang="en-US" altLang="zh-TW" sz="2400" dirty="0"/>
              <a:t>98</a:t>
            </a:r>
            <a:r>
              <a:rPr kumimoji="1" lang="zh-TW" altLang="en-US" sz="2400" dirty="0"/>
              <a:t>、</a:t>
            </a:r>
            <a:r>
              <a:rPr kumimoji="1" lang="en-US" altLang="zh-TW" sz="2400" dirty="0"/>
              <a:t>97</a:t>
            </a:r>
            <a:r>
              <a:rPr kumimoji="1" lang="zh-TW" altLang="en-US" sz="2400" dirty="0"/>
              <a:t>：無反應選項</a:t>
            </a:r>
            <a:endParaRPr kumimoji="1" lang="en-US" altLang="zh-TW" sz="2400" dirty="0"/>
          </a:p>
          <a:p>
            <a:pPr lvl="1"/>
            <a:r>
              <a:rPr kumimoji="1" lang="en-US" altLang="zh-TW" sz="2400" dirty="0"/>
              <a:t>89</a:t>
            </a:r>
            <a:r>
              <a:rPr kumimoji="1" lang="zh-TW" altLang="en-US" sz="2400" dirty="0"/>
              <a:t>：該題未詢問</a:t>
            </a:r>
            <a:endParaRPr kumimoji="1" lang="en-US" altLang="zh-TW" sz="2400" dirty="0"/>
          </a:p>
          <a:p>
            <a:pPr lvl="1"/>
            <a:endParaRPr kumimoji="1" lang="en-US" altLang="zh-TW" sz="2000" dirty="0"/>
          </a:p>
          <a:p>
            <a:r>
              <a:rPr kumimoji="1" lang="zh-TW" altLang="en-US" sz="2800" dirty="0"/>
              <a:t>複選題邏輯</a:t>
            </a:r>
            <a:endParaRPr kumimoji="1" lang="en-US" altLang="zh-TW" sz="2800" dirty="0"/>
          </a:p>
          <a:p>
            <a:pPr lvl="1"/>
            <a:r>
              <a:rPr kumimoji="1" lang="zh-TW" altLang="en-US" sz="2600" dirty="0"/>
              <a:t>將每一個選項獨立分為一題</a:t>
            </a:r>
            <a:endParaRPr kumimoji="1" lang="en-US" altLang="zh-TW" sz="2600" dirty="0"/>
          </a:p>
          <a:p>
            <a:pPr lvl="1"/>
            <a:r>
              <a:rPr kumimoji="1" lang="zh-CN" altLang="en-US" sz="2600" dirty="0"/>
              <a:t>至少需</a:t>
            </a:r>
            <a:r>
              <a:rPr kumimoji="1" lang="zh-CN" altLang="en-US" sz="2600" b="1" dirty="0">
                <a:solidFill>
                  <a:srgbClr val="FF0000"/>
                </a:solidFill>
              </a:rPr>
              <a:t>回答一項</a:t>
            </a:r>
            <a:r>
              <a:rPr kumimoji="1" lang="zh-CN" altLang="en-US" sz="2600" dirty="0"/>
              <a:t>（上限則是問卷設計需要）</a:t>
            </a:r>
            <a:endParaRPr kumimoji="1" lang="en-US" altLang="zh-TW" sz="2600" dirty="0"/>
          </a:p>
          <a:p>
            <a:pPr lvl="1"/>
            <a:r>
              <a:rPr kumimoji="1" lang="zh-CN" altLang="en-US" sz="2600" dirty="0"/>
              <a:t>若「拒答、不知道」等則</a:t>
            </a:r>
            <a:r>
              <a:rPr kumimoji="1" lang="zh-CN" altLang="en-US" sz="2600" b="1" dirty="0">
                <a:solidFill>
                  <a:srgbClr val="FF0000"/>
                </a:solidFill>
              </a:rPr>
              <a:t>全數皆歸類為無反應選項</a:t>
            </a:r>
            <a:endParaRPr kumimoji="1" lang="en-US" altLang="zh-CN" sz="2600" b="1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2600" dirty="0"/>
              <a:t>跳題邏輯需內部一致</a:t>
            </a:r>
            <a:endParaRPr kumimoji="1" lang="en-US" altLang="zh-CN" sz="2600" dirty="0"/>
          </a:p>
          <a:p>
            <a:pPr lvl="2"/>
            <a:endParaRPr kumimoji="1" lang="en-US" altLang="zh-TW" sz="2400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897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FF7510-4CBC-2247-8FB4-F945F977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/>
              <a:t>基本題與跳題規則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57B6E1-1A6E-214A-B762-65C6A6F8A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353" y="380999"/>
            <a:ext cx="9439115" cy="6302829"/>
          </a:xfrm>
        </p:spPr>
        <p:txBody>
          <a:bodyPr>
            <a:normAutofit/>
          </a:bodyPr>
          <a:lstStyle/>
          <a:p>
            <a:r>
              <a:rPr kumimoji="1" lang="zh-TW" altLang="en-US" sz="2800" dirty="0"/>
              <a:t>建立樣本編號</a:t>
            </a:r>
            <a:endParaRPr kumimoji="1" lang="en-US" altLang="zh-TW" sz="2800" dirty="0"/>
          </a:p>
          <a:p>
            <a:pPr lvl="1"/>
            <a:r>
              <a:rPr kumimoji="1" lang="zh-CN" altLang="en-US" sz="2400" dirty="0"/>
              <a:t>新增變項「</a:t>
            </a:r>
            <a:r>
              <a:rPr kumimoji="1" lang="en-US" altLang="zh-TW" sz="2400" dirty="0"/>
              <a:t>NEWID</a:t>
            </a:r>
            <a:r>
              <a:rPr kumimoji="1" lang="zh-TW" altLang="en-US" sz="2400" dirty="0"/>
              <a:t>」</a:t>
            </a:r>
            <a:endParaRPr kumimoji="1" lang="en-US" altLang="zh-TW" sz="2400" dirty="0"/>
          </a:p>
          <a:p>
            <a:pPr lvl="1"/>
            <a:r>
              <a:rPr kumimoji="1" lang="en-US" altLang="zh-TW" sz="2400" dirty="0"/>
              <a:t>NEWID</a:t>
            </a:r>
            <a:r>
              <a:rPr kumimoji="1" lang="zh-TW" altLang="en-US" sz="2400" dirty="0"/>
              <a:t>編碼規則：年度</a:t>
            </a:r>
            <a:r>
              <a:rPr kumimoji="1" lang="en-US" altLang="zh-TW" sz="2400" dirty="0"/>
              <a:t>(</a:t>
            </a:r>
            <a:r>
              <a:rPr kumimoji="1" lang="zh-TW" altLang="en-US" sz="2400" dirty="0"/>
              <a:t>三碼</a:t>
            </a:r>
            <a:r>
              <a:rPr kumimoji="1" lang="en-US" altLang="zh-TW" sz="2400" dirty="0"/>
              <a:t>)+TEG+</a:t>
            </a:r>
            <a:r>
              <a:rPr kumimoji="1" lang="zh-TW" altLang="en-US" sz="2400" dirty="0"/>
              <a:t>調查方法</a:t>
            </a:r>
            <a:r>
              <a:rPr kumimoji="1" lang="en-US" altLang="zh-TW" sz="2400" dirty="0"/>
              <a:t>(</a:t>
            </a:r>
            <a:r>
              <a:rPr kumimoji="1" lang="zh-TW" altLang="en-US" sz="2400" dirty="0"/>
              <a:t>兩碼</a:t>
            </a:r>
            <a:r>
              <a:rPr kumimoji="1" lang="en-US" altLang="zh-TW" sz="2400" dirty="0"/>
              <a:t>)+5</a:t>
            </a:r>
            <a:r>
              <a:rPr kumimoji="1" lang="zh-TW" altLang="en-US" sz="2400" dirty="0"/>
              <a:t>位數字</a:t>
            </a:r>
            <a:endParaRPr kumimoji="1" lang="en-US" altLang="zh-TW" sz="2400" dirty="0"/>
          </a:p>
          <a:p>
            <a:pPr lvl="2"/>
            <a:r>
              <a:rPr kumimoji="1" lang="zh-TW" altLang="en-US" sz="2000" dirty="0"/>
              <a:t>住宅電話：</a:t>
            </a:r>
            <a:r>
              <a:rPr kumimoji="1" lang="en-US" altLang="zh-TW" sz="2000" dirty="0"/>
              <a:t>105TEG</a:t>
            </a:r>
            <a:r>
              <a:rPr kumimoji="1" lang="en-US" altLang="zh-TW" sz="2000" dirty="0">
                <a:solidFill>
                  <a:schemeClr val="accent1"/>
                </a:solidFill>
              </a:rPr>
              <a:t>TS</a:t>
            </a:r>
            <a:r>
              <a:rPr kumimoji="1" lang="en-US" altLang="zh-TW" sz="2000" dirty="0"/>
              <a:t>00001</a:t>
            </a:r>
          </a:p>
          <a:p>
            <a:pPr lvl="2"/>
            <a:r>
              <a:rPr kumimoji="1" lang="zh-TW" altLang="en-US" sz="2000" dirty="0"/>
              <a:t>手機調查：</a:t>
            </a:r>
            <a:r>
              <a:rPr kumimoji="1" lang="en-US" altLang="zh-TW" sz="2000" dirty="0"/>
              <a:t>105TEG</a:t>
            </a:r>
            <a:r>
              <a:rPr kumimoji="1" lang="en-US" altLang="zh-TW" sz="2000" dirty="0">
                <a:solidFill>
                  <a:schemeClr val="accent1"/>
                </a:solidFill>
              </a:rPr>
              <a:t>CS</a:t>
            </a:r>
            <a:r>
              <a:rPr kumimoji="1" lang="en-US" altLang="zh-TW" sz="2000" dirty="0"/>
              <a:t>00001</a:t>
            </a:r>
          </a:p>
          <a:p>
            <a:pPr lvl="2"/>
            <a:r>
              <a:rPr kumimoji="1" lang="zh-CN" altLang="en-US" sz="2000" dirty="0"/>
              <a:t>網路調查：</a:t>
            </a:r>
            <a:r>
              <a:rPr kumimoji="1" lang="en-US" altLang="zh-TW" sz="2000" dirty="0"/>
              <a:t>105TEG</a:t>
            </a:r>
            <a:r>
              <a:rPr kumimoji="1" lang="en-US" altLang="zh-TW" sz="2000" dirty="0">
                <a:solidFill>
                  <a:schemeClr val="accent1"/>
                </a:solidFill>
              </a:rPr>
              <a:t>IS</a:t>
            </a:r>
            <a:r>
              <a:rPr kumimoji="1" lang="en-US" altLang="zh-TW" sz="2000" dirty="0"/>
              <a:t>00001</a:t>
            </a:r>
          </a:p>
          <a:p>
            <a:pPr lvl="2"/>
            <a:r>
              <a:rPr kumimoji="1" lang="zh-TW" altLang="en-US" sz="2000" dirty="0"/>
              <a:t>網路會員調查：</a:t>
            </a:r>
            <a:r>
              <a:rPr kumimoji="1" lang="en-US" altLang="zh-TW" sz="2000" dirty="0"/>
              <a:t>105TEG</a:t>
            </a:r>
            <a:r>
              <a:rPr kumimoji="1" lang="en-US" altLang="zh-TW" sz="2000" dirty="0">
                <a:solidFill>
                  <a:schemeClr val="accent1"/>
                </a:solidFill>
              </a:rPr>
              <a:t>MS</a:t>
            </a:r>
            <a:r>
              <a:rPr kumimoji="1" lang="en-US" altLang="zh-TW" sz="2000" dirty="0"/>
              <a:t>00001</a:t>
            </a:r>
          </a:p>
          <a:p>
            <a:endParaRPr kumimoji="1" lang="en-US" altLang="zh-TW" sz="2800" dirty="0"/>
          </a:p>
          <a:p>
            <a:r>
              <a:rPr kumimoji="1" lang="zh-TW" altLang="en-US" sz="2800" dirty="0"/>
              <a:t>數位國情常見基本題</a:t>
            </a:r>
            <a:endParaRPr kumimoji="1" lang="en-US" altLang="zh-TW" sz="2800" dirty="0"/>
          </a:p>
          <a:p>
            <a:pPr lvl="1"/>
            <a:r>
              <a:rPr kumimoji="1" lang="zh-TW" altLang="en-US" sz="2400" dirty="0"/>
              <a:t>性別 </a:t>
            </a:r>
            <a:r>
              <a:rPr kumimoji="1" lang="en-US" altLang="zh-TW" sz="2400" dirty="0"/>
              <a:t>SEX</a:t>
            </a:r>
          </a:p>
          <a:p>
            <a:pPr lvl="1"/>
            <a:r>
              <a:rPr kumimoji="1" lang="zh-CN" altLang="en-US" sz="2400" dirty="0"/>
              <a:t>年齡六分類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AGE</a:t>
            </a:r>
          </a:p>
          <a:p>
            <a:pPr lvl="1"/>
            <a:r>
              <a:rPr kumimoji="1" lang="zh-TW" altLang="en-US" sz="2400" dirty="0"/>
              <a:t>教育程度五分類</a:t>
            </a:r>
            <a:r>
              <a:rPr kumimoji="1" lang="en-US" altLang="zh-TW" sz="2400" dirty="0"/>
              <a:t> EDU</a:t>
            </a:r>
          </a:p>
          <a:p>
            <a:pPr lvl="1"/>
            <a:r>
              <a:rPr kumimoji="1" lang="zh-CN" altLang="en-US" sz="2400" dirty="0"/>
              <a:t>居住地區六分類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AREA</a:t>
            </a:r>
          </a:p>
          <a:p>
            <a:pPr lvl="1"/>
            <a:r>
              <a:rPr kumimoji="1" lang="zh-CN" altLang="en-US" sz="2400" dirty="0"/>
              <a:t>網路使用行為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USER</a:t>
            </a:r>
          </a:p>
          <a:p>
            <a:pPr lvl="1"/>
            <a:endParaRPr kumimoji="1" lang="en-US" altLang="zh-TW" dirty="0"/>
          </a:p>
          <a:p>
            <a:pPr marL="502920" lvl="1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6542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F6F4F-0313-D542-81A2-0FA65CDC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逐步檢查跳題邏輯</a:t>
            </a:r>
            <a:endParaRPr kumimoji="1"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3B5B9E-9B38-F04F-906A-49142A19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2400" dirty="0"/>
              <a:t>逐題確認問卷內部基本跳題邏輯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網路使用者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政府網站使用者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非網路使用者</a:t>
            </a:r>
            <a:endParaRPr kumimoji="1" lang="en-US" altLang="zh-CN" sz="2000" dirty="0"/>
          </a:p>
          <a:p>
            <a:pPr marL="0" indent="0">
              <a:buNone/>
            </a:pPr>
            <a:endParaRPr kumimoji="1" lang="en-US" altLang="zh-TW" sz="2200" dirty="0"/>
          </a:p>
          <a:p>
            <a:r>
              <a:rPr kumimoji="1" lang="zh-CN" altLang="en-US" sz="2400" dirty="0"/>
              <a:t>某些題目雖然都是遺漏值，但是若為跳題的話需改為</a:t>
            </a:r>
            <a:r>
              <a:rPr kumimoji="1" lang="en-US" altLang="zh-CN" sz="2400" dirty="0"/>
              <a:t>99</a:t>
            </a:r>
            <a:r>
              <a:rPr kumimoji="1" lang="zh-CN" altLang="en-US" sz="2400" dirty="0"/>
              <a:t>，代表該題目並沒有回答，以確保問卷內部邏輯一致</a:t>
            </a:r>
            <a:endParaRPr kumimoji="1" lang="en-US" altLang="zh-TW" sz="2400" dirty="0"/>
          </a:p>
          <a:p>
            <a:endParaRPr kumimoji="1" lang="en-US" altLang="zh-TW" sz="2400" dirty="0"/>
          </a:p>
          <a:p>
            <a:r>
              <a:rPr kumimoji="1" lang="zh-TW" altLang="en-US" sz="2400" dirty="0"/>
              <a:t>縣市與鄉鎮市檢誤、年齡檢誤</a:t>
            </a:r>
            <a:endParaRPr kumimoji="1" lang="en-US" altLang="zh-TW" sz="2400" dirty="0"/>
          </a:p>
          <a:p>
            <a:pPr lvl="1"/>
            <a:r>
              <a:rPr kumimoji="1" lang="zh-CN" altLang="en-US" sz="2200" dirty="0"/>
              <a:t>以交叉表進行檢誤</a:t>
            </a:r>
            <a:r>
              <a:rPr kumimoji="1" lang="zh-TW" altLang="en-US" sz="2200" dirty="0"/>
              <a:t> </a:t>
            </a:r>
            <a:r>
              <a:rPr kumimoji="1" lang="en-US" altLang="zh-TW" sz="2200" dirty="0" err="1"/>
              <a:t>cro</a:t>
            </a:r>
            <a:r>
              <a:rPr kumimoji="1" lang="en-US" altLang="zh-TW" sz="2200" dirty="0"/>
              <a:t> A by B.</a:t>
            </a:r>
          </a:p>
          <a:p>
            <a:endParaRPr kumimoji="1" lang="en-US" altLang="zh-TW" sz="2400" dirty="0"/>
          </a:p>
          <a:p>
            <a:r>
              <a:rPr kumimoji="1" lang="zh-TW" altLang="en-US" sz="2400" dirty="0"/>
              <a:t>篩選有問題的觀察值，透過原始資料修改或回報計畫執行單位</a:t>
            </a:r>
            <a:endParaRPr kumimoji="1" lang="en-US" altLang="zh-TW" sz="2400" dirty="0"/>
          </a:p>
          <a:p>
            <a:pPr lvl="1"/>
            <a:r>
              <a:rPr kumimoji="1" lang="en-US" altLang="zh-TW" sz="2200" dirty="0"/>
              <a:t>temp. select if</a:t>
            </a:r>
            <a:r>
              <a:rPr kumimoji="1" lang="zh-TW" altLang="en-US" sz="2200" dirty="0"/>
              <a:t> 篩選條件</a:t>
            </a:r>
            <a:r>
              <a:rPr kumimoji="1" lang="en-US" altLang="zh-TW" sz="2200" dirty="0"/>
              <a:t> </a:t>
            </a:r>
            <a:r>
              <a:rPr kumimoji="1" lang="zh-TW" altLang="en-US" sz="2200" b="1" dirty="0">
                <a:solidFill>
                  <a:srgbClr val="FF0000"/>
                </a:solidFill>
              </a:rPr>
              <a:t>（</a:t>
            </a:r>
            <a:r>
              <a:rPr kumimoji="1" lang="zh-CN" altLang="en-US" sz="2200" b="1" dirty="0">
                <a:solidFill>
                  <a:srgbClr val="FF0000"/>
                </a:solidFill>
              </a:rPr>
              <a:t>若沒有打</a:t>
            </a:r>
            <a:r>
              <a:rPr kumimoji="1" lang="en-US" altLang="zh-CN" sz="2200" b="1" dirty="0">
                <a:solidFill>
                  <a:srgbClr val="FF0000"/>
                </a:solidFill>
              </a:rPr>
              <a:t>temp. </a:t>
            </a:r>
            <a:r>
              <a:rPr kumimoji="1" lang="zh-CN" altLang="en-US" sz="2200" b="1" dirty="0">
                <a:solidFill>
                  <a:srgbClr val="FF0000"/>
                </a:solidFill>
              </a:rPr>
              <a:t>則篩選資料會消失）</a:t>
            </a:r>
            <a:endParaRPr kumimoji="1" lang="en-US" altLang="zh-TW" sz="2200" dirty="0"/>
          </a:p>
          <a:p>
            <a:pPr lvl="1"/>
            <a:r>
              <a:rPr kumimoji="1" lang="en-US" altLang="zh-TW" sz="2200" dirty="0"/>
              <a:t>list</a:t>
            </a:r>
            <a:r>
              <a:rPr kumimoji="1" lang="zh-TW" altLang="en-US" sz="2200" dirty="0"/>
              <a:t>：列出篩選的觀察值</a:t>
            </a:r>
            <a:endParaRPr kumimoji="1" lang="en-US" altLang="zh-TW" sz="2200" dirty="0"/>
          </a:p>
          <a:p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35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EC097-B03F-1645-9AE2-C6D05CBC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/>
              <a:t>合併多筆資料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8F81FB-7BD7-C944-8853-34C20947B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353" y="381000"/>
            <a:ext cx="10120076" cy="6096000"/>
          </a:xfrm>
        </p:spPr>
        <p:txBody>
          <a:bodyPr>
            <a:normAutofit lnSpcReduction="10000"/>
          </a:bodyPr>
          <a:lstStyle/>
          <a:p>
            <a:r>
              <a:rPr kumimoji="1" lang="zh-TW" altLang="en-US" sz="2800" dirty="0"/>
              <a:t>確認不同資料集中變項名稱與數值定義一致</a:t>
            </a:r>
            <a:endParaRPr kumimoji="1" lang="en-US" altLang="zh-TW" sz="2800" dirty="0"/>
          </a:p>
          <a:p>
            <a:endParaRPr kumimoji="1" lang="en-US" altLang="zh-TW" sz="2800" dirty="0"/>
          </a:p>
          <a:p>
            <a:r>
              <a:rPr kumimoji="1" lang="zh-CN" altLang="en-US" sz="2800" dirty="0"/>
              <a:t>新增變項「</a:t>
            </a:r>
            <a:r>
              <a:rPr kumimoji="1" lang="en-US" altLang="zh-CN" sz="2800" dirty="0"/>
              <a:t>TYPE</a:t>
            </a:r>
            <a:r>
              <a:rPr kumimoji="1" lang="zh-CN" altLang="en-US" sz="2800" dirty="0"/>
              <a:t>」作為調查方法的分類</a:t>
            </a:r>
            <a:endParaRPr kumimoji="1" lang="en-US" altLang="zh-CN" sz="2800" dirty="0"/>
          </a:p>
          <a:p>
            <a:endParaRPr kumimoji="1" lang="en-US" altLang="zh-TW" sz="2800" dirty="0"/>
          </a:p>
          <a:p>
            <a:r>
              <a:rPr kumimoji="1" lang="zh-CN" altLang="en-US" sz="2800" dirty="0"/>
              <a:t>資料</a:t>
            </a:r>
            <a:r>
              <a:rPr kumimoji="1" lang="en-US" altLang="zh-CN" sz="2800" dirty="0">
                <a:sym typeface="Wingdings" pitchFamily="2" charset="2"/>
              </a:rPr>
              <a:t></a:t>
            </a:r>
            <a:r>
              <a:rPr kumimoji="1" lang="zh-CN" altLang="en-US" sz="2800" dirty="0">
                <a:sym typeface="Wingdings" pitchFamily="2" charset="2"/>
              </a:rPr>
              <a:t>合併檔案</a:t>
            </a:r>
            <a:r>
              <a:rPr kumimoji="1" lang="en-US" altLang="zh-CN" sz="2800" dirty="0">
                <a:sym typeface="Wingdings" pitchFamily="2" charset="2"/>
              </a:rPr>
              <a:t></a:t>
            </a:r>
            <a:r>
              <a:rPr kumimoji="1" lang="zh-CN" altLang="en-US" sz="2800" dirty="0">
                <a:sym typeface="Wingdings" pitchFamily="2" charset="2"/>
              </a:rPr>
              <a:t>新增觀察值</a:t>
            </a:r>
            <a:endParaRPr kumimoji="1" lang="en-US" altLang="zh-CN" sz="2800" dirty="0">
              <a:sym typeface="Wingdings" pitchFamily="2" charset="2"/>
            </a:endParaRPr>
          </a:p>
          <a:p>
            <a:pPr lvl="1"/>
            <a:r>
              <a:rPr kumimoji="1" lang="zh-CN" altLang="en-US" sz="2600" dirty="0"/>
              <a:t>合併前請記得</a:t>
            </a:r>
            <a:r>
              <a:rPr kumimoji="1" lang="zh-CN" altLang="en-US" sz="2600" b="1" dirty="0">
                <a:solidFill>
                  <a:schemeClr val="accent1"/>
                </a:solidFill>
              </a:rPr>
              <a:t>先存檔現有資料集</a:t>
            </a:r>
            <a:endParaRPr kumimoji="1" lang="en-US" altLang="zh-CN" sz="2600" b="1" dirty="0">
              <a:solidFill>
                <a:schemeClr val="accent1"/>
              </a:solidFill>
            </a:endParaRPr>
          </a:p>
          <a:p>
            <a:pPr lvl="1"/>
            <a:r>
              <a:rPr kumimoji="1" lang="zh-CN" altLang="en-US" sz="2600" dirty="0"/>
              <a:t>欄位大小需一致，否則會被判定為不同變數</a:t>
            </a:r>
            <a:endParaRPr kumimoji="1" lang="en-US" altLang="zh-CN" sz="2600" dirty="0"/>
          </a:p>
          <a:p>
            <a:pPr lvl="1"/>
            <a:r>
              <a:rPr kumimoji="1" lang="zh-CN" altLang="en-US" sz="2600" dirty="0"/>
              <a:t>沒有相同名稱的變數將被捨棄</a:t>
            </a:r>
            <a:endParaRPr kumimoji="1" lang="en-US" altLang="zh-CN" sz="2600" dirty="0"/>
          </a:p>
          <a:p>
            <a:pPr lvl="1"/>
            <a:r>
              <a:rPr kumimoji="1" lang="zh-CN" altLang="en-US" sz="2600" dirty="0"/>
              <a:t>合併的觀察值將會直接加入現在使用的資料集當中</a:t>
            </a:r>
            <a:endParaRPr kumimoji="1" lang="en-US" altLang="zh-CN" sz="2600" dirty="0"/>
          </a:p>
          <a:p>
            <a:pPr lvl="1"/>
            <a:r>
              <a:rPr kumimoji="1" lang="zh-CN" altLang="en-US" sz="2600" dirty="0"/>
              <a:t>合併後請將新資料集</a:t>
            </a:r>
            <a:r>
              <a:rPr kumimoji="1" lang="zh-CN" altLang="en-US" sz="2600" b="1" dirty="0">
                <a:solidFill>
                  <a:schemeClr val="accent1"/>
                </a:solidFill>
              </a:rPr>
              <a:t>另存新檔</a:t>
            </a:r>
            <a:endParaRPr kumimoji="1" lang="en-US" altLang="zh-TW" sz="2600" b="1" dirty="0">
              <a:solidFill>
                <a:schemeClr val="accent1"/>
              </a:solidFill>
            </a:endParaRPr>
          </a:p>
          <a:p>
            <a:endParaRPr kumimoji="1" lang="en-US" altLang="zh-TW" dirty="0"/>
          </a:p>
          <a:p>
            <a:r>
              <a:rPr kumimoji="1" lang="zh-TW" altLang="en-US" sz="2800" dirty="0"/>
              <a:t>某些變項在不同調查當中採不同問法，故在合併後要再檢查一次該變項數值的合理性</a:t>
            </a:r>
            <a:endParaRPr kumimoji="1" lang="en-US" altLang="zh-TW" sz="2800" dirty="0"/>
          </a:p>
          <a:p>
            <a:pPr lvl="1"/>
            <a:r>
              <a:rPr kumimoji="1" lang="zh-TW" altLang="en-US" sz="2600" dirty="0"/>
              <a:t>例如電話使用行為 </a:t>
            </a:r>
            <a:r>
              <a:rPr kumimoji="1" lang="en-US" altLang="zh-TW" sz="2600" dirty="0"/>
              <a:t>V5</a:t>
            </a:r>
            <a:endParaRPr kumimoji="1"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36030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F9FD5-9665-3F43-9CAB-86CF93BD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/>
              <a:t>建立問卷編碼簿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1C1F77-3CFE-8445-A4E2-247499369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353" y="380999"/>
            <a:ext cx="9439115" cy="6368143"/>
          </a:xfrm>
        </p:spPr>
        <p:txBody>
          <a:bodyPr>
            <a:normAutofit/>
          </a:bodyPr>
          <a:lstStyle/>
          <a:p>
            <a:r>
              <a:rPr kumimoji="1" lang="zh-CN" altLang="en-US" sz="3200" dirty="0"/>
              <a:t>編碼簿通常有下列幾個元素</a:t>
            </a:r>
            <a:endParaRPr kumimoji="1" lang="en-US" altLang="zh-TW" sz="3200" dirty="0"/>
          </a:p>
          <a:p>
            <a:pPr lvl="1"/>
            <a:r>
              <a:rPr kumimoji="1" lang="zh-TW" altLang="en-US" sz="2800" dirty="0"/>
              <a:t>變項名稱</a:t>
            </a:r>
            <a:endParaRPr kumimoji="1" lang="en-US" altLang="zh-TW" sz="2800" dirty="0"/>
          </a:p>
          <a:p>
            <a:pPr lvl="1"/>
            <a:r>
              <a:rPr kumimoji="1" lang="zh-TW" altLang="en-US" sz="2800" dirty="0"/>
              <a:t>欄位定義（</a:t>
            </a:r>
            <a:r>
              <a:rPr kumimoji="1" lang="en-US" altLang="zh-TW" sz="2800" dirty="0"/>
              <a:t>optional</a:t>
            </a:r>
            <a:r>
              <a:rPr kumimoji="1" lang="zh-TW" altLang="en-US" sz="2800" dirty="0"/>
              <a:t>）</a:t>
            </a:r>
            <a:endParaRPr kumimoji="1" lang="en-US" altLang="zh-TW" sz="2800" dirty="0"/>
          </a:p>
          <a:p>
            <a:pPr lvl="1"/>
            <a:r>
              <a:rPr kumimoji="1" lang="zh-TW" altLang="en-US" sz="2800" dirty="0"/>
              <a:t>變項標籤</a:t>
            </a:r>
            <a:endParaRPr kumimoji="1" lang="en-US" altLang="zh-TW" sz="2800" dirty="0"/>
          </a:p>
          <a:p>
            <a:pPr lvl="1"/>
            <a:r>
              <a:rPr kumimoji="1" lang="zh-TW" altLang="en-US" sz="2800" dirty="0"/>
              <a:t>數值定義</a:t>
            </a:r>
            <a:endParaRPr kumimoji="1" lang="en-US" altLang="zh-TW" sz="2800" dirty="0"/>
          </a:p>
          <a:p>
            <a:pPr lvl="1"/>
            <a:r>
              <a:rPr kumimoji="1" lang="zh-TW" altLang="en-US" sz="2800" dirty="0"/>
              <a:t>備註（</a:t>
            </a:r>
            <a:r>
              <a:rPr kumimoji="1" lang="en-US" altLang="zh-TW" sz="2800" dirty="0"/>
              <a:t>e.g.</a:t>
            </a:r>
            <a:r>
              <a:rPr kumimoji="1" lang="zh-TW" altLang="en-US" sz="2800" dirty="0"/>
              <a:t> </a:t>
            </a:r>
            <a:r>
              <a:rPr kumimoji="1" lang="zh-CN" altLang="en-US" sz="2800" dirty="0"/>
              <a:t>遺漏值或特殊數值</a:t>
            </a:r>
            <a:r>
              <a:rPr kumimoji="1" lang="zh-TW" altLang="en-US" sz="2800" dirty="0"/>
              <a:t>）</a:t>
            </a:r>
            <a:endParaRPr kumimoji="1" lang="en-US" altLang="zh-TW" sz="2800" dirty="0"/>
          </a:p>
          <a:p>
            <a:pPr lvl="1"/>
            <a:endParaRPr kumimoji="1" lang="en-US" altLang="zh-TW" sz="2800" dirty="0"/>
          </a:p>
          <a:p>
            <a:r>
              <a:rPr kumimoji="1" lang="zh-CN" altLang="en-US" sz="3000" dirty="0"/>
              <a:t>報告書撰寫小提醒</a:t>
            </a:r>
            <a:endParaRPr kumimoji="1" lang="en-US" altLang="zh-CN" sz="3000" dirty="0"/>
          </a:p>
          <a:p>
            <a:pPr lvl="1"/>
            <a:r>
              <a:rPr kumimoji="1" lang="zh-CN" altLang="en-US" sz="2800" dirty="0"/>
              <a:t>是否使用最終版本的資料集？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是否使用遺漏值設定？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是否需要使用加權權值？</a:t>
            </a:r>
            <a:endParaRPr kumimoji="1" lang="en-US" altLang="zh-CN" sz="2800" dirty="0"/>
          </a:p>
          <a:p>
            <a:pPr lvl="2"/>
            <a:r>
              <a:rPr kumimoji="1" lang="en-US" altLang="zh-CN" sz="2600" dirty="0"/>
              <a:t>weight off./ weight by W.</a:t>
            </a:r>
          </a:p>
          <a:p>
            <a:pPr marL="502920" lvl="1" indent="0">
              <a:buNone/>
            </a:pPr>
            <a:endParaRPr kumimoji="1" lang="en-US" altLang="zh-TW" sz="2800" dirty="0"/>
          </a:p>
          <a:p>
            <a:pPr lvl="2"/>
            <a:endParaRPr kumimoji="1" lang="en-US" altLang="zh-TW" sz="2600" dirty="0"/>
          </a:p>
          <a:p>
            <a:pPr lvl="2"/>
            <a:endParaRPr kumimoji="1"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34928946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紅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框架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444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600" dirty="0" smtClean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TC103457475[[fn=框架]]</Template>
  <TotalTime>3502</TotalTime>
  <Words>624</Words>
  <Application>Microsoft Macintosh PowerPoint</Application>
  <PresentationFormat>寬螢幕</PresentationFormat>
  <Paragraphs>107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9" baseType="lpstr">
      <vt:lpstr>微軟正黑體</vt:lpstr>
      <vt:lpstr>微軟正黑體</vt:lpstr>
      <vt:lpstr>新細明體</vt:lpstr>
      <vt:lpstr>Noto Sans Mono CJK TC Bold</vt:lpstr>
      <vt:lpstr>幼圆</vt:lpstr>
      <vt:lpstr>Calibri</vt:lpstr>
      <vt:lpstr>Corbel</vt:lpstr>
      <vt:lpstr>Times New Roman</vt:lpstr>
      <vt:lpstr>Wingdings</vt:lpstr>
      <vt:lpstr>Wingdings 2</vt:lpstr>
      <vt:lpstr>框架</vt:lpstr>
      <vt:lpstr>調查資料預處理工作坊</vt:lpstr>
      <vt:lpstr>調查資料處理流程</vt:lpstr>
      <vt:lpstr>問卷設計</vt:lpstr>
      <vt:lpstr>資料初步預檢</vt:lpstr>
      <vt:lpstr>基本題與跳題規則</vt:lpstr>
      <vt:lpstr>逐步檢查跳題邏輯</vt:lpstr>
      <vt:lpstr>合併多筆資料</vt:lpstr>
      <vt:lpstr>建立問卷編碼簿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SPSS DEMO</dc:title>
  <dc:creator>Kai-Yuan Chang</dc:creator>
  <cp:lastModifiedBy>黃宗賢</cp:lastModifiedBy>
  <cp:revision>224</cp:revision>
  <dcterms:created xsi:type="dcterms:W3CDTF">2014-05-10T03:20:48Z</dcterms:created>
  <dcterms:modified xsi:type="dcterms:W3CDTF">2019-07-14T12:03:25Z</dcterms:modified>
</cp:coreProperties>
</file>