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7" r:id="rId2"/>
    <p:sldId id="258" r:id="rId3"/>
    <p:sldId id="259" r:id="rId4"/>
    <p:sldId id="274" r:id="rId5"/>
    <p:sldId id="265" r:id="rId6"/>
    <p:sldId id="273" r:id="rId7"/>
    <p:sldId id="267" r:id="rId8"/>
    <p:sldId id="275" r:id="rId9"/>
    <p:sldId id="260" r:id="rId10"/>
    <p:sldId id="261" r:id="rId11"/>
    <p:sldId id="276" r:id="rId12"/>
    <p:sldId id="263" r:id="rId13"/>
    <p:sldId id="269" r:id="rId14"/>
    <p:sldId id="264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53BCE6-454B-4EA4-8827-401A25465FFF}" type="datetimeFigureOut">
              <a:rPr lang="en-US" smtClean="0"/>
              <a:t>1/20/2014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B64E87-2836-47ED-9149-20999CCD2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7414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C7540-8CCF-41CB-8150-DD2052CAB024}" type="datetimeFigureOut">
              <a:rPr lang="en-US" smtClean="0"/>
              <a:t>1/20/2014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9E290-DFC0-4A6B-8122-5FD994CBC8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0877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C7540-8CCF-41CB-8150-DD2052CAB024}" type="datetimeFigureOut">
              <a:rPr lang="en-US" smtClean="0"/>
              <a:t>1/20/2014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9E290-DFC0-4A6B-8122-5FD994CBC8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0910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C7540-8CCF-41CB-8150-DD2052CAB024}" type="datetimeFigureOut">
              <a:rPr lang="en-US" smtClean="0"/>
              <a:t>1/20/2014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9E290-DFC0-4A6B-8122-5FD994CBC8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3637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C7540-8CCF-41CB-8150-DD2052CAB024}" type="datetimeFigureOut">
              <a:rPr lang="en-US" smtClean="0"/>
              <a:t>1/20/2014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9E290-DFC0-4A6B-8122-5FD994CBC8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9142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C7540-8CCF-41CB-8150-DD2052CAB024}" type="datetimeFigureOut">
              <a:rPr lang="en-US" smtClean="0"/>
              <a:t>1/20/2014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9E290-DFC0-4A6B-8122-5FD994CBC8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4979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C7540-8CCF-41CB-8150-DD2052CAB024}" type="datetimeFigureOut">
              <a:rPr lang="en-US" smtClean="0"/>
              <a:t>1/20/2014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9E290-DFC0-4A6B-8122-5FD994CBC8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88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C7540-8CCF-41CB-8150-DD2052CAB024}" type="datetimeFigureOut">
              <a:rPr lang="en-US" smtClean="0"/>
              <a:t>1/20/2014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9E290-DFC0-4A6B-8122-5FD994CBC8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0733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C7540-8CCF-41CB-8150-DD2052CAB024}" type="datetimeFigureOut">
              <a:rPr lang="en-US" smtClean="0"/>
              <a:t>1/20/2014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9E290-DFC0-4A6B-8122-5FD994CBC8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1876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C7540-8CCF-41CB-8150-DD2052CAB024}" type="datetimeFigureOut">
              <a:rPr lang="en-US" smtClean="0"/>
              <a:t>1/20/2014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9E290-DFC0-4A6B-8122-5FD994CBC8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2604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C7540-8CCF-41CB-8150-DD2052CAB024}" type="datetimeFigureOut">
              <a:rPr lang="en-US" smtClean="0"/>
              <a:t>1/20/2014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9E290-DFC0-4A6B-8122-5FD994CBC8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2934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C7540-8CCF-41CB-8150-DD2052CAB024}" type="datetimeFigureOut">
              <a:rPr lang="en-US" smtClean="0"/>
              <a:t>1/20/2014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9E290-DFC0-4A6B-8122-5FD994CBC8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608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8C7540-8CCF-41CB-8150-DD2052CAB024}" type="datetimeFigureOut">
              <a:rPr lang="en-US" smtClean="0"/>
              <a:t>1/20/2014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79E290-DFC0-4A6B-8122-5FD994CBC8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3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tack.nl/~dimitri/doxygen/manual/docblocks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Eclipse IDE and Debugging</a:t>
            </a:r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85800" y="2130425"/>
            <a:ext cx="7772400" cy="1470025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bg1"/>
                </a:solidFill>
              </a:rPr>
              <a:t>The ‘other’ aspects of Programming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1447800" y="4114800"/>
            <a:ext cx="6400800" cy="99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2"/>
                </a:solidFill>
              </a:rPr>
              <a:t>Ravikishore Kommajosyula</a:t>
            </a:r>
          </a:p>
        </p:txBody>
      </p:sp>
    </p:spTree>
    <p:extLst>
      <p:ext uri="{BB962C8B-B14F-4D97-AF65-F5344CB8AC3E}">
        <p14:creationId xmlns:p14="http://schemas.microsoft.com/office/powerpoint/2010/main" val="3087438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0" y="6324600"/>
            <a:ext cx="9150927" cy="533400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/>
          </a:bodyPr>
          <a:lstStyle/>
          <a:p>
            <a:r>
              <a:rPr lang="en-US" dirty="0" err="1" smtClean="0"/>
              <a:t>Doxygen</a:t>
            </a:r>
            <a:r>
              <a:rPr lang="en-US" dirty="0" smtClean="0"/>
              <a:t> is very useful for creating useful documentation for large projects without additional effort (except the special format commenting)</a:t>
            </a:r>
          </a:p>
          <a:p>
            <a:r>
              <a:rPr lang="en-US" dirty="0" smtClean="0"/>
              <a:t>Eclipse has plugins that helps in creating </a:t>
            </a:r>
            <a:r>
              <a:rPr lang="en-US" dirty="0" err="1" smtClean="0"/>
              <a:t>Doxygen</a:t>
            </a:r>
            <a:r>
              <a:rPr lang="en-US" dirty="0" smtClean="0"/>
              <a:t> compliant comments</a:t>
            </a:r>
          </a:p>
          <a:p>
            <a:r>
              <a:rPr lang="en-US" dirty="0" smtClean="0"/>
              <a:t>Not too much additional work to create </a:t>
            </a:r>
            <a:r>
              <a:rPr lang="en-US" dirty="0" err="1" smtClean="0"/>
              <a:t>Doxygen</a:t>
            </a:r>
            <a:r>
              <a:rPr lang="en-US" dirty="0" smtClean="0"/>
              <a:t> compliant comments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dirty="0" smtClean="0">
                <a:solidFill>
                  <a:schemeClr val="bg1"/>
                </a:solidFill>
              </a:rPr>
              <a:t>21/01/2014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400" dirty="0" smtClean="0">
                <a:solidFill>
                  <a:schemeClr val="bg1"/>
                </a:solidFill>
              </a:rPr>
              <a:t>Ravikishore Kommajosyula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712EF-9B5B-44EC-8FFF-50F3131796A5}" type="slidenum">
              <a:rPr lang="en-US" sz="1400" smtClean="0">
                <a:solidFill>
                  <a:schemeClr val="bg1"/>
                </a:solidFill>
              </a:rPr>
              <a:t>10</a:t>
            </a:fld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0" y="0"/>
            <a:ext cx="9144000" cy="990600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>
                <a:solidFill>
                  <a:schemeClr val="bg1"/>
                </a:solidFill>
              </a:rPr>
              <a:t>Doxygen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0008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0" y="6324600"/>
            <a:ext cx="9150927" cy="533400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dirty="0" smtClean="0">
                <a:solidFill>
                  <a:schemeClr val="bg1"/>
                </a:solidFill>
              </a:rPr>
              <a:t>21/01/2014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400" dirty="0" smtClean="0">
                <a:solidFill>
                  <a:schemeClr val="bg1"/>
                </a:solidFill>
              </a:rPr>
              <a:t>Ravikishore Kommajosyula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712EF-9B5B-44EC-8FFF-50F3131796A5}" type="slidenum">
              <a:rPr lang="en-US" sz="1400" smtClean="0">
                <a:solidFill>
                  <a:schemeClr val="bg1"/>
                </a:solidFill>
              </a:rPr>
              <a:t>11</a:t>
            </a:fld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0" y="0"/>
            <a:ext cx="9144000" cy="990600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>
                <a:solidFill>
                  <a:schemeClr val="bg1"/>
                </a:solidFill>
              </a:rPr>
              <a:t>Doxygen</a:t>
            </a:r>
            <a:r>
              <a:rPr lang="en-US" dirty="0" smtClean="0">
                <a:solidFill>
                  <a:schemeClr val="bg1"/>
                </a:solidFill>
              </a:rPr>
              <a:t> – How to use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6000" y="1367135"/>
            <a:ext cx="42672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The entire process at a glance</a:t>
            </a:r>
            <a:endParaRPr lang="en-US" sz="2400" dirty="0"/>
          </a:p>
        </p:txBody>
      </p:sp>
      <p:sp>
        <p:nvSpPr>
          <p:cNvPr id="2" name="Rectangle 1"/>
          <p:cNvSpPr/>
          <p:nvPr/>
        </p:nvSpPr>
        <p:spPr>
          <a:xfrm>
            <a:off x="609600" y="2133600"/>
            <a:ext cx="19812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Configuration File</a:t>
            </a: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3429000" y="2133600"/>
            <a:ext cx="19812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Comment the Source Code</a:t>
            </a:r>
            <a:endParaRPr lang="en-US" sz="2400" dirty="0"/>
          </a:p>
        </p:txBody>
      </p:sp>
      <p:sp>
        <p:nvSpPr>
          <p:cNvPr id="11" name="Rectangle 10"/>
          <p:cNvSpPr/>
          <p:nvPr/>
        </p:nvSpPr>
        <p:spPr>
          <a:xfrm>
            <a:off x="6248400" y="2133600"/>
            <a:ext cx="19812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Run </a:t>
            </a:r>
            <a:r>
              <a:rPr lang="en-US" sz="2400" dirty="0" err="1" smtClean="0"/>
              <a:t>Doxygen</a:t>
            </a:r>
            <a:endParaRPr lang="en-US" sz="2400" dirty="0"/>
          </a:p>
        </p:txBody>
      </p:sp>
      <p:sp>
        <p:nvSpPr>
          <p:cNvPr id="12" name="Right Arrow 11"/>
          <p:cNvSpPr/>
          <p:nvPr/>
        </p:nvSpPr>
        <p:spPr>
          <a:xfrm>
            <a:off x="2590800" y="2514600"/>
            <a:ext cx="838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5410200" y="2514600"/>
            <a:ext cx="838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33400" y="3429000"/>
            <a:ext cx="2209800" cy="2286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61109" y="3431417"/>
            <a:ext cx="218209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doxygen</a:t>
            </a:r>
            <a:r>
              <a:rPr lang="en-US" sz="2400" dirty="0"/>
              <a:t> –g &lt;filename&gt;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Create the configuration file for the project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255818" y="3460668"/>
            <a:ext cx="2535382" cy="2286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6134100" y="3460668"/>
            <a:ext cx="2705100" cy="22790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255818" y="3463085"/>
            <a:ext cx="253538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/>
              <a:t>Special </a:t>
            </a:r>
            <a:r>
              <a:rPr lang="en-US" sz="2400" dirty="0" err="1"/>
              <a:t>Doxygen</a:t>
            </a:r>
            <a:r>
              <a:rPr lang="en-US" sz="2400" dirty="0"/>
              <a:t> compliant comments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/>
              <a:t>Starts with /** (or) /// (or) /*!</a:t>
            </a:r>
            <a:endParaRPr lang="en-US" sz="2400" dirty="0"/>
          </a:p>
        </p:txBody>
      </p:sp>
      <p:sp>
        <p:nvSpPr>
          <p:cNvPr id="20" name="Rectangle 19"/>
          <p:cNvSpPr/>
          <p:nvPr/>
        </p:nvSpPr>
        <p:spPr>
          <a:xfrm>
            <a:off x="6134100" y="3463084"/>
            <a:ext cx="27813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doxygen</a:t>
            </a:r>
            <a:r>
              <a:rPr lang="en-US" sz="2400" dirty="0"/>
              <a:t> &lt;</a:t>
            </a:r>
            <a:r>
              <a:rPr lang="en-US" sz="2400" dirty="0" err="1"/>
              <a:t>configfile</a:t>
            </a:r>
            <a:r>
              <a:rPr lang="en-US" sz="2400" dirty="0"/>
              <a:t>&gt;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/>
              <a:t>Creates the documentation in specified format (html, pdf, latex)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89068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0" y="6324600"/>
            <a:ext cx="9150927" cy="533400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/>
          </a:bodyPr>
          <a:lstStyle/>
          <a:p>
            <a:r>
              <a:rPr lang="en-US" dirty="0"/>
              <a:t>Well documented, you just need to fill in the </a:t>
            </a:r>
            <a:r>
              <a:rPr lang="en-US" dirty="0" smtClean="0"/>
              <a:t>blanks (GUI also available)</a:t>
            </a:r>
            <a:endParaRPr lang="en-US" dirty="0"/>
          </a:p>
          <a:p>
            <a:r>
              <a:rPr lang="en-US" dirty="0" smtClean="0"/>
              <a:t>Main </a:t>
            </a:r>
            <a:r>
              <a:rPr lang="en-US" dirty="0"/>
              <a:t>things to </a:t>
            </a:r>
            <a:r>
              <a:rPr lang="en-US" dirty="0" smtClean="0"/>
              <a:t>set:</a:t>
            </a:r>
            <a:endParaRPr lang="en-US" dirty="0"/>
          </a:p>
          <a:p>
            <a:pPr lvl="1"/>
            <a:r>
              <a:rPr lang="en-US" dirty="0" smtClean="0"/>
              <a:t>PROJECT_NAME </a:t>
            </a:r>
            <a:r>
              <a:rPr lang="en-US" dirty="0"/>
              <a:t>= </a:t>
            </a:r>
            <a:r>
              <a:rPr lang="en-US" dirty="0" err="1" smtClean="0"/>
              <a:t>Adv_Prog</a:t>
            </a:r>
            <a:endParaRPr lang="en-US" dirty="0"/>
          </a:p>
          <a:p>
            <a:pPr lvl="1"/>
            <a:r>
              <a:rPr lang="en-US" dirty="0" smtClean="0"/>
              <a:t>OUTPUT_DIRECTORY </a:t>
            </a:r>
            <a:r>
              <a:rPr lang="en-US" dirty="0"/>
              <a:t>= ./doc</a:t>
            </a:r>
          </a:p>
          <a:p>
            <a:pPr lvl="1"/>
            <a:r>
              <a:rPr lang="en-US" dirty="0" smtClean="0"/>
              <a:t>INPUT </a:t>
            </a:r>
            <a:r>
              <a:rPr lang="en-US" dirty="0"/>
              <a:t>= ./</a:t>
            </a:r>
            <a:r>
              <a:rPr lang="en-US" dirty="0" err="1"/>
              <a:t>src</a:t>
            </a:r>
            <a:r>
              <a:rPr lang="en-US" dirty="0"/>
              <a:t> ./include</a:t>
            </a:r>
          </a:p>
          <a:p>
            <a:pPr lvl="1"/>
            <a:r>
              <a:rPr lang="en-US" dirty="0" smtClean="0"/>
              <a:t>FILE_PATTERNS </a:t>
            </a:r>
            <a:r>
              <a:rPr lang="en-US" dirty="0"/>
              <a:t>= *.</a:t>
            </a:r>
            <a:r>
              <a:rPr lang="en-US" dirty="0" err="1"/>
              <a:t>cpp</a:t>
            </a:r>
            <a:r>
              <a:rPr lang="en-US" dirty="0"/>
              <a:t> *.</a:t>
            </a:r>
            <a:r>
              <a:rPr lang="en-US" dirty="0" err="1"/>
              <a:t>hpp</a:t>
            </a:r>
            <a:endParaRPr lang="en-US" dirty="0"/>
          </a:p>
          <a:p>
            <a:pPr lvl="1"/>
            <a:r>
              <a:rPr lang="en-US" dirty="0" smtClean="0"/>
              <a:t>GENERATE_HTML </a:t>
            </a:r>
            <a:r>
              <a:rPr lang="en-US" dirty="0"/>
              <a:t>= YES</a:t>
            </a:r>
          </a:p>
          <a:p>
            <a:pPr lvl="1"/>
            <a:r>
              <a:rPr lang="en-US" dirty="0" smtClean="0"/>
              <a:t>EXTRACT_ALL </a:t>
            </a:r>
            <a:r>
              <a:rPr lang="en-US" dirty="0"/>
              <a:t>= YES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dirty="0" smtClean="0">
                <a:solidFill>
                  <a:schemeClr val="bg1"/>
                </a:solidFill>
              </a:rPr>
              <a:t>21/01/2014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400" dirty="0" smtClean="0">
                <a:solidFill>
                  <a:schemeClr val="bg1"/>
                </a:solidFill>
              </a:rPr>
              <a:t>Ravikishore Kommajosyula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712EF-9B5B-44EC-8FFF-50F3131796A5}" type="slidenum">
              <a:rPr lang="en-US" sz="1400" smtClean="0">
                <a:solidFill>
                  <a:schemeClr val="bg1"/>
                </a:solidFill>
              </a:rPr>
              <a:t>12</a:t>
            </a:fld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0" y="0"/>
            <a:ext cx="9144000" cy="990600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>
                <a:solidFill>
                  <a:schemeClr val="bg1"/>
                </a:solidFill>
              </a:rPr>
              <a:t>Doxygen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6582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0" y="6324600"/>
            <a:ext cx="9150927" cy="533400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dirty="0" smtClean="0">
                <a:solidFill>
                  <a:schemeClr val="bg1"/>
                </a:solidFill>
              </a:rPr>
              <a:t>21/01/2014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400" dirty="0" smtClean="0">
                <a:solidFill>
                  <a:schemeClr val="bg1"/>
                </a:solidFill>
              </a:rPr>
              <a:t>Ravikishore Kommajosyula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712EF-9B5B-44EC-8FFF-50F3131796A5}" type="slidenum">
              <a:rPr lang="en-US" sz="1400" smtClean="0">
                <a:solidFill>
                  <a:schemeClr val="bg1"/>
                </a:solidFill>
              </a:rPr>
              <a:t>13</a:t>
            </a:fld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0" y="0"/>
            <a:ext cx="9144000" cy="990600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>
                <a:solidFill>
                  <a:schemeClr val="bg1"/>
                </a:solidFill>
              </a:rPr>
              <a:t>Doxygen</a:t>
            </a:r>
            <a:r>
              <a:rPr lang="en-US" dirty="0" smtClean="0">
                <a:solidFill>
                  <a:schemeClr val="bg1"/>
                </a:solidFill>
              </a:rPr>
              <a:t> - GUI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512" y="1034963"/>
            <a:ext cx="6796088" cy="5213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518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0" y="6324600"/>
            <a:ext cx="9150927" cy="533400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2057400" y="1189037"/>
            <a:ext cx="6629400" cy="48307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/>
              <a:t>Beginning of file:</a:t>
            </a:r>
          </a:p>
          <a:p>
            <a:pPr marL="0" indent="0">
              <a:buNone/>
            </a:pPr>
            <a:r>
              <a:rPr lang="en-US" sz="2000" dirty="0"/>
              <a:t>/*! </a:t>
            </a:r>
            <a:r>
              <a:rPr lang="en-US" sz="2000" dirty="0" smtClean="0"/>
              <a:t> \</a:t>
            </a:r>
            <a:r>
              <a:rPr lang="en-US" sz="2000" dirty="0"/>
              <a:t>file </a:t>
            </a:r>
            <a:r>
              <a:rPr lang="en-US" sz="2000" dirty="0" smtClean="0"/>
              <a:t> dpoint.hpp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\brief d-dimensional point class</a:t>
            </a:r>
          </a:p>
          <a:p>
            <a:pPr marL="0" indent="0">
              <a:buNone/>
            </a:pPr>
            <a:r>
              <a:rPr lang="en-US" sz="2000" dirty="0"/>
              <a:t>A d-dimensional point class which is written carefully </a:t>
            </a:r>
          </a:p>
          <a:p>
            <a:pPr marL="0" indent="0">
              <a:buNone/>
            </a:pPr>
            <a:r>
              <a:rPr lang="en-US" sz="2000" dirty="0"/>
              <a:t>using templates. It allows for basic operations on points </a:t>
            </a:r>
          </a:p>
          <a:p>
            <a:pPr marL="0" indent="0">
              <a:buNone/>
            </a:pPr>
            <a:r>
              <a:rPr lang="en-US" sz="2000" dirty="0"/>
              <a:t>in any dimension. Orientation tests for 2 and 3 dimensional </a:t>
            </a:r>
          </a:p>
          <a:p>
            <a:pPr marL="0" indent="0">
              <a:buNone/>
            </a:pPr>
            <a:r>
              <a:rPr lang="en-US" sz="2000" dirty="0"/>
              <a:t>points are supported using </a:t>
            </a:r>
          </a:p>
          <a:p>
            <a:pPr marL="0" indent="0">
              <a:buNone/>
            </a:pPr>
            <a:r>
              <a:rPr lang="en-US" sz="2000" dirty="0"/>
              <a:t>&lt;a </a:t>
            </a:r>
            <a:r>
              <a:rPr lang="en-US" sz="2000" dirty="0" err="1"/>
              <a:t>href</a:t>
            </a:r>
            <a:r>
              <a:rPr lang="en-US" sz="2000" dirty="0"/>
              <a:t>="http://www.cs.berkeley.edu/~jrs/"&gt;Jonathan's&lt;/a&gt;</a:t>
            </a:r>
          </a:p>
          <a:p>
            <a:pPr marL="0" indent="0">
              <a:buNone/>
            </a:pPr>
            <a:r>
              <a:rPr lang="en-US" sz="2000" dirty="0"/>
              <a:t>code. This class forms the building block of other classes </a:t>
            </a:r>
          </a:p>
          <a:p>
            <a:pPr marL="0" indent="0">
              <a:buNone/>
            </a:pPr>
            <a:r>
              <a:rPr lang="en-US" sz="2000" dirty="0"/>
              <a:t>like </a:t>
            </a:r>
            <a:r>
              <a:rPr lang="en-US" sz="2000" dirty="0" err="1"/>
              <a:t>dplane</a:t>
            </a:r>
            <a:r>
              <a:rPr lang="en-US" sz="2000" dirty="0"/>
              <a:t>, </a:t>
            </a:r>
            <a:r>
              <a:rPr lang="en-US" sz="2000" dirty="0" err="1"/>
              <a:t>dsphere</a:t>
            </a:r>
            <a:r>
              <a:rPr lang="en-US" sz="2000" dirty="0"/>
              <a:t> etc.</a:t>
            </a:r>
          </a:p>
          <a:p>
            <a:pPr marL="0" indent="0">
              <a:buNone/>
            </a:pPr>
            <a:r>
              <a:rPr lang="en-US" sz="2000" dirty="0"/>
              <a:t>\author &lt;a </a:t>
            </a:r>
            <a:r>
              <a:rPr lang="en-US" sz="2000" dirty="0" err="1"/>
              <a:t>href</a:t>
            </a:r>
            <a:r>
              <a:rPr lang="en-US" sz="2000" dirty="0"/>
              <a:t>="www.compgeom.com/~</a:t>
            </a:r>
            <a:r>
              <a:rPr lang="en-US" sz="2000" dirty="0" err="1"/>
              <a:t>piyush</a:t>
            </a:r>
            <a:r>
              <a:rPr lang="en-US" sz="2000" dirty="0"/>
              <a:t>"&gt;</a:t>
            </a:r>
            <a:r>
              <a:rPr lang="en-US" sz="2000" dirty="0" err="1"/>
              <a:t>Piyush</a:t>
            </a:r>
            <a:r>
              <a:rPr lang="en-US" sz="2000" dirty="0"/>
              <a:t> Kumar&lt;/a&gt;</a:t>
            </a:r>
          </a:p>
          <a:p>
            <a:pPr marL="0" indent="0">
              <a:buNone/>
            </a:pPr>
            <a:r>
              <a:rPr lang="en-US" sz="2000" dirty="0"/>
              <a:t>\bug No known bugs.</a:t>
            </a:r>
          </a:p>
          <a:p>
            <a:pPr marL="0" indent="0">
              <a:buNone/>
            </a:pPr>
            <a:r>
              <a:rPr lang="en-US" sz="2000" dirty="0"/>
              <a:t>*/</a:t>
            </a:r>
            <a:endParaRPr lang="en-US" sz="20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dirty="0" smtClean="0">
                <a:solidFill>
                  <a:schemeClr val="bg1"/>
                </a:solidFill>
              </a:rPr>
              <a:t>21/01/2014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400" dirty="0" smtClean="0">
                <a:solidFill>
                  <a:schemeClr val="bg1"/>
                </a:solidFill>
              </a:rPr>
              <a:t>Ravikishore Kommajosyula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712EF-9B5B-44EC-8FFF-50F3131796A5}" type="slidenum">
              <a:rPr lang="en-US" sz="1400" smtClean="0">
                <a:solidFill>
                  <a:schemeClr val="bg1"/>
                </a:solidFill>
              </a:rPr>
              <a:t>14</a:t>
            </a:fld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0" y="0"/>
            <a:ext cx="9144000" cy="990600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>
                <a:solidFill>
                  <a:schemeClr val="bg1"/>
                </a:solidFill>
              </a:rPr>
              <a:t>Doxygen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2400" y="1676400"/>
            <a:ext cx="1905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Start of file</a:t>
            </a:r>
          </a:p>
          <a:p>
            <a:r>
              <a:rPr lang="en-US" dirty="0" smtClean="0"/>
              <a:t>Brief description</a:t>
            </a:r>
          </a:p>
          <a:p>
            <a:endParaRPr lang="en-US" dirty="0"/>
          </a:p>
          <a:p>
            <a:r>
              <a:rPr lang="en-US" dirty="0" smtClean="0"/>
              <a:t>Detailed Description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HTML allowed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Author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Bugs</a:t>
            </a:r>
          </a:p>
        </p:txBody>
      </p:sp>
      <p:sp>
        <p:nvSpPr>
          <p:cNvPr id="3" name="Rectangle 2"/>
          <p:cNvSpPr/>
          <p:nvPr/>
        </p:nvSpPr>
        <p:spPr>
          <a:xfrm>
            <a:off x="152400" y="1717088"/>
            <a:ext cx="4114800" cy="304800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2400" y="2021888"/>
            <a:ext cx="5257800" cy="41651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52400" y="2438400"/>
            <a:ext cx="8534400" cy="2590800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5658034"/>
            <a:ext cx="4267200" cy="437965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61278" y="5029199"/>
            <a:ext cx="7915922" cy="628835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47835" y="3886200"/>
            <a:ext cx="8286565" cy="38100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905000" y="1717088"/>
            <a:ext cx="0" cy="437891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0625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0" y="6324600"/>
            <a:ext cx="9150927" cy="533400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2057400" y="1189037"/>
            <a:ext cx="6629400" cy="48307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/>
              <a:t>Beginning of </a:t>
            </a:r>
            <a:r>
              <a:rPr lang="en-US" sz="2800" dirty="0" smtClean="0"/>
              <a:t>function:</a:t>
            </a:r>
            <a:endParaRPr lang="en-US" sz="2800" dirty="0"/>
          </a:p>
          <a:p>
            <a:pPr marL="0" indent="0">
              <a:buNone/>
            </a:pPr>
            <a:r>
              <a:rPr lang="en-US" sz="2000" dirty="0"/>
              <a:t>/*! \brief Prints character </a:t>
            </a:r>
            <a:r>
              <a:rPr lang="en-US" sz="2000" dirty="0" err="1"/>
              <a:t>ch</a:t>
            </a:r>
            <a:r>
              <a:rPr lang="en-US" sz="2000" dirty="0"/>
              <a:t> at the current location</a:t>
            </a:r>
          </a:p>
          <a:p>
            <a:pPr marL="0" indent="0">
              <a:buNone/>
            </a:pPr>
            <a:r>
              <a:rPr lang="en-US" sz="2000" dirty="0" smtClean="0"/>
              <a:t>* of </a:t>
            </a:r>
            <a:r>
              <a:rPr lang="en-US" sz="2000" dirty="0"/>
              <a:t>the cursor</a:t>
            </a:r>
            <a:r>
              <a:rPr lang="en-US" sz="2000" dirty="0" smtClean="0"/>
              <a:t>.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* If the character is a newline ('\n'), the cursor should</a:t>
            </a:r>
          </a:p>
          <a:p>
            <a:pPr marL="0" indent="0">
              <a:buNone/>
            </a:pPr>
            <a:r>
              <a:rPr lang="en-US" sz="2000" dirty="0"/>
              <a:t>* be moved to the next line (scrolling if necessary). If</a:t>
            </a:r>
          </a:p>
          <a:p>
            <a:pPr marL="0" indent="0">
              <a:buNone/>
            </a:pPr>
            <a:r>
              <a:rPr lang="en-US" sz="2000" dirty="0"/>
              <a:t>* the character is a carriage return ('\r'), the cursor</a:t>
            </a:r>
          </a:p>
          <a:p>
            <a:pPr marL="0" indent="0">
              <a:buNone/>
            </a:pPr>
            <a:r>
              <a:rPr lang="en-US" sz="2000" dirty="0"/>
              <a:t>* should be immediately reset to the beginning of the current</a:t>
            </a:r>
          </a:p>
          <a:p>
            <a:pPr marL="0" indent="0">
              <a:buNone/>
            </a:pPr>
            <a:r>
              <a:rPr lang="en-US" sz="2000" dirty="0"/>
              <a:t>* line, causing any future output to overwrite any existing</a:t>
            </a:r>
          </a:p>
          <a:p>
            <a:pPr marL="0" indent="0">
              <a:buNone/>
            </a:pPr>
            <a:r>
              <a:rPr lang="en-US" sz="2000" dirty="0" smtClean="0"/>
              <a:t>* output </a:t>
            </a:r>
            <a:r>
              <a:rPr lang="en-US" sz="2000" dirty="0"/>
              <a:t>on the line. If </a:t>
            </a:r>
            <a:r>
              <a:rPr lang="en-US" sz="2000" dirty="0" err="1"/>
              <a:t>backsapce</a:t>
            </a:r>
            <a:r>
              <a:rPr lang="en-US" sz="2000" dirty="0"/>
              <a:t> ('\b') is encountered</a:t>
            </a:r>
            <a:r>
              <a:rPr lang="en-US" sz="2000" dirty="0" smtClean="0"/>
              <a:t>, … 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\</a:t>
            </a:r>
            <a:r>
              <a:rPr lang="en-US" sz="2000" dirty="0" err="1"/>
              <a:t>param</a:t>
            </a:r>
            <a:r>
              <a:rPr lang="en-US" sz="2000" dirty="0"/>
              <a:t> </a:t>
            </a:r>
            <a:r>
              <a:rPr lang="en-US" sz="2000" dirty="0" err="1"/>
              <a:t>ch</a:t>
            </a:r>
            <a:r>
              <a:rPr lang="en-US" sz="2000" dirty="0"/>
              <a:t> the character to print</a:t>
            </a:r>
          </a:p>
          <a:p>
            <a:pPr marL="0" indent="0">
              <a:buNone/>
            </a:pPr>
            <a:r>
              <a:rPr lang="en-US" sz="2000" dirty="0"/>
              <a:t>* \return The input </a:t>
            </a:r>
            <a:r>
              <a:rPr lang="en-US" sz="2000" dirty="0" smtClean="0"/>
              <a:t>character     */</a:t>
            </a:r>
            <a:endParaRPr lang="en-US" sz="2000" dirty="0"/>
          </a:p>
          <a:p>
            <a:pPr marL="0" indent="0">
              <a:buNone/>
            </a:pPr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err="1"/>
              <a:t>putbyte</a:t>
            </a:r>
            <a:r>
              <a:rPr lang="en-US" sz="2000" dirty="0"/>
              <a:t>( char </a:t>
            </a:r>
            <a:r>
              <a:rPr lang="en-US" sz="2000" dirty="0" err="1"/>
              <a:t>ch</a:t>
            </a:r>
            <a:r>
              <a:rPr lang="en-US" sz="2000" dirty="0"/>
              <a:t> );</a:t>
            </a:r>
            <a:endParaRPr lang="en-US" sz="20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dirty="0" smtClean="0">
                <a:solidFill>
                  <a:schemeClr val="bg1"/>
                </a:solidFill>
              </a:rPr>
              <a:t>21/01/2014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400" dirty="0" smtClean="0">
                <a:solidFill>
                  <a:schemeClr val="bg1"/>
                </a:solidFill>
              </a:rPr>
              <a:t>Ravikishore Kommajosyula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712EF-9B5B-44EC-8FFF-50F3131796A5}" type="slidenum">
              <a:rPr lang="en-US" sz="1400" smtClean="0">
                <a:solidFill>
                  <a:schemeClr val="bg1"/>
                </a:solidFill>
              </a:rPr>
              <a:t>15</a:t>
            </a:fld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0" y="0"/>
            <a:ext cx="9144000" cy="990600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>
                <a:solidFill>
                  <a:schemeClr val="bg1"/>
                </a:solidFill>
              </a:rPr>
              <a:t>Doxygen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2400" y="1676400"/>
            <a:ext cx="1905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Brief description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Detailed Description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Parameter</a:t>
            </a:r>
          </a:p>
          <a:p>
            <a:r>
              <a:rPr lang="en-US" dirty="0" smtClean="0"/>
              <a:t>Return</a:t>
            </a:r>
          </a:p>
        </p:txBody>
      </p:sp>
      <p:sp>
        <p:nvSpPr>
          <p:cNvPr id="10" name="Rectangle 9"/>
          <p:cNvSpPr/>
          <p:nvPr/>
        </p:nvSpPr>
        <p:spPr>
          <a:xfrm>
            <a:off x="152400" y="1717088"/>
            <a:ext cx="7391400" cy="72131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52400" y="2438400"/>
            <a:ext cx="8534400" cy="2514600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5334001"/>
            <a:ext cx="5105400" cy="381000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61278" y="4953001"/>
            <a:ext cx="7839722" cy="390616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905000" y="1717088"/>
            <a:ext cx="0" cy="3997913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4043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0" y="6324600"/>
            <a:ext cx="9150927" cy="533400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/>
          </a:bodyPr>
          <a:lstStyle/>
          <a:p>
            <a:r>
              <a:rPr lang="en-US" dirty="0" smtClean="0"/>
              <a:t>Create a main page using </a:t>
            </a:r>
            <a:r>
              <a:rPr lang="en-US" i="1" dirty="0" smtClean="0"/>
              <a:t>@</a:t>
            </a:r>
            <a:r>
              <a:rPr lang="en-US" i="1" dirty="0" err="1" smtClean="0"/>
              <a:t>mainpage</a:t>
            </a:r>
            <a:endParaRPr lang="en-US" i="1" dirty="0" smtClean="0"/>
          </a:p>
          <a:p>
            <a:r>
              <a:rPr lang="en-US" dirty="0" smtClean="0"/>
              <a:t>Each file/function should have a header block</a:t>
            </a:r>
          </a:p>
          <a:p>
            <a:r>
              <a:rPr lang="en-US" dirty="0" smtClean="0"/>
              <a:t>Use meaningful names for variables, constants and functions (They come up in the documentation with </a:t>
            </a:r>
            <a:r>
              <a:rPr lang="en-US" i="1" dirty="0" smtClean="0"/>
              <a:t>@</a:t>
            </a:r>
            <a:r>
              <a:rPr lang="en-US" i="1" dirty="0" err="1" smtClean="0"/>
              <a:t>params</a:t>
            </a:r>
            <a:r>
              <a:rPr lang="en-US" dirty="0" smtClean="0"/>
              <a:t>)</a:t>
            </a:r>
          </a:p>
          <a:p>
            <a:r>
              <a:rPr lang="en-US" dirty="0" smtClean="0"/>
              <a:t>To document a class function, you first have to document the class (Hierarchy)</a:t>
            </a:r>
          </a:p>
          <a:p>
            <a:r>
              <a:rPr lang="en-US" dirty="0" err="1" smtClean="0"/>
              <a:t>Doxygen</a:t>
            </a:r>
            <a:r>
              <a:rPr lang="en-US" dirty="0" smtClean="0"/>
              <a:t> plugins makes your life easy</a:t>
            </a:r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dirty="0" smtClean="0">
                <a:solidFill>
                  <a:schemeClr val="bg1"/>
                </a:solidFill>
              </a:rPr>
              <a:t>21/01/2014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400" dirty="0" smtClean="0">
                <a:solidFill>
                  <a:schemeClr val="bg1"/>
                </a:solidFill>
              </a:rPr>
              <a:t>Ravikishore Kommajosyula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712EF-9B5B-44EC-8FFF-50F3131796A5}" type="slidenum">
              <a:rPr lang="en-US" sz="1400" smtClean="0">
                <a:solidFill>
                  <a:schemeClr val="bg1"/>
                </a:solidFill>
              </a:rPr>
              <a:t>16</a:t>
            </a:fld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0" y="0"/>
            <a:ext cx="9144000" cy="990600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>
                <a:solidFill>
                  <a:schemeClr val="bg1"/>
                </a:solidFill>
              </a:rPr>
              <a:t>Doxygen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5362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0" y="6324600"/>
            <a:ext cx="9150927" cy="533400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/>
          </a:bodyPr>
          <a:lstStyle/>
          <a:p>
            <a:r>
              <a:rPr lang="en-US" dirty="0" smtClean="0"/>
              <a:t>Demo on how to generate documentation using </a:t>
            </a:r>
            <a:r>
              <a:rPr lang="en-US" dirty="0" err="1" smtClean="0"/>
              <a:t>Doxygen</a:t>
            </a:r>
            <a:r>
              <a:rPr lang="en-US" dirty="0" smtClean="0"/>
              <a:t> for a C++ project with Eclipse</a:t>
            </a:r>
          </a:p>
          <a:p>
            <a:r>
              <a:rPr lang="en-US" dirty="0" smtClean="0"/>
              <a:t>Reference to </a:t>
            </a:r>
            <a:r>
              <a:rPr lang="en-US" dirty="0" err="1" smtClean="0"/>
              <a:t>Doxygen</a:t>
            </a:r>
            <a:r>
              <a:rPr lang="en-US" dirty="0" smtClean="0"/>
              <a:t> Documentation (generated using </a:t>
            </a:r>
            <a:r>
              <a:rPr lang="en-US" dirty="0" err="1" smtClean="0"/>
              <a:t>Doxygen</a:t>
            </a:r>
            <a:r>
              <a:rPr lang="en-US" dirty="0" smtClean="0"/>
              <a:t>) - </a:t>
            </a:r>
            <a:r>
              <a:rPr lang="en-US" dirty="0">
                <a:hlinkClick r:id="rId2"/>
              </a:rPr>
              <a:t>http://www.stack.nl/~dimitri/doxygen/manual/docblocks.html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dirty="0" smtClean="0">
                <a:solidFill>
                  <a:schemeClr val="bg1"/>
                </a:solidFill>
              </a:rPr>
              <a:t>21/01/2014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400" dirty="0" smtClean="0">
                <a:solidFill>
                  <a:schemeClr val="bg1"/>
                </a:solidFill>
              </a:rPr>
              <a:t>Ravikishore Kommajosyula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712EF-9B5B-44EC-8FFF-50F3131796A5}" type="slidenum">
              <a:rPr lang="en-US" sz="1400" smtClean="0">
                <a:solidFill>
                  <a:schemeClr val="bg1"/>
                </a:solidFill>
              </a:rPr>
              <a:t>17</a:t>
            </a:fld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0" y="0"/>
            <a:ext cx="9144000" cy="990600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>
                <a:solidFill>
                  <a:schemeClr val="bg1"/>
                </a:solidFill>
              </a:rPr>
              <a:t>Doxygen</a:t>
            </a:r>
            <a:r>
              <a:rPr lang="en-US" dirty="0" smtClean="0">
                <a:solidFill>
                  <a:schemeClr val="bg1"/>
                </a:solidFill>
              </a:rPr>
              <a:t> - Demo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3344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0" y="6324600"/>
            <a:ext cx="9150927" cy="533400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/>
          </a:bodyPr>
          <a:lstStyle/>
          <a:p>
            <a:r>
              <a:rPr lang="en-US" dirty="0" smtClean="0"/>
              <a:t>Programming is more than writing code</a:t>
            </a:r>
          </a:p>
          <a:p>
            <a:r>
              <a:rPr lang="en-US" dirty="0" smtClean="0"/>
              <a:t>TODAY: The ‘other’ aspects of programming</a:t>
            </a:r>
          </a:p>
          <a:p>
            <a:r>
              <a:rPr lang="en-US" dirty="0" smtClean="0"/>
              <a:t>Coding guidelines</a:t>
            </a:r>
          </a:p>
          <a:p>
            <a:r>
              <a:rPr lang="en-US" dirty="0" smtClean="0"/>
              <a:t>The need for good documentation</a:t>
            </a:r>
          </a:p>
          <a:p>
            <a:r>
              <a:rPr lang="en-US" dirty="0" err="1" smtClean="0"/>
              <a:t>Doxygen</a:t>
            </a:r>
            <a:endParaRPr lang="en-US" dirty="0" smtClean="0"/>
          </a:p>
          <a:p>
            <a:r>
              <a:rPr lang="en-US" dirty="0" smtClean="0"/>
              <a:t>Concluding Remarks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dirty="0" smtClean="0">
                <a:solidFill>
                  <a:schemeClr val="bg1"/>
                </a:solidFill>
              </a:rPr>
              <a:t>21/01/2014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400" dirty="0" smtClean="0">
                <a:solidFill>
                  <a:schemeClr val="bg1"/>
                </a:solidFill>
              </a:rPr>
              <a:t>Ravikishore Kommajosyula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712EF-9B5B-44EC-8FFF-50F3131796A5}" type="slidenum">
              <a:rPr lang="en-US" sz="1400" smtClean="0">
                <a:solidFill>
                  <a:schemeClr val="bg1"/>
                </a:solidFill>
              </a:rPr>
              <a:t>2</a:t>
            </a:fld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0" y="0"/>
            <a:ext cx="9144000" cy="990600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bg1"/>
                </a:solidFill>
              </a:rPr>
              <a:t>Overview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6647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0" y="6324600"/>
            <a:ext cx="9150927" cy="533400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/>
          </a:bodyPr>
          <a:lstStyle/>
          <a:p>
            <a:r>
              <a:rPr lang="en-US" dirty="0"/>
              <a:t>NEVER re-define </a:t>
            </a:r>
            <a:r>
              <a:rPr lang="en-US" dirty="0" smtClean="0"/>
              <a:t>standards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dirty="0" smtClean="0">
                <a:solidFill>
                  <a:schemeClr val="bg1"/>
                </a:solidFill>
              </a:rPr>
              <a:t>21/01/2014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400" dirty="0" smtClean="0">
                <a:solidFill>
                  <a:schemeClr val="bg1"/>
                </a:solidFill>
              </a:rPr>
              <a:t>Ravikishore Kommajosyula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712EF-9B5B-44EC-8FFF-50F3131796A5}" type="slidenum">
              <a:rPr lang="en-US" sz="1400" smtClean="0">
                <a:solidFill>
                  <a:schemeClr val="bg1"/>
                </a:solidFill>
              </a:rPr>
              <a:t>3</a:t>
            </a:fld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0" y="0"/>
            <a:ext cx="9144000" cy="990600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bg1"/>
                </a:solidFill>
              </a:rPr>
              <a:t>Coding guidelines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24000" y="1828800"/>
            <a:ext cx="62484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#define TRUE FALSE //Happy debugging </a:t>
            </a:r>
            <a:r>
              <a:rPr lang="en-US" sz="2400" dirty="0" smtClean="0"/>
              <a:t> people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84313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0" y="6324600"/>
            <a:ext cx="9150927" cy="533400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NEVER re-define </a:t>
            </a:r>
            <a:r>
              <a:rPr lang="en-US" dirty="0" smtClean="0"/>
              <a:t>standards</a:t>
            </a:r>
          </a:p>
          <a:p>
            <a:endParaRPr lang="en-US" dirty="0"/>
          </a:p>
          <a:p>
            <a:r>
              <a:rPr lang="en-US" dirty="0" smtClean="0"/>
              <a:t>Industry standard coding guidelines:</a:t>
            </a:r>
          </a:p>
          <a:p>
            <a:pPr lvl="1"/>
            <a:r>
              <a:rPr lang="en-US" dirty="0" smtClean="0"/>
              <a:t>Google C++ style guide</a:t>
            </a:r>
          </a:p>
          <a:p>
            <a:pPr lvl="1"/>
            <a:r>
              <a:rPr lang="en-US" dirty="0" smtClean="0"/>
              <a:t>id Software coding style</a:t>
            </a:r>
          </a:p>
          <a:p>
            <a:r>
              <a:rPr lang="en-US" dirty="0" smtClean="0"/>
              <a:t>Need for standard coding guidelines:</a:t>
            </a:r>
          </a:p>
          <a:p>
            <a:pPr lvl="1"/>
            <a:r>
              <a:rPr lang="en-US" dirty="0" smtClean="0"/>
              <a:t>Uniform format and look</a:t>
            </a:r>
          </a:p>
          <a:p>
            <a:pPr lvl="1"/>
            <a:r>
              <a:rPr lang="en-US" dirty="0" smtClean="0"/>
              <a:t>Higher quality code and less misunderstandings</a:t>
            </a:r>
          </a:p>
          <a:p>
            <a:pPr lvl="1"/>
            <a:r>
              <a:rPr lang="en-US" dirty="0" smtClean="0"/>
              <a:t>Someone else CAN look at your code</a:t>
            </a:r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dirty="0" smtClean="0">
                <a:solidFill>
                  <a:schemeClr val="bg1"/>
                </a:solidFill>
              </a:rPr>
              <a:t>21/01/2014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400" dirty="0" smtClean="0">
                <a:solidFill>
                  <a:schemeClr val="bg1"/>
                </a:solidFill>
              </a:rPr>
              <a:t>Ravikishore Kommajosyula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712EF-9B5B-44EC-8FFF-50F3131796A5}" type="slidenum">
              <a:rPr lang="en-US" sz="1400" smtClean="0">
                <a:solidFill>
                  <a:schemeClr val="bg1"/>
                </a:solidFill>
              </a:rPr>
              <a:t>4</a:t>
            </a:fld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0" y="0"/>
            <a:ext cx="9144000" cy="990600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bg1"/>
                </a:solidFill>
              </a:rPr>
              <a:t>Coding guidelines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524000" y="1828800"/>
            <a:ext cx="62484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#define TRUE FALSE //Happy debugging </a:t>
            </a:r>
            <a:r>
              <a:rPr lang="en-US" sz="2400" dirty="0" smtClean="0"/>
              <a:t> people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69437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0" y="6324600"/>
            <a:ext cx="9150927" cy="533400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Indentation: 4 spaces per level</a:t>
            </a:r>
          </a:p>
          <a:p>
            <a:r>
              <a:rPr lang="en-US" dirty="0" smtClean="0"/>
              <a:t>Each code line at most 100 characters long</a:t>
            </a:r>
          </a:p>
          <a:p>
            <a:r>
              <a:rPr lang="en-US" dirty="0" smtClean="0"/>
              <a:t>1 space before and after all operators and after every comma</a:t>
            </a:r>
          </a:p>
          <a:p>
            <a:r>
              <a:rPr lang="en-US" dirty="0" smtClean="0"/>
              <a:t>Use UTF-8 formatting</a:t>
            </a:r>
          </a:p>
          <a:p>
            <a:r>
              <a:rPr lang="en-US" dirty="0" smtClean="0"/>
              <a:t>Function names</a:t>
            </a:r>
          </a:p>
          <a:p>
            <a:pPr lvl="1"/>
            <a:r>
              <a:rPr lang="en-US" dirty="0" smtClean="0"/>
              <a:t>Should be descriptive</a:t>
            </a:r>
          </a:p>
          <a:p>
            <a:pPr lvl="1"/>
            <a:r>
              <a:rPr lang="en-US" dirty="0" smtClean="0"/>
              <a:t>Use a verb, or a verb followed by a noun</a:t>
            </a:r>
          </a:p>
          <a:p>
            <a:pPr lvl="1"/>
            <a:r>
              <a:rPr lang="en-US" dirty="0" smtClean="0"/>
              <a:t>Use underscores (_) between words</a:t>
            </a:r>
          </a:p>
          <a:p>
            <a:r>
              <a:rPr lang="en-US" dirty="0" smtClean="0"/>
              <a:t>Variable names </a:t>
            </a:r>
          </a:p>
          <a:p>
            <a:pPr lvl="1"/>
            <a:r>
              <a:rPr lang="en-US" dirty="0" smtClean="0"/>
              <a:t>Same as function names</a:t>
            </a:r>
          </a:p>
          <a:p>
            <a:pPr lvl="1"/>
            <a:r>
              <a:rPr lang="en-US" dirty="0" smtClean="0"/>
              <a:t>Can use underscore (_) before start..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dirty="0" smtClean="0">
                <a:solidFill>
                  <a:schemeClr val="bg1"/>
                </a:solidFill>
              </a:rPr>
              <a:t>21/01/2014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400" dirty="0" smtClean="0">
                <a:solidFill>
                  <a:schemeClr val="bg1"/>
                </a:solidFill>
              </a:rPr>
              <a:t>Ravikishore Kommajosyula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712EF-9B5B-44EC-8FFF-50F3131796A5}" type="slidenum">
              <a:rPr lang="en-US" sz="1400" smtClean="0">
                <a:solidFill>
                  <a:schemeClr val="bg1"/>
                </a:solidFill>
              </a:rPr>
              <a:t>5</a:t>
            </a:fld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0" y="0"/>
            <a:ext cx="9144000" cy="990600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bg1"/>
                </a:solidFill>
              </a:rPr>
              <a:t>Coding guidelines - example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5040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0" y="6324600"/>
            <a:ext cx="9150927" cy="533400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495800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 smtClean="0"/>
              <a:t>Use comments wisely to give reader information about what is not obvious</a:t>
            </a:r>
          </a:p>
          <a:p>
            <a:r>
              <a:rPr lang="en-US" dirty="0" smtClean="0"/>
              <a:t>Should enable people to:</a:t>
            </a:r>
          </a:p>
          <a:p>
            <a:pPr lvl="1"/>
            <a:r>
              <a:rPr lang="en-US" dirty="0" smtClean="0"/>
              <a:t>Re-use your code</a:t>
            </a:r>
          </a:p>
          <a:p>
            <a:pPr lvl="1"/>
            <a:r>
              <a:rPr lang="en-US" dirty="0" smtClean="0"/>
              <a:t>Understand your code for maintenance and debugging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dirty="0" smtClean="0">
                <a:solidFill>
                  <a:schemeClr val="bg1"/>
                </a:solidFill>
              </a:rPr>
              <a:t>21/01/2014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400" dirty="0" smtClean="0">
                <a:solidFill>
                  <a:schemeClr val="bg1"/>
                </a:solidFill>
              </a:rPr>
              <a:t>Ravikishore Kommajosyula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712EF-9B5B-44EC-8FFF-50F3131796A5}" type="slidenum">
              <a:rPr lang="en-US" sz="1400" smtClean="0">
                <a:solidFill>
                  <a:schemeClr val="bg1"/>
                </a:solidFill>
              </a:rPr>
              <a:t>6</a:t>
            </a:fld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0" y="0"/>
            <a:ext cx="9144000" cy="990600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bg1"/>
                </a:solidFill>
              </a:rPr>
              <a:t>Comments – Why they are important?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9896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0" y="6324600"/>
            <a:ext cx="9150927" cy="533400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495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Some </a:t>
            </a:r>
            <a:r>
              <a:rPr lang="en-US" dirty="0" smtClean="0"/>
              <a:t>useless / dangerous </a:t>
            </a:r>
            <a:r>
              <a:rPr lang="en-US" dirty="0" smtClean="0"/>
              <a:t>comments: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Don’t say what you are doing. Say why you are doing it that way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dirty="0" smtClean="0">
                <a:solidFill>
                  <a:schemeClr val="bg1"/>
                </a:solidFill>
              </a:rPr>
              <a:t>21/01/2014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400" dirty="0" smtClean="0">
                <a:solidFill>
                  <a:schemeClr val="bg1"/>
                </a:solidFill>
              </a:rPr>
              <a:t>Ravikishore Kommajosyula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712EF-9B5B-44EC-8FFF-50F3131796A5}" type="slidenum">
              <a:rPr lang="en-US" sz="1400" smtClean="0">
                <a:solidFill>
                  <a:schemeClr val="bg1"/>
                </a:solidFill>
              </a:rPr>
              <a:t>7</a:t>
            </a:fld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0" y="0"/>
            <a:ext cx="9144000" cy="990600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bg1"/>
                </a:solidFill>
              </a:rPr>
              <a:t>Comments – Why they are important?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23999" y="1905000"/>
            <a:ext cx="305146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return 1; </a:t>
            </a:r>
            <a:r>
              <a:rPr lang="en-US" sz="2400" dirty="0" smtClean="0"/>
              <a:t> // </a:t>
            </a:r>
            <a:r>
              <a:rPr lang="en-US" sz="2400" dirty="0"/>
              <a:t>returns 1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523999" y="2468940"/>
            <a:ext cx="3998469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/** * Always returns true. */ </a:t>
            </a:r>
            <a:endParaRPr lang="en-US" sz="2400" dirty="0" smtClean="0"/>
          </a:p>
          <a:p>
            <a:r>
              <a:rPr lang="en-US" sz="2400" dirty="0" smtClean="0"/>
              <a:t>public </a:t>
            </a:r>
            <a:r>
              <a:rPr lang="en-US" sz="2400" dirty="0" err="1"/>
              <a:t>boolean</a:t>
            </a:r>
            <a:r>
              <a:rPr lang="en-US" sz="2400" dirty="0"/>
              <a:t> </a:t>
            </a:r>
            <a:r>
              <a:rPr lang="en-US" sz="2400" dirty="0" err="1"/>
              <a:t>isAvailable</a:t>
            </a:r>
            <a:r>
              <a:rPr lang="en-US" sz="2400" dirty="0"/>
              <a:t>() </a:t>
            </a:r>
            <a:r>
              <a:rPr lang="en-US" sz="2400" dirty="0" smtClean="0"/>
              <a:t>{ </a:t>
            </a:r>
          </a:p>
          <a:p>
            <a:r>
              <a:rPr lang="en-US" sz="2400" dirty="0" smtClean="0"/>
              <a:t>return </a:t>
            </a:r>
            <a:r>
              <a:rPr lang="en-US" sz="2400" dirty="0"/>
              <a:t>false; </a:t>
            </a:r>
            <a:endParaRPr lang="en-US" sz="2400" dirty="0" smtClean="0"/>
          </a:p>
          <a:p>
            <a:r>
              <a:rPr lang="en-US" sz="2400" dirty="0" smtClean="0"/>
              <a:t>}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1524000" y="4110335"/>
            <a:ext cx="631337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err="1"/>
              <a:t>const</a:t>
            </a:r>
            <a:r>
              <a:rPr lang="en-US" sz="2400" dirty="0"/>
              <a:t> </a:t>
            </a:r>
            <a:r>
              <a:rPr lang="en-US" sz="2400" dirty="0" err="1"/>
              <a:t>int</a:t>
            </a:r>
            <a:r>
              <a:rPr lang="en-US" sz="2400" dirty="0"/>
              <a:t> TEN=10</a:t>
            </a:r>
            <a:r>
              <a:rPr lang="en-US" sz="2400" dirty="0" smtClean="0"/>
              <a:t>;  </a:t>
            </a:r>
            <a:r>
              <a:rPr lang="en-US" sz="2400" dirty="0"/>
              <a:t>// </a:t>
            </a:r>
            <a:r>
              <a:rPr lang="en-US" sz="2400" dirty="0" smtClean="0"/>
              <a:t>Store value of constant 10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90939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0" y="6324600"/>
            <a:ext cx="9150927" cy="533400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457200" y="1295401"/>
            <a:ext cx="8229600" cy="609600"/>
          </a:xfrm>
        </p:spPr>
        <p:txBody>
          <a:bodyPr>
            <a:normAutofit/>
          </a:bodyPr>
          <a:lstStyle/>
          <a:p>
            <a:r>
              <a:rPr lang="en-US" dirty="0" smtClean="0"/>
              <a:t>Some funny / yet useful comments:</a:t>
            </a:r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dirty="0" smtClean="0">
                <a:solidFill>
                  <a:schemeClr val="bg1"/>
                </a:solidFill>
              </a:rPr>
              <a:t>21/01/2014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400" dirty="0" smtClean="0">
                <a:solidFill>
                  <a:schemeClr val="bg1"/>
                </a:solidFill>
              </a:rPr>
              <a:t>Ravikishore Kommajosyula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712EF-9B5B-44EC-8FFF-50F3131796A5}" type="slidenum">
              <a:rPr lang="en-US" sz="1400" smtClean="0">
                <a:solidFill>
                  <a:schemeClr val="bg1"/>
                </a:solidFill>
              </a:rPr>
              <a:t>8</a:t>
            </a:fld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0" y="0"/>
            <a:ext cx="9144000" cy="990600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bg1"/>
                </a:solidFill>
              </a:rPr>
              <a:t>Comments – Why they are important?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24000" y="2057400"/>
            <a:ext cx="6400800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// </a:t>
            </a:r>
            <a:r>
              <a:rPr lang="en-US" sz="2000" dirty="0"/>
              <a:t>Dear maintainer: </a:t>
            </a:r>
            <a:endParaRPr lang="en-US" sz="2000" dirty="0" smtClean="0"/>
          </a:p>
          <a:p>
            <a:r>
              <a:rPr lang="en-US" sz="2000" dirty="0" smtClean="0"/>
              <a:t>// Once </a:t>
            </a:r>
            <a:r>
              <a:rPr lang="en-US" sz="2000" dirty="0"/>
              <a:t>you are done trying to 'optimize' this routine, </a:t>
            </a:r>
            <a:endParaRPr lang="en-US" sz="2000" dirty="0" smtClean="0"/>
          </a:p>
          <a:p>
            <a:r>
              <a:rPr lang="en-US" sz="2000" dirty="0" smtClean="0"/>
              <a:t>// </a:t>
            </a:r>
            <a:r>
              <a:rPr lang="en-US" sz="2000" dirty="0"/>
              <a:t>and have </a:t>
            </a:r>
            <a:r>
              <a:rPr lang="en-US" sz="2000" dirty="0" smtClean="0"/>
              <a:t>realized </a:t>
            </a:r>
            <a:r>
              <a:rPr lang="en-US" sz="2000" dirty="0"/>
              <a:t>what a terrible mistake that was, </a:t>
            </a:r>
            <a:endParaRPr lang="en-US" sz="2000" dirty="0" smtClean="0"/>
          </a:p>
          <a:p>
            <a:r>
              <a:rPr lang="en-US" sz="2000" dirty="0" smtClean="0"/>
              <a:t>// </a:t>
            </a:r>
            <a:r>
              <a:rPr lang="en-US" sz="2000" dirty="0"/>
              <a:t>please increment the following counter as a warning </a:t>
            </a:r>
            <a:endParaRPr lang="en-US" sz="2000" dirty="0" smtClean="0"/>
          </a:p>
          <a:p>
            <a:r>
              <a:rPr lang="en-US" sz="2000" dirty="0" smtClean="0"/>
              <a:t>// </a:t>
            </a:r>
            <a:r>
              <a:rPr lang="en-US" sz="2000" dirty="0"/>
              <a:t>to the next guy: </a:t>
            </a:r>
            <a:endParaRPr lang="en-US" sz="2000" dirty="0" smtClean="0"/>
          </a:p>
          <a:p>
            <a:r>
              <a:rPr lang="en-US" sz="2000" dirty="0" smtClean="0"/>
              <a:t>// </a:t>
            </a:r>
            <a:r>
              <a:rPr lang="en-US" sz="2000" dirty="0" err="1" smtClean="0"/>
              <a:t>total_hours_wasted_here</a:t>
            </a:r>
            <a:r>
              <a:rPr lang="en-US" sz="2000" dirty="0" smtClean="0"/>
              <a:t> </a:t>
            </a:r>
            <a:r>
              <a:rPr lang="en-US" sz="2000" dirty="0"/>
              <a:t>= 42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524000" y="4038600"/>
            <a:ext cx="6906126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// somedev1 - 6/7/02 Adding temporary tracking of Login screen </a:t>
            </a:r>
            <a:endParaRPr lang="en-US" sz="2000" dirty="0" smtClean="0"/>
          </a:p>
          <a:p>
            <a:r>
              <a:rPr lang="en-US" sz="2000" dirty="0" smtClean="0"/>
              <a:t>// </a:t>
            </a:r>
            <a:r>
              <a:rPr lang="en-US" sz="2000" dirty="0"/>
              <a:t>somedev2 - 5/22/07 Temporary my </a:t>
            </a:r>
            <a:r>
              <a:rPr lang="en-US" sz="2000" dirty="0" smtClean="0"/>
              <a:t>###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1523999" y="4800600"/>
            <a:ext cx="261085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// Magic. Do not </a:t>
            </a:r>
            <a:r>
              <a:rPr lang="en-US" sz="2000" dirty="0" smtClean="0"/>
              <a:t>touch</a:t>
            </a:r>
            <a:endParaRPr 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1523999" y="5410200"/>
            <a:ext cx="2021305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// drunk, fix later</a:t>
            </a:r>
          </a:p>
        </p:txBody>
      </p:sp>
    </p:spTree>
    <p:extLst>
      <p:ext uri="{BB962C8B-B14F-4D97-AF65-F5344CB8AC3E}">
        <p14:creationId xmlns:p14="http://schemas.microsoft.com/office/powerpoint/2010/main" val="1567925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0" y="6324600"/>
            <a:ext cx="9150927" cy="533400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/>
          </a:bodyPr>
          <a:lstStyle/>
          <a:p>
            <a:r>
              <a:rPr lang="en-US" dirty="0" smtClean="0"/>
              <a:t>A documentation generator is a </a:t>
            </a:r>
            <a:r>
              <a:rPr lang="en-US" i="1" dirty="0" smtClean="0"/>
              <a:t>tool</a:t>
            </a:r>
            <a:r>
              <a:rPr lang="en-US" dirty="0" smtClean="0"/>
              <a:t> that generates documentation for programmers or end users, from a set of specially commented source codes</a:t>
            </a:r>
          </a:p>
          <a:p>
            <a:r>
              <a:rPr lang="en-US" dirty="0" err="1" smtClean="0"/>
              <a:t>Doxygen</a:t>
            </a:r>
            <a:r>
              <a:rPr lang="en-US" dirty="0" smtClean="0"/>
              <a:t> is a documentation generator for C, C++, Java, Objective-C, Python and to some extent PHP, C# and D</a:t>
            </a:r>
          </a:p>
          <a:p>
            <a:r>
              <a:rPr lang="en-US" dirty="0" smtClean="0"/>
              <a:t>Portable (Windows/ Linux/ Mac)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dirty="0" smtClean="0">
                <a:solidFill>
                  <a:schemeClr val="bg1"/>
                </a:solidFill>
              </a:rPr>
              <a:t>21/01/2014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400" dirty="0" smtClean="0">
                <a:solidFill>
                  <a:schemeClr val="bg1"/>
                </a:solidFill>
              </a:rPr>
              <a:t>Ravikishore Kommajosyula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712EF-9B5B-44EC-8FFF-50F3131796A5}" type="slidenum">
              <a:rPr lang="en-US" sz="1400" smtClean="0">
                <a:solidFill>
                  <a:schemeClr val="bg1"/>
                </a:solidFill>
              </a:rPr>
              <a:t>9</a:t>
            </a:fld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0" y="0"/>
            <a:ext cx="9144000" cy="990600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bg1"/>
                </a:solidFill>
              </a:rPr>
              <a:t>Documentation Generators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3431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avi_blue_border_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Ravi_blue_border_1</Template>
  <TotalTime>259</TotalTime>
  <Words>950</Words>
  <Application>Microsoft Office PowerPoint</Application>
  <PresentationFormat>On-screen Show (4:3)</PresentationFormat>
  <Paragraphs>216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Ravi_blue_border_1</vt:lpstr>
      <vt:lpstr>Eclipse IDE and Debugging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Eclipse IDE and Debugging</dc:title>
  <dc:creator>Ravi</dc:creator>
  <cp:lastModifiedBy>Ravi</cp:lastModifiedBy>
  <cp:revision>16</cp:revision>
  <dcterms:created xsi:type="dcterms:W3CDTF">2014-01-19T14:14:09Z</dcterms:created>
  <dcterms:modified xsi:type="dcterms:W3CDTF">2014-01-20T21:40:09Z</dcterms:modified>
</cp:coreProperties>
</file>