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4" r:id="rId5"/>
    <p:sldId id="262" r:id="rId6"/>
    <p:sldId id="263" r:id="rId7"/>
    <p:sldId id="261"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2DF8B8-DEAA-4BBD-8BF1-3989F443664C}" type="datetimeFigureOut">
              <a:rPr lang="en-US" smtClean="0"/>
              <a:t>11/24/2013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094560-A583-4943-85D3-91539C26B7B3}" type="slidenum">
              <a:rPr lang="en-US" smtClean="0"/>
              <a:t>‹#›</a:t>
            </a:fld>
            <a:endParaRPr lang="en-US"/>
          </a:p>
        </p:txBody>
      </p:sp>
    </p:spTree>
    <p:extLst>
      <p:ext uri="{BB962C8B-B14F-4D97-AF65-F5344CB8AC3E}">
        <p14:creationId xmlns:p14="http://schemas.microsoft.com/office/powerpoint/2010/main" val="4039470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aegis.sourceforge.net/auug97.pdf"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egis.sourceforge.net/auug97.pdf"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egis.sourceforge.net/auug97.pdf"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aegis.sourceforge.net/auug97.pdf"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094560-A583-4943-85D3-91539C26B7B3}" type="slidenum">
              <a:rPr lang="en-US" smtClean="0"/>
              <a:t>2</a:t>
            </a:fld>
            <a:endParaRPr lang="en-US"/>
          </a:p>
        </p:txBody>
      </p:sp>
    </p:spTree>
    <p:extLst>
      <p:ext uri="{BB962C8B-B14F-4D97-AF65-F5344CB8AC3E}">
        <p14:creationId xmlns:p14="http://schemas.microsoft.com/office/powerpoint/2010/main" val="176536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PortabilityMake</a:t>
            </a:r>
            <a:r>
              <a:rPr lang="en-US" sz="1200" b="0" i="0" kern="1200" dirty="0" smtClean="0">
                <a:solidFill>
                  <a:schemeClr val="tx1"/>
                </a:solidFill>
                <a:effectLst/>
                <a:latin typeface="+mn-lt"/>
                <a:ea typeface="+mn-ea"/>
                <a:cs typeface="+mn-cs"/>
              </a:rPr>
              <a:t> largely depends on embedded shell scripts to create the target from the dependencies. This makes </a:t>
            </a:r>
            <a:r>
              <a:rPr lang="en-US" sz="1200" b="0" i="0" kern="1200" dirty="0" err="1" smtClean="0">
                <a:solidFill>
                  <a:schemeClr val="tx1"/>
                </a:solidFill>
                <a:effectLst/>
                <a:latin typeface="+mn-lt"/>
                <a:ea typeface="+mn-ea"/>
                <a:cs typeface="+mn-cs"/>
              </a:rPr>
              <a:t>Makefiles</a:t>
            </a:r>
            <a:r>
              <a:rPr lang="en-US" sz="1200" b="0" i="0" kern="1200" dirty="0" smtClean="0">
                <a:solidFill>
                  <a:schemeClr val="tx1"/>
                </a:solidFill>
                <a:effectLst/>
                <a:latin typeface="+mn-lt"/>
                <a:ea typeface="+mn-ea"/>
                <a:cs typeface="+mn-cs"/>
              </a:rPr>
              <a:t> non-portable across systems that have completely different shells, like Linux and Windows.</a:t>
            </a:r>
          </a:p>
          <a:p>
            <a:r>
              <a:rPr lang="en-US" sz="1200" b="0" i="0" kern="1200" dirty="0" err="1" smtClean="0">
                <a:solidFill>
                  <a:schemeClr val="tx1"/>
                </a:solidFill>
                <a:effectLst/>
                <a:latin typeface="+mn-lt"/>
                <a:ea typeface="+mn-ea"/>
                <a:cs typeface="+mn-cs"/>
              </a:rPr>
              <a:t>Reliability</a:t>
            </a:r>
            <a:r>
              <a:rPr lang="en-US" dirty="0" err="1" smtClean="0"/>
              <a:t>In</a:t>
            </a:r>
            <a:r>
              <a:rPr lang="en-US" dirty="0" smtClean="0"/>
              <a:t> a project consisting of a tree folders, a common technique is to employ hierarchical </a:t>
            </a:r>
            <a:r>
              <a:rPr lang="en-US" dirty="0" err="1" smtClean="0"/>
              <a:t>Makefiles</a:t>
            </a:r>
            <a:r>
              <a:rPr lang="en-US" dirty="0" smtClean="0"/>
              <a:t>. The problem with this approach is that, when make is building a sub-folder it does to have the complete view of the dependency graph. This leads to incorrect builds. This problem is described in more detail in the paper </a:t>
            </a:r>
            <a:r>
              <a:rPr lang="en-US" dirty="0" smtClean="0">
                <a:hlinkClick r:id="rId3"/>
              </a:rPr>
              <a:t>Recursive Make Considered Harmful</a:t>
            </a:r>
            <a:endParaRPr lang="en-US" dirty="0" smtClean="0"/>
          </a:p>
          <a:p>
            <a:r>
              <a:rPr lang="en-US" dirty="0" err="1" smtClean="0"/>
              <a:t>ReproducibilityOS</a:t>
            </a:r>
            <a:r>
              <a:rPr lang="en-US" dirty="0" smtClean="0"/>
              <a:t> environment variables can greatly affect the build, since make automatically converts all OS environment variables into make variables. The build can vary between systems depending the values set in the environment variables.</a:t>
            </a:r>
          </a:p>
          <a:p>
            <a:endParaRPr lang="en-US" dirty="0"/>
          </a:p>
        </p:txBody>
      </p:sp>
      <p:sp>
        <p:nvSpPr>
          <p:cNvPr id="4" name="Slide Number Placeholder 3"/>
          <p:cNvSpPr>
            <a:spLocks noGrp="1"/>
          </p:cNvSpPr>
          <p:nvPr>
            <p:ph type="sldNum" sz="quarter" idx="10"/>
          </p:nvPr>
        </p:nvSpPr>
        <p:spPr/>
        <p:txBody>
          <a:bodyPr/>
          <a:lstStyle/>
          <a:p>
            <a:fld id="{19094560-A583-4943-85D3-91539C26B7B3}" type="slidenum">
              <a:rPr lang="en-US" smtClean="0"/>
              <a:t>17</a:t>
            </a:fld>
            <a:endParaRPr lang="en-US"/>
          </a:p>
        </p:txBody>
      </p:sp>
    </p:spTree>
    <p:extLst>
      <p:ext uri="{BB962C8B-B14F-4D97-AF65-F5344CB8AC3E}">
        <p14:creationId xmlns:p14="http://schemas.microsoft.com/office/powerpoint/2010/main" val="3362009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PortabilityMake</a:t>
            </a:r>
            <a:r>
              <a:rPr lang="en-US" sz="1200" b="0" i="0" kern="1200" dirty="0" smtClean="0">
                <a:solidFill>
                  <a:schemeClr val="tx1"/>
                </a:solidFill>
                <a:effectLst/>
                <a:latin typeface="+mn-lt"/>
                <a:ea typeface="+mn-ea"/>
                <a:cs typeface="+mn-cs"/>
              </a:rPr>
              <a:t> largely depends on embedded shell scripts to create the target from the dependencies. This makes </a:t>
            </a:r>
            <a:r>
              <a:rPr lang="en-US" sz="1200" b="0" i="0" kern="1200" dirty="0" err="1" smtClean="0">
                <a:solidFill>
                  <a:schemeClr val="tx1"/>
                </a:solidFill>
                <a:effectLst/>
                <a:latin typeface="+mn-lt"/>
                <a:ea typeface="+mn-ea"/>
                <a:cs typeface="+mn-cs"/>
              </a:rPr>
              <a:t>Makefiles</a:t>
            </a:r>
            <a:r>
              <a:rPr lang="en-US" sz="1200" b="0" i="0" kern="1200" dirty="0" smtClean="0">
                <a:solidFill>
                  <a:schemeClr val="tx1"/>
                </a:solidFill>
                <a:effectLst/>
                <a:latin typeface="+mn-lt"/>
                <a:ea typeface="+mn-ea"/>
                <a:cs typeface="+mn-cs"/>
              </a:rPr>
              <a:t> non-portable across systems that have completely different shells, like Linux and Windows.</a:t>
            </a:r>
          </a:p>
          <a:p>
            <a:r>
              <a:rPr lang="en-US" sz="1200" b="0" i="0" kern="1200" dirty="0" err="1" smtClean="0">
                <a:solidFill>
                  <a:schemeClr val="tx1"/>
                </a:solidFill>
                <a:effectLst/>
                <a:latin typeface="+mn-lt"/>
                <a:ea typeface="+mn-ea"/>
                <a:cs typeface="+mn-cs"/>
              </a:rPr>
              <a:t>Reliability</a:t>
            </a:r>
            <a:r>
              <a:rPr lang="en-US" dirty="0" err="1" smtClean="0"/>
              <a:t>In</a:t>
            </a:r>
            <a:r>
              <a:rPr lang="en-US" dirty="0" smtClean="0"/>
              <a:t> a project consisting of a tree folders, a common technique is to employ hierarchical </a:t>
            </a:r>
            <a:r>
              <a:rPr lang="en-US" dirty="0" err="1" smtClean="0"/>
              <a:t>Makefiles</a:t>
            </a:r>
            <a:r>
              <a:rPr lang="en-US" dirty="0" smtClean="0"/>
              <a:t>. The problem with this approach is that, when make is building a sub-folder it does to have the complete view of the dependency graph. This leads to incorrect builds. This problem is described in more detail in the paper </a:t>
            </a:r>
            <a:r>
              <a:rPr lang="en-US" dirty="0" smtClean="0">
                <a:hlinkClick r:id="rId3"/>
              </a:rPr>
              <a:t>Recursive Make Considered Harmful</a:t>
            </a:r>
            <a:endParaRPr lang="en-US" dirty="0" smtClean="0"/>
          </a:p>
          <a:p>
            <a:r>
              <a:rPr lang="en-US" dirty="0" err="1" smtClean="0"/>
              <a:t>ReproducibilityOS</a:t>
            </a:r>
            <a:r>
              <a:rPr lang="en-US" dirty="0" smtClean="0"/>
              <a:t> environment variables can greatly affect the build, since make automatically converts all OS environment variables into make variables. </a:t>
            </a:r>
            <a:r>
              <a:rPr lang="en-US" smtClean="0"/>
              <a:t>The build can vary between systems depending the values set in the environment variables.</a:t>
            </a:r>
          </a:p>
          <a:p>
            <a:endParaRPr lang="en-US"/>
          </a:p>
        </p:txBody>
      </p:sp>
      <p:sp>
        <p:nvSpPr>
          <p:cNvPr id="4" name="Slide Number Placeholder 3"/>
          <p:cNvSpPr>
            <a:spLocks noGrp="1"/>
          </p:cNvSpPr>
          <p:nvPr>
            <p:ph type="sldNum" sz="quarter" idx="10"/>
          </p:nvPr>
        </p:nvSpPr>
        <p:spPr/>
        <p:txBody>
          <a:bodyPr/>
          <a:lstStyle/>
          <a:p>
            <a:fld id="{19094560-A583-4943-85D3-91539C26B7B3}" type="slidenum">
              <a:rPr lang="en-US" smtClean="0"/>
              <a:t>18</a:t>
            </a:fld>
            <a:endParaRPr lang="en-US"/>
          </a:p>
        </p:txBody>
      </p:sp>
    </p:spTree>
    <p:extLst>
      <p:ext uri="{BB962C8B-B14F-4D97-AF65-F5344CB8AC3E}">
        <p14:creationId xmlns:p14="http://schemas.microsoft.com/office/powerpoint/2010/main" val="3362009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PortabilityMake</a:t>
            </a:r>
            <a:r>
              <a:rPr lang="en-US" sz="1200" b="0" i="0" kern="1200" dirty="0" smtClean="0">
                <a:solidFill>
                  <a:schemeClr val="tx1"/>
                </a:solidFill>
                <a:effectLst/>
                <a:latin typeface="+mn-lt"/>
                <a:ea typeface="+mn-ea"/>
                <a:cs typeface="+mn-cs"/>
              </a:rPr>
              <a:t> largely depends on embedded shell scripts to create the target from the dependencies. This makes </a:t>
            </a:r>
            <a:r>
              <a:rPr lang="en-US" sz="1200" b="0" i="0" kern="1200" dirty="0" err="1" smtClean="0">
                <a:solidFill>
                  <a:schemeClr val="tx1"/>
                </a:solidFill>
                <a:effectLst/>
                <a:latin typeface="+mn-lt"/>
                <a:ea typeface="+mn-ea"/>
                <a:cs typeface="+mn-cs"/>
              </a:rPr>
              <a:t>Makefiles</a:t>
            </a:r>
            <a:r>
              <a:rPr lang="en-US" sz="1200" b="0" i="0" kern="1200" dirty="0" smtClean="0">
                <a:solidFill>
                  <a:schemeClr val="tx1"/>
                </a:solidFill>
                <a:effectLst/>
                <a:latin typeface="+mn-lt"/>
                <a:ea typeface="+mn-ea"/>
                <a:cs typeface="+mn-cs"/>
              </a:rPr>
              <a:t> non-portable across systems that have completely different shells, like Linux and Windows.</a:t>
            </a:r>
          </a:p>
          <a:p>
            <a:r>
              <a:rPr lang="en-US" sz="1200" b="0" i="0" kern="1200" dirty="0" err="1" smtClean="0">
                <a:solidFill>
                  <a:schemeClr val="tx1"/>
                </a:solidFill>
                <a:effectLst/>
                <a:latin typeface="+mn-lt"/>
                <a:ea typeface="+mn-ea"/>
                <a:cs typeface="+mn-cs"/>
              </a:rPr>
              <a:t>Reliability</a:t>
            </a:r>
            <a:r>
              <a:rPr lang="en-US" dirty="0" err="1" smtClean="0"/>
              <a:t>In</a:t>
            </a:r>
            <a:r>
              <a:rPr lang="en-US" dirty="0" smtClean="0"/>
              <a:t> a project consisting of a tree folders, a common technique is to employ hierarchical </a:t>
            </a:r>
            <a:r>
              <a:rPr lang="en-US" dirty="0" err="1" smtClean="0"/>
              <a:t>Makefiles</a:t>
            </a:r>
            <a:r>
              <a:rPr lang="en-US" dirty="0" smtClean="0"/>
              <a:t>. The problem with this approach is that, when make is building a sub-folder it does to have the complete view of the dependency graph. This leads to incorrect builds. This problem is described in more detail in the paper </a:t>
            </a:r>
            <a:r>
              <a:rPr lang="en-US" dirty="0" smtClean="0">
                <a:hlinkClick r:id="rId3"/>
              </a:rPr>
              <a:t>Recursive Make Considered Harmful</a:t>
            </a:r>
            <a:endParaRPr lang="en-US" dirty="0" smtClean="0"/>
          </a:p>
          <a:p>
            <a:r>
              <a:rPr lang="en-US" dirty="0" err="1" smtClean="0"/>
              <a:t>ReproducibilityOS</a:t>
            </a:r>
            <a:r>
              <a:rPr lang="en-US" dirty="0" smtClean="0"/>
              <a:t> environment variables can greatly affect the build, since make automatically converts all OS environment variables into make variables. </a:t>
            </a:r>
            <a:r>
              <a:rPr lang="en-US" smtClean="0"/>
              <a:t>The build can vary between systems depending the values set in the environment variables.</a:t>
            </a:r>
          </a:p>
          <a:p>
            <a:endParaRPr lang="en-US"/>
          </a:p>
        </p:txBody>
      </p:sp>
      <p:sp>
        <p:nvSpPr>
          <p:cNvPr id="4" name="Slide Number Placeholder 3"/>
          <p:cNvSpPr>
            <a:spLocks noGrp="1"/>
          </p:cNvSpPr>
          <p:nvPr>
            <p:ph type="sldNum" sz="quarter" idx="10"/>
          </p:nvPr>
        </p:nvSpPr>
        <p:spPr/>
        <p:txBody>
          <a:bodyPr/>
          <a:lstStyle/>
          <a:p>
            <a:fld id="{19094560-A583-4943-85D3-91539C26B7B3}" type="slidenum">
              <a:rPr lang="en-US" smtClean="0"/>
              <a:t>19</a:t>
            </a:fld>
            <a:endParaRPr lang="en-US"/>
          </a:p>
        </p:txBody>
      </p:sp>
    </p:spTree>
    <p:extLst>
      <p:ext uri="{BB962C8B-B14F-4D97-AF65-F5344CB8AC3E}">
        <p14:creationId xmlns:p14="http://schemas.microsoft.com/office/powerpoint/2010/main" val="3362009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PortabilityMake</a:t>
            </a:r>
            <a:r>
              <a:rPr lang="en-US" sz="1200" b="0" i="0" kern="1200" dirty="0" smtClean="0">
                <a:solidFill>
                  <a:schemeClr val="tx1"/>
                </a:solidFill>
                <a:effectLst/>
                <a:latin typeface="+mn-lt"/>
                <a:ea typeface="+mn-ea"/>
                <a:cs typeface="+mn-cs"/>
              </a:rPr>
              <a:t> largely depends on embedded shell scripts to create the target from the dependencies. This makes </a:t>
            </a:r>
            <a:r>
              <a:rPr lang="en-US" sz="1200" b="0" i="0" kern="1200" dirty="0" err="1" smtClean="0">
                <a:solidFill>
                  <a:schemeClr val="tx1"/>
                </a:solidFill>
                <a:effectLst/>
                <a:latin typeface="+mn-lt"/>
                <a:ea typeface="+mn-ea"/>
                <a:cs typeface="+mn-cs"/>
              </a:rPr>
              <a:t>Makefiles</a:t>
            </a:r>
            <a:r>
              <a:rPr lang="en-US" sz="1200" b="0" i="0" kern="1200" dirty="0" smtClean="0">
                <a:solidFill>
                  <a:schemeClr val="tx1"/>
                </a:solidFill>
                <a:effectLst/>
                <a:latin typeface="+mn-lt"/>
                <a:ea typeface="+mn-ea"/>
                <a:cs typeface="+mn-cs"/>
              </a:rPr>
              <a:t> non-portable across systems that have completely different shells, like Linux and Windows.</a:t>
            </a:r>
          </a:p>
          <a:p>
            <a:r>
              <a:rPr lang="en-US" sz="1200" b="0" i="0" kern="1200" dirty="0" err="1" smtClean="0">
                <a:solidFill>
                  <a:schemeClr val="tx1"/>
                </a:solidFill>
                <a:effectLst/>
                <a:latin typeface="+mn-lt"/>
                <a:ea typeface="+mn-ea"/>
                <a:cs typeface="+mn-cs"/>
              </a:rPr>
              <a:t>Reliability</a:t>
            </a:r>
            <a:r>
              <a:rPr lang="en-US" dirty="0" err="1" smtClean="0"/>
              <a:t>In</a:t>
            </a:r>
            <a:r>
              <a:rPr lang="en-US" dirty="0" smtClean="0"/>
              <a:t> a project consisting of a tree folders, a common technique is to employ hierarchical </a:t>
            </a:r>
            <a:r>
              <a:rPr lang="en-US" dirty="0" err="1" smtClean="0"/>
              <a:t>Makefiles</a:t>
            </a:r>
            <a:r>
              <a:rPr lang="en-US" dirty="0" smtClean="0"/>
              <a:t>. The problem with this approach is that, when make is building a sub-folder it does to have the complete view of the dependency graph. This leads to incorrect builds. This problem is described in more detail in the paper </a:t>
            </a:r>
            <a:r>
              <a:rPr lang="en-US" dirty="0" smtClean="0">
                <a:hlinkClick r:id="rId3"/>
              </a:rPr>
              <a:t>Recursive Make Considered Harmful</a:t>
            </a:r>
            <a:endParaRPr lang="en-US" dirty="0" smtClean="0"/>
          </a:p>
          <a:p>
            <a:r>
              <a:rPr lang="en-US" dirty="0" err="1" smtClean="0"/>
              <a:t>ReproducibilityOS</a:t>
            </a:r>
            <a:r>
              <a:rPr lang="en-US" dirty="0" smtClean="0"/>
              <a:t> environment variables can greatly affect the build, since make automatically converts all OS environment variables into make variables. </a:t>
            </a:r>
            <a:r>
              <a:rPr lang="en-US" smtClean="0"/>
              <a:t>The build can vary between systems depending the values set in the environment variables.</a:t>
            </a:r>
          </a:p>
          <a:p>
            <a:endParaRPr lang="en-US"/>
          </a:p>
        </p:txBody>
      </p:sp>
      <p:sp>
        <p:nvSpPr>
          <p:cNvPr id="4" name="Slide Number Placeholder 3"/>
          <p:cNvSpPr>
            <a:spLocks noGrp="1"/>
          </p:cNvSpPr>
          <p:nvPr>
            <p:ph type="sldNum" sz="quarter" idx="10"/>
          </p:nvPr>
        </p:nvSpPr>
        <p:spPr/>
        <p:txBody>
          <a:bodyPr/>
          <a:lstStyle/>
          <a:p>
            <a:fld id="{19094560-A583-4943-85D3-91539C26B7B3}" type="slidenum">
              <a:rPr lang="en-US" smtClean="0"/>
              <a:t>20</a:t>
            </a:fld>
            <a:endParaRPr lang="en-US"/>
          </a:p>
        </p:txBody>
      </p:sp>
    </p:spTree>
    <p:extLst>
      <p:ext uri="{BB962C8B-B14F-4D97-AF65-F5344CB8AC3E}">
        <p14:creationId xmlns:p14="http://schemas.microsoft.com/office/powerpoint/2010/main" val="3362009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094560-A583-4943-85D3-91539C26B7B3}" type="slidenum">
              <a:rPr lang="en-US" smtClean="0"/>
              <a:t>21</a:t>
            </a:fld>
            <a:endParaRPr lang="en-US"/>
          </a:p>
        </p:txBody>
      </p:sp>
    </p:spTree>
    <p:extLst>
      <p:ext uri="{BB962C8B-B14F-4D97-AF65-F5344CB8AC3E}">
        <p14:creationId xmlns:p14="http://schemas.microsoft.com/office/powerpoint/2010/main" val="3362009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094560-A583-4943-85D3-91539C26B7B3}" type="slidenum">
              <a:rPr lang="en-US" smtClean="0"/>
              <a:t>22</a:t>
            </a:fld>
            <a:endParaRPr lang="en-US"/>
          </a:p>
        </p:txBody>
      </p:sp>
    </p:spTree>
    <p:extLst>
      <p:ext uri="{BB962C8B-B14F-4D97-AF65-F5344CB8AC3E}">
        <p14:creationId xmlns:p14="http://schemas.microsoft.com/office/powerpoint/2010/main" val="323882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dirty="0" smtClean="0"/>
              <a:t>26/11/2013</a:t>
            </a:r>
            <a:endParaRPr lang="en-US" dirty="0"/>
          </a:p>
        </p:txBody>
      </p:sp>
      <p:sp>
        <p:nvSpPr>
          <p:cNvPr id="5" name="Footer Placeholder 4"/>
          <p:cNvSpPr>
            <a:spLocks noGrp="1"/>
          </p:cNvSpPr>
          <p:nvPr>
            <p:ph type="ftr" sz="quarter" idx="11"/>
          </p:nvPr>
        </p:nvSpPr>
        <p:spPr/>
        <p:txBody>
          <a:bodyPr/>
          <a:lstStyle/>
          <a:p>
            <a:r>
              <a:rPr lang="en-US" smtClean="0"/>
              <a:t>Ravikishore Kommajosyula</a:t>
            </a:r>
            <a:endParaRPr lang="en-US"/>
          </a:p>
        </p:txBody>
      </p:sp>
      <p:sp>
        <p:nvSpPr>
          <p:cNvPr id="6" name="Slide Number Placeholder 5"/>
          <p:cNvSpPr>
            <a:spLocks noGrp="1"/>
          </p:cNvSpPr>
          <p:nvPr>
            <p:ph type="sldNum" sz="quarter" idx="12"/>
          </p:nvPr>
        </p:nvSpPr>
        <p:spPr/>
        <p:txBody>
          <a:bodyPr/>
          <a:lstStyle/>
          <a:p>
            <a:fld id="{0C9712EF-9B5B-44EC-8FFF-50F3131796A5}" type="slidenum">
              <a:rPr lang="en-US" smtClean="0"/>
              <a:t>‹#›</a:t>
            </a:fld>
            <a:endParaRPr lang="en-US"/>
          </a:p>
        </p:txBody>
      </p:sp>
    </p:spTree>
    <p:extLst>
      <p:ext uri="{BB962C8B-B14F-4D97-AF65-F5344CB8AC3E}">
        <p14:creationId xmlns:p14="http://schemas.microsoft.com/office/powerpoint/2010/main" val="277285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26/11/2013</a:t>
            </a:r>
            <a:endParaRPr lang="en-US" dirty="0"/>
          </a:p>
        </p:txBody>
      </p:sp>
      <p:sp>
        <p:nvSpPr>
          <p:cNvPr id="5" name="Footer Placeholder 4"/>
          <p:cNvSpPr>
            <a:spLocks noGrp="1"/>
          </p:cNvSpPr>
          <p:nvPr>
            <p:ph type="ftr" sz="quarter" idx="11"/>
          </p:nvPr>
        </p:nvSpPr>
        <p:spPr/>
        <p:txBody>
          <a:bodyPr/>
          <a:lstStyle/>
          <a:p>
            <a:r>
              <a:rPr lang="en-US" smtClean="0"/>
              <a:t>Ravikishore Kommajosyula</a:t>
            </a:r>
            <a:endParaRPr lang="en-US"/>
          </a:p>
        </p:txBody>
      </p:sp>
      <p:sp>
        <p:nvSpPr>
          <p:cNvPr id="6" name="Slide Number Placeholder 5"/>
          <p:cNvSpPr>
            <a:spLocks noGrp="1"/>
          </p:cNvSpPr>
          <p:nvPr>
            <p:ph type="sldNum" sz="quarter" idx="12"/>
          </p:nvPr>
        </p:nvSpPr>
        <p:spPr/>
        <p:txBody>
          <a:bodyPr/>
          <a:lstStyle/>
          <a:p>
            <a:fld id="{0C9712EF-9B5B-44EC-8FFF-50F3131796A5}" type="slidenum">
              <a:rPr lang="en-US" smtClean="0"/>
              <a:t>‹#›</a:t>
            </a:fld>
            <a:endParaRPr lang="en-US"/>
          </a:p>
        </p:txBody>
      </p:sp>
    </p:spTree>
    <p:extLst>
      <p:ext uri="{BB962C8B-B14F-4D97-AF65-F5344CB8AC3E}">
        <p14:creationId xmlns:p14="http://schemas.microsoft.com/office/powerpoint/2010/main" val="537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26/11/2013</a:t>
            </a:r>
            <a:endParaRPr lang="en-US" dirty="0"/>
          </a:p>
        </p:txBody>
      </p:sp>
      <p:sp>
        <p:nvSpPr>
          <p:cNvPr id="5" name="Footer Placeholder 4"/>
          <p:cNvSpPr>
            <a:spLocks noGrp="1"/>
          </p:cNvSpPr>
          <p:nvPr>
            <p:ph type="ftr" sz="quarter" idx="11"/>
          </p:nvPr>
        </p:nvSpPr>
        <p:spPr/>
        <p:txBody>
          <a:bodyPr/>
          <a:lstStyle/>
          <a:p>
            <a:r>
              <a:rPr lang="en-US" smtClean="0"/>
              <a:t>Ravikishore Kommajosyula</a:t>
            </a:r>
            <a:endParaRPr lang="en-US"/>
          </a:p>
        </p:txBody>
      </p:sp>
      <p:sp>
        <p:nvSpPr>
          <p:cNvPr id="6" name="Slide Number Placeholder 5"/>
          <p:cNvSpPr>
            <a:spLocks noGrp="1"/>
          </p:cNvSpPr>
          <p:nvPr>
            <p:ph type="sldNum" sz="quarter" idx="12"/>
          </p:nvPr>
        </p:nvSpPr>
        <p:spPr/>
        <p:txBody>
          <a:bodyPr/>
          <a:lstStyle/>
          <a:p>
            <a:fld id="{0C9712EF-9B5B-44EC-8FFF-50F3131796A5}" type="slidenum">
              <a:rPr lang="en-US" smtClean="0"/>
              <a:t>‹#›</a:t>
            </a:fld>
            <a:endParaRPr lang="en-US"/>
          </a:p>
        </p:txBody>
      </p:sp>
    </p:spTree>
    <p:extLst>
      <p:ext uri="{BB962C8B-B14F-4D97-AF65-F5344CB8AC3E}">
        <p14:creationId xmlns:p14="http://schemas.microsoft.com/office/powerpoint/2010/main" val="40318151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r>
              <a:rPr lang="en-US" dirty="0" smtClean="0"/>
              <a:t>26/11/2013</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dirty="0" smtClean="0"/>
              <a:t>Ravikishore Kommajosyula</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C9712EF-9B5B-44EC-8FFF-50F3131796A5}" type="slidenum">
              <a:rPr lang="en-US" smtClean="0"/>
              <a:pPr/>
              <a:t>‹#›</a:t>
            </a:fld>
            <a:endParaRPr lang="en-US" dirty="0"/>
          </a:p>
        </p:txBody>
      </p:sp>
    </p:spTree>
    <p:extLst>
      <p:ext uri="{BB962C8B-B14F-4D97-AF65-F5344CB8AC3E}">
        <p14:creationId xmlns:p14="http://schemas.microsoft.com/office/powerpoint/2010/main" val="28202190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26/11/2013</a:t>
            </a:r>
            <a:endParaRPr lang="en-US" dirty="0"/>
          </a:p>
        </p:txBody>
      </p:sp>
      <p:sp>
        <p:nvSpPr>
          <p:cNvPr id="5" name="Footer Placeholder 4"/>
          <p:cNvSpPr>
            <a:spLocks noGrp="1"/>
          </p:cNvSpPr>
          <p:nvPr>
            <p:ph type="ftr" sz="quarter" idx="11"/>
          </p:nvPr>
        </p:nvSpPr>
        <p:spPr/>
        <p:txBody>
          <a:bodyPr/>
          <a:lstStyle/>
          <a:p>
            <a:r>
              <a:rPr lang="en-US" smtClean="0"/>
              <a:t>Ravikishore Kommajosyula</a:t>
            </a:r>
            <a:endParaRPr lang="en-US"/>
          </a:p>
        </p:txBody>
      </p:sp>
      <p:sp>
        <p:nvSpPr>
          <p:cNvPr id="6" name="Slide Number Placeholder 5"/>
          <p:cNvSpPr>
            <a:spLocks noGrp="1"/>
          </p:cNvSpPr>
          <p:nvPr>
            <p:ph type="sldNum" sz="quarter" idx="12"/>
          </p:nvPr>
        </p:nvSpPr>
        <p:spPr/>
        <p:txBody>
          <a:bodyPr/>
          <a:lstStyle/>
          <a:p>
            <a:fld id="{0C9712EF-9B5B-44EC-8FFF-50F3131796A5}" type="slidenum">
              <a:rPr lang="en-US" smtClean="0"/>
              <a:t>‹#›</a:t>
            </a:fld>
            <a:endParaRPr lang="en-US"/>
          </a:p>
        </p:txBody>
      </p:sp>
    </p:spTree>
    <p:extLst>
      <p:ext uri="{BB962C8B-B14F-4D97-AF65-F5344CB8AC3E}">
        <p14:creationId xmlns:p14="http://schemas.microsoft.com/office/powerpoint/2010/main" val="25574047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dirty="0" smtClean="0"/>
              <a:t>26/11/2013</a:t>
            </a:r>
            <a:endParaRPr lang="en-US" dirty="0"/>
          </a:p>
        </p:txBody>
      </p:sp>
      <p:sp>
        <p:nvSpPr>
          <p:cNvPr id="6" name="Footer Placeholder 5"/>
          <p:cNvSpPr>
            <a:spLocks noGrp="1"/>
          </p:cNvSpPr>
          <p:nvPr>
            <p:ph type="ftr" sz="quarter" idx="11"/>
          </p:nvPr>
        </p:nvSpPr>
        <p:spPr/>
        <p:txBody>
          <a:bodyPr/>
          <a:lstStyle/>
          <a:p>
            <a:r>
              <a:rPr lang="en-US" smtClean="0"/>
              <a:t>Ravikishore Kommajosyula</a:t>
            </a:r>
            <a:endParaRPr lang="en-US"/>
          </a:p>
        </p:txBody>
      </p:sp>
      <p:sp>
        <p:nvSpPr>
          <p:cNvPr id="7" name="Slide Number Placeholder 6"/>
          <p:cNvSpPr>
            <a:spLocks noGrp="1"/>
          </p:cNvSpPr>
          <p:nvPr>
            <p:ph type="sldNum" sz="quarter" idx="12"/>
          </p:nvPr>
        </p:nvSpPr>
        <p:spPr/>
        <p:txBody>
          <a:bodyPr/>
          <a:lstStyle/>
          <a:p>
            <a:fld id="{0C9712EF-9B5B-44EC-8FFF-50F3131796A5}" type="slidenum">
              <a:rPr lang="en-US" smtClean="0"/>
              <a:t>‹#›</a:t>
            </a:fld>
            <a:endParaRPr lang="en-US"/>
          </a:p>
        </p:txBody>
      </p:sp>
    </p:spTree>
    <p:extLst>
      <p:ext uri="{BB962C8B-B14F-4D97-AF65-F5344CB8AC3E}">
        <p14:creationId xmlns:p14="http://schemas.microsoft.com/office/powerpoint/2010/main" val="264646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dirty="0" smtClean="0"/>
              <a:t>26/11/2013</a:t>
            </a:r>
            <a:endParaRPr lang="en-US" dirty="0"/>
          </a:p>
        </p:txBody>
      </p:sp>
      <p:sp>
        <p:nvSpPr>
          <p:cNvPr id="8" name="Footer Placeholder 7"/>
          <p:cNvSpPr>
            <a:spLocks noGrp="1"/>
          </p:cNvSpPr>
          <p:nvPr>
            <p:ph type="ftr" sz="quarter" idx="11"/>
          </p:nvPr>
        </p:nvSpPr>
        <p:spPr/>
        <p:txBody>
          <a:bodyPr/>
          <a:lstStyle/>
          <a:p>
            <a:r>
              <a:rPr lang="en-US" smtClean="0"/>
              <a:t>Ravikishore Kommajosyula</a:t>
            </a:r>
            <a:endParaRPr lang="en-US"/>
          </a:p>
        </p:txBody>
      </p:sp>
      <p:sp>
        <p:nvSpPr>
          <p:cNvPr id="9" name="Slide Number Placeholder 8"/>
          <p:cNvSpPr>
            <a:spLocks noGrp="1"/>
          </p:cNvSpPr>
          <p:nvPr>
            <p:ph type="sldNum" sz="quarter" idx="12"/>
          </p:nvPr>
        </p:nvSpPr>
        <p:spPr/>
        <p:txBody>
          <a:bodyPr/>
          <a:lstStyle/>
          <a:p>
            <a:fld id="{0C9712EF-9B5B-44EC-8FFF-50F3131796A5}" type="slidenum">
              <a:rPr lang="en-US" smtClean="0"/>
              <a:t>‹#›</a:t>
            </a:fld>
            <a:endParaRPr lang="en-US"/>
          </a:p>
        </p:txBody>
      </p:sp>
    </p:spTree>
    <p:extLst>
      <p:ext uri="{BB962C8B-B14F-4D97-AF65-F5344CB8AC3E}">
        <p14:creationId xmlns:p14="http://schemas.microsoft.com/office/powerpoint/2010/main" val="235717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dirty="0" smtClean="0"/>
              <a:t>26/11/2013</a:t>
            </a:r>
            <a:endParaRPr lang="en-US" dirty="0"/>
          </a:p>
        </p:txBody>
      </p:sp>
      <p:sp>
        <p:nvSpPr>
          <p:cNvPr id="4" name="Footer Placeholder 3"/>
          <p:cNvSpPr>
            <a:spLocks noGrp="1"/>
          </p:cNvSpPr>
          <p:nvPr>
            <p:ph type="ftr" sz="quarter" idx="11"/>
          </p:nvPr>
        </p:nvSpPr>
        <p:spPr/>
        <p:txBody>
          <a:bodyPr/>
          <a:lstStyle/>
          <a:p>
            <a:r>
              <a:rPr lang="en-US" smtClean="0"/>
              <a:t>Ravikishore Kommajosyula</a:t>
            </a:r>
            <a:endParaRPr lang="en-US"/>
          </a:p>
        </p:txBody>
      </p:sp>
      <p:sp>
        <p:nvSpPr>
          <p:cNvPr id="5" name="Slide Number Placeholder 4"/>
          <p:cNvSpPr>
            <a:spLocks noGrp="1"/>
          </p:cNvSpPr>
          <p:nvPr>
            <p:ph type="sldNum" sz="quarter" idx="12"/>
          </p:nvPr>
        </p:nvSpPr>
        <p:spPr/>
        <p:txBody>
          <a:bodyPr/>
          <a:lstStyle/>
          <a:p>
            <a:fld id="{0C9712EF-9B5B-44EC-8FFF-50F3131796A5}" type="slidenum">
              <a:rPr lang="en-US" smtClean="0"/>
              <a:t>‹#›</a:t>
            </a:fld>
            <a:endParaRPr lang="en-US"/>
          </a:p>
        </p:txBody>
      </p:sp>
    </p:spTree>
    <p:extLst>
      <p:ext uri="{BB962C8B-B14F-4D97-AF65-F5344CB8AC3E}">
        <p14:creationId xmlns:p14="http://schemas.microsoft.com/office/powerpoint/2010/main" val="271430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26/11/2013</a:t>
            </a:r>
            <a:endParaRPr lang="en-US" dirty="0"/>
          </a:p>
        </p:txBody>
      </p:sp>
      <p:sp>
        <p:nvSpPr>
          <p:cNvPr id="3" name="Footer Placeholder 2"/>
          <p:cNvSpPr>
            <a:spLocks noGrp="1"/>
          </p:cNvSpPr>
          <p:nvPr>
            <p:ph type="ftr" sz="quarter" idx="11"/>
          </p:nvPr>
        </p:nvSpPr>
        <p:spPr/>
        <p:txBody>
          <a:bodyPr/>
          <a:lstStyle/>
          <a:p>
            <a:r>
              <a:rPr lang="en-US" smtClean="0"/>
              <a:t>Ravikishore Kommajosyula</a:t>
            </a:r>
            <a:endParaRPr lang="en-US"/>
          </a:p>
        </p:txBody>
      </p:sp>
      <p:sp>
        <p:nvSpPr>
          <p:cNvPr id="4" name="Slide Number Placeholder 3"/>
          <p:cNvSpPr>
            <a:spLocks noGrp="1"/>
          </p:cNvSpPr>
          <p:nvPr>
            <p:ph type="sldNum" sz="quarter" idx="12"/>
          </p:nvPr>
        </p:nvSpPr>
        <p:spPr/>
        <p:txBody>
          <a:bodyPr/>
          <a:lstStyle/>
          <a:p>
            <a:fld id="{0C9712EF-9B5B-44EC-8FFF-50F3131796A5}" type="slidenum">
              <a:rPr lang="en-US" smtClean="0"/>
              <a:t>‹#›</a:t>
            </a:fld>
            <a:endParaRPr lang="en-US"/>
          </a:p>
        </p:txBody>
      </p:sp>
    </p:spTree>
    <p:extLst>
      <p:ext uri="{BB962C8B-B14F-4D97-AF65-F5344CB8AC3E}">
        <p14:creationId xmlns:p14="http://schemas.microsoft.com/office/powerpoint/2010/main" val="4210084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26/11/2013</a:t>
            </a:r>
            <a:endParaRPr lang="en-US" dirty="0"/>
          </a:p>
        </p:txBody>
      </p:sp>
      <p:sp>
        <p:nvSpPr>
          <p:cNvPr id="6" name="Footer Placeholder 5"/>
          <p:cNvSpPr>
            <a:spLocks noGrp="1"/>
          </p:cNvSpPr>
          <p:nvPr>
            <p:ph type="ftr" sz="quarter" idx="11"/>
          </p:nvPr>
        </p:nvSpPr>
        <p:spPr/>
        <p:txBody>
          <a:bodyPr/>
          <a:lstStyle/>
          <a:p>
            <a:r>
              <a:rPr lang="en-US" smtClean="0"/>
              <a:t>Ravikishore Kommajosyula</a:t>
            </a:r>
            <a:endParaRPr lang="en-US"/>
          </a:p>
        </p:txBody>
      </p:sp>
      <p:sp>
        <p:nvSpPr>
          <p:cNvPr id="7" name="Slide Number Placeholder 6"/>
          <p:cNvSpPr>
            <a:spLocks noGrp="1"/>
          </p:cNvSpPr>
          <p:nvPr>
            <p:ph type="sldNum" sz="quarter" idx="12"/>
          </p:nvPr>
        </p:nvSpPr>
        <p:spPr/>
        <p:txBody>
          <a:bodyPr/>
          <a:lstStyle/>
          <a:p>
            <a:fld id="{0C9712EF-9B5B-44EC-8FFF-50F3131796A5}" type="slidenum">
              <a:rPr lang="en-US" smtClean="0"/>
              <a:t>‹#›</a:t>
            </a:fld>
            <a:endParaRPr lang="en-US"/>
          </a:p>
        </p:txBody>
      </p:sp>
    </p:spTree>
    <p:extLst>
      <p:ext uri="{BB962C8B-B14F-4D97-AF65-F5344CB8AC3E}">
        <p14:creationId xmlns:p14="http://schemas.microsoft.com/office/powerpoint/2010/main" val="142972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26/11/2013</a:t>
            </a:r>
            <a:endParaRPr lang="en-US" dirty="0"/>
          </a:p>
        </p:txBody>
      </p:sp>
      <p:sp>
        <p:nvSpPr>
          <p:cNvPr id="6" name="Footer Placeholder 5"/>
          <p:cNvSpPr>
            <a:spLocks noGrp="1"/>
          </p:cNvSpPr>
          <p:nvPr>
            <p:ph type="ftr" sz="quarter" idx="11"/>
          </p:nvPr>
        </p:nvSpPr>
        <p:spPr/>
        <p:txBody>
          <a:bodyPr/>
          <a:lstStyle/>
          <a:p>
            <a:r>
              <a:rPr lang="en-US" smtClean="0"/>
              <a:t>Ravikishore Kommajosyula</a:t>
            </a:r>
            <a:endParaRPr lang="en-US"/>
          </a:p>
        </p:txBody>
      </p:sp>
      <p:sp>
        <p:nvSpPr>
          <p:cNvPr id="7" name="Slide Number Placeholder 6"/>
          <p:cNvSpPr>
            <a:spLocks noGrp="1"/>
          </p:cNvSpPr>
          <p:nvPr>
            <p:ph type="sldNum" sz="quarter" idx="12"/>
          </p:nvPr>
        </p:nvSpPr>
        <p:spPr/>
        <p:txBody>
          <a:bodyPr/>
          <a:lstStyle/>
          <a:p>
            <a:fld id="{0C9712EF-9B5B-44EC-8FFF-50F3131796A5}" type="slidenum">
              <a:rPr lang="en-US" smtClean="0"/>
              <a:t>‹#›</a:t>
            </a:fld>
            <a:endParaRPr lang="en-US"/>
          </a:p>
        </p:txBody>
      </p:sp>
    </p:spTree>
    <p:extLst>
      <p:ext uri="{BB962C8B-B14F-4D97-AF65-F5344CB8AC3E}">
        <p14:creationId xmlns:p14="http://schemas.microsoft.com/office/powerpoint/2010/main" val="183670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26/11/2013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Ravikishore Kommajosyula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712EF-9B5B-44EC-8FFF-50F3131796A5}" type="slidenum">
              <a:rPr lang="en-US" smtClean="0"/>
              <a:t>‹#›</a:t>
            </a:fld>
            <a:endParaRPr lang="en-US"/>
          </a:p>
        </p:txBody>
      </p:sp>
    </p:spTree>
    <p:extLst>
      <p:ext uri="{BB962C8B-B14F-4D97-AF65-F5344CB8AC3E}">
        <p14:creationId xmlns:p14="http://schemas.microsoft.com/office/powerpoint/2010/main" val="2445801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Eclipse IDE and Debugging</a:t>
            </a:r>
            <a:endParaRPr lang="en-US" dirty="0"/>
          </a:p>
        </p:txBody>
      </p:sp>
      <p:sp>
        <p:nvSpPr>
          <p:cNvPr id="3" name="Subtitle 2"/>
          <p:cNvSpPr>
            <a:spLocks noGrp="1"/>
          </p:cNvSpPr>
          <p:nvPr>
            <p:ph type="subTitle" idx="1"/>
          </p:nvPr>
        </p:nvSpPr>
        <p:spPr/>
        <p:txBody>
          <a:bodyPr/>
          <a:lstStyle/>
          <a:p>
            <a:r>
              <a:rPr lang="en-US" dirty="0" smtClean="0"/>
              <a:t>Ravikishore Kommajosyula</a:t>
            </a:r>
            <a:endParaRPr lang="en-US" dirty="0"/>
          </a:p>
        </p:txBody>
      </p:sp>
      <p:sp>
        <p:nvSpPr>
          <p:cNvPr id="7" name="Title 1"/>
          <p:cNvSpPr txBox="1">
            <a:spLocks/>
          </p:cNvSpPr>
          <p:nvPr/>
        </p:nvSpPr>
        <p:spPr>
          <a:xfrm>
            <a:off x="685800" y="2130425"/>
            <a:ext cx="7772400" cy="1470025"/>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The Build Process: </a:t>
            </a:r>
          </a:p>
          <a:p>
            <a:r>
              <a:rPr lang="en-US" dirty="0" err="1" smtClean="0">
                <a:solidFill>
                  <a:schemeClr val="bg1"/>
                </a:solidFill>
              </a:rPr>
              <a:t>Makefiles</a:t>
            </a:r>
            <a:r>
              <a:rPr lang="en-US" dirty="0" smtClean="0">
                <a:solidFill>
                  <a:schemeClr val="bg1"/>
                </a:solidFill>
              </a:rPr>
              <a:t> and beyond</a:t>
            </a:r>
            <a:endParaRPr lang="en-US" dirty="0">
              <a:solidFill>
                <a:schemeClr val="bg1"/>
              </a:solidFill>
            </a:endParaRPr>
          </a:p>
        </p:txBody>
      </p:sp>
      <p:sp>
        <p:nvSpPr>
          <p:cNvPr id="8" name="Subtitle 2"/>
          <p:cNvSpPr txBox="1">
            <a:spLocks/>
          </p:cNvSpPr>
          <p:nvPr/>
        </p:nvSpPr>
        <p:spPr>
          <a:xfrm>
            <a:off x="1371600" y="3886200"/>
            <a:ext cx="6400800" cy="990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mtClean="0">
                <a:solidFill>
                  <a:schemeClr val="tx2"/>
                </a:solidFill>
              </a:rPr>
              <a:t>Ravikishore Kommajosyula</a:t>
            </a:r>
            <a:endParaRPr lang="en-US" dirty="0">
              <a:solidFill>
                <a:schemeClr val="tx2"/>
              </a:solidFill>
            </a:endParaRPr>
          </a:p>
        </p:txBody>
      </p:sp>
    </p:spTree>
    <p:extLst>
      <p:ext uri="{BB962C8B-B14F-4D97-AF65-F5344CB8AC3E}">
        <p14:creationId xmlns:p14="http://schemas.microsoft.com/office/powerpoint/2010/main" val="725816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6324600"/>
            <a:ext cx="9150927" cy="533400"/>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marL="0" indent="0" algn="just">
              <a:buNone/>
            </a:pPr>
            <a:r>
              <a:rPr lang="en-US" sz="2800" dirty="0" smtClean="0">
                <a:solidFill>
                  <a:schemeClr val="accent1"/>
                </a:solidFill>
              </a:rPr>
              <a:t>Compile and Link Multiple files – Only Explicit Rules:</a:t>
            </a:r>
          </a:p>
          <a:p>
            <a:pPr marL="0" indent="0" algn="just">
              <a:buNone/>
            </a:pPr>
            <a:endParaRPr lang="en-US" sz="2800" dirty="0"/>
          </a:p>
        </p:txBody>
      </p:sp>
      <p:sp>
        <p:nvSpPr>
          <p:cNvPr id="4" name="Date Placeholder 3"/>
          <p:cNvSpPr>
            <a:spLocks noGrp="1"/>
          </p:cNvSpPr>
          <p:nvPr>
            <p:ph type="dt" sz="half" idx="10"/>
          </p:nvPr>
        </p:nvSpPr>
        <p:spPr/>
        <p:txBody>
          <a:bodyPr/>
          <a:lstStyle/>
          <a:p>
            <a:r>
              <a:rPr lang="en-US" sz="1400" dirty="0" smtClean="0">
                <a:solidFill>
                  <a:schemeClr val="bg1"/>
                </a:solidFill>
              </a:rPr>
              <a:t>26/11/2013</a:t>
            </a:r>
            <a:endParaRPr lang="en-US" sz="1400" dirty="0">
              <a:solidFill>
                <a:schemeClr val="bg1"/>
              </a:solidFill>
            </a:endParaRPr>
          </a:p>
        </p:txBody>
      </p:sp>
      <p:sp>
        <p:nvSpPr>
          <p:cNvPr id="5" name="Footer Placeholder 4"/>
          <p:cNvSpPr>
            <a:spLocks noGrp="1"/>
          </p:cNvSpPr>
          <p:nvPr>
            <p:ph type="ftr" sz="quarter" idx="11"/>
          </p:nvPr>
        </p:nvSpPr>
        <p:spPr/>
        <p:txBody>
          <a:bodyPr/>
          <a:lstStyle/>
          <a:p>
            <a:r>
              <a:rPr lang="en-US" sz="1400" smtClean="0">
                <a:solidFill>
                  <a:schemeClr val="bg1"/>
                </a:solidFill>
              </a:rPr>
              <a:t>Ravikishore Kommajosyula</a:t>
            </a:r>
            <a:endParaRPr lang="en-US" sz="1400">
              <a:solidFill>
                <a:schemeClr val="bg1"/>
              </a:solidFill>
            </a:endParaRPr>
          </a:p>
        </p:txBody>
      </p:sp>
      <p:sp>
        <p:nvSpPr>
          <p:cNvPr id="6" name="Slide Number Placeholder 5"/>
          <p:cNvSpPr>
            <a:spLocks noGrp="1"/>
          </p:cNvSpPr>
          <p:nvPr>
            <p:ph type="sldNum" sz="quarter" idx="12"/>
          </p:nvPr>
        </p:nvSpPr>
        <p:spPr/>
        <p:txBody>
          <a:bodyPr/>
          <a:lstStyle/>
          <a:p>
            <a:fld id="{0C9712EF-9B5B-44EC-8FFF-50F3131796A5}" type="slidenum">
              <a:rPr lang="en-US" sz="1400" smtClean="0">
                <a:solidFill>
                  <a:schemeClr val="bg1"/>
                </a:solidFill>
              </a:rPr>
              <a:t>10</a:t>
            </a:fld>
            <a:endParaRPr lang="en-US" sz="1400" dirty="0">
              <a:solidFill>
                <a:schemeClr val="bg1"/>
              </a:solidFill>
            </a:endParaRPr>
          </a:p>
        </p:txBody>
      </p:sp>
      <p:sp>
        <p:nvSpPr>
          <p:cNvPr id="8"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Makefile </a:t>
            </a:r>
            <a:r>
              <a:rPr lang="en-US" dirty="0" smtClean="0">
                <a:solidFill>
                  <a:schemeClr val="bg1"/>
                </a:solidFill>
              </a:rPr>
              <a:t>by examples</a:t>
            </a:r>
            <a:endParaRPr lang="en-US" dirty="0">
              <a:solidFill>
                <a:schemeClr val="bg1"/>
              </a:solidFill>
            </a:endParaRPr>
          </a:p>
        </p:txBody>
      </p:sp>
      <p:pic>
        <p:nvPicPr>
          <p:cNvPr id="3074" name="Picture 2" descr="C:\Users\Ravi\Dropbox\BGC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538" y="1809654"/>
            <a:ext cx="4641850" cy="260994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5" name="Picture 3" descr="C:\Users\Ravi\Dropbox\BGCE\6.png"/>
          <p:cNvPicPr>
            <a:picLocks noChangeAspect="1" noChangeArrowheads="1"/>
          </p:cNvPicPr>
          <p:nvPr/>
        </p:nvPicPr>
        <p:blipFill rotWithShape="1">
          <a:blip r:embed="rId3">
            <a:extLst>
              <a:ext uri="{28A0092B-C50C-407E-A947-70E740481C1C}">
                <a14:useLocalDpi xmlns:a14="http://schemas.microsoft.com/office/drawing/2010/main" val="0"/>
              </a:ext>
            </a:extLst>
          </a:blip>
          <a:srcRect b="8193"/>
          <a:stretch/>
        </p:blipFill>
        <p:spPr bwMode="auto">
          <a:xfrm>
            <a:off x="1295400" y="4495801"/>
            <a:ext cx="6553200" cy="14893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724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6324600"/>
            <a:ext cx="9150927" cy="533400"/>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3" name="Content Placeholder 2"/>
          <p:cNvSpPr>
            <a:spLocks noGrp="1"/>
          </p:cNvSpPr>
          <p:nvPr>
            <p:ph sz="half" idx="1"/>
          </p:nvPr>
        </p:nvSpPr>
        <p:spPr/>
        <p:txBody>
          <a:bodyPr>
            <a:normAutofit/>
          </a:bodyPr>
          <a:lstStyle/>
          <a:p>
            <a:pPr algn="just"/>
            <a:r>
              <a:rPr lang="en-US" sz="2800" dirty="0" smtClean="0"/>
              <a:t>Makefile can have several targets</a:t>
            </a:r>
          </a:p>
          <a:p>
            <a:pPr algn="just"/>
            <a:r>
              <a:rPr lang="en-US" dirty="0" smtClean="0"/>
              <a:t>Standard practice to have </a:t>
            </a:r>
            <a:r>
              <a:rPr lang="en-US" dirty="0" smtClean="0">
                <a:solidFill>
                  <a:schemeClr val="accent1"/>
                </a:solidFill>
              </a:rPr>
              <a:t>“all”, “release”, “debug” and “clean” </a:t>
            </a:r>
            <a:r>
              <a:rPr lang="en-US" dirty="0" smtClean="0"/>
              <a:t>targets</a:t>
            </a:r>
          </a:p>
          <a:p>
            <a:pPr algn="just"/>
            <a:r>
              <a:rPr lang="en-US" dirty="0" smtClean="0"/>
              <a:t>Debug target is a good way to hide print statements in release</a:t>
            </a:r>
          </a:p>
          <a:p>
            <a:pPr marL="0" indent="0" algn="just">
              <a:buNone/>
            </a:pPr>
            <a:endParaRPr lang="en-US" sz="2800" dirty="0"/>
          </a:p>
        </p:txBody>
      </p:sp>
      <p:sp>
        <p:nvSpPr>
          <p:cNvPr id="4" name="Date Placeholder 3"/>
          <p:cNvSpPr>
            <a:spLocks noGrp="1"/>
          </p:cNvSpPr>
          <p:nvPr>
            <p:ph type="dt" sz="half" idx="10"/>
          </p:nvPr>
        </p:nvSpPr>
        <p:spPr/>
        <p:txBody>
          <a:bodyPr/>
          <a:lstStyle/>
          <a:p>
            <a:r>
              <a:rPr lang="en-US" sz="1400" dirty="0" smtClean="0">
                <a:solidFill>
                  <a:schemeClr val="bg1"/>
                </a:solidFill>
              </a:rPr>
              <a:t>26/11/2013</a:t>
            </a:r>
            <a:endParaRPr lang="en-US" sz="1400" dirty="0">
              <a:solidFill>
                <a:schemeClr val="bg1"/>
              </a:solidFill>
            </a:endParaRPr>
          </a:p>
        </p:txBody>
      </p:sp>
      <p:sp>
        <p:nvSpPr>
          <p:cNvPr id="5" name="Footer Placeholder 4"/>
          <p:cNvSpPr>
            <a:spLocks noGrp="1"/>
          </p:cNvSpPr>
          <p:nvPr>
            <p:ph type="ftr" sz="quarter" idx="11"/>
          </p:nvPr>
        </p:nvSpPr>
        <p:spPr/>
        <p:txBody>
          <a:bodyPr/>
          <a:lstStyle/>
          <a:p>
            <a:r>
              <a:rPr lang="en-US" sz="1400" smtClean="0">
                <a:solidFill>
                  <a:schemeClr val="bg1"/>
                </a:solidFill>
              </a:rPr>
              <a:t>Ravikishore Kommajosyula</a:t>
            </a:r>
            <a:endParaRPr lang="en-US" sz="1400">
              <a:solidFill>
                <a:schemeClr val="bg1"/>
              </a:solidFill>
            </a:endParaRPr>
          </a:p>
        </p:txBody>
      </p:sp>
      <p:sp>
        <p:nvSpPr>
          <p:cNvPr id="6" name="Slide Number Placeholder 5"/>
          <p:cNvSpPr>
            <a:spLocks noGrp="1"/>
          </p:cNvSpPr>
          <p:nvPr>
            <p:ph type="sldNum" sz="quarter" idx="12"/>
          </p:nvPr>
        </p:nvSpPr>
        <p:spPr/>
        <p:txBody>
          <a:bodyPr/>
          <a:lstStyle/>
          <a:p>
            <a:fld id="{0C9712EF-9B5B-44EC-8FFF-50F3131796A5}" type="slidenum">
              <a:rPr lang="en-US" sz="1400" smtClean="0">
                <a:solidFill>
                  <a:schemeClr val="bg1"/>
                </a:solidFill>
              </a:rPr>
              <a:t>11</a:t>
            </a:fld>
            <a:endParaRPr lang="en-US" sz="1400" dirty="0">
              <a:solidFill>
                <a:schemeClr val="bg1"/>
              </a:solidFill>
            </a:endParaRPr>
          </a:p>
        </p:txBody>
      </p:sp>
      <p:sp>
        <p:nvSpPr>
          <p:cNvPr id="8"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Makefile </a:t>
            </a:r>
            <a:r>
              <a:rPr lang="en-US" dirty="0" smtClean="0">
                <a:solidFill>
                  <a:schemeClr val="bg1"/>
                </a:solidFill>
              </a:rPr>
              <a:t>– Multiple targets</a:t>
            </a:r>
            <a:endParaRPr lang="en-US" dirty="0">
              <a:solidFill>
                <a:schemeClr val="bg1"/>
              </a:solidFill>
            </a:endParaRPr>
          </a:p>
        </p:txBody>
      </p:sp>
      <p:pic>
        <p:nvPicPr>
          <p:cNvPr id="4098" name="Picture 2" descr="C:\Users\Ravi\Dropbox\BGCE\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524000"/>
            <a:ext cx="4375150" cy="4038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1809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6324600"/>
            <a:ext cx="9150927" cy="533400"/>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3" name="Content Placeholder 2"/>
          <p:cNvSpPr>
            <a:spLocks noGrp="1"/>
          </p:cNvSpPr>
          <p:nvPr>
            <p:ph sz="half" idx="1"/>
          </p:nvPr>
        </p:nvSpPr>
        <p:spPr>
          <a:xfrm>
            <a:off x="228600" y="1493837"/>
            <a:ext cx="4038600" cy="4525963"/>
          </a:xfrm>
        </p:spPr>
        <p:txBody>
          <a:bodyPr>
            <a:normAutofit/>
          </a:bodyPr>
          <a:lstStyle/>
          <a:p>
            <a:pPr marL="0" indent="0" algn="just">
              <a:buNone/>
            </a:pPr>
            <a:r>
              <a:rPr lang="en-US" dirty="0" smtClean="0">
                <a:solidFill>
                  <a:schemeClr val="accent1"/>
                </a:solidFill>
              </a:rPr>
              <a:t>Recap:</a:t>
            </a:r>
            <a:r>
              <a:rPr lang="en-US" dirty="0" smtClean="0"/>
              <a:t> Header files at compilation, Object files at linking</a:t>
            </a:r>
            <a:endParaRPr lang="en-US" dirty="0"/>
          </a:p>
          <a:p>
            <a:pPr algn="just"/>
            <a:r>
              <a:rPr lang="en-US" dirty="0" smtClean="0"/>
              <a:t>Specify the path of include files at compile time</a:t>
            </a:r>
          </a:p>
          <a:p>
            <a:pPr algn="just"/>
            <a:r>
              <a:rPr lang="en-US" dirty="0" smtClean="0"/>
              <a:t>Specify the path of library and the library name at linking</a:t>
            </a:r>
          </a:p>
          <a:p>
            <a:pPr algn="just"/>
            <a:endParaRPr lang="en-US" dirty="0" smtClean="0"/>
          </a:p>
          <a:p>
            <a:pPr marL="0" indent="0" algn="just">
              <a:buNone/>
            </a:pPr>
            <a:endParaRPr lang="en-US" sz="2800" dirty="0"/>
          </a:p>
        </p:txBody>
      </p:sp>
      <p:sp>
        <p:nvSpPr>
          <p:cNvPr id="4" name="Date Placeholder 3"/>
          <p:cNvSpPr>
            <a:spLocks noGrp="1"/>
          </p:cNvSpPr>
          <p:nvPr>
            <p:ph type="dt" sz="half" idx="10"/>
          </p:nvPr>
        </p:nvSpPr>
        <p:spPr/>
        <p:txBody>
          <a:bodyPr/>
          <a:lstStyle/>
          <a:p>
            <a:r>
              <a:rPr lang="en-US" sz="1400" dirty="0" smtClean="0">
                <a:solidFill>
                  <a:schemeClr val="bg1"/>
                </a:solidFill>
              </a:rPr>
              <a:t>26/11/2013</a:t>
            </a:r>
            <a:endParaRPr lang="en-US" sz="1400" dirty="0">
              <a:solidFill>
                <a:schemeClr val="bg1"/>
              </a:solidFill>
            </a:endParaRPr>
          </a:p>
        </p:txBody>
      </p:sp>
      <p:sp>
        <p:nvSpPr>
          <p:cNvPr id="5" name="Footer Placeholder 4"/>
          <p:cNvSpPr>
            <a:spLocks noGrp="1"/>
          </p:cNvSpPr>
          <p:nvPr>
            <p:ph type="ftr" sz="quarter" idx="11"/>
          </p:nvPr>
        </p:nvSpPr>
        <p:spPr/>
        <p:txBody>
          <a:bodyPr/>
          <a:lstStyle/>
          <a:p>
            <a:r>
              <a:rPr lang="en-US" sz="1400" smtClean="0">
                <a:solidFill>
                  <a:schemeClr val="bg1"/>
                </a:solidFill>
              </a:rPr>
              <a:t>Ravikishore Kommajosyula</a:t>
            </a:r>
            <a:endParaRPr lang="en-US" sz="1400">
              <a:solidFill>
                <a:schemeClr val="bg1"/>
              </a:solidFill>
            </a:endParaRPr>
          </a:p>
        </p:txBody>
      </p:sp>
      <p:sp>
        <p:nvSpPr>
          <p:cNvPr id="6" name="Slide Number Placeholder 5"/>
          <p:cNvSpPr>
            <a:spLocks noGrp="1"/>
          </p:cNvSpPr>
          <p:nvPr>
            <p:ph type="sldNum" sz="quarter" idx="12"/>
          </p:nvPr>
        </p:nvSpPr>
        <p:spPr/>
        <p:txBody>
          <a:bodyPr/>
          <a:lstStyle/>
          <a:p>
            <a:fld id="{0C9712EF-9B5B-44EC-8FFF-50F3131796A5}" type="slidenum">
              <a:rPr lang="en-US" sz="1400" smtClean="0">
                <a:solidFill>
                  <a:schemeClr val="bg1"/>
                </a:solidFill>
              </a:rPr>
              <a:t>12</a:t>
            </a:fld>
            <a:endParaRPr lang="en-US" sz="1400" dirty="0">
              <a:solidFill>
                <a:schemeClr val="bg1"/>
              </a:solidFill>
            </a:endParaRPr>
          </a:p>
        </p:txBody>
      </p:sp>
      <p:sp>
        <p:nvSpPr>
          <p:cNvPr id="8"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Makefile </a:t>
            </a:r>
            <a:r>
              <a:rPr lang="en-US" dirty="0" smtClean="0">
                <a:solidFill>
                  <a:schemeClr val="bg1"/>
                </a:solidFill>
              </a:rPr>
              <a:t>– Using external libraries</a:t>
            </a:r>
            <a:endParaRPr lang="en-US" dirty="0">
              <a:solidFill>
                <a:schemeClr val="bg1"/>
              </a:solidFill>
            </a:endParaRPr>
          </a:p>
        </p:txBody>
      </p:sp>
      <p:pic>
        <p:nvPicPr>
          <p:cNvPr id="5122" name="Picture 2" descr="C:\Users\Ravi\Dropbox\BGCE\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600200"/>
            <a:ext cx="4524375" cy="14478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123" name="Picture 3" descr="C:\Users\Ravi\Dropbox\BGCE\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352800"/>
            <a:ext cx="4592444" cy="1600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125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6324600"/>
            <a:ext cx="9150927" cy="533400"/>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sz="2600" dirty="0" smtClean="0">
                <a:solidFill>
                  <a:schemeClr val="accent1"/>
                </a:solidFill>
              </a:rPr>
              <a:t>Normal variables - </a:t>
            </a:r>
            <a:r>
              <a:rPr lang="en-US" sz="2600" dirty="0" smtClean="0"/>
              <a:t>Text Substitutions</a:t>
            </a:r>
          </a:p>
          <a:p>
            <a:pPr marL="0" indent="0" algn="ctr">
              <a:buNone/>
            </a:pPr>
            <a:r>
              <a:rPr lang="en-US" sz="2600" i="1" dirty="0" smtClean="0">
                <a:solidFill>
                  <a:schemeClr val="bg1">
                    <a:lumMod val="50000"/>
                  </a:schemeClr>
                </a:solidFill>
              </a:rPr>
              <a:t>CFLAGS = -O1 –Wall –</a:t>
            </a:r>
            <a:r>
              <a:rPr lang="en-US" sz="2600" i="1" dirty="0" err="1" smtClean="0">
                <a:solidFill>
                  <a:schemeClr val="bg1">
                    <a:lumMod val="50000"/>
                  </a:schemeClr>
                </a:solidFill>
              </a:rPr>
              <a:t>Werror</a:t>
            </a:r>
            <a:r>
              <a:rPr lang="en-US" sz="2600" i="1" dirty="0" smtClean="0">
                <a:solidFill>
                  <a:schemeClr val="bg1">
                    <a:lumMod val="50000"/>
                  </a:schemeClr>
                </a:solidFill>
              </a:rPr>
              <a:t> –</a:t>
            </a:r>
            <a:r>
              <a:rPr lang="en-US" sz="2600" i="1" dirty="0" err="1" smtClean="0">
                <a:solidFill>
                  <a:schemeClr val="bg1">
                    <a:lumMod val="50000"/>
                  </a:schemeClr>
                </a:solidFill>
              </a:rPr>
              <a:t>std</a:t>
            </a:r>
            <a:r>
              <a:rPr lang="en-US" sz="2600" i="1" dirty="0" smtClean="0">
                <a:solidFill>
                  <a:schemeClr val="bg1">
                    <a:lumMod val="50000"/>
                  </a:schemeClr>
                </a:solidFill>
              </a:rPr>
              <a:t>=</a:t>
            </a:r>
            <a:r>
              <a:rPr lang="en-US" sz="2600" i="1" dirty="0" err="1" smtClean="0">
                <a:solidFill>
                  <a:schemeClr val="bg1">
                    <a:lumMod val="50000"/>
                  </a:schemeClr>
                </a:solidFill>
              </a:rPr>
              <a:t>c++</a:t>
            </a:r>
            <a:r>
              <a:rPr lang="en-US" sz="2600" i="1" dirty="0" smtClean="0">
                <a:solidFill>
                  <a:schemeClr val="bg1">
                    <a:lumMod val="50000"/>
                  </a:schemeClr>
                </a:solidFill>
              </a:rPr>
              <a:t>11</a:t>
            </a:r>
          </a:p>
          <a:p>
            <a:r>
              <a:rPr lang="en-US" sz="2600" dirty="0" smtClean="0"/>
              <a:t>Value of variables can be modified / appended</a:t>
            </a:r>
          </a:p>
          <a:p>
            <a:pPr marL="0" indent="0" algn="ctr">
              <a:buNone/>
            </a:pPr>
            <a:r>
              <a:rPr lang="en-US" sz="2600" i="1" dirty="0" smtClean="0">
                <a:solidFill>
                  <a:schemeClr val="bg1">
                    <a:lumMod val="50000"/>
                  </a:schemeClr>
                </a:solidFill>
              </a:rPr>
              <a:t>CFLAGS += -DDEBUG_FLAG</a:t>
            </a:r>
          </a:p>
          <a:p>
            <a:r>
              <a:rPr lang="en-US" sz="2600" dirty="0" smtClean="0">
                <a:solidFill>
                  <a:schemeClr val="accent1"/>
                </a:solidFill>
              </a:rPr>
              <a:t>Automatic variables </a:t>
            </a:r>
            <a:r>
              <a:rPr lang="en-US" sz="2600" dirty="0" smtClean="0"/>
              <a:t>– limited scope in the recipe</a:t>
            </a:r>
          </a:p>
          <a:p>
            <a:endParaRPr lang="en-US" sz="2800" dirty="0" smtClean="0"/>
          </a:p>
        </p:txBody>
      </p:sp>
      <p:sp>
        <p:nvSpPr>
          <p:cNvPr id="4" name="Date Placeholder 3"/>
          <p:cNvSpPr>
            <a:spLocks noGrp="1"/>
          </p:cNvSpPr>
          <p:nvPr>
            <p:ph type="dt" sz="half" idx="10"/>
          </p:nvPr>
        </p:nvSpPr>
        <p:spPr/>
        <p:txBody>
          <a:bodyPr/>
          <a:lstStyle/>
          <a:p>
            <a:r>
              <a:rPr lang="en-US" sz="1400" dirty="0" smtClean="0">
                <a:solidFill>
                  <a:schemeClr val="bg1"/>
                </a:solidFill>
              </a:rPr>
              <a:t>26/11/2013</a:t>
            </a:r>
            <a:endParaRPr lang="en-US" sz="1400" dirty="0">
              <a:solidFill>
                <a:schemeClr val="bg1"/>
              </a:solidFill>
            </a:endParaRPr>
          </a:p>
        </p:txBody>
      </p:sp>
      <p:sp>
        <p:nvSpPr>
          <p:cNvPr id="5" name="Footer Placeholder 4"/>
          <p:cNvSpPr>
            <a:spLocks noGrp="1"/>
          </p:cNvSpPr>
          <p:nvPr>
            <p:ph type="ftr" sz="quarter" idx="11"/>
          </p:nvPr>
        </p:nvSpPr>
        <p:spPr/>
        <p:txBody>
          <a:bodyPr/>
          <a:lstStyle/>
          <a:p>
            <a:r>
              <a:rPr lang="en-US" sz="1400" smtClean="0">
                <a:solidFill>
                  <a:schemeClr val="bg1"/>
                </a:solidFill>
              </a:rPr>
              <a:t>Ravikishore Kommajosyula</a:t>
            </a:r>
            <a:endParaRPr lang="en-US" sz="1400">
              <a:solidFill>
                <a:schemeClr val="bg1"/>
              </a:solidFill>
            </a:endParaRPr>
          </a:p>
        </p:txBody>
      </p:sp>
      <p:sp>
        <p:nvSpPr>
          <p:cNvPr id="6" name="Slide Number Placeholder 5"/>
          <p:cNvSpPr>
            <a:spLocks noGrp="1"/>
          </p:cNvSpPr>
          <p:nvPr>
            <p:ph type="sldNum" sz="quarter" idx="12"/>
          </p:nvPr>
        </p:nvSpPr>
        <p:spPr/>
        <p:txBody>
          <a:bodyPr/>
          <a:lstStyle/>
          <a:p>
            <a:fld id="{0C9712EF-9B5B-44EC-8FFF-50F3131796A5}" type="slidenum">
              <a:rPr lang="en-US" sz="1400" smtClean="0">
                <a:solidFill>
                  <a:schemeClr val="bg1"/>
                </a:solidFill>
              </a:rPr>
              <a:t>13</a:t>
            </a:fld>
            <a:endParaRPr lang="en-US" sz="1400" dirty="0">
              <a:solidFill>
                <a:schemeClr val="bg1"/>
              </a:solidFill>
            </a:endParaRPr>
          </a:p>
        </p:txBody>
      </p:sp>
      <p:sp>
        <p:nvSpPr>
          <p:cNvPr id="8"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Makefile </a:t>
            </a:r>
            <a:r>
              <a:rPr lang="en-US" dirty="0" smtClean="0">
                <a:solidFill>
                  <a:schemeClr val="bg1"/>
                </a:solidFill>
              </a:rPr>
              <a:t>– Using variables</a:t>
            </a:r>
            <a:endParaRPr lang="en-US" dirty="0">
              <a:solidFill>
                <a:schemeClr val="bg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905245750"/>
              </p:ext>
            </p:extLst>
          </p:nvPr>
        </p:nvGraphicFramePr>
        <p:xfrm>
          <a:off x="914400" y="3562441"/>
          <a:ext cx="7239000" cy="2609759"/>
        </p:xfrm>
        <a:graphic>
          <a:graphicData uri="http://schemas.openxmlformats.org/drawingml/2006/table">
            <a:tbl>
              <a:tblPr firstRow="1" bandRow="1">
                <a:tableStyleId>{5C22544A-7EE6-4342-B048-85BDC9FD1C3A}</a:tableStyleId>
              </a:tblPr>
              <a:tblGrid>
                <a:gridCol w="1524000"/>
                <a:gridCol w="5715000"/>
              </a:tblGrid>
              <a:tr h="452460">
                <a:tc>
                  <a:txBody>
                    <a:bodyPr/>
                    <a:lstStyle/>
                    <a:p>
                      <a:pPr algn="ctr"/>
                      <a:r>
                        <a:rPr lang="en-US" sz="2400" dirty="0" smtClean="0"/>
                        <a:t>Variable</a:t>
                      </a:r>
                      <a:endParaRPr lang="en-US" sz="2400" dirty="0"/>
                    </a:p>
                  </a:txBody>
                  <a:tcPr/>
                </a:tc>
                <a:tc>
                  <a:txBody>
                    <a:bodyPr/>
                    <a:lstStyle/>
                    <a:p>
                      <a:pPr algn="ctr"/>
                      <a:r>
                        <a:rPr lang="en-US" sz="2400" dirty="0" smtClean="0"/>
                        <a:t>Functionality</a:t>
                      </a:r>
                      <a:endParaRPr lang="en-US" sz="2400" dirty="0"/>
                    </a:p>
                  </a:txBody>
                  <a:tcPr/>
                </a:tc>
              </a:tr>
              <a:tr h="452460">
                <a:tc>
                  <a:txBody>
                    <a:bodyPr/>
                    <a:lstStyle/>
                    <a:p>
                      <a:pPr algn="ctr"/>
                      <a:r>
                        <a:rPr lang="en-US" sz="2400" dirty="0" smtClean="0"/>
                        <a:t>$@</a:t>
                      </a:r>
                      <a:endParaRPr lang="en-US" sz="2400" dirty="0"/>
                    </a:p>
                  </a:txBody>
                  <a:tcPr/>
                </a:tc>
                <a:tc>
                  <a:txBody>
                    <a:bodyPr/>
                    <a:lstStyle/>
                    <a:p>
                      <a:r>
                        <a:rPr lang="en-US" sz="2400" dirty="0" smtClean="0"/>
                        <a:t>File</a:t>
                      </a:r>
                      <a:r>
                        <a:rPr lang="en-US" sz="2400" baseline="0" dirty="0" smtClean="0"/>
                        <a:t> name of the target of rule</a:t>
                      </a:r>
                      <a:endParaRPr lang="en-US" sz="2400" dirty="0"/>
                    </a:p>
                  </a:txBody>
                  <a:tcPr/>
                </a:tc>
              </a:tr>
              <a:tr h="452460">
                <a:tc>
                  <a:txBody>
                    <a:bodyPr/>
                    <a:lstStyle/>
                    <a:p>
                      <a:pPr algn="ctr"/>
                      <a:r>
                        <a:rPr lang="en-US" sz="2400" dirty="0" smtClean="0"/>
                        <a:t>$&lt;</a:t>
                      </a:r>
                      <a:endParaRPr lang="en-US" sz="2400" dirty="0"/>
                    </a:p>
                  </a:txBody>
                  <a:tcPr/>
                </a:tc>
                <a:tc>
                  <a:txBody>
                    <a:bodyPr/>
                    <a:lstStyle/>
                    <a:p>
                      <a:r>
                        <a:rPr lang="en-US" sz="2400" dirty="0" smtClean="0"/>
                        <a:t>First</a:t>
                      </a:r>
                      <a:r>
                        <a:rPr lang="en-US" sz="2400" baseline="0" dirty="0" smtClean="0"/>
                        <a:t> dependency</a:t>
                      </a:r>
                      <a:endParaRPr lang="en-US" sz="2400" dirty="0"/>
                    </a:p>
                  </a:txBody>
                  <a:tcPr/>
                </a:tc>
              </a:tr>
              <a:tr h="452460">
                <a:tc>
                  <a:txBody>
                    <a:bodyPr/>
                    <a:lstStyle/>
                    <a:p>
                      <a:pPr algn="ctr"/>
                      <a:r>
                        <a:rPr lang="en-US" sz="2400" dirty="0" smtClean="0"/>
                        <a:t>$^</a:t>
                      </a:r>
                      <a:endParaRPr lang="en-US" sz="2400" dirty="0"/>
                    </a:p>
                  </a:txBody>
                  <a:tcPr/>
                </a:tc>
                <a:tc>
                  <a:txBody>
                    <a:bodyPr/>
                    <a:lstStyle/>
                    <a:p>
                      <a:r>
                        <a:rPr lang="en-US" sz="2400" dirty="0" smtClean="0"/>
                        <a:t>Name of all dependencies</a:t>
                      </a:r>
                      <a:endParaRPr lang="en-US" sz="2400" dirty="0"/>
                    </a:p>
                  </a:txBody>
                  <a:tcPr/>
                </a:tc>
              </a:tr>
              <a:tr h="780959">
                <a:tc>
                  <a:txBody>
                    <a:bodyPr/>
                    <a:lstStyle/>
                    <a:p>
                      <a:pPr algn="ctr"/>
                      <a:r>
                        <a:rPr lang="en-US" sz="2400" dirty="0" smtClean="0"/>
                        <a:t>$?</a:t>
                      </a:r>
                      <a:endParaRPr lang="en-US" sz="2400" dirty="0"/>
                    </a:p>
                  </a:txBody>
                  <a:tcPr/>
                </a:tc>
                <a:tc>
                  <a:txBody>
                    <a:bodyPr/>
                    <a:lstStyle/>
                    <a:p>
                      <a:r>
                        <a:rPr lang="en-US" sz="2400" dirty="0" smtClean="0"/>
                        <a:t>All dependencies</a:t>
                      </a:r>
                      <a:r>
                        <a:rPr lang="en-US" sz="2400" baseline="0" dirty="0" smtClean="0"/>
                        <a:t> newer than target</a:t>
                      </a:r>
                      <a:endParaRPr lang="en-US" sz="2400" dirty="0"/>
                    </a:p>
                  </a:txBody>
                  <a:tcPr/>
                </a:tc>
              </a:tr>
            </a:tbl>
          </a:graphicData>
        </a:graphic>
      </p:graphicFrame>
    </p:spTree>
    <p:extLst>
      <p:ext uri="{BB962C8B-B14F-4D97-AF65-F5344CB8AC3E}">
        <p14:creationId xmlns:p14="http://schemas.microsoft.com/office/powerpoint/2010/main" val="1426586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6324600"/>
            <a:ext cx="9150927" cy="533400"/>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800" dirty="0" smtClean="0"/>
              <a:t>Substitutes the value of variable with alterations specified</a:t>
            </a:r>
          </a:p>
          <a:p>
            <a:pPr algn="just"/>
            <a:endParaRPr lang="en-US" sz="2800" dirty="0"/>
          </a:p>
          <a:p>
            <a:pPr algn="just"/>
            <a:endParaRPr lang="en-US" sz="2800" dirty="0" smtClean="0"/>
          </a:p>
          <a:p>
            <a:pPr algn="just"/>
            <a:r>
              <a:rPr lang="en-US" sz="2800" dirty="0" smtClean="0"/>
              <a:t>Replaces every ‘a’ at the end of the word with ‘b’ for the variable </a:t>
            </a:r>
            <a:r>
              <a:rPr lang="en-US" sz="2800" i="1" dirty="0" err="1" smtClean="0"/>
              <a:t>var</a:t>
            </a:r>
            <a:endParaRPr lang="en-US" sz="2800" i="1" dirty="0" smtClean="0"/>
          </a:p>
          <a:p>
            <a:pPr algn="just"/>
            <a:r>
              <a:rPr lang="en-US" sz="2800" dirty="0" smtClean="0"/>
              <a:t>Example –</a:t>
            </a:r>
          </a:p>
          <a:p>
            <a:pPr marL="0" indent="0" algn="just">
              <a:buNone/>
            </a:pPr>
            <a:endParaRPr lang="en-US" sz="2800" dirty="0" smtClean="0"/>
          </a:p>
          <a:p>
            <a:pPr marL="0" indent="0" algn="just">
              <a:buNone/>
            </a:pPr>
            <a:endParaRPr lang="en-US" sz="2800" dirty="0"/>
          </a:p>
        </p:txBody>
      </p:sp>
      <p:sp>
        <p:nvSpPr>
          <p:cNvPr id="4" name="Date Placeholder 3"/>
          <p:cNvSpPr>
            <a:spLocks noGrp="1"/>
          </p:cNvSpPr>
          <p:nvPr>
            <p:ph type="dt" sz="half" idx="10"/>
          </p:nvPr>
        </p:nvSpPr>
        <p:spPr/>
        <p:txBody>
          <a:bodyPr/>
          <a:lstStyle/>
          <a:p>
            <a:r>
              <a:rPr lang="en-US" sz="1400" dirty="0" smtClean="0">
                <a:solidFill>
                  <a:schemeClr val="bg1"/>
                </a:solidFill>
              </a:rPr>
              <a:t>26/11/2013</a:t>
            </a:r>
            <a:endParaRPr lang="en-US" sz="1400" dirty="0">
              <a:solidFill>
                <a:schemeClr val="bg1"/>
              </a:solidFill>
            </a:endParaRPr>
          </a:p>
        </p:txBody>
      </p:sp>
      <p:sp>
        <p:nvSpPr>
          <p:cNvPr id="5" name="Footer Placeholder 4"/>
          <p:cNvSpPr>
            <a:spLocks noGrp="1"/>
          </p:cNvSpPr>
          <p:nvPr>
            <p:ph type="ftr" sz="quarter" idx="11"/>
          </p:nvPr>
        </p:nvSpPr>
        <p:spPr/>
        <p:txBody>
          <a:bodyPr/>
          <a:lstStyle/>
          <a:p>
            <a:r>
              <a:rPr lang="en-US" sz="1400" smtClean="0">
                <a:solidFill>
                  <a:schemeClr val="bg1"/>
                </a:solidFill>
              </a:rPr>
              <a:t>Ravikishore Kommajosyula</a:t>
            </a:r>
            <a:endParaRPr lang="en-US" sz="1400">
              <a:solidFill>
                <a:schemeClr val="bg1"/>
              </a:solidFill>
            </a:endParaRPr>
          </a:p>
        </p:txBody>
      </p:sp>
      <p:sp>
        <p:nvSpPr>
          <p:cNvPr id="6" name="Slide Number Placeholder 5"/>
          <p:cNvSpPr>
            <a:spLocks noGrp="1"/>
          </p:cNvSpPr>
          <p:nvPr>
            <p:ph type="sldNum" sz="quarter" idx="12"/>
          </p:nvPr>
        </p:nvSpPr>
        <p:spPr/>
        <p:txBody>
          <a:bodyPr/>
          <a:lstStyle/>
          <a:p>
            <a:fld id="{0C9712EF-9B5B-44EC-8FFF-50F3131796A5}" type="slidenum">
              <a:rPr lang="en-US" sz="1400" smtClean="0">
                <a:solidFill>
                  <a:schemeClr val="bg1"/>
                </a:solidFill>
              </a:rPr>
              <a:t>14</a:t>
            </a:fld>
            <a:endParaRPr lang="en-US" sz="1400" dirty="0">
              <a:solidFill>
                <a:schemeClr val="bg1"/>
              </a:solidFill>
            </a:endParaRPr>
          </a:p>
        </p:txBody>
      </p:sp>
      <p:sp>
        <p:nvSpPr>
          <p:cNvPr id="8"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Makefile </a:t>
            </a:r>
            <a:r>
              <a:rPr lang="en-US" dirty="0" smtClean="0">
                <a:solidFill>
                  <a:schemeClr val="bg1"/>
                </a:solidFill>
              </a:rPr>
              <a:t>– Substitution references</a:t>
            </a:r>
            <a:endParaRPr lang="en-US" dirty="0">
              <a:solidFill>
                <a:schemeClr val="bg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264942"/>
            <a:ext cx="2362200" cy="103936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6314" y="4810125"/>
            <a:ext cx="5979886" cy="9810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356617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6324600"/>
            <a:ext cx="9150927" cy="533400"/>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3" name="Content Placeholder 2"/>
          <p:cNvSpPr>
            <a:spLocks noGrp="1"/>
          </p:cNvSpPr>
          <p:nvPr>
            <p:ph idx="1"/>
          </p:nvPr>
        </p:nvSpPr>
        <p:spPr/>
        <p:txBody>
          <a:bodyPr>
            <a:normAutofit/>
          </a:bodyPr>
          <a:lstStyle/>
          <a:p>
            <a:pPr algn="just"/>
            <a:r>
              <a:rPr lang="en-US" sz="2800" dirty="0" smtClean="0"/>
              <a:t>One form of implicit rules to perform frequently done tasks</a:t>
            </a:r>
          </a:p>
          <a:p>
            <a:pPr algn="just"/>
            <a:endParaRPr lang="en-US" sz="2800" dirty="0"/>
          </a:p>
          <a:p>
            <a:pPr algn="just"/>
            <a:endParaRPr lang="en-US" sz="2800" dirty="0" smtClean="0"/>
          </a:p>
          <a:p>
            <a:pPr algn="just"/>
            <a:r>
              <a:rPr lang="en-US" sz="2800" dirty="0" smtClean="0"/>
              <a:t>Using inference rules, we can write – </a:t>
            </a:r>
          </a:p>
          <a:p>
            <a:pPr algn="just"/>
            <a:endParaRPr lang="en-US" dirty="0" smtClean="0"/>
          </a:p>
          <a:p>
            <a:pPr algn="just"/>
            <a:endParaRPr lang="en-US" dirty="0" smtClean="0"/>
          </a:p>
          <a:p>
            <a:pPr marL="0" indent="0" algn="just">
              <a:buNone/>
            </a:pPr>
            <a:r>
              <a:rPr lang="en-US" dirty="0" smtClean="0"/>
              <a:t>Where $&lt; refers to dependencies out of date</a:t>
            </a:r>
          </a:p>
          <a:p>
            <a:pPr marL="0" indent="0" algn="just">
              <a:buNone/>
            </a:pPr>
            <a:endParaRPr lang="en-US" sz="2800" dirty="0"/>
          </a:p>
        </p:txBody>
      </p:sp>
      <p:sp>
        <p:nvSpPr>
          <p:cNvPr id="4" name="Date Placeholder 3"/>
          <p:cNvSpPr>
            <a:spLocks noGrp="1"/>
          </p:cNvSpPr>
          <p:nvPr>
            <p:ph type="dt" sz="half" idx="10"/>
          </p:nvPr>
        </p:nvSpPr>
        <p:spPr/>
        <p:txBody>
          <a:bodyPr/>
          <a:lstStyle/>
          <a:p>
            <a:r>
              <a:rPr lang="en-US" sz="1400" dirty="0" smtClean="0">
                <a:solidFill>
                  <a:schemeClr val="bg1"/>
                </a:solidFill>
              </a:rPr>
              <a:t>26/11/2013</a:t>
            </a:r>
            <a:endParaRPr lang="en-US" sz="1400" dirty="0">
              <a:solidFill>
                <a:schemeClr val="bg1"/>
              </a:solidFill>
            </a:endParaRPr>
          </a:p>
        </p:txBody>
      </p:sp>
      <p:sp>
        <p:nvSpPr>
          <p:cNvPr id="5" name="Footer Placeholder 4"/>
          <p:cNvSpPr>
            <a:spLocks noGrp="1"/>
          </p:cNvSpPr>
          <p:nvPr>
            <p:ph type="ftr" sz="quarter" idx="11"/>
          </p:nvPr>
        </p:nvSpPr>
        <p:spPr/>
        <p:txBody>
          <a:bodyPr/>
          <a:lstStyle/>
          <a:p>
            <a:r>
              <a:rPr lang="en-US" sz="1400" smtClean="0">
                <a:solidFill>
                  <a:schemeClr val="bg1"/>
                </a:solidFill>
              </a:rPr>
              <a:t>Ravikishore Kommajosyula</a:t>
            </a:r>
            <a:endParaRPr lang="en-US" sz="1400">
              <a:solidFill>
                <a:schemeClr val="bg1"/>
              </a:solidFill>
            </a:endParaRPr>
          </a:p>
        </p:txBody>
      </p:sp>
      <p:sp>
        <p:nvSpPr>
          <p:cNvPr id="6" name="Slide Number Placeholder 5"/>
          <p:cNvSpPr>
            <a:spLocks noGrp="1"/>
          </p:cNvSpPr>
          <p:nvPr>
            <p:ph type="sldNum" sz="quarter" idx="12"/>
          </p:nvPr>
        </p:nvSpPr>
        <p:spPr/>
        <p:txBody>
          <a:bodyPr/>
          <a:lstStyle/>
          <a:p>
            <a:fld id="{0C9712EF-9B5B-44EC-8FFF-50F3131796A5}" type="slidenum">
              <a:rPr lang="en-US" sz="1400" smtClean="0">
                <a:solidFill>
                  <a:schemeClr val="bg1"/>
                </a:solidFill>
              </a:rPr>
              <a:t>15</a:t>
            </a:fld>
            <a:endParaRPr lang="en-US" sz="1400" dirty="0">
              <a:solidFill>
                <a:schemeClr val="bg1"/>
              </a:solidFill>
            </a:endParaRPr>
          </a:p>
        </p:txBody>
      </p:sp>
      <p:sp>
        <p:nvSpPr>
          <p:cNvPr id="8"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Makefile </a:t>
            </a:r>
            <a:r>
              <a:rPr lang="en-US" dirty="0" smtClean="0">
                <a:solidFill>
                  <a:schemeClr val="bg1"/>
                </a:solidFill>
              </a:rPr>
              <a:t>– Inference rules</a:t>
            </a:r>
            <a:endParaRPr lang="en-US" dirty="0">
              <a:solidFill>
                <a:schemeClr val="bg1"/>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585" y="2536248"/>
            <a:ext cx="7814815" cy="89275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114800"/>
            <a:ext cx="5181600" cy="8566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79802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6324600"/>
            <a:ext cx="9150927" cy="533400"/>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4" name="Date Placeholder 3"/>
          <p:cNvSpPr>
            <a:spLocks noGrp="1"/>
          </p:cNvSpPr>
          <p:nvPr>
            <p:ph type="dt" sz="half" idx="10"/>
          </p:nvPr>
        </p:nvSpPr>
        <p:spPr/>
        <p:txBody>
          <a:bodyPr/>
          <a:lstStyle/>
          <a:p>
            <a:r>
              <a:rPr lang="en-US" sz="1400" dirty="0" smtClean="0">
                <a:solidFill>
                  <a:schemeClr val="bg1"/>
                </a:solidFill>
              </a:rPr>
              <a:t>26/11/2013</a:t>
            </a:r>
            <a:endParaRPr lang="en-US" sz="1400" dirty="0">
              <a:solidFill>
                <a:schemeClr val="bg1"/>
              </a:solidFill>
            </a:endParaRPr>
          </a:p>
        </p:txBody>
      </p:sp>
      <p:sp>
        <p:nvSpPr>
          <p:cNvPr id="5" name="Footer Placeholder 4"/>
          <p:cNvSpPr>
            <a:spLocks noGrp="1"/>
          </p:cNvSpPr>
          <p:nvPr>
            <p:ph type="ftr" sz="quarter" idx="11"/>
          </p:nvPr>
        </p:nvSpPr>
        <p:spPr/>
        <p:txBody>
          <a:bodyPr/>
          <a:lstStyle/>
          <a:p>
            <a:r>
              <a:rPr lang="en-US" sz="1400" dirty="0" smtClean="0">
                <a:solidFill>
                  <a:schemeClr val="bg1"/>
                </a:solidFill>
              </a:rPr>
              <a:t>Ravikishore Kommajosyula</a:t>
            </a:r>
            <a:endParaRPr lang="en-US" sz="1400" dirty="0">
              <a:solidFill>
                <a:schemeClr val="bg1"/>
              </a:solidFill>
            </a:endParaRPr>
          </a:p>
        </p:txBody>
      </p:sp>
      <p:sp>
        <p:nvSpPr>
          <p:cNvPr id="6" name="Slide Number Placeholder 5"/>
          <p:cNvSpPr>
            <a:spLocks noGrp="1"/>
          </p:cNvSpPr>
          <p:nvPr>
            <p:ph type="sldNum" sz="quarter" idx="12"/>
          </p:nvPr>
        </p:nvSpPr>
        <p:spPr/>
        <p:txBody>
          <a:bodyPr/>
          <a:lstStyle/>
          <a:p>
            <a:fld id="{0C9712EF-9B5B-44EC-8FFF-50F3131796A5}" type="slidenum">
              <a:rPr lang="en-US" sz="1400" smtClean="0">
                <a:solidFill>
                  <a:schemeClr val="bg1"/>
                </a:solidFill>
              </a:rPr>
              <a:t>16</a:t>
            </a:fld>
            <a:endParaRPr lang="en-US" sz="1400" dirty="0">
              <a:solidFill>
                <a:schemeClr val="bg1"/>
              </a:solidFill>
            </a:endParaRPr>
          </a:p>
        </p:txBody>
      </p:sp>
      <p:sp>
        <p:nvSpPr>
          <p:cNvPr id="8"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Makefile </a:t>
            </a:r>
            <a:r>
              <a:rPr lang="en-US" dirty="0" smtClean="0">
                <a:solidFill>
                  <a:schemeClr val="bg1"/>
                </a:solidFill>
              </a:rPr>
              <a:t>– Final Example</a:t>
            </a:r>
            <a:endParaRPr lang="en-US" dirty="0">
              <a:solidFill>
                <a:schemeClr val="bg1"/>
              </a:solidFill>
            </a:endParaRPr>
          </a:p>
        </p:txBody>
      </p:sp>
      <p:pic>
        <p:nvPicPr>
          <p:cNvPr id="6146" name="Picture 2" descr="C:\Users\Ravi\Dropbox\BGCE\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9055" y="1022721"/>
            <a:ext cx="5562600" cy="527416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2400" y="1219200"/>
            <a:ext cx="3048000" cy="5016758"/>
          </a:xfrm>
          <a:prstGeom prst="rect">
            <a:avLst/>
          </a:prstGeom>
          <a:noFill/>
          <a:ln>
            <a:solidFill>
              <a:schemeClr val="tx1"/>
            </a:solidFill>
          </a:ln>
        </p:spPr>
        <p:txBody>
          <a:bodyPr wrap="square" rtlCol="0">
            <a:spAutoFit/>
          </a:bodyPr>
          <a:lstStyle/>
          <a:p>
            <a:pPr algn="just"/>
            <a:r>
              <a:rPr lang="en-US" sz="2000" dirty="0" smtClean="0"/>
              <a:t>Define Variables</a:t>
            </a:r>
          </a:p>
          <a:p>
            <a:pPr algn="just"/>
            <a:endParaRPr lang="en-US" sz="2000" dirty="0" smtClean="0"/>
          </a:p>
          <a:p>
            <a:pPr algn="just"/>
            <a:r>
              <a:rPr lang="en-US" sz="2000" dirty="0" smtClean="0"/>
              <a:t>Append variables to link PAPI library</a:t>
            </a:r>
          </a:p>
          <a:p>
            <a:pPr algn="just"/>
            <a:endParaRPr lang="en-US" sz="2000" dirty="0" smtClean="0"/>
          </a:p>
          <a:p>
            <a:pPr algn="just"/>
            <a:r>
              <a:rPr lang="en-US" sz="2000" dirty="0" smtClean="0"/>
              <a:t>Create list of OBJS from SRCS</a:t>
            </a:r>
          </a:p>
          <a:p>
            <a:pPr algn="just"/>
            <a:endParaRPr lang="en-US" sz="2000" dirty="0"/>
          </a:p>
          <a:p>
            <a:pPr algn="just"/>
            <a:r>
              <a:rPr lang="en-US" sz="2000" dirty="0" smtClean="0"/>
              <a:t>Make default target </a:t>
            </a:r>
          </a:p>
          <a:p>
            <a:pPr algn="just"/>
            <a:endParaRPr lang="en-US" sz="2000" dirty="0" smtClean="0"/>
          </a:p>
          <a:p>
            <a:pPr algn="just"/>
            <a:r>
              <a:rPr lang="en-US" sz="2000" dirty="0" smtClean="0"/>
              <a:t>Build object files</a:t>
            </a:r>
          </a:p>
          <a:p>
            <a:pPr algn="just"/>
            <a:endParaRPr lang="en-US" sz="2000" dirty="0"/>
          </a:p>
          <a:p>
            <a:pPr algn="just"/>
            <a:r>
              <a:rPr lang="en-US" sz="2000" dirty="0" smtClean="0"/>
              <a:t>Link object files to get the binary</a:t>
            </a:r>
          </a:p>
          <a:p>
            <a:pPr algn="just"/>
            <a:endParaRPr lang="en-US" sz="2000" dirty="0"/>
          </a:p>
          <a:p>
            <a:pPr algn="just"/>
            <a:r>
              <a:rPr lang="en-US" sz="2000" dirty="0" smtClean="0"/>
              <a:t>Make target (clean)</a:t>
            </a:r>
          </a:p>
        </p:txBody>
      </p:sp>
    </p:spTree>
    <p:extLst>
      <p:ext uri="{BB962C8B-B14F-4D97-AF65-F5344CB8AC3E}">
        <p14:creationId xmlns:p14="http://schemas.microsoft.com/office/powerpoint/2010/main" val="1807705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6324600"/>
            <a:ext cx="9150927" cy="533400"/>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11" name="Content Placeholder 10"/>
          <p:cNvSpPr>
            <a:spLocks noGrp="1"/>
          </p:cNvSpPr>
          <p:nvPr>
            <p:ph idx="1"/>
          </p:nvPr>
        </p:nvSpPr>
        <p:spPr>
          <a:xfrm>
            <a:off x="457200" y="1371600"/>
            <a:ext cx="8229600" cy="4754563"/>
          </a:xfrm>
        </p:spPr>
        <p:txBody>
          <a:bodyPr>
            <a:normAutofit/>
          </a:bodyPr>
          <a:lstStyle/>
          <a:p>
            <a:pPr algn="just"/>
            <a:r>
              <a:rPr lang="en-US" sz="2800" dirty="0" err="1" smtClean="0"/>
              <a:t>Makefiles</a:t>
            </a:r>
            <a:r>
              <a:rPr lang="en-US" sz="2800" dirty="0" smtClean="0"/>
              <a:t> are almost the de-facto standard for build system, especially in UNIX based OS and have several advantages…….However……</a:t>
            </a:r>
          </a:p>
          <a:p>
            <a:pPr algn="just"/>
            <a:r>
              <a:rPr lang="en-US" sz="2800" dirty="0" err="1" smtClean="0"/>
              <a:t>Makefiles</a:t>
            </a:r>
            <a:r>
              <a:rPr lang="en-US" sz="2800" dirty="0" smtClean="0"/>
              <a:t> have some disadvantages:</a:t>
            </a:r>
          </a:p>
          <a:p>
            <a:pPr lvl="1" algn="just"/>
            <a:r>
              <a:rPr lang="en-US" sz="2400" dirty="0" smtClean="0"/>
              <a:t>Cryptic syntax and not easy to code</a:t>
            </a:r>
          </a:p>
          <a:p>
            <a:pPr lvl="1" algn="just"/>
            <a:r>
              <a:rPr lang="en-US" sz="2400" dirty="0" smtClean="0"/>
              <a:t>Portability is an issue with </a:t>
            </a:r>
            <a:r>
              <a:rPr lang="en-US" sz="2400" dirty="0" err="1" smtClean="0"/>
              <a:t>Makefiles</a:t>
            </a:r>
            <a:endParaRPr lang="en-US" sz="2400" dirty="0" smtClean="0"/>
          </a:p>
          <a:p>
            <a:pPr lvl="1" algn="just"/>
            <a:r>
              <a:rPr lang="en-US" sz="2400" dirty="0" smtClean="0"/>
              <a:t>Recursive Make with subfolders in a project could be dangerous</a:t>
            </a:r>
          </a:p>
          <a:p>
            <a:pPr lvl="1" algn="just"/>
            <a:r>
              <a:rPr lang="en-US" sz="2400" dirty="0" smtClean="0"/>
              <a:t>Environment variables affect the build process and in some cases is difficult to reproduce</a:t>
            </a:r>
          </a:p>
          <a:p>
            <a:pPr algn="just"/>
            <a:endParaRPr lang="en-US" sz="2800" dirty="0"/>
          </a:p>
        </p:txBody>
      </p:sp>
      <p:sp>
        <p:nvSpPr>
          <p:cNvPr id="4" name="Date Placeholder 3"/>
          <p:cNvSpPr>
            <a:spLocks noGrp="1"/>
          </p:cNvSpPr>
          <p:nvPr>
            <p:ph type="dt" sz="half" idx="10"/>
          </p:nvPr>
        </p:nvSpPr>
        <p:spPr/>
        <p:txBody>
          <a:bodyPr/>
          <a:lstStyle/>
          <a:p>
            <a:r>
              <a:rPr lang="en-US" sz="1400" dirty="0" smtClean="0"/>
              <a:t>26/11/2013</a:t>
            </a:r>
            <a:endParaRPr lang="en-US" sz="1400" dirty="0"/>
          </a:p>
        </p:txBody>
      </p:sp>
      <p:sp>
        <p:nvSpPr>
          <p:cNvPr id="5" name="Footer Placeholder 4"/>
          <p:cNvSpPr>
            <a:spLocks noGrp="1"/>
          </p:cNvSpPr>
          <p:nvPr>
            <p:ph type="ftr" sz="quarter" idx="11"/>
          </p:nvPr>
        </p:nvSpPr>
        <p:spPr/>
        <p:txBody>
          <a:bodyPr/>
          <a:lstStyle/>
          <a:p>
            <a:r>
              <a:rPr lang="en-US" sz="1400" dirty="0" smtClean="0"/>
              <a:t>Ravikishore Kommajosyula</a:t>
            </a:r>
            <a:endParaRPr lang="en-US" sz="1400" dirty="0"/>
          </a:p>
        </p:txBody>
      </p:sp>
      <p:sp>
        <p:nvSpPr>
          <p:cNvPr id="6" name="Slide Number Placeholder 5"/>
          <p:cNvSpPr>
            <a:spLocks noGrp="1"/>
          </p:cNvSpPr>
          <p:nvPr>
            <p:ph type="sldNum" sz="quarter" idx="12"/>
          </p:nvPr>
        </p:nvSpPr>
        <p:spPr/>
        <p:txBody>
          <a:bodyPr/>
          <a:lstStyle/>
          <a:p>
            <a:fld id="{0C9712EF-9B5B-44EC-8FFF-50F3131796A5}" type="slidenum">
              <a:rPr lang="en-US" sz="1400" smtClean="0"/>
              <a:pPr/>
              <a:t>17</a:t>
            </a:fld>
            <a:endParaRPr lang="en-US" sz="1400" dirty="0"/>
          </a:p>
        </p:txBody>
      </p:sp>
      <p:sp>
        <p:nvSpPr>
          <p:cNvPr id="8"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Outlook: Beyond </a:t>
            </a:r>
            <a:r>
              <a:rPr lang="en-US" dirty="0" err="1" smtClean="0">
                <a:solidFill>
                  <a:schemeClr val="bg1"/>
                </a:solidFill>
              </a:rPr>
              <a:t>Makefiles</a:t>
            </a:r>
            <a:endParaRPr lang="en-US" dirty="0">
              <a:solidFill>
                <a:schemeClr val="bg1"/>
              </a:solidFill>
            </a:endParaRPr>
          </a:p>
        </p:txBody>
      </p:sp>
    </p:spTree>
    <p:extLst>
      <p:ext uri="{BB962C8B-B14F-4D97-AF65-F5344CB8AC3E}">
        <p14:creationId xmlns:p14="http://schemas.microsoft.com/office/powerpoint/2010/main" val="3569357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6324600"/>
            <a:ext cx="9150927" cy="533400"/>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11" name="Content Placeholder 10"/>
          <p:cNvSpPr>
            <a:spLocks noGrp="1"/>
          </p:cNvSpPr>
          <p:nvPr>
            <p:ph idx="1"/>
          </p:nvPr>
        </p:nvSpPr>
        <p:spPr>
          <a:xfrm>
            <a:off x="457200" y="1371600"/>
            <a:ext cx="8229600" cy="4754563"/>
          </a:xfrm>
        </p:spPr>
        <p:txBody>
          <a:bodyPr>
            <a:normAutofit/>
          </a:bodyPr>
          <a:lstStyle/>
          <a:p>
            <a:pPr algn="just"/>
            <a:r>
              <a:rPr lang="en-US" sz="2800" dirty="0" err="1" smtClean="0"/>
              <a:t>CMake</a:t>
            </a:r>
            <a:r>
              <a:rPr lang="en-US" sz="2800" dirty="0" smtClean="0"/>
              <a:t>: Cross-platform Makefile generator</a:t>
            </a:r>
          </a:p>
          <a:p>
            <a:pPr marL="457200" lvl="1" indent="0" algn="just">
              <a:buNone/>
            </a:pPr>
            <a:r>
              <a:rPr lang="en-US" sz="2400" dirty="0" smtClean="0"/>
              <a:t>(+) Write directives to build the project at a higher level</a:t>
            </a:r>
          </a:p>
          <a:p>
            <a:pPr marL="457200" lvl="1" indent="0" algn="just">
              <a:buNone/>
            </a:pPr>
            <a:r>
              <a:rPr lang="en-US" sz="2400" dirty="0" smtClean="0"/>
              <a:t>(+) Cross platform support</a:t>
            </a:r>
          </a:p>
          <a:p>
            <a:pPr marL="457200" lvl="1" indent="0" algn="just">
              <a:buNone/>
            </a:pPr>
            <a:r>
              <a:rPr lang="en-US" sz="2400" dirty="0" smtClean="0"/>
              <a:t>(-) Re-inventing the wheel by developing a new language</a:t>
            </a:r>
          </a:p>
          <a:p>
            <a:pPr marL="457200" lvl="1" indent="0" algn="just">
              <a:buNone/>
            </a:pPr>
            <a:r>
              <a:rPr lang="en-US" sz="2400" dirty="0" smtClean="0"/>
              <a:t>(-) Could be tedious to learn / migrate</a:t>
            </a:r>
            <a:endParaRPr lang="en-US" sz="2400" dirty="0"/>
          </a:p>
          <a:p>
            <a:pPr algn="just"/>
            <a:r>
              <a:rPr lang="en-US" sz="2800" dirty="0" smtClean="0"/>
              <a:t>Scons: Cross-platform software construction tool</a:t>
            </a:r>
            <a:endParaRPr lang="en-US" sz="2400" dirty="0" smtClean="0"/>
          </a:p>
          <a:p>
            <a:pPr lvl="1" algn="just"/>
            <a:r>
              <a:rPr lang="en-US" sz="2400" dirty="0" smtClean="0"/>
              <a:t>Based on python</a:t>
            </a:r>
          </a:p>
          <a:p>
            <a:pPr lvl="1" algn="just"/>
            <a:r>
              <a:rPr lang="en-US" sz="2400" dirty="0" smtClean="0"/>
              <a:t>Automatically analyzes source code file dependencies and operating system adaptation </a:t>
            </a:r>
            <a:r>
              <a:rPr lang="en-US" sz="2400" dirty="0" smtClean="0"/>
              <a:t>requirements</a:t>
            </a:r>
          </a:p>
          <a:p>
            <a:pPr lvl="1" algn="just"/>
            <a:r>
              <a:rPr lang="en-US" sz="2400" dirty="0" smtClean="0"/>
              <a:t>Tipped to replace Make as the default build system</a:t>
            </a:r>
            <a:endParaRPr lang="en-US" sz="2400" dirty="0" smtClean="0"/>
          </a:p>
        </p:txBody>
      </p:sp>
      <p:sp>
        <p:nvSpPr>
          <p:cNvPr id="4" name="Date Placeholder 3"/>
          <p:cNvSpPr>
            <a:spLocks noGrp="1"/>
          </p:cNvSpPr>
          <p:nvPr>
            <p:ph type="dt" sz="half" idx="10"/>
          </p:nvPr>
        </p:nvSpPr>
        <p:spPr/>
        <p:txBody>
          <a:bodyPr/>
          <a:lstStyle/>
          <a:p>
            <a:r>
              <a:rPr lang="en-US" sz="1400" dirty="0" smtClean="0"/>
              <a:t>26/11/2013</a:t>
            </a:r>
            <a:endParaRPr lang="en-US" dirty="0"/>
          </a:p>
        </p:txBody>
      </p:sp>
      <p:sp>
        <p:nvSpPr>
          <p:cNvPr id="5" name="Footer Placeholder 4"/>
          <p:cNvSpPr>
            <a:spLocks noGrp="1"/>
          </p:cNvSpPr>
          <p:nvPr>
            <p:ph type="ftr" sz="quarter" idx="11"/>
          </p:nvPr>
        </p:nvSpPr>
        <p:spPr/>
        <p:txBody>
          <a:bodyPr/>
          <a:lstStyle/>
          <a:p>
            <a:r>
              <a:rPr lang="en-US" sz="1400" dirty="0" smtClean="0"/>
              <a:t>Ravikishore Kommajosyula</a:t>
            </a:r>
            <a:endParaRPr lang="en-US" sz="1400" dirty="0"/>
          </a:p>
        </p:txBody>
      </p:sp>
      <p:sp>
        <p:nvSpPr>
          <p:cNvPr id="6" name="Slide Number Placeholder 5"/>
          <p:cNvSpPr>
            <a:spLocks noGrp="1"/>
          </p:cNvSpPr>
          <p:nvPr>
            <p:ph type="sldNum" sz="quarter" idx="12"/>
          </p:nvPr>
        </p:nvSpPr>
        <p:spPr/>
        <p:txBody>
          <a:bodyPr/>
          <a:lstStyle/>
          <a:p>
            <a:fld id="{0C9712EF-9B5B-44EC-8FFF-50F3131796A5}" type="slidenum">
              <a:rPr lang="en-US" sz="1400" smtClean="0"/>
              <a:pPr/>
              <a:t>18</a:t>
            </a:fld>
            <a:endParaRPr lang="en-US" dirty="0"/>
          </a:p>
        </p:txBody>
      </p:sp>
      <p:sp>
        <p:nvSpPr>
          <p:cNvPr id="8"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Outlook: Make alternatives</a:t>
            </a:r>
            <a:endParaRPr lang="en-US" dirty="0">
              <a:solidFill>
                <a:schemeClr val="bg1"/>
              </a:solidFill>
            </a:endParaRPr>
          </a:p>
        </p:txBody>
      </p:sp>
    </p:spTree>
    <p:extLst>
      <p:ext uri="{BB962C8B-B14F-4D97-AF65-F5344CB8AC3E}">
        <p14:creationId xmlns:p14="http://schemas.microsoft.com/office/powerpoint/2010/main" val="26022881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6324600"/>
            <a:ext cx="9150927" cy="533400"/>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4" name="Date Placeholder 3"/>
          <p:cNvSpPr>
            <a:spLocks noGrp="1"/>
          </p:cNvSpPr>
          <p:nvPr>
            <p:ph type="dt" sz="half" idx="10"/>
          </p:nvPr>
        </p:nvSpPr>
        <p:spPr/>
        <p:txBody>
          <a:bodyPr/>
          <a:lstStyle/>
          <a:p>
            <a:r>
              <a:rPr lang="en-US" sz="1400" dirty="0" smtClean="0"/>
              <a:t>26/11/2013</a:t>
            </a:r>
            <a:endParaRPr lang="en-US" dirty="0"/>
          </a:p>
        </p:txBody>
      </p:sp>
      <p:sp>
        <p:nvSpPr>
          <p:cNvPr id="5" name="Footer Placeholder 4"/>
          <p:cNvSpPr>
            <a:spLocks noGrp="1"/>
          </p:cNvSpPr>
          <p:nvPr>
            <p:ph type="ftr" sz="quarter" idx="11"/>
          </p:nvPr>
        </p:nvSpPr>
        <p:spPr/>
        <p:txBody>
          <a:bodyPr/>
          <a:lstStyle/>
          <a:p>
            <a:r>
              <a:rPr lang="en-US" sz="1400" dirty="0" smtClean="0"/>
              <a:t>Ravikishore Kommajosyula</a:t>
            </a:r>
            <a:endParaRPr lang="en-US" sz="1400" dirty="0"/>
          </a:p>
        </p:txBody>
      </p:sp>
      <p:sp>
        <p:nvSpPr>
          <p:cNvPr id="6" name="Slide Number Placeholder 5"/>
          <p:cNvSpPr>
            <a:spLocks noGrp="1"/>
          </p:cNvSpPr>
          <p:nvPr>
            <p:ph type="sldNum" sz="quarter" idx="12"/>
          </p:nvPr>
        </p:nvSpPr>
        <p:spPr/>
        <p:txBody>
          <a:bodyPr/>
          <a:lstStyle/>
          <a:p>
            <a:fld id="{0C9712EF-9B5B-44EC-8FFF-50F3131796A5}" type="slidenum">
              <a:rPr lang="en-US" sz="1400" smtClean="0"/>
              <a:pPr/>
              <a:t>19</a:t>
            </a:fld>
            <a:endParaRPr lang="en-US" dirty="0"/>
          </a:p>
        </p:txBody>
      </p:sp>
      <p:sp>
        <p:nvSpPr>
          <p:cNvPr id="8"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Outlook: </a:t>
            </a:r>
            <a:r>
              <a:rPr lang="en-US" dirty="0" smtClean="0">
                <a:solidFill>
                  <a:schemeClr val="bg1"/>
                </a:solidFill>
              </a:rPr>
              <a:t>Scons </a:t>
            </a:r>
            <a:r>
              <a:rPr lang="en-US" dirty="0" err="1" smtClean="0">
                <a:solidFill>
                  <a:schemeClr val="bg1"/>
                </a:solidFill>
              </a:rPr>
              <a:t>Helloworld</a:t>
            </a:r>
            <a:endParaRPr lang="en-US" dirty="0">
              <a:solidFill>
                <a:schemeClr val="bg1"/>
              </a:solidFill>
            </a:endParaRPr>
          </a:p>
        </p:txBody>
      </p:sp>
      <p:sp>
        <p:nvSpPr>
          <p:cNvPr id="2" name="Content Placeholder 1"/>
          <p:cNvSpPr>
            <a:spLocks noGrp="1"/>
          </p:cNvSpPr>
          <p:nvPr>
            <p:ph idx="1"/>
          </p:nvPr>
        </p:nvSpPr>
        <p:spPr>
          <a:xfrm>
            <a:off x="304801" y="1212274"/>
            <a:ext cx="3505200" cy="4913890"/>
          </a:xfrm>
        </p:spPr>
        <p:txBody>
          <a:bodyPr>
            <a:normAutofit/>
          </a:bodyPr>
          <a:lstStyle/>
          <a:p>
            <a:r>
              <a:rPr lang="en-US" sz="2400" dirty="0" smtClean="0"/>
              <a:t>Python script file with name </a:t>
            </a:r>
            <a:r>
              <a:rPr lang="en-US" sz="2400" i="1" dirty="0" err="1" smtClean="0"/>
              <a:t>Sconstruct</a:t>
            </a:r>
            <a:endParaRPr lang="en-US" sz="2400" i="1" dirty="0" smtClean="0"/>
          </a:p>
          <a:p>
            <a:r>
              <a:rPr lang="en-US" sz="2400" dirty="0" smtClean="0"/>
              <a:t>Default build configuration given by</a:t>
            </a:r>
          </a:p>
          <a:p>
            <a:pPr marL="0" indent="0" algn="ctr">
              <a:buNone/>
            </a:pPr>
            <a:r>
              <a:rPr lang="en-US" sz="2400" i="1" dirty="0" smtClean="0">
                <a:solidFill>
                  <a:schemeClr val="bg1">
                    <a:lumMod val="50000"/>
                  </a:schemeClr>
                </a:solidFill>
              </a:rPr>
              <a:t>Program(‘helloworld.cpp’)</a:t>
            </a:r>
          </a:p>
          <a:p>
            <a:r>
              <a:rPr lang="en-US" sz="2400" dirty="0" smtClean="0"/>
              <a:t>Provides default options for cleaning project</a:t>
            </a:r>
          </a:p>
          <a:p>
            <a:r>
              <a:rPr lang="en-US" sz="2400" dirty="0" smtClean="0"/>
              <a:t>In-order execution of the script</a:t>
            </a:r>
          </a:p>
          <a:p>
            <a:endParaRPr lang="en-US" sz="2400" dirty="0" smtClean="0"/>
          </a:p>
        </p:txBody>
      </p:sp>
      <p:pic>
        <p:nvPicPr>
          <p:cNvPr id="7170" name="Picture 2" descr="C:\Users\Ravi\Dropbox\BGCE\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055" y="1212273"/>
            <a:ext cx="4955545" cy="48837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371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600" dirty="0" smtClean="0"/>
              <a:t>Creating </a:t>
            </a:r>
            <a:r>
              <a:rPr lang="en-US" sz="2600" dirty="0" smtClean="0">
                <a:solidFill>
                  <a:srgbClr val="FF0000"/>
                </a:solidFill>
              </a:rPr>
              <a:t>executable</a:t>
            </a:r>
            <a:r>
              <a:rPr lang="en-US" sz="2600" dirty="0" smtClean="0"/>
              <a:t> from </a:t>
            </a:r>
            <a:r>
              <a:rPr lang="en-US" sz="2600" dirty="0" smtClean="0">
                <a:solidFill>
                  <a:srgbClr val="00B050"/>
                </a:solidFill>
              </a:rPr>
              <a:t>source code </a:t>
            </a:r>
            <a:r>
              <a:rPr lang="en-US" sz="2600" dirty="0" smtClean="0"/>
              <a:t>and/or </a:t>
            </a:r>
            <a:r>
              <a:rPr lang="en-US" sz="2600" dirty="0" smtClean="0">
                <a:solidFill>
                  <a:srgbClr val="00B0F0"/>
                </a:solidFill>
              </a:rPr>
              <a:t>libraries</a:t>
            </a:r>
          </a:p>
          <a:p>
            <a:pPr marL="0" indent="0">
              <a:buNone/>
            </a:pPr>
            <a:r>
              <a:rPr lang="en-US" sz="2600" dirty="0" smtClean="0">
                <a:solidFill>
                  <a:schemeClr val="accent1"/>
                </a:solidFill>
              </a:rPr>
              <a:t>Compilation: </a:t>
            </a:r>
            <a:r>
              <a:rPr lang="en-US" sz="2600" dirty="0" smtClean="0"/>
              <a:t>Compiling source code to object files</a:t>
            </a:r>
          </a:p>
          <a:p>
            <a:pPr marL="0" indent="0">
              <a:buNone/>
            </a:pPr>
            <a:r>
              <a:rPr lang="en-US" sz="2600" dirty="0" smtClean="0">
                <a:solidFill>
                  <a:schemeClr val="accent1"/>
                </a:solidFill>
              </a:rPr>
              <a:t>Linking: </a:t>
            </a:r>
            <a:r>
              <a:rPr lang="en-US" sz="2600" dirty="0" smtClean="0"/>
              <a:t>Linking several object files into a binary</a:t>
            </a:r>
          </a:p>
          <a:p>
            <a:endParaRPr lang="en-US" sz="2600" dirty="0"/>
          </a:p>
          <a:p>
            <a:endParaRPr lang="en-US" sz="2600" dirty="0" smtClean="0"/>
          </a:p>
          <a:p>
            <a:endParaRPr lang="en-US" sz="2600" dirty="0"/>
          </a:p>
          <a:p>
            <a:endParaRPr lang="en-US" sz="2600" dirty="0" smtClean="0"/>
          </a:p>
          <a:p>
            <a:r>
              <a:rPr lang="en-US" sz="2600" dirty="0" smtClean="0"/>
              <a:t>Libraries as pre-compiled object files </a:t>
            </a:r>
          </a:p>
          <a:p>
            <a:endParaRPr lang="en-US" sz="2600" dirty="0" smtClean="0"/>
          </a:p>
          <a:p>
            <a:endParaRPr lang="en-US" sz="2600" dirty="0" smtClean="0"/>
          </a:p>
          <a:p>
            <a:endParaRPr lang="en-US" dirty="0" smtClean="0"/>
          </a:p>
        </p:txBody>
      </p:sp>
      <p:sp>
        <p:nvSpPr>
          <p:cNvPr id="4"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The build process</a:t>
            </a:r>
            <a:endParaRPr lang="en-US" dirty="0">
              <a:solidFill>
                <a:schemeClr val="bg1"/>
              </a:solidFill>
            </a:endParaRPr>
          </a:p>
        </p:txBody>
      </p:sp>
      <p:sp>
        <p:nvSpPr>
          <p:cNvPr id="5" name="Title 1"/>
          <p:cNvSpPr txBox="1">
            <a:spLocks/>
          </p:cNvSpPr>
          <p:nvPr/>
        </p:nvSpPr>
        <p:spPr>
          <a:xfrm>
            <a:off x="0" y="6324600"/>
            <a:ext cx="9150927" cy="533400"/>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6" name="Date Placeholder 5"/>
          <p:cNvSpPr>
            <a:spLocks noGrp="1"/>
          </p:cNvSpPr>
          <p:nvPr>
            <p:ph type="dt" sz="half" idx="10"/>
          </p:nvPr>
        </p:nvSpPr>
        <p:spPr/>
        <p:txBody>
          <a:bodyPr/>
          <a:lstStyle/>
          <a:p>
            <a:r>
              <a:rPr lang="en-US" sz="1400" dirty="0" smtClean="0">
                <a:solidFill>
                  <a:schemeClr val="bg1"/>
                </a:solidFill>
              </a:rPr>
              <a:t>26/11/2013</a:t>
            </a:r>
            <a:endParaRPr lang="en-US" sz="1400" dirty="0">
              <a:solidFill>
                <a:schemeClr val="bg1"/>
              </a:solidFill>
            </a:endParaRPr>
          </a:p>
        </p:txBody>
      </p:sp>
      <p:sp>
        <p:nvSpPr>
          <p:cNvPr id="7" name="Footer Placeholder 6"/>
          <p:cNvSpPr>
            <a:spLocks noGrp="1"/>
          </p:cNvSpPr>
          <p:nvPr>
            <p:ph type="ftr" sz="quarter" idx="11"/>
          </p:nvPr>
        </p:nvSpPr>
        <p:spPr/>
        <p:txBody>
          <a:bodyPr/>
          <a:lstStyle/>
          <a:p>
            <a:r>
              <a:rPr lang="en-US" sz="1400" dirty="0" smtClean="0">
                <a:solidFill>
                  <a:schemeClr val="bg1"/>
                </a:solidFill>
              </a:rPr>
              <a:t>Ravikishore Kommajosyula</a:t>
            </a:r>
            <a:endParaRPr lang="en-US" sz="1400" dirty="0">
              <a:solidFill>
                <a:schemeClr val="bg1"/>
              </a:solidFill>
            </a:endParaRPr>
          </a:p>
        </p:txBody>
      </p:sp>
      <p:sp>
        <p:nvSpPr>
          <p:cNvPr id="8" name="Slide Number Placeholder 7"/>
          <p:cNvSpPr>
            <a:spLocks noGrp="1"/>
          </p:cNvSpPr>
          <p:nvPr>
            <p:ph type="sldNum" sz="quarter" idx="12"/>
          </p:nvPr>
        </p:nvSpPr>
        <p:spPr/>
        <p:txBody>
          <a:bodyPr/>
          <a:lstStyle/>
          <a:p>
            <a:fld id="{0C9712EF-9B5B-44EC-8FFF-50F3131796A5}" type="slidenum">
              <a:rPr lang="en-US" sz="1400" smtClean="0">
                <a:solidFill>
                  <a:schemeClr val="bg1"/>
                </a:solidFill>
              </a:rPr>
              <a:t>2</a:t>
            </a:fld>
            <a:endParaRPr lang="en-US" dirty="0">
              <a:solidFill>
                <a:schemeClr val="bg1"/>
              </a:solidFill>
            </a:endParaRPr>
          </a:p>
        </p:txBody>
      </p:sp>
      <p:pic>
        <p:nvPicPr>
          <p:cNvPr id="1026" name="Picture 2" descr="https://lh6.googleusercontent.com/HzQ27nsFx0HIyQuJuYpHkqCyUMgGCqKYnYVwLB-J7r99HF_ln_JwW1heM00vwyoSdE5-VuvMg2_vHY6chNtDiK_iajZ15lKESbW0R49AMun_QYXdwLEEe7_RjMl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49" y="3124200"/>
            <a:ext cx="78867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5096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6324600"/>
            <a:ext cx="9150927" cy="533400"/>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4" name="Date Placeholder 3"/>
          <p:cNvSpPr>
            <a:spLocks noGrp="1"/>
          </p:cNvSpPr>
          <p:nvPr>
            <p:ph type="dt" sz="half" idx="10"/>
          </p:nvPr>
        </p:nvSpPr>
        <p:spPr/>
        <p:txBody>
          <a:bodyPr/>
          <a:lstStyle/>
          <a:p>
            <a:r>
              <a:rPr lang="en-US" sz="1400" dirty="0" smtClean="0"/>
              <a:t>26/11/2013</a:t>
            </a:r>
            <a:endParaRPr lang="en-US" sz="1400" dirty="0"/>
          </a:p>
        </p:txBody>
      </p:sp>
      <p:sp>
        <p:nvSpPr>
          <p:cNvPr id="5" name="Footer Placeholder 4"/>
          <p:cNvSpPr>
            <a:spLocks noGrp="1"/>
          </p:cNvSpPr>
          <p:nvPr>
            <p:ph type="ftr" sz="quarter" idx="11"/>
          </p:nvPr>
        </p:nvSpPr>
        <p:spPr/>
        <p:txBody>
          <a:bodyPr/>
          <a:lstStyle/>
          <a:p>
            <a:r>
              <a:rPr lang="en-US" sz="1400" dirty="0" smtClean="0"/>
              <a:t>Ravikishore Kommajosyula</a:t>
            </a:r>
            <a:endParaRPr lang="en-US" sz="1400" dirty="0"/>
          </a:p>
        </p:txBody>
      </p:sp>
      <p:sp>
        <p:nvSpPr>
          <p:cNvPr id="6" name="Slide Number Placeholder 5"/>
          <p:cNvSpPr>
            <a:spLocks noGrp="1"/>
          </p:cNvSpPr>
          <p:nvPr>
            <p:ph type="sldNum" sz="quarter" idx="12"/>
          </p:nvPr>
        </p:nvSpPr>
        <p:spPr/>
        <p:txBody>
          <a:bodyPr/>
          <a:lstStyle/>
          <a:p>
            <a:fld id="{0C9712EF-9B5B-44EC-8FFF-50F3131796A5}" type="slidenum">
              <a:rPr lang="en-US" sz="1400" smtClean="0"/>
              <a:pPr/>
              <a:t>20</a:t>
            </a:fld>
            <a:endParaRPr lang="en-US" sz="1400" dirty="0"/>
          </a:p>
        </p:txBody>
      </p:sp>
      <p:sp>
        <p:nvSpPr>
          <p:cNvPr id="8"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Outlook: </a:t>
            </a:r>
            <a:r>
              <a:rPr lang="en-US" dirty="0" smtClean="0">
                <a:solidFill>
                  <a:schemeClr val="bg1"/>
                </a:solidFill>
              </a:rPr>
              <a:t>Scons </a:t>
            </a:r>
            <a:r>
              <a:rPr lang="en-US" dirty="0" smtClean="0">
                <a:solidFill>
                  <a:schemeClr val="bg1"/>
                </a:solidFill>
              </a:rPr>
              <a:t>with Libraries</a:t>
            </a:r>
            <a:endParaRPr lang="en-US" dirty="0">
              <a:solidFill>
                <a:schemeClr val="bg1"/>
              </a:solidFill>
            </a:endParaRPr>
          </a:p>
        </p:txBody>
      </p:sp>
      <p:sp>
        <p:nvSpPr>
          <p:cNvPr id="2" name="Content Placeholder 1"/>
          <p:cNvSpPr>
            <a:spLocks noGrp="1"/>
          </p:cNvSpPr>
          <p:nvPr>
            <p:ph idx="1"/>
          </p:nvPr>
        </p:nvSpPr>
        <p:spPr>
          <a:xfrm>
            <a:off x="304800" y="1447800"/>
            <a:ext cx="3733799" cy="4221164"/>
          </a:xfrm>
        </p:spPr>
        <p:txBody>
          <a:bodyPr>
            <a:normAutofit/>
          </a:bodyPr>
          <a:lstStyle/>
          <a:p>
            <a:pPr algn="just"/>
            <a:r>
              <a:rPr lang="en-US" sz="2400" dirty="0" smtClean="0"/>
              <a:t>Libraries can be added to the build with the </a:t>
            </a:r>
            <a:r>
              <a:rPr lang="en-US" sz="2400" i="1" dirty="0" smtClean="0"/>
              <a:t>LIBRARY</a:t>
            </a:r>
            <a:r>
              <a:rPr lang="en-US" sz="2400" dirty="0" smtClean="0"/>
              <a:t> attribute</a:t>
            </a:r>
          </a:p>
          <a:p>
            <a:pPr algn="just"/>
            <a:r>
              <a:rPr lang="en-US" sz="2400" dirty="0" smtClean="0"/>
              <a:t>Path to be specified using </a:t>
            </a:r>
            <a:r>
              <a:rPr lang="en-US" sz="2400" i="1" dirty="0" smtClean="0"/>
              <a:t>LIBRARYPATH</a:t>
            </a:r>
            <a:r>
              <a:rPr lang="en-US" sz="2400" dirty="0" smtClean="0"/>
              <a:t> attribute</a:t>
            </a:r>
          </a:p>
          <a:p>
            <a:pPr algn="just"/>
            <a:r>
              <a:rPr lang="en-US" sz="2400" dirty="0" smtClean="0"/>
              <a:t>User-defined libraries can be built using the </a:t>
            </a:r>
            <a:r>
              <a:rPr lang="en-US" sz="2400" i="1" dirty="0" smtClean="0"/>
              <a:t>LIBRARY</a:t>
            </a:r>
            <a:r>
              <a:rPr lang="en-US" sz="2400" dirty="0" smtClean="0"/>
              <a:t> command</a:t>
            </a:r>
          </a:p>
          <a:p>
            <a:pPr marL="0" indent="0" algn="ctr">
              <a:buNone/>
            </a:pPr>
            <a:r>
              <a:rPr lang="en-US" sz="2400" i="1" dirty="0">
                <a:solidFill>
                  <a:schemeClr val="bg1">
                    <a:lumMod val="50000"/>
                  </a:schemeClr>
                </a:solidFill>
              </a:rPr>
              <a:t>Library('foo', ['f1.c', </a:t>
            </a:r>
            <a:r>
              <a:rPr lang="en-US" sz="2400" i="1" dirty="0" smtClean="0">
                <a:solidFill>
                  <a:schemeClr val="bg1">
                    <a:lumMod val="50000"/>
                  </a:schemeClr>
                </a:solidFill>
              </a:rPr>
              <a:t>'f2.o'])</a:t>
            </a:r>
          </a:p>
          <a:p>
            <a:pPr algn="just"/>
            <a:endParaRPr lang="en-US" sz="2400" dirty="0" smtClean="0"/>
          </a:p>
        </p:txBody>
      </p:sp>
      <p:pic>
        <p:nvPicPr>
          <p:cNvPr id="8194" name="Picture 2" descr="C:\Users\Ravi\Dropbox\BGCE\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200400"/>
            <a:ext cx="4962293" cy="25908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114800" y="1524000"/>
            <a:ext cx="4962293" cy="1384995"/>
          </a:xfrm>
          <a:prstGeom prst="rect">
            <a:avLst/>
          </a:prstGeom>
          <a:noFill/>
          <a:ln>
            <a:solidFill>
              <a:schemeClr val="tx1"/>
            </a:solidFill>
          </a:ln>
        </p:spPr>
        <p:txBody>
          <a:bodyPr wrap="square" rtlCol="0">
            <a:spAutoFit/>
          </a:bodyPr>
          <a:lstStyle/>
          <a:p>
            <a:pPr>
              <a:lnSpc>
                <a:spcPct val="150000"/>
              </a:lnSpc>
            </a:pPr>
            <a:r>
              <a:rPr lang="en-US" sz="2400" i="1" dirty="0" smtClean="0"/>
              <a:t>#</a:t>
            </a:r>
            <a:r>
              <a:rPr lang="en-US" sz="2400" i="1" dirty="0" err="1" smtClean="0"/>
              <a:t>Sconstruct</a:t>
            </a:r>
            <a:endParaRPr lang="en-US" sz="2400" i="1" dirty="0" smtClean="0"/>
          </a:p>
          <a:p>
            <a:r>
              <a:rPr lang="en-US" sz="2400" i="1" dirty="0" smtClean="0"/>
              <a:t>Program(‘main.cpp’,  LIBRARY=‘add’, LIBRARYPATH = ‘ . ’)</a:t>
            </a:r>
            <a:endParaRPr lang="en-US" sz="2400" i="1" dirty="0"/>
          </a:p>
        </p:txBody>
      </p:sp>
    </p:spTree>
    <p:extLst>
      <p:ext uri="{BB962C8B-B14F-4D97-AF65-F5344CB8AC3E}">
        <p14:creationId xmlns:p14="http://schemas.microsoft.com/office/powerpoint/2010/main" val="4023047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6324600"/>
            <a:ext cx="9150927" cy="533400"/>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4" name="Date Placeholder 3"/>
          <p:cNvSpPr>
            <a:spLocks noGrp="1"/>
          </p:cNvSpPr>
          <p:nvPr>
            <p:ph type="dt" sz="half" idx="10"/>
          </p:nvPr>
        </p:nvSpPr>
        <p:spPr/>
        <p:txBody>
          <a:bodyPr/>
          <a:lstStyle/>
          <a:p>
            <a:r>
              <a:rPr lang="en-US" sz="1400" dirty="0" smtClean="0"/>
              <a:t>26/11/2013</a:t>
            </a:r>
            <a:endParaRPr lang="en-US" sz="1400" dirty="0"/>
          </a:p>
        </p:txBody>
      </p:sp>
      <p:sp>
        <p:nvSpPr>
          <p:cNvPr id="5" name="Footer Placeholder 4"/>
          <p:cNvSpPr>
            <a:spLocks noGrp="1"/>
          </p:cNvSpPr>
          <p:nvPr>
            <p:ph type="ftr" sz="quarter" idx="11"/>
          </p:nvPr>
        </p:nvSpPr>
        <p:spPr/>
        <p:txBody>
          <a:bodyPr/>
          <a:lstStyle/>
          <a:p>
            <a:r>
              <a:rPr lang="en-US" sz="1400" dirty="0" smtClean="0"/>
              <a:t>Ravikishore Kommajosyula</a:t>
            </a:r>
            <a:endParaRPr lang="en-US" sz="1400" dirty="0"/>
          </a:p>
        </p:txBody>
      </p:sp>
      <p:sp>
        <p:nvSpPr>
          <p:cNvPr id="6" name="Slide Number Placeholder 5"/>
          <p:cNvSpPr>
            <a:spLocks noGrp="1"/>
          </p:cNvSpPr>
          <p:nvPr>
            <p:ph type="sldNum" sz="quarter" idx="12"/>
          </p:nvPr>
        </p:nvSpPr>
        <p:spPr/>
        <p:txBody>
          <a:bodyPr/>
          <a:lstStyle/>
          <a:p>
            <a:fld id="{0C9712EF-9B5B-44EC-8FFF-50F3131796A5}" type="slidenum">
              <a:rPr lang="en-US" sz="1400" smtClean="0"/>
              <a:pPr/>
              <a:t>21</a:t>
            </a:fld>
            <a:endParaRPr lang="en-US" sz="1400" dirty="0"/>
          </a:p>
        </p:txBody>
      </p:sp>
      <p:sp>
        <p:nvSpPr>
          <p:cNvPr id="8"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Outlook: </a:t>
            </a:r>
            <a:r>
              <a:rPr lang="en-US" dirty="0" smtClean="0">
                <a:solidFill>
                  <a:schemeClr val="bg1"/>
                </a:solidFill>
              </a:rPr>
              <a:t>Scons - Final remarks</a:t>
            </a:r>
            <a:endParaRPr lang="en-US" dirty="0">
              <a:solidFill>
                <a:schemeClr val="bg1"/>
              </a:solidFill>
            </a:endParaRPr>
          </a:p>
        </p:txBody>
      </p:sp>
      <p:sp>
        <p:nvSpPr>
          <p:cNvPr id="2" name="Content Placeholder 1"/>
          <p:cNvSpPr>
            <a:spLocks noGrp="1"/>
          </p:cNvSpPr>
          <p:nvPr>
            <p:ph idx="1"/>
          </p:nvPr>
        </p:nvSpPr>
        <p:spPr>
          <a:xfrm>
            <a:off x="304800" y="1447800"/>
            <a:ext cx="4343400" cy="4221164"/>
          </a:xfrm>
        </p:spPr>
        <p:txBody>
          <a:bodyPr>
            <a:normAutofit/>
          </a:bodyPr>
          <a:lstStyle/>
          <a:p>
            <a:pPr algn="just"/>
            <a:r>
              <a:rPr lang="en-US" sz="2400" dirty="0" smtClean="0"/>
              <a:t>Build environment can be changed by creating a new </a:t>
            </a:r>
            <a:r>
              <a:rPr lang="en-US" sz="2400" dirty="0" smtClean="0">
                <a:solidFill>
                  <a:schemeClr val="accent1"/>
                </a:solidFill>
              </a:rPr>
              <a:t>Construction Environment</a:t>
            </a:r>
            <a:r>
              <a:rPr lang="en-US" sz="2400" dirty="0" smtClean="0"/>
              <a:t> and setting values of </a:t>
            </a:r>
            <a:r>
              <a:rPr lang="en-US" sz="2400" dirty="0" smtClean="0">
                <a:solidFill>
                  <a:schemeClr val="accent1"/>
                </a:solidFill>
              </a:rPr>
              <a:t>Construction Variables</a:t>
            </a:r>
          </a:p>
          <a:p>
            <a:pPr algn="just"/>
            <a:r>
              <a:rPr lang="en-US" sz="2400" dirty="0" smtClean="0"/>
              <a:t>The ease of use and learning of </a:t>
            </a:r>
            <a:r>
              <a:rPr lang="en-US" sz="2400" i="1" dirty="0" smtClean="0">
                <a:solidFill>
                  <a:schemeClr val="accent1"/>
                </a:solidFill>
              </a:rPr>
              <a:t>Scons</a:t>
            </a:r>
            <a:r>
              <a:rPr lang="en-US" sz="2400" dirty="0" smtClean="0"/>
              <a:t> tool, together with power of Python scripting makes it a very powerful and usable build tool</a:t>
            </a:r>
          </a:p>
          <a:p>
            <a:pPr algn="just"/>
            <a:endParaRPr lang="en-US" sz="2400" dirty="0" smtClean="0"/>
          </a:p>
        </p:txBody>
      </p:sp>
      <p:sp>
        <p:nvSpPr>
          <p:cNvPr id="3" name="TextBox 2"/>
          <p:cNvSpPr txBox="1"/>
          <p:nvPr/>
        </p:nvSpPr>
        <p:spPr>
          <a:xfrm>
            <a:off x="4876800" y="1360944"/>
            <a:ext cx="4047893" cy="2677656"/>
          </a:xfrm>
          <a:prstGeom prst="rect">
            <a:avLst/>
          </a:prstGeom>
          <a:noFill/>
          <a:ln>
            <a:solidFill>
              <a:schemeClr val="tx1"/>
            </a:solidFill>
          </a:ln>
        </p:spPr>
        <p:txBody>
          <a:bodyPr wrap="square" rtlCol="0">
            <a:spAutoFit/>
          </a:bodyPr>
          <a:lstStyle/>
          <a:p>
            <a:r>
              <a:rPr lang="en-US" sz="2400" dirty="0" smtClean="0"/>
              <a:t>#</a:t>
            </a:r>
            <a:r>
              <a:rPr lang="en-US" sz="2400" dirty="0" err="1" smtClean="0"/>
              <a:t>Sconstruct</a:t>
            </a:r>
            <a:endParaRPr lang="en-US" sz="2400" dirty="0" smtClean="0"/>
          </a:p>
          <a:p>
            <a:pPr>
              <a:lnSpc>
                <a:spcPct val="150000"/>
              </a:lnSpc>
            </a:pPr>
            <a:r>
              <a:rPr lang="en-US" sz="2400" dirty="0" smtClean="0"/>
              <a:t>import </a:t>
            </a:r>
            <a:r>
              <a:rPr lang="en-US" sz="2400" dirty="0" err="1"/>
              <a:t>os</a:t>
            </a:r>
            <a:r>
              <a:rPr lang="en-US" sz="2400" dirty="0"/>
              <a:t> </a:t>
            </a:r>
            <a:endParaRPr lang="en-US" sz="2400" dirty="0" smtClean="0"/>
          </a:p>
          <a:p>
            <a:pPr>
              <a:lnSpc>
                <a:spcPct val="150000"/>
              </a:lnSpc>
            </a:pPr>
            <a:r>
              <a:rPr lang="en-US" sz="2400" dirty="0" err="1" smtClean="0"/>
              <a:t>env</a:t>
            </a:r>
            <a:r>
              <a:rPr lang="en-US" sz="2400" dirty="0" smtClean="0"/>
              <a:t> </a:t>
            </a:r>
            <a:r>
              <a:rPr lang="en-US" sz="2400" dirty="0"/>
              <a:t>= Environment(CC = </a:t>
            </a:r>
            <a:r>
              <a:rPr lang="en-US" sz="2400" dirty="0" smtClean="0"/>
              <a:t>‘</a:t>
            </a:r>
            <a:r>
              <a:rPr lang="en-US" sz="2400" dirty="0" err="1" smtClean="0"/>
              <a:t>icc</a:t>
            </a:r>
            <a:r>
              <a:rPr lang="en-US" sz="2400" dirty="0"/>
              <a:t>', CCFLAGS = '-O2') </a:t>
            </a:r>
            <a:endParaRPr lang="en-US" sz="2400" dirty="0" smtClean="0"/>
          </a:p>
          <a:p>
            <a:pPr>
              <a:lnSpc>
                <a:spcPct val="150000"/>
              </a:lnSpc>
            </a:pPr>
            <a:r>
              <a:rPr lang="en-US" sz="2400" dirty="0" err="1" smtClean="0"/>
              <a:t>env.Program</a:t>
            </a:r>
            <a:r>
              <a:rPr lang="en-US" sz="2400" dirty="0" smtClean="0"/>
              <a:t>(‘helloworld.cpp')</a:t>
            </a:r>
            <a:endParaRPr lang="en-US" sz="2400" i="1" dirty="0"/>
          </a:p>
        </p:txBody>
      </p:sp>
    </p:spTree>
    <p:extLst>
      <p:ext uri="{BB962C8B-B14F-4D97-AF65-F5344CB8AC3E}">
        <p14:creationId xmlns:p14="http://schemas.microsoft.com/office/powerpoint/2010/main" val="2756495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Eclipse IDE and Debugging</a:t>
            </a:r>
            <a:endParaRPr lang="en-US" dirty="0"/>
          </a:p>
        </p:txBody>
      </p:sp>
      <p:sp>
        <p:nvSpPr>
          <p:cNvPr id="7" name="Title 1"/>
          <p:cNvSpPr txBox="1">
            <a:spLocks/>
          </p:cNvSpPr>
          <p:nvPr/>
        </p:nvSpPr>
        <p:spPr>
          <a:xfrm>
            <a:off x="685800" y="2130425"/>
            <a:ext cx="7772400" cy="1470025"/>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Thank you for your attention!</a:t>
            </a:r>
            <a:endParaRPr lang="en-US" dirty="0">
              <a:solidFill>
                <a:schemeClr val="bg1"/>
              </a:solidFill>
            </a:endParaRPr>
          </a:p>
        </p:txBody>
      </p:sp>
      <p:sp>
        <p:nvSpPr>
          <p:cNvPr id="8" name="Subtitle 2"/>
          <p:cNvSpPr txBox="1">
            <a:spLocks/>
          </p:cNvSpPr>
          <p:nvPr/>
        </p:nvSpPr>
        <p:spPr>
          <a:xfrm>
            <a:off x="1371600" y="3886200"/>
            <a:ext cx="6400800" cy="990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dirty="0" smtClean="0">
                <a:solidFill>
                  <a:schemeClr val="tx2"/>
                </a:solidFill>
              </a:rPr>
              <a:t>Any questions?</a:t>
            </a:r>
            <a:endParaRPr lang="en-US" dirty="0">
              <a:solidFill>
                <a:schemeClr val="tx2"/>
              </a:solidFill>
            </a:endParaRPr>
          </a:p>
        </p:txBody>
      </p:sp>
    </p:spTree>
    <p:extLst>
      <p:ext uri="{BB962C8B-B14F-4D97-AF65-F5344CB8AC3E}">
        <p14:creationId xmlns:p14="http://schemas.microsoft.com/office/powerpoint/2010/main" val="1399992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Build process in Terminal – Single file</a:t>
            </a:r>
            <a:endParaRPr lang="en-US" dirty="0">
              <a:solidFill>
                <a:schemeClr val="bg1"/>
              </a:solidFill>
            </a:endParaRPr>
          </a:p>
        </p:txBody>
      </p:sp>
      <p:sp>
        <p:nvSpPr>
          <p:cNvPr id="10" name="Title 1"/>
          <p:cNvSpPr txBox="1">
            <a:spLocks/>
          </p:cNvSpPr>
          <p:nvPr/>
        </p:nvSpPr>
        <p:spPr>
          <a:xfrm>
            <a:off x="0" y="6324600"/>
            <a:ext cx="9150927" cy="533400"/>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dirty="0" smtClean="0">
                <a:solidFill>
                  <a:schemeClr val="accent1"/>
                </a:solidFill>
              </a:rPr>
              <a:t>Compiling and Linking in one step:</a:t>
            </a:r>
          </a:p>
          <a:p>
            <a:pPr algn="just"/>
            <a:endParaRPr lang="en-US" dirty="0">
              <a:solidFill>
                <a:schemeClr val="accent1"/>
              </a:solidFill>
            </a:endParaRPr>
          </a:p>
          <a:p>
            <a:pPr algn="just"/>
            <a:endParaRPr lang="en-US" dirty="0" smtClean="0">
              <a:solidFill>
                <a:schemeClr val="accent1"/>
              </a:solidFill>
            </a:endParaRPr>
          </a:p>
          <a:p>
            <a:pPr algn="just"/>
            <a:r>
              <a:rPr lang="en-US" dirty="0" smtClean="0">
                <a:solidFill>
                  <a:schemeClr val="accent1"/>
                </a:solidFill>
              </a:rPr>
              <a:t>Compile </a:t>
            </a:r>
            <a:r>
              <a:rPr lang="en-US" dirty="0" smtClean="0">
                <a:solidFill>
                  <a:schemeClr val="accent1"/>
                </a:solidFill>
              </a:rPr>
              <a:t>and Link separately:</a:t>
            </a:r>
          </a:p>
          <a:p>
            <a:pPr algn="just"/>
            <a:endParaRPr lang="en-US" dirty="0" smtClean="0">
              <a:solidFill>
                <a:schemeClr val="accent1"/>
              </a:solidFill>
            </a:endParaRPr>
          </a:p>
          <a:p>
            <a:pPr marL="0" indent="0" algn="just">
              <a:buNone/>
            </a:pPr>
            <a:endParaRPr lang="en-US" dirty="0" smtClean="0">
              <a:solidFill>
                <a:schemeClr val="accent1"/>
              </a:solidFill>
            </a:endParaRPr>
          </a:p>
        </p:txBody>
      </p:sp>
      <p:sp>
        <p:nvSpPr>
          <p:cNvPr id="4" name="Date Placeholder 3"/>
          <p:cNvSpPr>
            <a:spLocks noGrp="1"/>
          </p:cNvSpPr>
          <p:nvPr>
            <p:ph type="dt" sz="half" idx="10"/>
          </p:nvPr>
        </p:nvSpPr>
        <p:spPr/>
        <p:txBody>
          <a:bodyPr/>
          <a:lstStyle/>
          <a:p>
            <a:r>
              <a:rPr lang="en-US" sz="1400" dirty="0" smtClean="0">
                <a:solidFill>
                  <a:schemeClr val="bg1"/>
                </a:solidFill>
              </a:rPr>
              <a:t>26/11/2013</a:t>
            </a:r>
            <a:endParaRPr lang="en-US" sz="1400" dirty="0">
              <a:solidFill>
                <a:schemeClr val="bg1"/>
              </a:solidFill>
            </a:endParaRPr>
          </a:p>
        </p:txBody>
      </p:sp>
      <p:sp>
        <p:nvSpPr>
          <p:cNvPr id="5" name="Footer Placeholder 4"/>
          <p:cNvSpPr>
            <a:spLocks noGrp="1"/>
          </p:cNvSpPr>
          <p:nvPr>
            <p:ph type="ftr" sz="quarter" idx="11"/>
          </p:nvPr>
        </p:nvSpPr>
        <p:spPr/>
        <p:txBody>
          <a:bodyPr/>
          <a:lstStyle/>
          <a:p>
            <a:r>
              <a:rPr lang="en-US" sz="1400" dirty="0" smtClean="0">
                <a:solidFill>
                  <a:schemeClr val="bg1"/>
                </a:solidFill>
              </a:rPr>
              <a:t>Ravikishore Kommajosyula</a:t>
            </a:r>
            <a:endParaRPr lang="en-US" sz="1400" dirty="0">
              <a:solidFill>
                <a:schemeClr val="bg1"/>
              </a:solidFill>
            </a:endParaRPr>
          </a:p>
        </p:txBody>
      </p:sp>
      <p:sp>
        <p:nvSpPr>
          <p:cNvPr id="6" name="Slide Number Placeholder 5"/>
          <p:cNvSpPr>
            <a:spLocks noGrp="1"/>
          </p:cNvSpPr>
          <p:nvPr>
            <p:ph type="sldNum" sz="quarter" idx="12"/>
          </p:nvPr>
        </p:nvSpPr>
        <p:spPr/>
        <p:txBody>
          <a:bodyPr/>
          <a:lstStyle/>
          <a:p>
            <a:fld id="{0C9712EF-9B5B-44EC-8FFF-50F3131796A5}" type="slidenum">
              <a:rPr lang="en-US" sz="1400" smtClean="0">
                <a:solidFill>
                  <a:schemeClr val="bg1"/>
                </a:solidFill>
              </a:rPr>
              <a:t>3</a:t>
            </a:fld>
            <a:endParaRPr lang="en-US" sz="1400" dirty="0">
              <a:solidFill>
                <a:schemeClr val="bg1"/>
              </a:solidFill>
            </a:endParaRPr>
          </a:p>
        </p:txBody>
      </p:sp>
      <p:pic>
        <p:nvPicPr>
          <p:cNvPr id="1026" name="Picture 2" descr="C:\Users\Ravi\Dropbox\BGC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7131819" cy="1295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7" name="Picture 3" descr="C:\Users\Ravi\Dropbox\BGC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795" y="3551487"/>
            <a:ext cx="7349167" cy="231591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317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Build process – Multiple files</a:t>
            </a:r>
            <a:endParaRPr lang="en-US" dirty="0">
              <a:solidFill>
                <a:schemeClr val="bg1"/>
              </a:solidFill>
            </a:endParaRPr>
          </a:p>
        </p:txBody>
      </p:sp>
      <p:sp>
        <p:nvSpPr>
          <p:cNvPr id="10" name="Title 1"/>
          <p:cNvSpPr txBox="1">
            <a:spLocks/>
          </p:cNvSpPr>
          <p:nvPr/>
        </p:nvSpPr>
        <p:spPr>
          <a:xfrm>
            <a:off x="0" y="6324600"/>
            <a:ext cx="9150927" cy="533400"/>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dirty="0" smtClean="0"/>
              <a:t>Function declaration is needed at compile time (header files)</a:t>
            </a:r>
          </a:p>
          <a:p>
            <a:pPr algn="just"/>
            <a:r>
              <a:rPr lang="en-US" dirty="0" smtClean="0"/>
              <a:t>Function definition is needed at linking time (object files)</a:t>
            </a:r>
            <a:endParaRPr lang="en-US" dirty="0"/>
          </a:p>
        </p:txBody>
      </p:sp>
      <p:sp>
        <p:nvSpPr>
          <p:cNvPr id="4" name="Date Placeholder 3"/>
          <p:cNvSpPr>
            <a:spLocks noGrp="1"/>
          </p:cNvSpPr>
          <p:nvPr>
            <p:ph type="dt" sz="half" idx="10"/>
          </p:nvPr>
        </p:nvSpPr>
        <p:spPr/>
        <p:txBody>
          <a:bodyPr/>
          <a:lstStyle/>
          <a:p>
            <a:r>
              <a:rPr lang="en-US" sz="1400" dirty="0" smtClean="0">
                <a:solidFill>
                  <a:schemeClr val="bg1"/>
                </a:solidFill>
              </a:rPr>
              <a:t>26/11/2013</a:t>
            </a:r>
            <a:endParaRPr lang="en-US" sz="1400" dirty="0">
              <a:solidFill>
                <a:schemeClr val="bg1"/>
              </a:solidFill>
            </a:endParaRPr>
          </a:p>
        </p:txBody>
      </p:sp>
      <p:sp>
        <p:nvSpPr>
          <p:cNvPr id="5" name="Footer Placeholder 4"/>
          <p:cNvSpPr>
            <a:spLocks noGrp="1"/>
          </p:cNvSpPr>
          <p:nvPr>
            <p:ph type="ftr" sz="quarter" idx="11"/>
          </p:nvPr>
        </p:nvSpPr>
        <p:spPr/>
        <p:txBody>
          <a:bodyPr/>
          <a:lstStyle/>
          <a:p>
            <a:r>
              <a:rPr lang="en-US" sz="1400" dirty="0" smtClean="0">
                <a:solidFill>
                  <a:schemeClr val="bg1"/>
                </a:solidFill>
              </a:rPr>
              <a:t>Ravikishore Kommajosyula</a:t>
            </a:r>
            <a:endParaRPr lang="en-US" sz="1400" dirty="0">
              <a:solidFill>
                <a:schemeClr val="bg1"/>
              </a:solidFill>
            </a:endParaRPr>
          </a:p>
        </p:txBody>
      </p:sp>
      <p:sp>
        <p:nvSpPr>
          <p:cNvPr id="6" name="Slide Number Placeholder 5"/>
          <p:cNvSpPr>
            <a:spLocks noGrp="1"/>
          </p:cNvSpPr>
          <p:nvPr>
            <p:ph type="sldNum" sz="quarter" idx="12"/>
          </p:nvPr>
        </p:nvSpPr>
        <p:spPr/>
        <p:txBody>
          <a:bodyPr/>
          <a:lstStyle/>
          <a:p>
            <a:fld id="{0C9712EF-9B5B-44EC-8FFF-50F3131796A5}" type="slidenum">
              <a:rPr lang="en-US" sz="1400" smtClean="0">
                <a:solidFill>
                  <a:schemeClr val="bg1"/>
                </a:solidFill>
              </a:rPr>
              <a:t>4</a:t>
            </a:fld>
            <a:endParaRPr lang="en-US" sz="1400" dirty="0">
              <a:solidFill>
                <a:schemeClr val="bg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909" y="3324225"/>
            <a:ext cx="7114291"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207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Build process in Terminal – Multiple files</a:t>
            </a:r>
            <a:endParaRPr lang="en-US" dirty="0">
              <a:solidFill>
                <a:schemeClr val="bg1"/>
              </a:solidFill>
            </a:endParaRPr>
          </a:p>
        </p:txBody>
      </p:sp>
      <p:sp>
        <p:nvSpPr>
          <p:cNvPr id="10" name="Title 1"/>
          <p:cNvSpPr txBox="1">
            <a:spLocks/>
          </p:cNvSpPr>
          <p:nvPr/>
        </p:nvSpPr>
        <p:spPr>
          <a:xfrm>
            <a:off x="0" y="6324600"/>
            <a:ext cx="9150927" cy="533400"/>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dirty="0" smtClean="0">
                <a:solidFill>
                  <a:schemeClr val="accent1"/>
                </a:solidFill>
              </a:rPr>
              <a:t>Compiling and Linking in one step:</a:t>
            </a:r>
          </a:p>
          <a:p>
            <a:pPr algn="just"/>
            <a:endParaRPr lang="en-US" dirty="0">
              <a:solidFill>
                <a:schemeClr val="accent1"/>
              </a:solidFill>
            </a:endParaRPr>
          </a:p>
          <a:p>
            <a:pPr algn="just"/>
            <a:endParaRPr lang="en-US" dirty="0" smtClean="0">
              <a:solidFill>
                <a:schemeClr val="accent1"/>
              </a:solidFill>
            </a:endParaRPr>
          </a:p>
          <a:p>
            <a:pPr algn="just"/>
            <a:r>
              <a:rPr lang="en-US" dirty="0" smtClean="0">
                <a:solidFill>
                  <a:schemeClr val="accent1"/>
                </a:solidFill>
              </a:rPr>
              <a:t>Compile and Link separately:</a:t>
            </a:r>
          </a:p>
          <a:p>
            <a:pPr algn="just"/>
            <a:endParaRPr lang="en-US" dirty="0" smtClean="0">
              <a:solidFill>
                <a:schemeClr val="accent1"/>
              </a:solidFill>
            </a:endParaRPr>
          </a:p>
          <a:p>
            <a:pPr marL="0" indent="0" algn="just">
              <a:buNone/>
            </a:pPr>
            <a:endParaRPr lang="en-US" dirty="0" smtClean="0">
              <a:solidFill>
                <a:schemeClr val="accent1"/>
              </a:solidFill>
            </a:endParaRPr>
          </a:p>
        </p:txBody>
      </p:sp>
      <p:sp>
        <p:nvSpPr>
          <p:cNvPr id="4" name="Date Placeholder 3"/>
          <p:cNvSpPr>
            <a:spLocks noGrp="1"/>
          </p:cNvSpPr>
          <p:nvPr>
            <p:ph type="dt" sz="half" idx="10"/>
          </p:nvPr>
        </p:nvSpPr>
        <p:spPr/>
        <p:txBody>
          <a:bodyPr/>
          <a:lstStyle/>
          <a:p>
            <a:r>
              <a:rPr lang="en-US" sz="1400" dirty="0" smtClean="0">
                <a:solidFill>
                  <a:schemeClr val="bg1"/>
                </a:solidFill>
              </a:rPr>
              <a:t>26/11/2013</a:t>
            </a:r>
            <a:endParaRPr lang="en-US" sz="1400" dirty="0">
              <a:solidFill>
                <a:schemeClr val="bg1"/>
              </a:solidFill>
            </a:endParaRPr>
          </a:p>
        </p:txBody>
      </p:sp>
      <p:sp>
        <p:nvSpPr>
          <p:cNvPr id="5" name="Footer Placeholder 4"/>
          <p:cNvSpPr>
            <a:spLocks noGrp="1"/>
          </p:cNvSpPr>
          <p:nvPr>
            <p:ph type="ftr" sz="quarter" idx="11"/>
          </p:nvPr>
        </p:nvSpPr>
        <p:spPr/>
        <p:txBody>
          <a:bodyPr/>
          <a:lstStyle/>
          <a:p>
            <a:r>
              <a:rPr lang="en-US" sz="1400" dirty="0" smtClean="0">
                <a:solidFill>
                  <a:schemeClr val="bg1"/>
                </a:solidFill>
              </a:rPr>
              <a:t>Ravikishore Kommajosyula</a:t>
            </a:r>
            <a:endParaRPr lang="en-US" sz="1400" dirty="0">
              <a:solidFill>
                <a:schemeClr val="bg1"/>
              </a:solidFill>
            </a:endParaRPr>
          </a:p>
        </p:txBody>
      </p:sp>
      <p:sp>
        <p:nvSpPr>
          <p:cNvPr id="6" name="Slide Number Placeholder 5"/>
          <p:cNvSpPr>
            <a:spLocks noGrp="1"/>
          </p:cNvSpPr>
          <p:nvPr>
            <p:ph type="sldNum" sz="quarter" idx="12"/>
          </p:nvPr>
        </p:nvSpPr>
        <p:spPr/>
        <p:txBody>
          <a:bodyPr/>
          <a:lstStyle/>
          <a:p>
            <a:fld id="{0C9712EF-9B5B-44EC-8FFF-50F3131796A5}" type="slidenum">
              <a:rPr lang="en-US" sz="1400" smtClean="0">
                <a:solidFill>
                  <a:schemeClr val="bg1"/>
                </a:solidFill>
              </a:rPr>
              <a:t>5</a:t>
            </a:fld>
            <a:endParaRPr lang="en-US" sz="1400" dirty="0">
              <a:solidFill>
                <a:schemeClr val="bg1"/>
              </a:solidFill>
            </a:endParaRPr>
          </a:p>
        </p:txBody>
      </p:sp>
      <p:pic>
        <p:nvPicPr>
          <p:cNvPr id="2" name="Picture 2" descr="C:\Users\Ravi\Dropbox\BGC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329377" cy="1219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Picture 3" descr="C:\Users\Ravi\Dropbox\BGC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619500"/>
            <a:ext cx="7608643" cy="16383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643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Build process in Terminal – Observations</a:t>
            </a:r>
            <a:endParaRPr lang="en-US" dirty="0">
              <a:solidFill>
                <a:schemeClr val="bg1"/>
              </a:solidFill>
            </a:endParaRPr>
          </a:p>
        </p:txBody>
      </p:sp>
      <p:sp>
        <p:nvSpPr>
          <p:cNvPr id="10" name="Title 1"/>
          <p:cNvSpPr txBox="1">
            <a:spLocks/>
          </p:cNvSpPr>
          <p:nvPr/>
        </p:nvSpPr>
        <p:spPr>
          <a:xfrm>
            <a:off x="0" y="6324600"/>
            <a:ext cx="9150927" cy="533400"/>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3" name="Content Placeholder 2"/>
          <p:cNvSpPr>
            <a:spLocks noGrp="1"/>
          </p:cNvSpPr>
          <p:nvPr>
            <p:ph idx="1"/>
          </p:nvPr>
        </p:nvSpPr>
        <p:spPr>
          <a:xfrm>
            <a:off x="457200" y="1447800"/>
            <a:ext cx="8229600" cy="4678363"/>
          </a:xfrm>
        </p:spPr>
        <p:txBody>
          <a:bodyPr>
            <a:normAutofit/>
          </a:bodyPr>
          <a:lstStyle/>
          <a:p>
            <a:pPr algn="just"/>
            <a:r>
              <a:rPr lang="en-US" sz="2800" dirty="0" smtClean="0"/>
              <a:t>Tedious efforts of typing involved</a:t>
            </a:r>
          </a:p>
          <a:p>
            <a:pPr algn="just"/>
            <a:r>
              <a:rPr lang="en-US" sz="2800" dirty="0" smtClean="0"/>
              <a:t>Error prone</a:t>
            </a:r>
          </a:p>
          <a:p>
            <a:pPr algn="just"/>
            <a:r>
              <a:rPr lang="en-US" sz="2800" dirty="0" smtClean="0"/>
              <a:t>Not suitable for large projects</a:t>
            </a:r>
          </a:p>
          <a:p>
            <a:pPr algn="just"/>
            <a:r>
              <a:rPr lang="en-US" sz="2800" dirty="0" smtClean="0"/>
              <a:t>Any change in the code would need a re-compilation of the whole code</a:t>
            </a:r>
          </a:p>
          <a:p>
            <a:pPr algn="just"/>
            <a:r>
              <a:rPr lang="en-US" sz="2800" dirty="0" smtClean="0"/>
              <a:t>Is there a smarter way??</a:t>
            </a:r>
          </a:p>
          <a:p>
            <a:pPr marL="0" indent="0" algn="ctr">
              <a:buNone/>
            </a:pPr>
            <a:endParaRPr lang="en-US" sz="2800" dirty="0" smtClean="0">
              <a:solidFill>
                <a:schemeClr val="accent1">
                  <a:lumMod val="75000"/>
                </a:schemeClr>
              </a:solidFill>
            </a:endParaRPr>
          </a:p>
          <a:p>
            <a:pPr marL="0" indent="0" algn="ctr">
              <a:buNone/>
            </a:pPr>
            <a:r>
              <a:rPr lang="en-US" sz="2800" dirty="0" smtClean="0">
                <a:solidFill>
                  <a:schemeClr val="accent1">
                    <a:lumMod val="75000"/>
                  </a:schemeClr>
                </a:solidFill>
              </a:rPr>
              <a:t>Make is </a:t>
            </a:r>
            <a:r>
              <a:rPr lang="en-US" sz="2800" dirty="0" smtClean="0">
                <a:solidFill>
                  <a:schemeClr val="accent1">
                    <a:lumMod val="75000"/>
                  </a:schemeClr>
                </a:solidFill>
              </a:rPr>
              <a:t>one answer</a:t>
            </a:r>
          </a:p>
          <a:p>
            <a:pPr algn="just"/>
            <a:endParaRPr lang="en-US" sz="2800" dirty="0" smtClean="0"/>
          </a:p>
          <a:p>
            <a:pPr marL="0" indent="0" algn="just">
              <a:buNone/>
            </a:pPr>
            <a:endParaRPr lang="en-US" sz="2800" dirty="0" smtClean="0">
              <a:solidFill>
                <a:schemeClr val="accent1"/>
              </a:solidFill>
            </a:endParaRPr>
          </a:p>
        </p:txBody>
      </p:sp>
      <p:sp>
        <p:nvSpPr>
          <p:cNvPr id="4" name="Date Placeholder 3"/>
          <p:cNvSpPr>
            <a:spLocks noGrp="1"/>
          </p:cNvSpPr>
          <p:nvPr>
            <p:ph type="dt" sz="half" idx="10"/>
          </p:nvPr>
        </p:nvSpPr>
        <p:spPr/>
        <p:txBody>
          <a:bodyPr/>
          <a:lstStyle/>
          <a:p>
            <a:r>
              <a:rPr lang="en-US" sz="1400" dirty="0" smtClean="0">
                <a:solidFill>
                  <a:schemeClr val="bg1"/>
                </a:solidFill>
              </a:rPr>
              <a:t>26/11/2013</a:t>
            </a:r>
            <a:endParaRPr lang="en-US" sz="1400" dirty="0">
              <a:solidFill>
                <a:schemeClr val="bg1"/>
              </a:solidFill>
            </a:endParaRPr>
          </a:p>
        </p:txBody>
      </p:sp>
      <p:sp>
        <p:nvSpPr>
          <p:cNvPr id="5" name="Footer Placeholder 4"/>
          <p:cNvSpPr>
            <a:spLocks noGrp="1"/>
          </p:cNvSpPr>
          <p:nvPr>
            <p:ph type="ftr" sz="quarter" idx="11"/>
          </p:nvPr>
        </p:nvSpPr>
        <p:spPr/>
        <p:txBody>
          <a:bodyPr/>
          <a:lstStyle/>
          <a:p>
            <a:r>
              <a:rPr lang="en-US" sz="1400" dirty="0" smtClean="0">
                <a:solidFill>
                  <a:schemeClr val="bg1"/>
                </a:solidFill>
              </a:rPr>
              <a:t>Ravikishore Kommajosyula</a:t>
            </a:r>
            <a:endParaRPr lang="en-US" sz="1400" dirty="0">
              <a:solidFill>
                <a:schemeClr val="bg1"/>
              </a:solidFill>
            </a:endParaRPr>
          </a:p>
        </p:txBody>
      </p:sp>
      <p:sp>
        <p:nvSpPr>
          <p:cNvPr id="6" name="Slide Number Placeholder 5"/>
          <p:cNvSpPr>
            <a:spLocks noGrp="1"/>
          </p:cNvSpPr>
          <p:nvPr>
            <p:ph type="sldNum" sz="quarter" idx="12"/>
          </p:nvPr>
        </p:nvSpPr>
        <p:spPr/>
        <p:txBody>
          <a:bodyPr/>
          <a:lstStyle/>
          <a:p>
            <a:fld id="{0C9712EF-9B5B-44EC-8FFF-50F3131796A5}" type="slidenum">
              <a:rPr lang="en-US" sz="1400" smtClean="0">
                <a:solidFill>
                  <a:schemeClr val="bg1"/>
                </a:solidFill>
              </a:rPr>
              <a:t>6</a:t>
            </a:fld>
            <a:endParaRPr lang="en-US" sz="1400" dirty="0">
              <a:solidFill>
                <a:schemeClr val="bg1"/>
              </a:solidFill>
            </a:endParaRPr>
          </a:p>
        </p:txBody>
      </p:sp>
      <p:sp>
        <p:nvSpPr>
          <p:cNvPr id="2" name="Rectangle 1"/>
          <p:cNvSpPr/>
          <p:nvPr/>
        </p:nvSpPr>
        <p:spPr>
          <a:xfrm>
            <a:off x="3048000" y="4800600"/>
            <a:ext cx="3124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9629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6324600"/>
            <a:ext cx="9150927" cy="533400"/>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3" name="Content Placeholder 2"/>
          <p:cNvSpPr>
            <a:spLocks noGrp="1"/>
          </p:cNvSpPr>
          <p:nvPr>
            <p:ph idx="1"/>
          </p:nvPr>
        </p:nvSpPr>
        <p:spPr/>
        <p:txBody>
          <a:bodyPr>
            <a:normAutofit/>
          </a:bodyPr>
          <a:lstStyle/>
          <a:p>
            <a:pPr marL="0" indent="0" algn="just">
              <a:buNone/>
            </a:pPr>
            <a:r>
              <a:rPr lang="en-US" sz="2800" dirty="0" smtClean="0">
                <a:solidFill>
                  <a:schemeClr val="accent1"/>
                </a:solidFill>
              </a:rPr>
              <a:t>Make: </a:t>
            </a:r>
            <a:r>
              <a:rPr lang="en-US" sz="2800" dirty="0" smtClean="0"/>
              <a:t>A utility that automates the build process</a:t>
            </a:r>
          </a:p>
          <a:p>
            <a:pPr marL="0" indent="0" algn="just">
              <a:buNone/>
            </a:pPr>
            <a:r>
              <a:rPr lang="en-US" sz="2800" dirty="0" smtClean="0">
                <a:solidFill>
                  <a:schemeClr val="accent1"/>
                </a:solidFill>
              </a:rPr>
              <a:t>Makefile: </a:t>
            </a:r>
            <a:r>
              <a:rPr lang="en-US" sz="2800" dirty="0" smtClean="0">
                <a:solidFill>
                  <a:srgbClr val="FF0000"/>
                </a:solidFill>
              </a:rPr>
              <a:t>Special</a:t>
            </a:r>
            <a:r>
              <a:rPr lang="en-US" sz="2800" dirty="0" smtClean="0"/>
              <a:t> format file that contains </a:t>
            </a:r>
            <a:r>
              <a:rPr lang="en-US" sz="2800" dirty="0" smtClean="0">
                <a:solidFill>
                  <a:srgbClr val="00B050"/>
                </a:solidFill>
              </a:rPr>
              <a:t>Rules</a:t>
            </a:r>
            <a:r>
              <a:rPr lang="en-US" sz="2800" dirty="0" smtClean="0"/>
              <a:t> on how to build the executable (</a:t>
            </a:r>
            <a:r>
              <a:rPr lang="en-US" sz="2800" dirty="0" smtClean="0">
                <a:solidFill>
                  <a:srgbClr val="00B050"/>
                </a:solidFill>
              </a:rPr>
              <a:t>target</a:t>
            </a:r>
            <a:r>
              <a:rPr lang="en-US" sz="2800" dirty="0" smtClean="0"/>
              <a:t>)</a:t>
            </a:r>
          </a:p>
          <a:p>
            <a:pPr algn="just"/>
            <a:r>
              <a:rPr lang="en-US" sz="2800" dirty="0" smtClean="0"/>
              <a:t>Widely used utility especially in Unix based OS</a:t>
            </a:r>
          </a:p>
          <a:p>
            <a:pPr algn="just"/>
            <a:r>
              <a:rPr lang="en-US" sz="2800" dirty="0" smtClean="0"/>
              <a:t>Several tools available to generate </a:t>
            </a:r>
            <a:r>
              <a:rPr lang="en-US" sz="2800" dirty="0" err="1" smtClean="0"/>
              <a:t>Makefiles</a:t>
            </a:r>
            <a:r>
              <a:rPr lang="en-US" sz="2800" dirty="0"/>
              <a:t> </a:t>
            </a:r>
            <a:r>
              <a:rPr lang="en-US" sz="2800" dirty="0" smtClean="0"/>
              <a:t>(</a:t>
            </a:r>
            <a:r>
              <a:rPr lang="en-US" sz="2800" dirty="0" err="1" smtClean="0"/>
              <a:t>CMake</a:t>
            </a:r>
            <a:r>
              <a:rPr lang="en-US" sz="2800" dirty="0" smtClean="0"/>
              <a:t>)</a:t>
            </a:r>
          </a:p>
          <a:p>
            <a:pPr algn="just"/>
            <a:r>
              <a:rPr lang="en-US" sz="2800" dirty="0" smtClean="0"/>
              <a:t>Eclipse creates </a:t>
            </a:r>
            <a:r>
              <a:rPr lang="en-US" sz="2800" dirty="0" err="1" smtClean="0"/>
              <a:t>Makefiles</a:t>
            </a:r>
            <a:r>
              <a:rPr lang="en-US" sz="2800" dirty="0" smtClean="0"/>
              <a:t> and supports projects with user defined </a:t>
            </a:r>
            <a:r>
              <a:rPr lang="en-US" sz="2800" dirty="0" err="1" smtClean="0"/>
              <a:t>Makefiles</a:t>
            </a:r>
            <a:endParaRPr lang="en-US" sz="2800" dirty="0"/>
          </a:p>
        </p:txBody>
      </p:sp>
      <p:sp>
        <p:nvSpPr>
          <p:cNvPr id="4" name="Date Placeholder 3"/>
          <p:cNvSpPr>
            <a:spLocks noGrp="1"/>
          </p:cNvSpPr>
          <p:nvPr>
            <p:ph type="dt" sz="half" idx="10"/>
          </p:nvPr>
        </p:nvSpPr>
        <p:spPr/>
        <p:txBody>
          <a:bodyPr/>
          <a:lstStyle/>
          <a:p>
            <a:r>
              <a:rPr lang="en-US" sz="1400" dirty="0" smtClean="0">
                <a:solidFill>
                  <a:schemeClr val="bg1"/>
                </a:solidFill>
              </a:rPr>
              <a:t>26/11/2013</a:t>
            </a:r>
            <a:endParaRPr lang="en-US" sz="1400" dirty="0">
              <a:solidFill>
                <a:schemeClr val="bg1"/>
              </a:solidFill>
            </a:endParaRPr>
          </a:p>
        </p:txBody>
      </p:sp>
      <p:sp>
        <p:nvSpPr>
          <p:cNvPr id="5" name="Footer Placeholder 4"/>
          <p:cNvSpPr>
            <a:spLocks noGrp="1"/>
          </p:cNvSpPr>
          <p:nvPr>
            <p:ph type="ftr" sz="quarter" idx="11"/>
          </p:nvPr>
        </p:nvSpPr>
        <p:spPr/>
        <p:txBody>
          <a:bodyPr/>
          <a:lstStyle/>
          <a:p>
            <a:r>
              <a:rPr lang="en-US" sz="1400" smtClean="0">
                <a:solidFill>
                  <a:schemeClr val="bg1"/>
                </a:solidFill>
              </a:rPr>
              <a:t>Ravikishore Kommajosyula</a:t>
            </a:r>
            <a:endParaRPr lang="en-US" sz="1400">
              <a:solidFill>
                <a:schemeClr val="bg1"/>
              </a:solidFill>
            </a:endParaRPr>
          </a:p>
        </p:txBody>
      </p:sp>
      <p:sp>
        <p:nvSpPr>
          <p:cNvPr id="6" name="Slide Number Placeholder 5"/>
          <p:cNvSpPr>
            <a:spLocks noGrp="1"/>
          </p:cNvSpPr>
          <p:nvPr>
            <p:ph type="sldNum" sz="quarter" idx="12"/>
          </p:nvPr>
        </p:nvSpPr>
        <p:spPr/>
        <p:txBody>
          <a:bodyPr/>
          <a:lstStyle/>
          <a:p>
            <a:fld id="{0C9712EF-9B5B-44EC-8FFF-50F3131796A5}" type="slidenum">
              <a:rPr lang="en-US" sz="1400" smtClean="0">
                <a:solidFill>
                  <a:schemeClr val="bg1"/>
                </a:solidFill>
              </a:rPr>
              <a:t>7</a:t>
            </a:fld>
            <a:endParaRPr lang="en-US" sz="1400" dirty="0">
              <a:solidFill>
                <a:schemeClr val="bg1"/>
              </a:solidFill>
            </a:endParaRPr>
          </a:p>
        </p:txBody>
      </p:sp>
      <p:sp>
        <p:nvSpPr>
          <p:cNvPr id="8"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Make utility and Makefile</a:t>
            </a:r>
            <a:endParaRPr lang="en-US" dirty="0">
              <a:solidFill>
                <a:schemeClr val="bg1"/>
              </a:solidFill>
            </a:endParaRPr>
          </a:p>
        </p:txBody>
      </p:sp>
    </p:spTree>
    <p:extLst>
      <p:ext uri="{BB962C8B-B14F-4D97-AF65-F5344CB8AC3E}">
        <p14:creationId xmlns:p14="http://schemas.microsoft.com/office/powerpoint/2010/main" val="2863074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6324600"/>
            <a:ext cx="9150927" cy="533400"/>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algn="just"/>
            <a:r>
              <a:rPr lang="en-US" sz="3000" dirty="0" smtClean="0"/>
              <a:t>Makefile works on a set of rules</a:t>
            </a:r>
          </a:p>
          <a:p>
            <a:pPr algn="just"/>
            <a:r>
              <a:rPr lang="en-US" sz="3000" dirty="0" smtClean="0"/>
              <a:t>By default, builds the target of the first rule</a:t>
            </a:r>
          </a:p>
          <a:p>
            <a:pPr algn="just"/>
            <a:r>
              <a:rPr lang="en-US" sz="3000" dirty="0" smtClean="0"/>
              <a:t>Rules define how </a:t>
            </a:r>
            <a:r>
              <a:rPr lang="en-US" sz="3000" dirty="0" smtClean="0">
                <a:solidFill>
                  <a:srgbClr val="FF0000"/>
                </a:solidFill>
              </a:rPr>
              <a:t>“Targets” </a:t>
            </a:r>
            <a:r>
              <a:rPr lang="en-US" sz="3000" dirty="0" smtClean="0"/>
              <a:t>should be build from </a:t>
            </a:r>
            <a:r>
              <a:rPr lang="en-US" sz="3000" dirty="0" smtClean="0">
                <a:solidFill>
                  <a:srgbClr val="00B050"/>
                </a:solidFill>
              </a:rPr>
              <a:t>“Dependencies”</a:t>
            </a:r>
          </a:p>
          <a:p>
            <a:pPr algn="just"/>
            <a:r>
              <a:rPr lang="en-US" sz="3000" dirty="0" smtClean="0"/>
              <a:t>Rule syntax:</a:t>
            </a:r>
          </a:p>
          <a:p>
            <a:pPr algn="just"/>
            <a:endParaRPr lang="en-US" sz="3000" dirty="0"/>
          </a:p>
          <a:p>
            <a:pPr algn="just"/>
            <a:endParaRPr lang="en-US" sz="3000" dirty="0" smtClean="0"/>
          </a:p>
          <a:p>
            <a:pPr algn="just"/>
            <a:r>
              <a:rPr lang="en-US" sz="3000" dirty="0" smtClean="0"/>
              <a:t>Rule for building </a:t>
            </a:r>
            <a:r>
              <a:rPr lang="en-US" sz="3000" dirty="0" err="1" smtClean="0"/>
              <a:t>Helloworld</a:t>
            </a:r>
            <a:r>
              <a:rPr lang="en-US" sz="3000" dirty="0" smtClean="0"/>
              <a:t>:</a:t>
            </a:r>
          </a:p>
          <a:p>
            <a:pPr marL="0" indent="0" algn="just">
              <a:buNone/>
            </a:pPr>
            <a:endParaRPr lang="en-US" sz="3000" dirty="0" smtClean="0"/>
          </a:p>
          <a:p>
            <a:pPr marL="0" indent="0" algn="just">
              <a:buNone/>
            </a:pPr>
            <a:r>
              <a:rPr lang="en-US" sz="3000" dirty="0"/>
              <a:t>	</a:t>
            </a:r>
          </a:p>
        </p:txBody>
      </p:sp>
      <p:sp>
        <p:nvSpPr>
          <p:cNvPr id="4" name="Date Placeholder 3"/>
          <p:cNvSpPr>
            <a:spLocks noGrp="1"/>
          </p:cNvSpPr>
          <p:nvPr>
            <p:ph type="dt" sz="half" idx="10"/>
          </p:nvPr>
        </p:nvSpPr>
        <p:spPr/>
        <p:txBody>
          <a:bodyPr/>
          <a:lstStyle/>
          <a:p>
            <a:r>
              <a:rPr lang="en-US" sz="1400" dirty="0" smtClean="0">
                <a:solidFill>
                  <a:schemeClr val="bg1"/>
                </a:solidFill>
              </a:rPr>
              <a:t>26/11/2013</a:t>
            </a:r>
            <a:endParaRPr lang="en-US" sz="1400" dirty="0">
              <a:solidFill>
                <a:schemeClr val="bg1"/>
              </a:solidFill>
            </a:endParaRPr>
          </a:p>
        </p:txBody>
      </p:sp>
      <p:sp>
        <p:nvSpPr>
          <p:cNvPr id="5" name="Footer Placeholder 4"/>
          <p:cNvSpPr>
            <a:spLocks noGrp="1"/>
          </p:cNvSpPr>
          <p:nvPr>
            <p:ph type="ftr" sz="quarter" idx="11"/>
          </p:nvPr>
        </p:nvSpPr>
        <p:spPr/>
        <p:txBody>
          <a:bodyPr/>
          <a:lstStyle/>
          <a:p>
            <a:r>
              <a:rPr lang="en-US" sz="1400" smtClean="0">
                <a:solidFill>
                  <a:schemeClr val="bg1"/>
                </a:solidFill>
              </a:rPr>
              <a:t>Ravikishore Kommajosyula</a:t>
            </a:r>
            <a:endParaRPr lang="en-US" sz="1400">
              <a:solidFill>
                <a:schemeClr val="bg1"/>
              </a:solidFill>
            </a:endParaRPr>
          </a:p>
        </p:txBody>
      </p:sp>
      <p:sp>
        <p:nvSpPr>
          <p:cNvPr id="6" name="Slide Number Placeholder 5"/>
          <p:cNvSpPr>
            <a:spLocks noGrp="1"/>
          </p:cNvSpPr>
          <p:nvPr>
            <p:ph type="sldNum" sz="quarter" idx="12"/>
          </p:nvPr>
        </p:nvSpPr>
        <p:spPr/>
        <p:txBody>
          <a:bodyPr/>
          <a:lstStyle/>
          <a:p>
            <a:fld id="{0C9712EF-9B5B-44EC-8FFF-50F3131796A5}" type="slidenum">
              <a:rPr lang="en-US" sz="1400" smtClean="0">
                <a:solidFill>
                  <a:schemeClr val="bg1"/>
                </a:solidFill>
              </a:rPr>
              <a:t>8</a:t>
            </a:fld>
            <a:endParaRPr lang="en-US" sz="1400" dirty="0">
              <a:solidFill>
                <a:schemeClr val="bg1"/>
              </a:solidFill>
            </a:endParaRPr>
          </a:p>
        </p:txBody>
      </p:sp>
      <p:sp>
        <p:nvSpPr>
          <p:cNvPr id="8"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Our first Makefile</a:t>
            </a:r>
            <a:endParaRPr lang="en-US" dirty="0">
              <a:solidFill>
                <a:schemeClr val="bg1"/>
              </a:solidFill>
            </a:endParaRPr>
          </a:p>
        </p:txBody>
      </p:sp>
      <p:sp>
        <p:nvSpPr>
          <p:cNvPr id="2" name="TextBox 1"/>
          <p:cNvSpPr txBox="1"/>
          <p:nvPr/>
        </p:nvSpPr>
        <p:spPr>
          <a:xfrm>
            <a:off x="1676400" y="3519055"/>
            <a:ext cx="5791200" cy="954107"/>
          </a:xfrm>
          <a:prstGeom prst="rect">
            <a:avLst/>
          </a:prstGeom>
          <a:noFill/>
          <a:ln>
            <a:solidFill>
              <a:schemeClr val="tx1"/>
            </a:solidFill>
          </a:ln>
        </p:spPr>
        <p:txBody>
          <a:bodyPr wrap="square" rtlCol="0">
            <a:spAutoFit/>
          </a:bodyPr>
          <a:lstStyle/>
          <a:p>
            <a:r>
              <a:rPr lang="en-US" sz="2800" dirty="0" smtClean="0">
                <a:solidFill>
                  <a:srgbClr val="FF0000"/>
                </a:solidFill>
              </a:rPr>
              <a:t>Target</a:t>
            </a:r>
            <a:r>
              <a:rPr lang="en-US" sz="2800" dirty="0" smtClean="0"/>
              <a:t>  :  </a:t>
            </a:r>
            <a:r>
              <a:rPr lang="en-US" sz="2800" dirty="0" smtClean="0">
                <a:solidFill>
                  <a:srgbClr val="00B050"/>
                </a:solidFill>
              </a:rPr>
              <a:t>Dependencies</a:t>
            </a:r>
          </a:p>
          <a:p>
            <a:r>
              <a:rPr lang="en-US" sz="2800" dirty="0"/>
              <a:t>	</a:t>
            </a:r>
            <a:r>
              <a:rPr lang="en-US" sz="2800" dirty="0" smtClean="0">
                <a:solidFill>
                  <a:schemeClr val="tx2"/>
                </a:solidFill>
              </a:rPr>
              <a:t>Command</a:t>
            </a:r>
            <a:endParaRPr lang="en-US" sz="2800" dirty="0">
              <a:solidFill>
                <a:schemeClr val="tx2"/>
              </a:solidFill>
            </a:endParaRPr>
          </a:p>
        </p:txBody>
      </p:sp>
      <p:sp>
        <p:nvSpPr>
          <p:cNvPr id="10" name="TextBox 9"/>
          <p:cNvSpPr txBox="1"/>
          <p:nvPr/>
        </p:nvSpPr>
        <p:spPr>
          <a:xfrm>
            <a:off x="1676400" y="5114183"/>
            <a:ext cx="5791200" cy="954107"/>
          </a:xfrm>
          <a:prstGeom prst="rect">
            <a:avLst/>
          </a:prstGeom>
          <a:noFill/>
          <a:ln>
            <a:solidFill>
              <a:schemeClr val="tx1"/>
            </a:solidFill>
          </a:ln>
        </p:spPr>
        <p:txBody>
          <a:bodyPr wrap="square" rtlCol="0">
            <a:spAutoFit/>
          </a:bodyPr>
          <a:lstStyle/>
          <a:p>
            <a:r>
              <a:rPr lang="en-US" sz="2800" dirty="0" smtClean="0">
                <a:solidFill>
                  <a:srgbClr val="FF0000"/>
                </a:solidFill>
              </a:rPr>
              <a:t>exec</a:t>
            </a:r>
            <a:r>
              <a:rPr lang="en-US" sz="2800" dirty="0" smtClean="0"/>
              <a:t>  :  </a:t>
            </a:r>
            <a:r>
              <a:rPr lang="en-US" sz="2800" dirty="0" err="1" smtClean="0">
                <a:solidFill>
                  <a:srgbClr val="00B050"/>
                </a:solidFill>
              </a:rPr>
              <a:t>helloworld.c</a:t>
            </a:r>
            <a:endParaRPr lang="en-US" sz="2800" dirty="0" smtClean="0">
              <a:solidFill>
                <a:srgbClr val="00B050"/>
              </a:solidFill>
            </a:endParaRPr>
          </a:p>
          <a:p>
            <a:r>
              <a:rPr lang="en-US" sz="2800" dirty="0"/>
              <a:t>	</a:t>
            </a:r>
            <a:r>
              <a:rPr lang="en-US" sz="2800" dirty="0" smtClean="0">
                <a:solidFill>
                  <a:schemeClr val="tx2"/>
                </a:solidFill>
              </a:rPr>
              <a:t>g++  helloworld.cpp  -o  exec</a:t>
            </a:r>
            <a:endParaRPr lang="en-US" sz="2800" dirty="0">
              <a:solidFill>
                <a:schemeClr val="tx2"/>
              </a:solidFill>
            </a:endParaRPr>
          </a:p>
        </p:txBody>
      </p:sp>
    </p:spTree>
    <p:extLst>
      <p:ext uri="{BB962C8B-B14F-4D97-AF65-F5344CB8AC3E}">
        <p14:creationId xmlns:p14="http://schemas.microsoft.com/office/powerpoint/2010/main" val="738758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6324600"/>
            <a:ext cx="9150927" cy="533400"/>
          </a:xfrm>
          <a:prstGeom prst="rect">
            <a:avLst/>
          </a:prstGeom>
          <a:solidFill>
            <a:schemeClr val="accent1"/>
          </a:solidFill>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marL="0" indent="0" algn="just">
              <a:buNone/>
            </a:pPr>
            <a:r>
              <a:rPr lang="en-US" sz="2800" dirty="0" smtClean="0"/>
              <a:t>Makefile contains </a:t>
            </a:r>
            <a:r>
              <a:rPr lang="en-US" sz="2800" dirty="0" smtClean="0"/>
              <a:t>the following 5 things:</a:t>
            </a:r>
          </a:p>
          <a:p>
            <a:pPr marL="514350" indent="-514350" algn="just">
              <a:buAutoNum type="arabicParenR"/>
            </a:pPr>
            <a:r>
              <a:rPr lang="en-US" sz="2800" dirty="0" smtClean="0">
                <a:solidFill>
                  <a:schemeClr val="accent1"/>
                </a:solidFill>
              </a:rPr>
              <a:t>Explicit Rules </a:t>
            </a:r>
            <a:r>
              <a:rPr lang="en-US" sz="2800" dirty="0" smtClean="0"/>
              <a:t>– Defines how a target is to be built from dependencies</a:t>
            </a:r>
          </a:p>
          <a:p>
            <a:pPr marL="514350" indent="-514350" algn="just">
              <a:buAutoNum type="arabicParenR"/>
            </a:pPr>
            <a:r>
              <a:rPr lang="en-US" sz="2800" dirty="0" smtClean="0">
                <a:solidFill>
                  <a:schemeClr val="accent1"/>
                </a:solidFill>
              </a:rPr>
              <a:t>Implicit Rules </a:t>
            </a:r>
            <a:r>
              <a:rPr lang="en-US" sz="2800" dirty="0" smtClean="0"/>
              <a:t>– </a:t>
            </a:r>
            <a:r>
              <a:rPr lang="en-US" sz="2800" dirty="0"/>
              <a:t>R</a:t>
            </a:r>
            <a:r>
              <a:rPr lang="en-US" sz="2800" dirty="0" smtClean="0"/>
              <a:t>outinely used customary techniques without specifying in detail</a:t>
            </a:r>
          </a:p>
          <a:p>
            <a:pPr marL="514350" indent="-514350" algn="just">
              <a:buAutoNum type="arabicParenR"/>
            </a:pPr>
            <a:r>
              <a:rPr lang="en-US" sz="2800" dirty="0" smtClean="0">
                <a:solidFill>
                  <a:schemeClr val="accent1"/>
                </a:solidFill>
              </a:rPr>
              <a:t>Variable Definitions </a:t>
            </a:r>
            <a:r>
              <a:rPr lang="en-US" sz="2800" dirty="0" smtClean="0"/>
              <a:t>– for text substitutions</a:t>
            </a:r>
          </a:p>
          <a:p>
            <a:pPr marL="514350" indent="-514350" algn="just">
              <a:buAutoNum type="arabicParenR"/>
            </a:pPr>
            <a:r>
              <a:rPr lang="en-US" sz="2800" dirty="0" smtClean="0">
                <a:solidFill>
                  <a:schemeClr val="accent1"/>
                </a:solidFill>
              </a:rPr>
              <a:t>Directives </a:t>
            </a:r>
            <a:r>
              <a:rPr lang="en-US" sz="2800" dirty="0" smtClean="0"/>
              <a:t>– Direct Makefile to do special things like reading another Makefile, conditional jumps</a:t>
            </a:r>
          </a:p>
          <a:p>
            <a:pPr marL="514350" indent="-514350" algn="just">
              <a:buAutoNum type="arabicParenR"/>
            </a:pPr>
            <a:r>
              <a:rPr lang="en-US" sz="2800" dirty="0" smtClean="0">
                <a:solidFill>
                  <a:schemeClr val="accent1"/>
                </a:solidFill>
              </a:rPr>
              <a:t>Comments </a:t>
            </a:r>
            <a:r>
              <a:rPr lang="en-US" sz="2800" dirty="0" smtClean="0"/>
              <a:t>– all line starting with a  #</a:t>
            </a:r>
            <a:endParaRPr lang="en-US" sz="2800" dirty="0"/>
          </a:p>
        </p:txBody>
      </p:sp>
      <p:sp>
        <p:nvSpPr>
          <p:cNvPr id="4" name="Date Placeholder 3"/>
          <p:cNvSpPr>
            <a:spLocks noGrp="1"/>
          </p:cNvSpPr>
          <p:nvPr>
            <p:ph type="dt" sz="half" idx="10"/>
          </p:nvPr>
        </p:nvSpPr>
        <p:spPr/>
        <p:txBody>
          <a:bodyPr/>
          <a:lstStyle/>
          <a:p>
            <a:r>
              <a:rPr lang="en-US" sz="1400" dirty="0" smtClean="0">
                <a:solidFill>
                  <a:schemeClr val="bg1"/>
                </a:solidFill>
              </a:rPr>
              <a:t>26/11/2013</a:t>
            </a:r>
            <a:endParaRPr lang="en-US" sz="1400" dirty="0">
              <a:solidFill>
                <a:schemeClr val="bg1"/>
              </a:solidFill>
            </a:endParaRPr>
          </a:p>
        </p:txBody>
      </p:sp>
      <p:sp>
        <p:nvSpPr>
          <p:cNvPr id="5" name="Footer Placeholder 4"/>
          <p:cNvSpPr>
            <a:spLocks noGrp="1"/>
          </p:cNvSpPr>
          <p:nvPr>
            <p:ph type="ftr" sz="quarter" idx="11"/>
          </p:nvPr>
        </p:nvSpPr>
        <p:spPr/>
        <p:txBody>
          <a:bodyPr/>
          <a:lstStyle/>
          <a:p>
            <a:r>
              <a:rPr lang="en-US" sz="1400" smtClean="0">
                <a:solidFill>
                  <a:schemeClr val="bg1"/>
                </a:solidFill>
              </a:rPr>
              <a:t>Ravikishore Kommajosyula</a:t>
            </a:r>
            <a:endParaRPr lang="en-US" sz="1400">
              <a:solidFill>
                <a:schemeClr val="bg1"/>
              </a:solidFill>
            </a:endParaRPr>
          </a:p>
        </p:txBody>
      </p:sp>
      <p:sp>
        <p:nvSpPr>
          <p:cNvPr id="6" name="Slide Number Placeholder 5"/>
          <p:cNvSpPr>
            <a:spLocks noGrp="1"/>
          </p:cNvSpPr>
          <p:nvPr>
            <p:ph type="sldNum" sz="quarter" idx="12"/>
          </p:nvPr>
        </p:nvSpPr>
        <p:spPr/>
        <p:txBody>
          <a:bodyPr/>
          <a:lstStyle/>
          <a:p>
            <a:fld id="{0C9712EF-9B5B-44EC-8FFF-50F3131796A5}" type="slidenum">
              <a:rPr lang="en-US" sz="1400" smtClean="0">
                <a:solidFill>
                  <a:schemeClr val="bg1"/>
                </a:solidFill>
              </a:rPr>
              <a:t>9</a:t>
            </a:fld>
            <a:endParaRPr lang="en-US" sz="1400" dirty="0">
              <a:solidFill>
                <a:schemeClr val="bg1"/>
              </a:solidFill>
            </a:endParaRPr>
          </a:p>
        </p:txBody>
      </p:sp>
      <p:sp>
        <p:nvSpPr>
          <p:cNvPr id="8" name="Title 1"/>
          <p:cNvSpPr txBox="1">
            <a:spLocks/>
          </p:cNvSpPr>
          <p:nvPr/>
        </p:nvSpPr>
        <p:spPr>
          <a:xfrm>
            <a:off x="0" y="0"/>
            <a:ext cx="9144000" cy="990600"/>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Syntax of a Makefile</a:t>
            </a:r>
            <a:endParaRPr lang="en-US" dirty="0">
              <a:solidFill>
                <a:schemeClr val="bg1"/>
              </a:solidFill>
            </a:endParaRPr>
          </a:p>
        </p:txBody>
      </p:sp>
    </p:spTree>
    <p:extLst>
      <p:ext uri="{BB962C8B-B14F-4D97-AF65-F5344CB8AC3E}">
        <p14:creationId xmlns:p14="http://schemas.microsoft.com/office/powerpoint/2010/main" val="743887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TotalTime>
  <Words>1333</Words>
  <Application>Microsoft Office PowerPoint</Application>
  <PresentationFormat>On-screen Show (4:3)</PresentationFormat>
  <Paragraphs>236</Paragraphs>
  <Slides>22</Slides>
  <Notes>7</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Eclipse IDE and Debugging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Eclipse IDE and Debugging</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dc:creator>
  <cp:lastModifiedBy>Ravi</cp:lastModifiedBy>
  <cp:revision>59</cp:revision>
  <dcterms:created xsi:type="dcterms:W3CDTF">2013-11-05T13:08:14Z</dcterms:created>
  <dcterms:modified xsi:type="dcterms:W3CDTF">2013-11-24T20:40:02Z</dcterms:modified>
</cp:coreProperties>
</file>