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9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0" r:id="rId2"/>
  </p:sldMasterIdLst>
  <p:notesMasterIdLst>
    <p:notesMasterId r:id="rId70"/>
  </p:notesMasterIdLst>
  <p:sldIdLst>
    <p:sldId id="320" r:id="rId3"/>
    <p:sldId id="827" r:id="rId4"/>
    <p:sldId id="934" r:id="rId5"/>
    <p:sldId id="935" r:id="rId6"/>
    <p:sldId id="936" r:id="rId7"/>
    <p:sldId id="937" r:id="rId8"/>
    <p:sldId id="938" r:id="rId9"/>
    <p:sldId id="939" r:id="rId10"/>
    <p:sldId id="940" r:id="rId11"/>
    <p:sldId id="267" r:id="rId12"/>
    <p:sldId id="268" r:id="rId13"/>
    <p:sldId id="941" r:id="rId14"/>
    <p:sldId id="942" r:id="rId15"/>
    <p:sldId id="944" r:id="rId16"/>
    <p:sldId id="943" r:id="rId17"/>
    <p:sldId id="945" r:id="rId18"/>
    <p:sldId id="946" r:id="rId19"/>
    <p:sldId id="947" r:id="rId20"/>
    <p:sldId id="948" r:id="rId21"/>
    <p:sldId id="949" r:id="rId22"/>
    <p:sldId id="950" r:id="rId23"/>
    <p:sldId id="951" r:id="rId24"/>
    <p:sldId id="952" r:id="rId25"/>
    <p:sldId id="953" r:id="rId26"/>
    <p:sldId id="257" r:id="rId27"/>
    <p:sldId id="422" r:id="rId28"/>
    <p:sldId id="338" r:id="rId29"/>
    <p:sldId id="339" r:id="rId30"/>
    <p:sldId id="337" r:id="rId31"/>
    <p:sldId id="340" r:id="rId32"/>
    <p:sldId id="341" r:id="rId33"/>
    <p:sldId id="342" r:id="rId34"/>
    <p:sldId id="423" r:id="rId35"/>
    <p:sldId id="42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3" r:id="rId44"/>
    <p:sldId id="354" r:id="rId45"/>
    <p:sldId id="355" r:id="rId46"/>
    <p:sldId id="426" r:id="rId47"/>
    <p:sldId id="425" r:id="rId48"/>
    <p:sldId id="358" r:id="rId49"/>
    <p:sldId id="359" r:id="rId50"/>
    <p:sldId id="360" r:id="rId51"/>
    <p:sldId id="361" r:id="rId52"/>
    <p:sldId id="362" r:id="rId53"/>
    <p:sldId id="363" r:id="rId54"/>
    <p:sldId id="365" r:id="rId55"/>
    <p:sldId id="366" r:id="rId56"/>
    <p:sldId id="367" r:id="rId57"/>
    <p:sldId id="374" r:id="rId58"/>
    <p:sldId id="375" r:id="rId59"/>
    <p:sldId id="368" r:id="rId60"/>
    <p:sldId id="369" r:id="rId61"/>
    <p:sldId id="370" r:id="rId62"/>
    <p:sldId id="371" r:id="rId63"/>
    <p:sldId id="372" r:id="rId64"/>
    <p:sldId id="381" r:id="rId65"/>
    <p:sldId id="373" r:id="rId66"/>
    <p:sldId id="376" r:id="rId67"/>
    <p:sldId id="377" r:id="rId68"/>
    <p:sldId id="335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>
          <p15:clr>
            <a:srgbClr val="A4A3A4"/>
          </p15:clr>
        </p15:guide>
        <p15:guide id="2" pos="294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银昭" initials="银昭" lastIdx="1" clrIdx="0"/>
  <p:cmAuthor id="2" name="qyq" initials="qyq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200"/>
    <a:srgbClr val="055300"/>
    <a:srgbClr val="CC0000"/>
    <a:srgbClr val="2196F3"/>
    <a:srgbClr val="00B050"/>
    <a:srgbClr val="0053A3"/>
    <a:srgbClr val="38A9C9"/>
    <a:srgbClr val="7FC7DB"/>
    <a:srgbClr val="FF5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0" autoAdjust="0"/>
    <p:restoredTop sz="92618" autoAdjust="0"/>
  </p:normalViewPr>
  <p:slideViewPr>
    <p:cSldViewPr snapToGrid="0">
      <p:cViewPr varScale="1">
        <p:scale>
          <a:sx n="92" d="100"/>
          <a:sy n="92" d="100"/>
        </p:scale>
        <p:origin x="1936" y="56"/>
      </p:cViewPr>
      <p:guideLst>
        <p:guide orient="horz" pos="2094"/>
        <p:guide pos="2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22B33-DE10-4AD6-9130-B2D73BD36A5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538E9-EA56-4FDF-87E3-5883BD08B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3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538E9-EA56-4FDF-87E3-5883BD08B15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3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8BB04-4013-44C0-97AC-102B10D6F57F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0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1"/>
          <p:cNvSpPr>
            <a:spLocks noChangeArrowheads="1"/>
          </p:cNvSpPr>
          <p:nvPr userDrawn="1"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375BD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4" name="Text Box 27"/>
          <p:cNvSpPr txBox="1">
            <a:spLocks noChangeArrowheads="1"/>
          </p:cNvSpPr>
          <p:nvPr userDrawn="1"/>
        </p:nvSpPr>
        <p:spPr bwMode="white">
          <a:xfrm>
            <a:off x="6532099" y="6597134"/>
            <a:ext cx="2438400" cy="1384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1F874512-E113-4DCF-8621-751A3F994D1A}" type="datetime1">
              <a:rPr lang="nl-NL" altLang="zh-CN" sz="90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31-10-2022</a:t>
            </a:fld>
            <a:endParaRPr lang="nl-NL" altLang="zh-CN" sz="9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34949" y="6554125"/>
            <a:ext cx="2717222" cy="21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Preparing for the future</a:t>
            </a:r>
            <a:endParaRPr lang="zh-CN" altLang="en-US" sz="825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" y="-15241"/>
            <a:ext cx="142502" cy="894015"/>
          </a:xfrm>
          <a:prstGeom prst="rect">
            <a:avLst/>
          </a:prstGeom>
          <a:solidFill>
            <a:srgbClr val="00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3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81703" y="6243078"/>
            <a:ext cx="60896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 i="1" dirty="0">
                <a:solidFill>
                  <a:srgbClr val="0073BB"/>
                </a:solidFill>
                <a:latin typeface="Superclarendon" panose="02060605060000020003" pitchFamily="18" charset="0"/>
              </a:rPr>
              <a:t>DUT</a:t>
            </a:r>
            <a:endParaRPr kumimoji="1" lang="zh-CN" altLang="en-US" sz="1500" b="1" i="1" dirty="0">
              <a:solidFill>
                <a:srgbClr val="0073BB"/>
              </a:solidFill>
              <a:latin typeface="Superclarendon" panose="02060605060000020003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0171" y="6176309"/>
            <a:ext cx="310422" cy="419644"/>
          </a:xfrm>
          <a:prstGeom prst="rect">
            <a:avLst/>
          </a:prstGeom>
        </p:spPr>
      </p:pic>
      <p:sp>
        <p:nvSpPr>
          <p:cNvPr id="20" name="Rectangle 17"/>
          <p:cNvSpPr>
            <a:spLocks noChangeArrowheads="1"/>
          </p:cNvSpPr>
          <p:nvPr userDrawn="1"/>
        </p:nvSpPr>
        <p:spPr bwMode="auto">
          <a:xfrm>
            <a:off x="8396453" y="6391814"/>
            <a:ext cx="539750" cy="251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7F3D1B7-B272-47F2-B3C4-2405009DDBC3}" type="slidenum">
              <a:rPr lang="nl-NL" altLang="zh-CN" sz="825" smtClean="0">
                <a:solidFill>
                  <a:srgbClr val="045393"/>
                </a:solidFill>
                <a:ea typeface="宋体" panose="02010600030101010101" pitchFamily="2" charset="-122"/>
              </a:rPr>
              <a:t>‹#›</a:t>
            </a:fld>
            <a:endParaRPr lang="nl-NL" altLang="zh-CN" sz="825" dirty="0">
              <a:solidFill>
                <a:srgbClr val="045393"/>
              </a:solidFill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FFCE9-9ABD-4D11-9071-FBBDC9D6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ED649-F49A-4379-B758-C63A82640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27CD3-D2DB-4B9B-8C8B-1E9DF87E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372B1-2F00-4841-8311-B7DE5BE4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6D017-653A-4150-8C4B-61CE1174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8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1C10F-CA92-40A5-9DE0-A6A6EEF2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98B38-C1A9-40EE-BE31-9DBD54C2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CCF6C-FD00-4898-B25B-8F1B5C2E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ED36A-BCE9-42E1-8DF3-8B83D295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D22A7-1B76-4D38-B919-C58CFA8B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5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04BBE-A197-4C43-A502-6F79A887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46EBE-C892-4921-B2D5-E197B3414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ABF8DC-B664-4B8B-8287-47BF3A1BE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D9B7A7-C1FB-45B0-ADD5-5CC9417A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CCB5DC-FBE9-4B49-8749-B55957ED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67B4C-D145-4787-90DE-3A3C2348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42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ADC5-C3A3-454F-AC95-FC42250F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1AAA7-A176-4BA1-9E11-4214C0EFD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27E8C6-557F-43A4-B89C-FBC1B42D4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150882-3DDD-4D16-B9C2-2EF85ABBE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AE6973-1FA1-43A7-9F7B-66F4190F2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F0F809-53FE-4219-9F28-6553EEB0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A8351F-4F62-43FD-BCA9-34543E24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4FD815-1B0D-43F1-A644-012A9A64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9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2F5A0-E6E9-4BB5-901B-D13DF879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8BE73-D8FE-4FEF-B384-3596E69D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D20884-7493-40BC-860D-11F4DF2A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8A170B-8BF7-44AF-AF2F-B8D670E6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5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3FB5B7-61D5-4C73-8698-B821775B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123B47-E980-483E-8058-9750FA5D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F474D-919F-44BC-9949-FEEE5559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402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E3FE7-5875-4159-94B0-F614FE7C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0B928-9A82-4669-A235-512C8136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0DE8E5-6EF2-44D6-8A7D-32E7E87C3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61BC8-9E64-4593-8B0B-13470283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56E33-E216-40CB-9B8F-AADA5AB5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5EBF79-F760-4268-8272-F3D0F400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67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782CC-D82F-41CF-81AD-E5D43ABD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A7DB9-8CA8-4641-91E9-1134C342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EA354-B7F2-4553-9B05-FD4EED8F2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83293-3AC4-4E5E-B755-8D98C237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94D51-3A49-4FAD-911C-581BA0C9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F3B01D-840B-4F37-909A-45EFDADA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1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A483C-001E-42A4-BD36-20FAF6A6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0361FF-4D03-49A7-9347-F694BAFC2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DE907-C1DE-4727-BE1C-503B8CD6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44274-DB43-4457-B158-37047C32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6F673-84DB-4B6D-88CD-E12579F3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89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B21E40-E3D6-4CDD-A666-AFDA6930C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8BE74E-B52A-4773-9AC4-414B2E892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0BDA0-7229-4389-85B7-60095EAD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679B4-B32A-43B7-9FB8-40EF165C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591FF-ABA4-414A-AC3D-7AE95A65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6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1"/>
          <p:cNvSpPr>
            <a:spLocks noChangeArrowheads="1"/>
          </p:cNvSpPr>
          <p:nvPr userDrawn="1"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375BD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6586221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Line 22"/>
          <p:cNvSpPr>
            <a:spLocks noChangeShapeType="1"/>
          </p:cNvSpPr>
          <p:nvPr userDrawn="1"/>
        </p:nvSpPr>
        <p:spPr bwMode="auto">
          <a:xfrm>
            <a:off x="0" y="6782435"/>
            <a:ext cx="9144000" cy="0"/>
          </a:xfrm>
          <a:prstGeom prst="line">
            <a:avLst/>
          </a:prstGeom>
          <a:solidFill>
            <a:srgbClr val="095200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/>
          <p:cNvSpPr>
            <a:spLocks noChangeArrowheads="1"/>
          </p:cNvSpPr>
          <p:nvPr userDrawn="1"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375BD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5" name="Text Box 27"/>
          <p:cNvSpPr txBox="1">
            <a:spLocks noChangeArrowheads="1"/>
          </p:cNvSpPr>
          <p:nvPr userDrawn="1"/>
        </p:nvSpPr>
        <p:spPr bwMode="white">
          <a:xfrm>
            <a:off x="6532099" y="6597134"/>
            <a:ext cx="2438400" cy="1384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1F874512-E113-4DCF-8621-751A3F994D1A}" type="datetime1">
              <a:rPr lang="nl-NL" altLang="zh-CN" sz="90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31-10-2022</a:t>
            </a:fld>
            <a:endParaRPr lang="nl-NL" altLang="zh-CN" sz="9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34949" y="6554125"/>
            <a:ext cx="2717222" cy="21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Preparing for the future</a:t>
            </a:r>
            <a:endParaRPr lang="zh-CN" altLang="en-US" sz="825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" y="-15241"/>
            <a:ext cx="142502" cy="894015"/>
          </a:xfrm>
          <a:prstGeom prst="rect">
            <a:avLst/>
          </a:prstGeom>
          <a:solidFill>
            <a:srgbClr val="00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3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81703" y="6243078"/>
            <a:ext cx="60896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 i="1" dirty="0">
                <a:solidFill>
                  <a:srgbClr val="0073BB"/>
                </a:solidFill>
                <a:latin typeface="Superclarendon" panose="02060605060000020003" pitchFamily="18" charset="0"/>
              </a:rPr>
              <a:t>DUT</a:t>
            </a:r>
            <a:endParaRPr kumimoji="1" lang="zh-CN" altLang="en-US" sz="1500" b="1" i="1" dirty="0">
              <a:solidFill>
                <a:srgbClr val="0073BB"/>
              </a:solidFill>
              <a:latin typeface="Superclarendon" panose="02060605060000020003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0171" y="6176309"/>
            <a:ext cx="310422" cy="419644"/>
          </a:xfrm>
          <a:prstGeom prst="rect">
            <a:avLst/>
          </a:prstGeom>
        </p:spPr>
      </p:pic>
      <p:sp>
        <p:nvSpPr>
          <p:cNvPr id="1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-138023"/>
            <a:ext cx="5141464" cy="73036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>
                <a:solidFill>
                  <a:srgbClr val="0073BB"/>
                </a:solidFill>
              </a:defRPr>
            </a:lvl1pPr>
          </a:lstStyle>
          <a:p>
            <a:pPr lvl="0"/>
            <a:r>
              <a:rPr lang="nl-NL" dirty="0"/>
              <a:t>Click to edit Master 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925514" y="1356745"/>
            <a:ext cx="7648575" cy="47477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nl-NL" noProof="0" dirty="0"/>
              <a:t>Click to edit Master text styles</a:t>
            </a:r>
          </a:p>
          <a:p>
            <a:pPr lvl="1"/>
            <a:r>
              <a:rPr lang="nl-NL" noProof="0" dirty="0"/>
              <a:t>Second level</a:t>
            </a:r>
          </a:p>
          <a:p>
            <a:pPr lvl="2"/>
            <a:r>
              <a:rPr lang="nl-NL" noProof="0" dirty="0"/>
              <a:t>Third level</a:t>
            </a:r>
          </a:p>
          <a:p>
            <a:pPr lvl="3"/>
            <a:r>
              <a:rPr lang="nl-NL" noProof="0" dirty="0"/>
              <a:t>Fourth level</a:t>
            </a:r>
          </a:p>
          <a:p>
            <a:pPr lvl="4"/>
            <a:r>
              <a:rPr lang="nl-NL" noProof="0" dirty="0"/>
              <a:t>Fifth level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247892" y="614840"/>
            <a:ext cx="5046242" cy="404344"/>
          </a:xfrm>
        </p:spPr>
        <p:txBody>
          <a:bodyPr/>
          <a:lstStyle>
            <a:lvl5pPr marL="1834515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4"/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21" name="Rectangle 17"/>
          <p:cNvSpPr>
            <a:spLocks noChangeArrowheads="1"/>
          </p:cNvSpPr>
          <p:nvPr userDrawn="1"/>
        </p:nvSpPr>
        <p:spPr bwMode="auto">
          <a:xfrm>
            <a:off x="8396453" y="6391814"/>
            <a:ext cx="539750" cy="251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7F3D1B7-B272-47F2-B3C4-2405009DDBC3}" type="slidenum">
              <a:rPr lang="nl-NL" altLang="zh-CN" sz="825" smtClean="0">
                <a:solidFill>
                  <a:srgbClr val="045393"/>
                </a:solidFill>
                <a:ea typeface="宋体" panose="02010600030101010101" pitchFamily="2" charset="-122"/>
              </a:rPr>
              <a:t>‹#›</a:t>
            </a:fld>
            <a:endParaRPr lang="nl-NL" altLang="zh-CN" sz="825" dirty="0">
              <a:solidFill>
                <a:srgbClr val="045393"/>
              </a:solidFill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198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88166-2077-49E7-ABA9-5FC823F23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2F791-0F22-4BF1-9313-114D12654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0747B-D7BF-4E13-9A3A-97EFB618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3B4B9-9C7A-4CDD-A468-B8AFC4E9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CA376-F0DC-40AE-9DC6-D714FED8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7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17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972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88166-2077-49E7-ABA9-5FC823F23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2F791-0F22-4BF1-9313-114D12654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0747B-D7BF-4E13-9A3A-97EFB618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AC20-FBDC-40A4-8CEB-C5C9073E702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3B4B9-9C7A-4CDD-A468-B8AFC4E9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CA376-F0DC-40AE-9DC6-D714FED8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3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6" y="457200"/>
            <a:ext cx="7659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nl-NL" altLang="zh-CN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4" y="2286000"/>
            <a:ext cx="7648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altLang="zh-CN"/>
              <a:t>Click to edit Master text styles</a:t>
            </a:r>
          </a:p>
          <a:p>
            <a:pPr lvl="1"/>
            <a:r>
              <a:rPr lang="nl-NL" altLang="zh-CN"/>
              <a:t>Second level</a:t>
            </a:r>
          </a:p>
          <a:p>
            <a:pPr lvl="2"/>
            <a:r>
              <a:rPr lang="nl-NL" altLang="zh-CN"/>
              <a:t>Third level</a:t>
            </a:r>
          </a:p>
          <a:p>
            <a:pPr lvl="3"/>
            <a:r>
              <a:rPr lang="nl-NL" altLang="zh-CN"/>
              <a:t>Fourth level</a:t>
            </a:r>
          </a:p>
          <a:p>
            <a:pPr lvl="4"/>
            <a:r>
              <a:rPr lang="nl-NL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8" r:id="rId7"/>
    <p:sldLayoutId id="2147483659" r:id="rId8"/>
  </p:sldLayoutIdLst>
  <p:hf hdr="0" ftr="0"/>
  <p:txStyles>
    <p:titleStyle>
      <a:lvl1pPr marL="1028700" indent="-1028700" algn="l" rtl="0" eaLnBrk="0" fontAlgn="base" hangingPunct="0">
        <a:spcBef>
          <a:spcPct val="0"/>
        </a:spcBef>
        <a:spcAft>
          <a:spcPct val="0"/>
        </a:spcAft>
        <a:defRPr sz="396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1pPr>
      <a:lvl2pPr marL="1028700" indent="-1028700" algn="l" rtl="0" eaLnBrk="0" fontAlgn="base" hangingPunct="0">
        <a:spcBef>
          <a:spcPct val="0"/>
        </a:spcBef>
        <a:spcAft>
          <a:spcPct val="0"/>
        </a:spcAft>
        <a:defRPr sz="396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2pPr>
      <a:lvl3pPr marL="1028700" indent="-1028700" algn="l" rtl="0" eaLnBrk="0" fontAlgn="base" hangingPunct="0">
        <a:spcBef>
          <a:spcPct val="0"/>
        </a:spcBef>
        <a:spcAft>
          <a:spcPct val="0"/>
        </a:spcAft>
        <a:defRPr sz="396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3pPr>
      <a:lvl4pPr marL="1028700" indent="-1028700" algn="l" rtl="0" eaLnBrk="0" fontAlgn="base" hangingPunct="0">
        <a:spcBef>
          <a:spcPct val="0"/>
        </a:spcBef>
        <a:spcAft>
          <a:spcPct val="0"/>
        </a:spcAft>
        <a:defRPr sz="396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4pPr>
      <a:lvl5pPr marL="1028700" indent="-1028700" algn="l" rtl="0" eaLnBrk="0" fontAlgn="base" hangingPunct="0">
        <a:spcBef>
          <a:spcPct val="0"/>
        </a:spcBef>
        <a:spcAft>
          <a:spcPct val="0"/>
        </a:spcAft>
        <a:defRPr sz="396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5pPr>
      <a:lvl6pPr marL="1577340" indent="-1028700" algn="l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Bookman Old Style" panose="02050604050505020204" pitchFamily="18" charset="0"/>
        </a:defRPr>
      </a:lvl6pPr>
      <a:lvl7pPr marL="2125980" indent="-1028700" algn="l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Bookman Old Style" panose="02050604050505020204" pitchFamily="18" charset="0"/>
        </a:defRPr>
      </a:lvl7pPr>
      <a:lvl8pPr marL="2674620" indent="-1028700" algn="l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Bookman Old Style" panose="02050604050505020204" pitchFamily="18" charset="0"/>
        </a:defRPr>
      </a:lvl8pPr>
      <a:lvl9pPr marL="3223260" indent="-1028700" algn="l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Bookman Old Style" panose="02050604050505020204" pitchFamily="18" charset="0"/>
        </a:defRPr>
      </a:lvl9pPr>
    </p:titleStyle>
    <p:bodyStyle>
      <a:lvl1pPr marL="234315" indent="-234315" algn="l" rtl="0" eaLnBrk="0" fontAlgn="base" hangingPunct="0">
        <a:lnSpc>
          <a:spcPts val="3000"/>
        </a:lnSpc>
        <a:spcBef>
          <a:spcPts val="720"/>
        </a:spcBef>
        <a:spcAft>
          <a:spcPct val="0"/>
        </a:spcAft>
        <a:buClr>
          <a:schemeClr val="bg2"/>
        </a:buClr>
        <a:buChar char="•"/>
        <a:defRPr sz="336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1pPr>
      <a:lvl2pPr marL="691515" indent="-228600" algn="l" rtl="0" eaLnBrk="0" fontAlgn="base" hangingPunct="0">
        <a:lnSpc>
          <a:spcPts val="3000"/>
        </a:lnSpc>
        <a:spcBef>
          <a:spcPts val="72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288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2pPr>
      <a:lvl3pPr marL="1148715" indent="-228600" algn="l" rtl="0" eaLnBrk="0" fontAlgn="base" hangingPunct="0">
        <a:lnSpc>
          <a:spcPts val="3000"/>
        </a:lnSpc>
        <a:spcBef>
          <a:spcPts val="72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3pPr>
      <a:lvl4pPr marL="1605915" indent="-228600" algn="l" rtl="0" eaLnBrk="0" fontAlgn="base" hangingPunct="0">
        <a:lnSpc>
          <a:spcPts val="3000"/>
        </a:lnSpc>
        <a:spcBef>
          <a:spcPts val="72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4pPr>
      <a:lvl5pPr marL="2063115" indent="-228600" algn="l" rtl="0" eaLnBrk="0" fontAlgn="base" hangingPunct="0">
        <a:lnSpc>
          <a:spcPts val="3000"/>
        </a:lnSpc>
        <a:spcBef>
          <a:spcPts val="72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92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5pPr>
      <a:lvl6pPr marL="2611755" indent="-228600" algn="l" rtl="0" fontAlgn="base">
        <a:lnSpc>
          <a:spcPts val="3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440">
          <a:solidFill>
            <a:schemeClr val="tx1"/>
          </a:solidFill>
          <a:latin typeface="+mn-lt"/>
        </a:defRPr>
      </a:lvl6pPr>
      <a:lvl7pPr marL="3160395" indent="-228600" algn="l" rtl="0" fontAlgn="base">
        <a:lnSpc>
          <a:spcPts val="3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440">
          <a:solidFill>
            <a:schemeClr val="tx1"/>
          </a:solidFill>
          <a:latin typeface="+mn-lt"/>
        </a:defRPr>
      </a:lvl7pPr>
      <a:lvl8pPr marL="3709035" indent="-228600" algn="l" rtl="0" fontAlgn="base">
        <a:lnSpc>
          <a:spcPts val="3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440">
          <a:solidFill>
            <a:schemeClr val="tx1"/>
          </a:solidFill>
          <a:latin typeface="+mn-lt"/>
        </a:defRPr>
      </a:lvl8pPr>
      <a:lvl9pPr marL="4257675" indent="-228600" algn="l" rtl="0" fontAlgn="base">
        <a:lnSpc>
          <a:spcPts val="3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44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064677-7E2D-411C-8135-016AD3F1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AE8A0-32D1-4574-9233-3CFB40FE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7DED-A129-40E4-9613-84B69D943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4AC20-FBDC-40A4-8CEB-C5C9073E702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7BC6C-22EE-494C-B7A8-A04D4E9DE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EE707-54C6-4E69-9997-009C0048A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2838-9C1E-49BF-A0B8-DF5D9A35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4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10" Type="http://schemas.openxmlformats.org/officeDocument/2006/relationships/image" Target="../media/image21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12" Type="http://schemas.openxmlformats.org/officeDocument/2006/relationships/image" Target="../media/image18.png"/><Relationship Id="rId1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6" Type="http://schemas.openxmlformats.org/officeDocument/2006/relationships/diagramLayout" Target="../diagrams/layout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diagramData" Target="../diagrams/data1.xml"/><Relationship Id="rId19" Type="http://schemas.microsoft.com/office/2007/relationships/diagramDrawing" Target="../diagrams/drawing1.xml"/><Relationship Id="rId4" Type="http://schemas.openxmlformats.org/officeDocument/2006/relationships/image" Target="../media/image4.png"/><Relationship Id="rId14" Type="http://schemas.openxmlformats.org/officeDocument/2006/relationships/image" Target="../media/image7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3" Type="http://schemas.openxmlformats.org/officeDocument/2006/relationships/image" Target="../media/image9.png"/><Relationship Id="rId7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17.png"/><Relationship Id="rId7" Type="http://schemas.openxmlformats.org/officeDocument/2006/relationships/image" Target="../media/image2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.png"/><Relationship Id="rId10" Type="http://schemas.openxmlformats.org/officeDocument/2006/relationships/image" Target="../media/image260.png"/><Relationship Id="rId4" Type="http://schemas.openxmlformats.org/officeDocument/2006/relationships/image" Target="../media/image20.png"/><Relationship Id="rId9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openxmlformats.org/officeDocument/2006/relationships/image" Target="../media/image4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240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8.png"/><Relationship Id="rId11" Type="http://schemas.openxmlformats.org/officeDocument/2006/relationships/image" Target="../media/image84.png"/><Relationship Id="rId5" Type="http://schemas.openxmlformats.org/officeDocument/2006/relationships/image" Target="../media/image66.png"/><Relationship Id="rId10" Type="http://schemas.openxmlformats.org/officeDocument/2006/relationships/image" Target="../media/image83.png"/><Relationship Id="rId4" Type="http://schemas.openxmlformats.org/officeDocument/2006/relationships/image" Target="../media/image150.png"/><Relationship Id="rId9" Type="http://schemas.openxmlformats.org/officeDocument/2006/relationships/image" Target="../media/image82.png"/><Relationship Id="rId14" Type="http://schemas.openxmlformats.org/officeDocument/2006/relationships/image" Target="../media/image25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2.png"/><Relationship Id="rId11" Type="http://schemas.openxmlformats.org/officeDocument/2006/relationships/image" Target="../media/image75.png"/><Relationship Id="rId5" Type="http://schemas.openxmlformats.org/officeDocument/2006/relationships/image" Target="../media/image91.png"/><Relationship Id="rId10" Type="http://schemas.openxmlformats.org/officeDocument/2006/relationships/image" Target="../media/image95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300.png"/><Relationship Id="rId7" Type="http://schemas.openxmlformats.org/officeDocument/2006/relationships/image" Target="../media/image1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9.png"/><Relationship Id="rId11" Type="http://schemas.openxmlformats.org/officeDocument/2006/relationships/image" Target="../media/image105.png"/><Relationship Id="rId5" Type="http://schemas.openxmlformats.org/officeDocument/2006/relationships/image" Target="../media/image98.png"/><Relationship Id="rId10" Type="http://schemas.openxmlformats.org/officeDocument/2006/relationships/image" Target="../media/image104.png"/><Relationship Id="rId4" Type="http://schemas.openxmlformats.org/officeDocument/2006/relationships/image" Target="../media/image97.png"/><Relationship Id="rId9" Type="http://schemas.openxmlformats.org/officeDocument/2006/relationships/image" Target="../media/image10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4.png"/><Relationship Id="rId18" Type="http://schemas.openxmlformats.org/officeDocument/2006/relationships/image" Target="../media/image118.png"/><Relationship Id="rId3" Type="http://schemas.openxmlformats.org/officeDocument/2006/relationships/image" Target="../media/image2.png"/><Relationship Id="rId21" Type="http://schemas.openxmlformats.org/officeDocument/2006/relationships/image" Target="../media/image119.png"/><Relationship Id="rId7" Type="http://schemas.openxmlformats.org/officeDocument/2006/relationships/image" Target="../media/image88.wmf"/><Relationship Id="rId12" Type="http://schemas.openxmlformats.org/officeDocument/2006/relationships/image" Target="../media/image113.png"/><Relationship Id="rId17" Type="http://schemas.openxmlformats.org/officeDocument/2006/relationships/image" Target="../media/image117.png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16.png"/><Relationship Id="rId20" Type="http://schemas.openxmlformats.org/officeDocument/2006/relationships/image" Target="../media/image1210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22.png"/><Relationship Id="rId5" Type="http://schemas.openxmlformats.org/officeDocument/2006/relationships/image" Target="../media/image87.wmf"/><Relationship Id="rId15" Type="http://schemas.openxmlformats.org/officeDocument/2006/relationships/image" Target="../media/image115.png"/><Relationship Id="rId23" Type="http://schemas.openxmlformats.org/officeDocument/2006/relationships/image" Target="../media/image121.png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10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9.wmf"/><Relationship Id="rId14" Type="http://schemas.openxmlformats.org/officeDocument/2006/relationships/image" Target="../media/image610.png"/><Relationship Id="rId22" Type="http://schemas.openxmlformats.org/officeDocument/2006/relationships/image" Target="../media/image12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4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6.png"/><Relationship Id="rId11" Type="http://schemas.openxmlformats.org/officeDocument/2006/relationships/image" Target="../media/image132.png"/><Relationship Id="rId5" Type="http://schemas.openxmlformats.org/officeDocument/2006/relationships/image" Target="../media/image125.png"/><Relationship Id="rId15" Type="http://schemas.openxmlformats.org/officeDocument/2006/relationships/image" Target="../media/image136.png"/><Relationship Id="rId10" Type="http://schemas.openxmlformats.org/officeDocument/2006/relationships/image" Target="../media/image13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2.png"/><Relationship Id="rId2" Type="http://schemas.openxmlformats.org/officeDocument/2006/relationships/image" Target="../media/image2.png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929996"/>
            <a:ext cx="9144000" cy="3048256"/>
          </a:xfrm>
          <a:prstGeom prst="rect">
            <a:avLst/>
          </a:prstGeom>
          <a:solidFill>
            <a:srgbClr val="095200"/>
          </a:solidFill>
          <a:ln w="9525" cap="flat" cmpd="sng" algn="ctr">
            <a:solidFill>
              <a:srgbClr val="055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3337" y="1659094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人工智能实践</a:t>
            </a:r>
            <a:endParaRPr kumimoji="1"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Artificial Intelligence Practice</a:t>
            </a:r>
          </a:p>
          <a:p>
            <a:pPr algn="ctr"/>
            <a:r>
              <a:rPr kumimoji="1" lang="en-US" altLang="zh-CN" sz="32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DCS3015  Autumn 2022</a:t>
            </a:r>
          </a:p>
          <a:p>
            <a:pPr algn="ctr"/>
            <a:endParaRPr kumimoji="1"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18" name="图片 17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20" y="122555"/>
            <a:ext cx="1432560" cy="1432560"/>
          </a:xfrm>
          <a:prstGeom prst="rect">
            <a:avLst/>
          </a:prstGeom>
        </p:spPr>
      </p:pic>
      <p:sp>
        <p:nvSpPr>
          <p:cNvPr id="19" name="文本框 11"/>
          <p:cNvSpPr txBox="1"/>
          <p:nvPr/>
        </p:nvSpPr>
        <p:spPr>
          <a:xfrm>
            <a:off x="1574965" y="4860550"/>
            <a:ext cx="626734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100" dirty="0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School of Computer Science and Engineering</a:t>
            </a:r>
          </a:p>
          <a:p>
            <a:pPr algn="ctr"/>
            <a:r>
              <a:rPr lang="en-US" altLang="zh-CN" sz="2100" dirty="0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Sun </a:t>
            </a:r>
            <a:r>
              <a:rPr lang="en-US" altLang="zh-CN" sz="2100" dirty="0" err="1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Yat</a:t>
            </a:r>
            <a:r>
              <a:rPr lang="en-US" altLang="zh-CN" sz="2100" dirty="0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-Sen University</a:t>
            </a:r>
          </a:p>
        </p:txBody>
      </p:sp>
      <p:sp>
        <p:nvSpPr>
          <p:cNvPr id="23" name="文本框 9"/>
          <p:cNvSpPr txBox="1"/>
          <p:nvPr/>
        </p:nvSpPr>
        <p:spPr>
          <a:xfrm>
            <a:off x="3380302" y="4287815"/>
            <a:ext cx="29043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solidFill>
                  <a:srgbClr val="453D3A"/>
                </a:solidFill>
                <a:latin typeface="Poor Richard" panose="02080502050505020702" pitchFamily="18" charset="0"/>
                <a:ea typeface="微软雅黑" panose="020B0503020204020204" pitchFamily="34" charset="-122"/>
              </a:rPr>
              <a:t>Chao Yu </a:t>
            </a:r>
            <a:r>
              <a:rPr lang="zh-CN" altLang="en-US" sz="2400" dirty="0">
                <a:solidFill>
                  <a:srgbClr val="453D3A"/>
                </a:solidFill>
                <a:latin typeface="Poor Richard" panose="02080502050505020702" pitchFamily="18" charset="0"/>
                <a:ea typeface="微软雅黑" panose="020B0503020204020204" pitchFamily="34" charset="-122"/>
              </a:rPr>
              <a:t>（余超）</a:t>
            </a:r>
            <a:endParaRPr lang="en-US" altLang="zh-CN" sz="2400" dirty="0">
              <a:solidFill>
                <a:srgbClr val="453D3A"/>
              </a:solidFill>
              <a:latin typeface="Poor Richard" panose="02080502050505020702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276" y="90170"/>
            <a:ext cx="5729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Autonomous </a:t>
            </a:r>
            <a:r>
              <a:rPr dirty="0"/>
              <a:t>Car</a:t>
            </a:r>
            <a:r>
              <a:rPr spc="-20" dirty="0"/>
              <a:t> </a:t>
            </a:r>
            <a:r>
              <a:rPr spc="-15" dirty="0"/>
              <a:t>Sensors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117600"/>
            <a:ext cx="9144000" cy="494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845" y="299720"/>
            <a:ext cx="6541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Autonomous </a:t>
            </a:r>
            <a:r>
              <a:rPr dirty="0"/>
              <a:t>Car</a:t>
            </a:r>
            <a:r>
              <a:rPr spc="-45" dirty="0"/>
              <a:t> </a:t>
            </a:r>
            <a:r>
              <a:rPr spc="-40" dirty="0"/>
              <a:t>Technology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57912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0119" y="2016125"/>
            <a:ext cx="3275329" cy="1562735"/>
          </a:xfrm>
          <a:custGeom>
            <a:avLst/>
            <a:gdLst/>
            <a:ahLst/>
            <a:cxnLst/>
            <a:rect l="l" t="t" r="r" b="b"/>
            <a:pathLst>
              <a:path w="3275329" h="1562735">
                <a:moveTo>
                  <a:pt x="0" y="0"/>
                </a:moveTo>
                <a:lnTo>
                  <a:pt x="206186" y="205838"/>
                </a:lnTo>
                <a:lnTo>
                  <a:pt x="681381" y="679129"/>
                </a:lnTo>
                <a:lnTo>
                  <a:pt x="1210542" y="1203534"/>
                </a:lnTo>
                <a:lnTo>
                  <a:pt x="1578625" y="1562717"/>
                </a:lnTo>
                <a:lnTo>
                  <a:pt x="1719259" y="1527465"/>
                </a:lnTo>
                <a:lnTo>
                  <a:pt x="1781291" y="1511570"/>
                </a:lnTo>
                <a:lnTo>
                  <a:pt x="1838165" y="1496736"/>
                </a:lnTo>
                <a:lnTo>
                  <a:pt x="1890158" y="1482895"/>
                </a:lnTo>
                <a:lnTo>
                  <a:pt x="1937544" y="1469977"/>
                </a:lnTo>
                <a:lnTo>
                  <a:pt x="1980599" y="1457913"/>
                </a:lnTo>
                <a:lnTo>
                  <a:pt x="2019597" y="1446634"/>
                </a:lnTo>
                <a:lnTo>
                  <a:pt x="2086527" y="1426152"/>
                </a:lnTo>
                <a:lnTo>
                  <a:pt x="2161956" y="1395994"/>
                </a:lnTo>
                <a:lnTo>
                  <a:pt x="2171155" y="1381775"/>
                </a:lnTo>
                <a:lnTo>
                  <a:pt x="2167543" y="1371637"/>
                </a:lnTo>
                <a:lnTo>
                  <a:pt x="2176061" y="1363057"/>
                </a:lnTo>
                <a:lnTo>
                  <a:pt x="2199500" y="1359458"/>
                </a:lnTo>
                <a:lnTo>
                  <a:pt x="2226210" y="1361138"/>
                </a:lnTo>
                <a:lnTo>
                  <a:pt x="2259461" y="1360898"/>
                </a:lnTo>
                <a:lnTo>
                  <a:pt x="2302525" y="1351539"/>
                </a:lnTo>
                <a:lnTo>
                  <a:pt x="2377329" y="1335925"/>
                </a:lnTo>
                <a:lnTo>
                  <a:pt x="2430533" y="1319982"/>
                </a:lnTo>
                <a:lnTo>
                  <a:pt x="2466976" y="1303978"/>
                </a:lnTo>
                <a:lnTo>
                  <a:pt x="2491494" y="1288185"/>
                </a:lnTo>
                <a:lnTo>
                  <a:pt x="2508926" y="1272872"/>
                </a:lnTo>
                <a:lnTo>
                  <a:pt x="2524110" y="1258309"/>
                </a:lnTo>
                <a:lnTo>
                  <a:pt x="2541883" y="1244765"/>
                </a:lnTo>
                <a:lnTo>
                  <a:pt x="2567082" y="1232512"/>
                </a:lnTo>
                <a:lnTo>
                  <a:pt x="2615168" y="1217593"/>
                </a:lnTo>
                <a:lnTo>
                  <a:pt x="2662207" y="1207159"/>
                </a:lnTo>
                <a:lnTo>
                  <a:pt x="2708897" y="1197402"/>
                </a:lnTo>
                <a:lnTo>
                  <a:pt x="2755936" y="1184511"/>
                </a:lnTo>
                <a:lnTo>
                  <a:pt x="2804021" y="1164678"/>
                </a:lnTo>
                <a:lnTo>
                  <a:pt x="2844303" y="1145607"/>
                </a:lnTo>
                <a:lnTo>
                  <a:pt x="2893103" y="1124006"/>
                </a:lnTo>
                <a:lnTo>
                  <a:pt x="3002629" y="1076259"/>
                </a:lnTo>
                <a:lnTo>
                  <a:pt x="3056539" y="1051636"/>
                </a:lnTo>
                <a:lnTo>
                  <a:pt x="3105339" y="1027527"/>
                </a:lnTo>
                <a:lnTo>
                  <a:pt x="3145621" y="1004695"/>
                </a:lnTo>
                <a:lnTo>
                  <a:pt x="3200381" y="971159"/>
                </a:lnTo>
                <a:lnTo>
                  <a:pt x="3241378" y="944701"/>
                </a:lnTo>
                <a:lnTo>
                  <a:pt x="3274993" y="897186"/>
                </a:lnTo>
                <a:lnTo>
                  <a:pt x="3265522" y="870089"/>
                </a:lnTo>
                <a:lnTo>
                  <a:pt x="3197520" y="817814"/>
                </a:lnTo>
                <a:lnTo>
                  <a:pt x="3139807" y="798636"/>
                </a:lnTo>
                <a:lnTo>
                  <a:pt x="3070964" y="791817"/>
                </a:lnTo>
                <a:lnTo>
                  <a:pt x="3017950" y="788940"/>
                </a:lnTo>
                <a:lnTo>
                  <a:pt x="2839521" y="781538"/>
                </a:lnTo>
                <a:lnTo>
                  <a:pt x="2788858" y="779231"/>
                </a:lnTo>
                <a:lnTo>
                  <a:pt x="2750238" y="776879"/>
                </a:lnTo>
                <a:lnTo>
                  <a:pt x="2722229" y="771742"/>
                </a:lnTo>
                <a:lnTo>
                  <a:pt x="2714167" y="763511"/>
                </a:lnTo>
                <a:lnTo>
                  <a:pt x="2715714" y="753361"/>
                </a:lnTo>
                <a:lnTo>
                  <a:pt x="2716535" y="742464"/>
                </a:lnTo>
                <a:lnTo>
                  <a:pt x="2674650" y="723124"/>
                </a:lnTo>
                <a:lnTo>
                  <a:pt x="2614575" y="715884"/>
                </a:lnTo>
                <a:lnTo>
                  <a:pt x="2564721" y="714165"/>
                </a:lnTo>
                <a:lnTo>
                  <a:pt x="2514593" y="713405"/>
                </a:lnTo>
                <a:lnTo>
                  <a:pt x="2453700" y="709046"/>
                </a:lnTo>
                <a:lnTo>
                  <a:pt x="2368462" y="699102"/>
                </a:lnTo>
                <a:lnTo>
                  <a:pt x="2313077" y="692123"/>
                </a:lnTo>
                <a:lnTo>
                  <a:pt x="2253313" y="684101"/>
                </a:lnTo>
                <a:lnTo>
                  <a:pt x="2192269" y="675258"/>
                </a:lnTo>
                <a:lnTo>
                  <a:pt x="2133044" y="665815"/>
                </a:lnTo>
                <a:lnTo>
                  <a:pt x="2078736" y="655992"/>
                </a:lnTo>
                <a:lnTo>
                  <a:pt x="2032443" y="646011"/>
                </a:lnTo>
                <a:lnTo>
                  <a:pt x="1997265" y="636093"/>
                </a:lnTo>
                <a:lnTo>
                  <a:pt x="1997265" y="501707"/>
                </a:lnTo>
                <a:lnTo>
                  <a:pt x="2194957" y="3737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6834" y="2407976"/>
            <a:ext cx="433705" cy="132715"/>
          </a:xfrm>
          <a:custGeom>
            <a:avLst/>
            <a:gdLst/>
            <a:ahLst/>
            <a:cxnLst/>
            <a:rect l="l" t="t" r="r" b="b"/>
            <a:pathLst>
              <a:path w="433704" h="132714">
                <a:moveTo>
                  <a:pt x="346173" y="131843"/>
                </a:moveTo>
                <a:lnTo>
                  <a:pt x="345051" y="132320"/>
                </a:lnTo>
                <a:lnTo>
                  <a:pt x="345937" y="132118"/>
                </a:lnTo>
                <a:lnTo>
                  <a:pt x="346173" y="131843"/>
                </a:lnTo>
                <a:close/>
              </a:path>
              <a:path w="433704" h="132714">
                <a:moveTo>
                  <a:pt x="411541" y="52439"/>
                </a:moveTo>
                <a:lnTo>
                  <a:pt x="144429" y="52439"/>
                </a:lnTo>
                <a:lnTo>
                  <a:pt x="187311" y="57137"/>
                </a:lnTo>
                <a:lnTo>
                  <a:pt x="234554" y="65827"/>
                </a:lnTo>
                <a:lnTo>
                  <a:pt x="278525" y="76211"/>
                </a:lnTo>
                <a:lnTo>
                  <a:pt x="330129" y="95848"/>
                </a:lnTo>
                <a:lnTo>
                  <a:pt x="342666" y="117017"/>
                </a:lnTo>
                <a:lnTo>
                  <a:pt x="346482" y="124699"/>
                </a:lnTo>
                <a:lnTo>
                  <a:pt x="348186" y="129497"/>
                </a:lnTo>
                <a:lnTo>
                  <a:pt x="346173" y="131843"/>
                </a:lnTo>
                <a:lnTo>
                  <a:pt x="350842" y="129860"/>
                </a:lnTo>
                <a:lnTo>
                  <a:pt x="369921" y="124336"/>
                </a:lnTo>
                <a:lnTo>
                  <a:pt x="397721" y="115666"/>
                </a:lnTo>
                <a:lnTo>
                  <a:pt x="422796" y="104094"/>
                </a:lnTo>
                <a:lnTo>
                  <a:pt x="433698" y="89860"/>
                </a:lnTo>
                <a:lnTo>
                  <a:pt x="425862" y="70041"/>
                </a:lnTo>
                <a:lnTo>
                  <a:pt x="411541" y="52439"/>
                </a:lnTo>
                <a:close/>
              </a:path>
              <a:path w="433704" h="132714">
                <a:moveTo>
                  <a:pt x="101730" y="1633"/>
                </a:moveTo>
                <a:lnTo>
                  <a:pt x="71750" y="5988"/>
                </a:lnTo>
                <a:lnTo>
                  <a:pt x="43472" y="18387"/>
                </a:lnTo>
                <a:lnTo>
                  <a:pt x="16693" y="36472"/>
                </a:lnTo>
                <a:lnTo>
                  <a:pt x="0" y="54798"/>
                </a:lnTo>
                <a:lnTo>
                  <a:pt x="1976" y="67923"/>
                </a:lnTo>
                <a:lnTo>
                  <a:pt x="21985" y="68408"/>
                </a:lnTo>
                <a:lnTo>
                  <a:pt x="102343" y="54859"/>
                </a:lnTo>
                <a:lnTo>
                  <a:pt x="144429" y="52439"/>
                </a:lnTo>
                <a:lnTo>
                  <a:pt x="411541" y="52439"/>
                </a:lnTo>
                <a:lnTo>
                  <a:pt x="405898" y="45504"/>
                </a:lnTo>
                <a:lnTo>
                  <a:pt x="379120" y="22177"/>
                </a:lnTo>
                <a:lnTo>
                  <a:pt x="350842" y="5988"/>
                </a:lnTo>
                <a:lnTo>
                  <a:pt x="211296" y="5988"/>
                </a:lnTo>
                <a:lnTo>
                  <a:pt x="174773" y="4536"/>
                </a:lnTo>
                <a:lnTo>
                  <a:pt x="137161" y="2116"/>
                </a:lnTo>
                <a:lnTo>
                  <a:pt x="101730" y="1633"/>
                </a:lnTo>
                <a:close/>
              </a:path>
              <a:path w="433704" h="132714">
                <a:moveTo>
                  <a:pt x="320248" y="0"/>
                </a:moveTo>
                <a:lnTo>
                  <a:pt x="284885" y="665"/>
                </a:lnTo>
                <a:lnTo>
                  <a:pt x="247613" y="3992"/>
                </a:lnTo>
                <a:lnTo>
                  <a:pt x="211296" y="5988"/>
                </a:lnTo>
                <a:lnTo>
                  <a:pt x="350842" y="5988"/>
                </a:lnTo>
                <a:lnTo>
                  <a:pt x="320248" y="0"/>
                </a:lnTo>
                <a:close/>
              </a:path>
            </a:pathLst>
          </a:custGeom>
          <a:solidFill>
            <a:srgbClr val="FF0000">
              <a:alpha val="43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7465" y="2691342"/>
            <a:ext cx="1699895" cy="890269"/>
          </a:xfrm>
          <a:custGeom>
            <a:avLst/>
            <a:gdLst/>
            <a:ahLst/>
            <a:cxnLst/>
            <a:rect l="l" t="t" r="r" b="b"/>
            <a:pathLst>
              <a:path w="1699895" h="890270">
                <a:moveTo>
                  <a:pt x="0" y="890058"/>
                </a:moveTo>
                <a:lnTo>
                  <a:pt x="49672" y="876870"/>
                </a:lnTo>
                <a:lnTo>
                  <a:pt x="97573" y="864161"/>
                </a:lnTo>
                <a:lnTo>
                  <a:pt x="142476" y="851933"/>
                </a:lnTo>
                <a:lnTo>
                  <a:pt x="183155" y="840184"/>
                </a:lnTo>
                <a:lnTo>
                  <a:pt x="218382" y="828494"/>
                </a:lnTo>
                <a:lnTo>
                  <a:pt x="249113" y="816685"/>
                </a:lnTo>
                <a:lnTo>
                  <a:pt x="277390" y="805116"/>
                </a:lnTo>
                <a:lnTo>
                  <a:pt x="305259" y="794146"/>
                </a:lnTo>
                <a:lnTo>
                  <a:pt x="360859" y="774484"/>
                </a:lnTo>
                <a:lnTo>
                  <a:pt x="409919" y="759618"/>
                </a:lnTo>
                <a:lnTo>
                  <a:pt x="448621" y="752904"/>
                </a:lnTo>
                <a:lnTo>
                  <a:pt x="466133" y="750986"/>
                </a:lnTo>
                <a:lnTo>
                  <a:pt x="484053" y="748109"/>
                </a:lnTo>
                <a:lnTo>
                  <a:pt x="526571" y="738038"/>
                </a:lnTo>
                <a:lnTo>
                  <a:pt x="562548" y="725090"/>
                </a:lnTo>
                <a:lnTo>
                  <a:pt x="566569" y="718316"/>
                </a:lnTo>
                <a:lnTo>
                  <a:pt x="563093" y="711183"/>
                </a:lnTo>
                <a:lnTo>
                  <a:pt x="564797" y="703330"/>
                </a:lnTo>
                <a:lnTo>
                  <a:pt x="621577" y="685283"/>
                </a:lnTo>
                <a:lnTo>
                  <a:pt x="674221" y="674264"/>
                </a:lnTo>
                <a:lnTo>
                  <a:pt x="732238" y="662816"/>
                </a:lnTo>
                <a:lnTo>
                  <a:pt x="785579" y="652412"/>
                </a:lnTo>
                <a:lnTo>
                  <a:pt x="824199" y="644524"/>
                </a:lnTo>
                <a:lnTo>
                  <a:pt x="845867" y="640328"/>
                </a:lnTo>
                <a:lnTo>
                  <a:pt x="850364" y="639729"/>
                </a:lnTo>
                <a:lnTo>
                  <a:pt x="851591" y="637691"/>
                </a:lnTo>
                <a:lnTo>
                  <a:pt x="863447" y="629178"/>
                </a:lnTo>
                <a:lnTo>
                  <a:pt x="891792" y="610356"/>
                </a:lnTo>
                <a:lnTo>
                  <a:pt x="928859" y="585059"/>
                </a:lnTo>
                <a:lnTo>
                  <a:pt x="968107" y="559763"/>
                </a:lnTo>
                <a:lnTo>
                  <a:pt x="1002994" y="540940"/>
                </a:lnTo>
                <a:lnTo>
                  <a:pt x="1054778" y="529910"/>
                </a:lnTo>
                <a:lnTo>
                  <a:pt x="1078013" y="529251"/>
                </a:lnTo>
                <a:lnTo>
                  <a:pt x="1103293" y="525594"/>
                </a:lnTo>
                <a:lnTo>
                  <a:pt x="1130276" y="517741"/>
                </a:lnTo>
                <a:lnTo>
                  <a:pt x="1157804" y="507850"/>
                </a:lnTo>
                <a:lnTo>
                  <a:pt x="1187512" y="496281"/>
                </a:lnTo>
                <a:lnTo>
                  <a:pt x="1221036" y="483393"/>
                </a:lnTo>
                <a:lnTo>
                  <a:pt x="1259670" y="468647"/>
                </a:lnTo>
                <a:lnTo>
                  <a:pt x="1302257" y="451742"/>
                </a:lnTo>
                <a:lnTo>
                  <a:pt x="1346751" y="433399"/>
                </a:lnTo>
                <a:lnTo>
                  <a:pt x="1391109" y="414337"/>
                </a:lnTo>
                <a:lnTo>
                  <a:pt x="1437511" y="393896"/>
                </a:lnTo>
                <a:lnTo>
                  <a:pt x="1486502" y="371656"/>
                </a:lnTo>
                <a:lnTo>
                  <a:pt x="1533586" y="348697"/>
                </a:lnTo>
                <a:lnTo>
                  <a:pt x="1574265" y="326098"/>
                </a:lnTo>
                <a:lnTo>
                  <a:pt x="1608879" y="302780"/>
                </a:lnTo>
                <a:lnTo>
                  <a:pt x="1639677" y="278622"/>
                </a:lnTo>
                <a:lnTo>
                  <a:pt x="1683286" y="237860"/>
                </a:lnTo>
                <a:lnTo>
                  <a:pt x="1699639" y="219157"/>
                </a:lnTo>
                <a:lnTo>
                  <a:pt x="1698821" y="212863"/>
                </a:lnTo>
                <a:lnTo>
                  <a:pt x="1656030" y="169283"/>
                </a:lnTo>
                <a:lnTo>
                  <a:pt x="1609151" y="138112"/>
                </a:lnTo>
                <a:lnTo>
                  <a:pt x="1569358" y="127562"/>
                </a:lnTo>
                <a:lnTo>
                  <a:pt x="1547622" y="125524"/>
                </a:lnTo>
                <a:lnTo>
                  <a:pt x="1521934" y="122766"/>
                </a:lnTo>
                <a:lnTo>
                  <a:pt x="1493384" y="118330"/>
                </a:lnTo>
                <a:lnTo>
                  <a:pt x="1462518" y="113175"/>
                </a:lnTo>
                <a:lnTo>
                  <a:pt x="1426472" y="108020"/>
                </a:lnTo>
                <a:lnTo>
                  <a:pt x="1382387" y="103584"/>
                </a:lnTo>
                <a:lnTo>
                  <a:pt x="1334836" y="101159"/>
                </a:lnTo>
                <a:lnTo>
                  <a:pt x="1276541" y="99533"/>
                </a:lnTo>
                <a:lnTo>
                  <a:pt x="1216291" y="97967"/>
                </a:lnTo>
                <a:lnTo>
                  <a:pt x="1162880" y="95727"/>
                </a:lnTo>
                <a:lnTo>
                  <a:pt x="1125098" y="92074"/>
                </a:lnTo>
                <a:lnTo>
                  <a:pt x="1109494" y="84282"/>
                </a:lnTo>
                <a:lnTo>
                  <a:pt x="1115831" y="73851"/>
                </a:lnTo>
                <a:lnTo>
                  <a:pt x="1122440" y="62941"/>
                </a:lnTo>
                <a:lnTo>
                  <a:pt x="1072348" y="48001"/>
                </a:lnTo>
                <a:lnTo>
                  <a:pt x="1023367" y="43029"/>
                </a:lnTo>
                <a:lnTo>
                  <a:pt x="967618" y="38610"/>
                </a:lnTo>
                <a:lnTo>
                  <a:pt x="912009" y="34558"/>
                </a:lnTo>
                <a:lnTo>
                  <a:pt x="863447" y="30691"/>
                </a:lnTo>
                <a:lnTo>
                  <a:pt x="810503" y="26315"/>
                </a:lnTo>
                <a:lnTo>
                  <a:pt x="760422" y="22539"/>
                </a:lnTo>
                <a:lnTo>
                  <a:pt x="716064" y="19002"/>
                </a:lnTo>
                <a:lnTo>
                  <a:pt x="680291" y="15345"/>
                </a:lnTo>
                <a:lnTo>
                  <a:pt x="654535" y="11509"/>
                </a:lnTo>
                <a:lnTo>
                  <a:pt x="636683" y="7672"/>
                </a:lnTo>
                <a:lnTo>
                  <a:pt x="624282" y="3836"/>
                </a:lnTo>
                <a:lnTo>
                  <a:pt x="614879" y="0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1934" y="2400829"/>
            <a:ext cx="122014" cy="152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1739" y="2839720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Laser </a:t>
            </a:r>
            <a:r>
              <a:rPr sz="1800" b="1" spc="-35" dirty="0">
                <a:latin typeface="Calibri"/>
                <a:cs typeface="Calibri"/>
              </a:rPr>
              <a:t>Terrain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Mapping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" y="3733800"/>
            <a:ext cx="4805362" cy="2687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21952" y="5621020"/>
            <a:ext cx="702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sz="1600" spc="5" dirty="0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33CC33"/>
                </a:solidFill>
                <a:latin typeface="Arial"/>
                <a:cs typeface="Arial"/>
              </a:rPr>
              <a:t>anle</a:t>
            </a:r>
            <a:r>
              <a:rPr sz="1600" dirty="0">
                <a:solidFill>
                  <a:srgbClr val="33CC33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5312" y="4144962"/>
            <a:ext cx="2247900" cy="238125"/>
          </a:xfrm>
          <a:custGeom>
            <a:avLst/>
            <a:gdLst/>
            <a:ahLst/>
            <a:cxnLst/>
            <a:rect l="l" t="t" r="r" b="b"/>
            <a:pathLst>
              <a:path w="2247900" h="238125">
                <a:moveTo>
                  <a:pt x="2247900" y="0"/>
                </a:moveTo>
                <a:lnTo>
                  <a:pt x="0" y="0"/>
                </a:lnTo>
                <a:lnTo>
                  <a:pt x="0" y="238125"/>
                </a:lnTo>
                <a:lnTo>
                  <a:pt x="2247900" y="238125"/>
                </a:lnTo>
                <a:lnTo>
                  <a:pt x="224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6400800"/>
            <a:ext cx="4268787" cy="217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3733800"/>
            <a:ext cx="3979862" cy="2652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46140" y="3906520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Adaptive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Vision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3754120"/>
            <a:ext cx="2813050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Learning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Drivers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1396365">
              <a:lnSpc>
                <a:spcPct val="100000"/>
              </a:lnSpc>
            </a:pPr>
            <a:r>
              <a:rPr sz="1600" spc="-5" dirty="0">
                <a:solidFill>
                  <a:srgbClr val="00CC99"/>
                </a:solidFill>
                <a:latin typeface="Arial"/>
                <a:cs typeface="Arial"/>
              </a:rPr>
              <a:t>Sebastian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6000" y="1447800"/>
            <a:ext cx="2657475" cy="2160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17802" y="1544320"/>
            <a:ext cx="84645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90525">
              <a:lnSpc>
                <a:spcPts val="2100"/>
              </a:lnSpc>
              <a:spcBef>
                <a:spcPts val="219"/>
              </a:spcBef>
            </a:pPr>
            <a:r>
              <a:rPr sz="1800" b="1" spc="-30" dirty="0">
                <a:latin typeface="Calibri"/>
                <a:cs typeface="Calibri"/>
              </a:rPr>
              <a:t>P</a:t>
            </a:r>
            <a:r>
              <a:rPr sz="1800" b="1" spc="-2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th  P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spc="-5" dirty="0">
                <a:latin typeface="Calibri"/>
                <a:cs typeface="Calibri"/>
              </a:rPr>
              <a:t>ann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58740" y="6484619"/>
            <a:ext cx="3715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Images and movies taken from Sebastian Thrun</a:t>
            </a:r>
            <a:r>
              <a:rPr sz="1000" spc="-5" dirty="0">
                <a:latin typeface="MS PGothic"/>
                <a:cs typeface="MS PGothic"/>
              </a:rPr>
              <a:t>’</a:t>
            </a:r>
            <a:r>
              <a:rPr sz="1000" spc="-5" dirty="0">
                <a:latin typeface="Calibri"/>
                <a:cs typeface="Calibri"/>
              </a:rPr>
              <a:t>s multimedia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125" dirty="0">
                <a:latin typeface="Calibri"/>
                <a:cs typeface="Calibri"/>
              </a:rPr>
              <a:t>w</a:t>
            </a:r>
            <a:r>
              <a:rPr lang="en-US" altLang="zh-CN" sz="1800" spc="-187" baseline="23148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lang="en-US" sz="1000" spc="-125" dirty="0">
                <a:latin typeface="Calibri"/>
                <a:cs typeface="Calibri"/>
              </a:rPr>
              <a:t>e</a:t>
            </a:r>
            <a:r>
              <a:rPr sz="1800" spc="-187" baseline="23148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r>
              <a:rPr sz="1000" spc="-125" dirty="0">
                <a:latin typeface="Calibri"/>
                <a:cs typeface="Calibri"/>
              </a:rPr>
              <a:t>bsite.</a:t>
            </a:r>
            <a:endParaRPr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A49BC216-73B2-44BB-A202-2E11B3380069}"/>
              </a:ext>
            </a:extLst>
          </p:cNvPr>
          <p:cNvSpPr txBox="1">
            <a:spLocks/>
          </p:cNvSpPr>
          <p:nvPr/>
        </p:nvSpPr>
        <p:spPr>
          <a:xfrm>
            <a:off x="304625" y="105042"/>
            <a:ext cx="70170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200" kern="0" spc="-10" dirty="0">
                <a:solidFill>
                  <a:schemeClr val="bg1"/>
                </a:solidFill>
              </a:rPr>
              <a:t>History </a:t>
            </a:r>
            <a:r>
              <a:rPr lang="en-US" sz="3200" kern="0" dirty="0">
                <a:solidFill>
                  <a:schemeClr val="bg1"/>
                </a:solidFill>
              </a:rPr>
              <a:t>of </a:t>
            </a:r>
            <a:r>
              <a:rPr lang="en-US" sz="3200" kern="0" spc="-5" dirty="0">
                <a:solidFill>
                  <a:schemeClr val="bg1"/>
                </a:solidFill>
              </a:rPr>
              <a:t>Machine</a:t>
            </a:r>
            <a:r>
              <a:rPr lang="en-US" sz="3200" kern="0" spc="-35" dirty="0">
                <a:solidFill>
                  <a:schemeClr val="bg1"/>
                </a:solidFill>
              </a:rPr>
              <a:t> </a:t>
            </a:r>
            <a:r>
              <a:rPr lang="en-US" sz="3200" kern="0" spc="-5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A5EF32F-124B-4994-97C7-71AD393A9579}"/>
              </a:ext>
            </a:extLst>
          </p:cNvPr>
          <p:cNvSpPr txBox="1"/>
          <p:nvPr/>
        </p:nvSpPr>
        <p:spPr>
          <a:xfrm>
            <a:off x="764540" y="1315720"/>
            <a:ext cx="6097270" cy="451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1950s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Samuel</a:t>
            </a:r>
            <a:r>
              <a:rPr sz="1800" spc="-5" dirty="0">
                <a:latin typeface="Arial"/>
                <a:cs typeface="Arial"/>
              </a:rPr>
              <a:t>’</a:t>
            </a:r>
            <a:r>
              <a:rPr sz="1800" spc="-5" dirty="0">
                <a:latin typeface="Calibri"/>
                <a:cs typeface="Calibri"/>
              </a:rPr>
              <a:t>s </a:t>
            </a:r>
            <a:r>
              <a:rPr sz="1800" spc="-10" dirty="0">
                <a:latin typeface="Calibri"/>
                <a:cs typeface="Calibri"/>
              </a:rPr>
              <a:t>checker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player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Selfridge</a:t>
            </a:r>
            <a:r>
              <a:rPr sz="1800" spc="-5" dirty="0">
                <a:latin typeface="Arial"/>
                <a:cs typeface="Arial"/>
              </a:rPr>
              <a:t>’</a:t>
            </a:r>
            <a:r>
              <a:rPr sz="1800" spc="-5" dirty="0">
                <a:latin typeface="Calibri"/>
                <a:cs typeface="Calibri"/>
              </a:rPr>
              <a:t>s Pandemonium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1960s: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libri"/>
                <a:cs typeface="Calibri"/>
              </a:rPr>
              <a:t>Neural networks: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Perceptron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20" dirty="0">
                <a:latin typeface="Calibri"/>
                <a:cs typeface="Calibri"/>
              </a:rPr>
              <a:t>Pattern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Learning in </a:t>
            </a:r>
            <a:r>
              <a:rPr sz="1800" spc="-5" dirty="0">
                <a:latin typeface="Calibri"/>
                <a:cs typeface="Calibri"/>
              </a:rPr>
              <a:t>the limit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theory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Minsky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Papert </a:t>
            </a:r>
            <a:r>
              <a:rPr sz="1800" spc="-15" dirty="0">
                <a:latin typeface="Calibri"/>
                <a:cs typeface="Calibri"/>
              </a:rPr>
              <a:t>prove </a:t>
            </a:r>
            <a:r>
              <a:rPr sz="1800" spc="-10" dirty="0">
                <a:latin typeface="Calibri"/>
                <a:cs typeface="Calibri"/>
              </a:rPr>
              <a:t>limitations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Perceptron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1970s: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libri"/>
                <a:cs typeface="Calibri"/>
              </a:rPr>
              <a:t>Symbolic </a:t>
            </a:r>
            <a:r>
              <a:rPr sz="1800" spc="-5" dirty="0">
                <a:latin typeface="Calibri"/>
                <a:cs typeface="Calibri"/>
              </a:rPr>
              <a:t>concept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induction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libri"/>
                <a:cs typeface="Calibri"/>
              </a:rPr>
              <a:t>Winston</a:t>
            </a:r>
            <a:r>
              <a:rPr sz="1800" spc="-10" dirty="0">
                <a:latin typeface="Arial"/>
                <a:cs typeface="Arial"/>
              </a:rPr>
              <a:t>’</a:t>
            </a:r>
            <a:r>
              <a:rPr sz="1800" spc="-10" dirty="0">
                <a:latin typeface="Calibri"/>
                <a:cs typeface="Calibri"/>
              </a:rPr>
              <a:t>s arch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learner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Expert </a:t>
            </a:r>
            <a:r>
              <a:rPr sz="1800" spc="-20" dirty="0">
                <a:latin typeface="Calibri"/>
                <a:cs typeface="Calibri"/>
              </a:rPr>
              <a:t>systems </a:t>
            </a:r>
            <a:r>
              <a:rPr sz="1800" dirty="0">
                <a:latin typeface="Calibri"/>
                <a:cs typeface="Calibri"/>
              </a:rPr>
              <a:t>and the </a:t>
            </a:r>
            <a:r>
              <a:rPr sz="1800" spc="-5" dirty="0">
                <a:latin typeface="Calibri"/>
                <a:cs typeface="Calibri"/>
              </a:rPr>
              <a:t>knowledge acquisition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bottleneck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Quinlan</a:t>
            </a:r>
            <a:r>
              <a:rPr sz="1800" dirty="0">
                <a:latin typeface="Arial"/>
                <a:cs typeface="Arial"/>
              </a:rPr>
              <a:t>’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ID3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Michalski</a:t>
            </a:r>
            <a:r>
              <a:rPr sz="1800" spc="-5" dirty="0">
                <a:latin typeface="Arial"/>
                <a:cs typeface="Arial"/>
              </a:rPr>
              <a:t>’</a:t>
            </a:r>
            <a:r>
              <a:rPr sz="1800" spc="-5" dirty="0">
                <a:latin typeface="Calibri"/>
                <a:cs typeface="Calibri"/>
              </a:rPr>
              <a:t>s </a:t>
            </a:r>
            <a:r>
              <a:rPr sz="1800" spc="-15" dirty="0">
                <a:latin typeface="Calibri"/>
                <a:cs typeface="Calibri"/>
              </a:rPr>
              <a:t>AQ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soybean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diagnosis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Scientific </a:t>
            </a:r>
            <a:r>
              <a:rPr sz="1800" spc="-10" dirty="0">
                <a:latin typeface="Calibri"/>
                <a:cs typeface="Calibri"/>
              </a:rPr>
              <a:t>discovery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BACON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libri"/>
                <a:cs typeface="Calibri"/>
              </a:rPr>
              <a:t>Mathematical discovery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D144EF5-C019-4F4E-A2CE-54ED7E1B93A5}"/>
              </a:ext>
            </a:extLst>
          </p:cNvPr>
          <p:cNvSpPr txBox="1"/>
          <p:nvPr/>
        </p:nvSpPr>
        <p:spPr>
          <a:xfrm>
            <a:off x="78739" y="6569510"/>
            <a:ext cx="18186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Slide credit: </a:t>
            </a:r>
            <a:r>
              <a:rPr sz="1400" spc="-10" dirty="0">
                <a:latin typeface="Calibri"/>
                <a:cs typeface="Calibri"/>
              </a:rPr>
              <a:t>Ray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Mooney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08563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33C1A1B-5E4D-4AD4-9C43-8A62EDCB5C32}"/>
              </a:ext>
            </a:extLst>
          </p:cNvPr>
          <p:cNvSpPr txBox="1">
            <a:spLocks/>
          </p:cNvSpPr>
          <p:nvPr/>
        </p:nvSpPr>
        <p:spPr>
          <a:xfrm>
            <a:off x="371283" y="111825"/>
            <a:ext cx="80308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200" kern="0" spc="-10" dirty="0">
                <a:solidFill>
                  <a:schemeClr val="bg1"/>
                </a:solidFill>
              </a:rPr>
              <a:t>History </a:t>
            </a:r>
            <a:r>
              <a:rPr lang="en-US" sz="3200" kern="0" dirty="0">
                <a:solidFill>
                  <a:schemeClr val="bg1"/>
                </a:solidFill>
              </a:rPr>
              <a:t>of </a:t>
            </a:r>
            <a:r>
              <a:rPr lang="en-US" sz="3200" kern="0" spc="-5" dirty="0">
                <a:solidFill>
                  <a:schemeClr val="bg1"/>
                </a:solidFill>
              </a:rPr>
              <a:t>Machine Learning</a:t>
            </a:r>
            <a:r>
              <a:rPr lang="en-US" sz="3200" kern="0" dirty="0">
                <a:solidFill>
                  <a:schemeClr val="bg1"/>
                </a:solidFill>
              </a:rPr>
              <a:t> </a:t>
            </a:r>
            <a:r>
              <a:rPr lang="en-US" sz="3200" kern="0" spc="-15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017C98C-A1AA-4DF0-B043-A981E8D1F70B}"/>
              </a:ext>
            </a:extLst>
          </p:cNvPr>
          <p:cNvSpPr txBox="1"/>
          <p:nvPr/>
        </p:nvSpPr>
        <p:spPr>
          <a:xfrm>
            <a:off x="764540" y="1328420"/>
            <a:ext cx="6864350" cy="502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1980s: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Advanced decision </a:t>
            </a:r>
            <a:r>
              <a:rPr sz="1800" spc="-10" dirty="0">
                <a:latin typeface="Calibri"/>
                <a:cs typeface="Calibri"/>
              </a:rPr>
              <a:t>tree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rule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Explanation-based Learning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(EBL)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Learning and planning and </a:t>
            </a:r>
            <a:r>
              <a:rPr sz="1800" spc="-5" dirty="0">
                <a:latin typeface="Calibri"/>
                <a:cs typeface="Calibri"/>
              </a:rPr>
              <a:t>problem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solving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Utility </a:t>
            </a:r>
            <a:r>
              <a:rPr sz="1800" spc="-10" dirty="0">
                <a:latin typeface="Calibri"/>
                <a:cs typeface="Calibri"/>
              </a:rPr>
              <a:t>problem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Analogy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Cognitive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architectures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libri"/>
                <a:cs typeface="Calibri"/>
              </a:rPr>
              <a:t>Resurgence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neural networks </a:t>
            </a:r>
            <a:r>
              <a:rPr sz="1800" spc="-5" dirty="0">
                <a:latin typeface="Calibri"/>
                <a:cs typeface="Calibri"/>
              </a:rPr>
              <a:t>(connectionism,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backpropagation)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5" dirty="0">
                <a:latin typeface="Calibri"/>
                <a:cs typeface="Calibri"/>
              </a:rPr>
              <a:t>Valiant</a:t>
            </a:r>
            <a:r>
              <a:rPr sz="1800" spc="-15" dirty="0">
                <a:latin typeface="Arial"/>
                <a:cs typeface="Arial"/>
              </a:rPr>
              <a:t>’</a:t>
            </a:r>
            <a:r>
              <a:rPr sz="1800" spc="-15" dirty="0">
                <a:latin typeface="Calibri"/>
                <a:cs typeface="Calibri"/>
              </a:rPr>
              <a:t>s </a:t>
            </a:r>
            <a:r>
              <a:rPr sz="1800" spc="-55" dirty="0">
                <a:latin typeface="Calibri"/>
                <a:cs typeface="Calibri"/>
              </a:rPr>
              <a:t>PAC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Theory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Focus 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experimental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methodology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1990s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mining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Adaptive </a:t>
            </a:r>
            <a:r>
              <a:rPr sz="1800" spc="-10" dirty="0">
                <a:latin typeface="Calibri"/>
                <a:cs typeface="Calibri"/>
              </a:rPr>
              <a:t>software </a:t>
            </a:r>
            <a:r>
              <a:rPr sz="1800" spc="-5" dirty="0">
                <a:latin typeface="Calibri"/>
                <a:cs typeface="Calibri"/>
              </a:rPr>
              <a:t>agents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web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applications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0" dirty="0">
                <a:latin typeface="Calibri"/>
                <a:cs typeface="Calibri"/>
              </a:rPr>
              <a:t>Text</a:t>
            </a:r>
            <a:r>
              <a:rPr sz="1800" spc="-5" dirty="0">
                <a:latin typeface="Calibri"/>
                <a:cs typeface="Calibri"/>
              </a:rPr>
              <a:t> learning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libri"/>
                <a:cs typeface="Calibri"/>
              </a:rPr>
              <a:t>Reinforcement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(RL)</a:t>
            </a: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Inductive </a:t>
            </a:r>
            <a:r>
              <a:rPr sz="1800" dirty="0">
                <a:latin typeface="Calibri"/>
                <a:cs typeface="Calibri"/>
              </a:rPr>
              <a:t>Logic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(ILP)</a:t>
            </a: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Ensembles: </a:t>
            </a:r>
            <a:r>
              <a:rPr sz="1800" dirty="0">
                <a:latin typeface="Calibri"/>
                <a:cs typeface="Calibri"/>
              </a:rPr>
              <a:t>Bagging, </a:t>
            </a:r>
            <a:r>
              <a:rPr sz="1800" spc="-5" dirty="0">
                <a:latin typeface="Calibri"/>
                <a:cs typeface="Calibri"/>
              </a:rPr>
              <a:t>Boosting,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Stacking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5" dirty="0">
                <a:latin typeface="Calibri"/>
                <a:cs typeface="Calibri"/>
              </a:rPr>
              <a:t>Bayes </a:t>
            </a:r>
            <a:r>
              <a:rPr sz="1800" spc="-5" dirty="0">
                <a:latin typeface="Calibri"/>
                <a:cs typeface="Calibri"/>
              </a:rPr>
              <a:t>Net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4D9F079-A567-4932-8E51-060286F52DF9}"/>
              </a:ext>
            </a:extLst>
          </p:cNvPr>
          <p:cNvSpPr txBox="1"/>
          <p:nvPr/>
        </p:nvSpPr>
        <p:spPr>
          <a:xfrm>
            <a:off x="78739" y="6569510"/>
            <a:ext cx="18186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Slide credit: </a:t>
            </a:r>
            <a:r>
              <a:rPr sz="1400" spc="-10" dirty="0">
                <a:latin typeface="Calibri"/>
                <a:cs typeface="Calibri"/>
              </a:rPr>
              <a:t>Ray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Mooney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5559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33C1A1B-5E4D-4AD4-9C43-8A62EDCB5C32}"/>
              </a:ext>
            </a:extLst>
          </p:cNvPr>
          <p:cNvSpPr txBox="1">
            <a:spLocks/>
          </p:cNvSpPr>
          <p:nvPr/>
        </p:nvSpPr>
        <p:spPr>
          <a:xfrm>
            <a:off x="371283" y="111825"/>
            <a:ext cx="80308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200" kern="0" spc="-10" dirty="0">
                <a:solidFill>
                  <a:schemeClr val="bg1"/>
                </a:solidFill>
              </a:rPr>
              <a:t>History </a:t>
            </a:r>
            <a:r>
              <a:rPr lang="en-US" sz="3200" kern="0" dirty="0">
                <a:solidFill>
                  <a:schemeClr val="bg1"/>
                </a:solidFill>
              </a:rPr>
              <a:t>of </a:t>
            </a:r>
            <a:r>
              <a:rPr lang="en-US" sz="3200" kern="0" spc="-5" dirty="0">
                <a:solidFill>
                  <a:schemeClr val="bg1"/>
                </a:solidFill>
              </a:rPr>
              <a:t>Machine Learning</a:t>
            </a:r>
            <a:r>
              <a:rPr lang="en-US" sz="3200" kern="0" dirty="0">
                <a:solidFill>
                  <a:schemeClr val="bg1"/>
                </a:solidFill>
              </a:rPr>
              <a:t> </a:t>
            </a:r>
            <a:r>
              <a:rPr lang="en-US" sz="3200" kern="0" spc="-15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BE91522-75C9-428F-A4E6-3059C5B49A44}"/>
              </a:ext>
            </a:extLst>
          </p:cNvPr>
          <p:cNvSpPr txBox="1"/>
          <p:nvPr/>
        </p:nvSpPr>
        <p:spPr>
          <a:xfrm>
            <a:off x="78739" y="1200269"/>
            <a:ext cx="8528050" cy="564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0" indent="-342900">
              <a:lnSpc>
                <a:spcPts val="2790"/>
              </a:lnSpc>
              <a:spcBef>
                <a:spcPts val="100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2400" spc="-5" dirty="0">
                <a:latin typeface="Calibri"/>
                <a:cs typeface="Calibri"/>
              </a:rPr>
              <a:t>2000s</a:t>
            </a:r>
            <a:endParaRPr sz="2400" dirty="0">
              <a:latin typeface="Calibri"/>
              <a:cs typeface="Calibri"/>
            </a:endParaRPr>
          </a:p>
          <a:p>
            <a:pPr marL="1441450" lvl="1" indent="-285750">
              <a:lnSpc>
                <a:spcPts val="216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5" dirty="0">
                <a:latin typeface="Calibri"/>
                <a:cs typeface="Calibri"/>
              </a:rPr>
              <a:t>Support </a:t>
            </a:r>
            <a:r>
              <a:rPr sz="2000" spc="-10" dirty="0">
                <a:latin typeface="Calibri"/>
                <a:cs typeface="Calibri"/>
              </a:rPr>
              <a:t>vector </a:t>
            </a:r>
            <a:r>
              <a:rPr sz="2000" spc="-5" dirty="0">
                <a:latin typeface="Calibri"/>
                <a:cs typeface="Calibri"/>
              </a:rPr>
              <a:t>machines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15" dirty="0">
                <a:latin typeface="Calibri"/>
                <a:cs typeface="Calibri"/>
              </a:rPr>
              <a:t>kernel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endParaRPr sz="2000" dirty="0">
              <a:latin typeface="Calibri"/>
              <a:cs typeface="Calibri"/>
            </a:endParaRPr>
          </a:p>
          <a:p>
            <a:pPr marL="1441450" lvl="1" indent="-285750">
              <a:lnSpc>
                <a:spcPts val="215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10" dirty="0">
                <a:latin typeface="Calibri"/>
                <a:cs typeface="Calibri"/>
              </a:rPr>
              <a:t>Graphical</a:t>
            </a:r>
            <a:r>
              <a:rPr sz="2000" spc="-5" dirty="0">
                <a:latin typeface="Calibri"/>
                <a:cs typeface="Calibri"/>
              </a:rPr>
              <a:t> models</a:t>
            </a:r>
            <a:endParaRPr sz="2000" dirty="0">
              <a:latin typeface="Calibri"/>
              <a:cs typeface="Calibri"/>
            </a:endParaRPr>
          </a:p>
          <a:p>
            <a:pPr marL="1441450" lvl="1" indent="-285750">
              <a:lnSpc>
                <a:spcPts val="215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5" dirty="0">
                <a:latin typeface="Calibri"/>
                <a:cs typeface="Calibri"/>
              </a:rPr>
              <a:t>Statistical relational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endParaRPr sz="2000" dirty="0">
              <a:latin typeface="Calibri"/>
              <a:cs typeface="Calibri"/>
            </a:endParaRPr>
          </a:p>
          <a:p>
            <a:pPr marL="1441450" lvl="1" indent="-285750">
              <a:lnSpc>
                <a:spcPts val="215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30" dirty="0">
                <a:latin typeface="Calibri"/>
                <a:cs typeface="Calibri"/>
              </a:rPr>
              <a:t>Transfer</a:t>
            </a:r>
            <a:r>
              <a:rPr sz="2000" spc="-5" dirty="0">
                <a:latin typeface="Calibri"/>
                <a:cs typeface="Calibri"/>
              </a:rPr>
              <a:t> learning</a:t>
            </a:r>
            <a:endParaRPr sz="2000" dirty="0">
              <a:latin typeface="Calibri"/>
              <a:cs typeface="Calibri"/>
            </a:endParaRPr>
          </a:p>
          <a:p>
            <a:pPr marL="1441450" lvl="1" indent="-285750">
              <a:lnSpc>
                <a:spcPts val="220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5" dirty="0">
                <a:latin typeface="Calibri"/>
                <a:cs typeface="Calibri"/>
              </a:rPr>
              <a:t>Sequence labeling</a:t>
            </a:r>
            <a:endParaRPr sz="2000" dirty="0">
              <a:latin typeface="Calibri"/>
              <a:cs typeface="Calibri"/>
            </a:endParaRPr>
          </a:p>
          <a:p>
            <a:pPr marL="1441450" lvl="1" indent="-285750">
              <a:lnSpc>
                <a:spcPts val="215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5" dirty="0">
                <a:latin typeface="Calibri"/>
                <a:cs typeface="Calibri"/>
              </a:rPr>
              <a:t>Collective classification and structured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outputs</a:t>
            </a:r>
            <a:endParaRPr sz="2000" dirty="0">
              <a:latin typeface="Calibri"/>
              <a:cs typeface="Calibri"/>
            </a:endParaRPr>
          </a:p>
          <a:p>
            <a:pPr marL="1441450" lvl="1" indent="-285750">
              <a:lnSpc>
                <a:spcPts val="215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5" dirty="0">
                <a:latin typeface="Calibri"/>
                <a:cs typeface="Calibri"/>
              </a:rPr>
              <a:t>Computer </a:t>
            </a:r>
            <a:r>
              <a:rPr sz="2000" spc="-15" dirty="0">
                <a:latin typeface="Calibri"/>
                <a:cs typeface="Calibri"/>
              </a:rPr>
              <a:t>Systems </a:t>
            </a:r>
            <a:r>
              <a:rPr sz="2000" spc="-5" dirty="0">
                <a:latin typeface="Calibri"/>
                <a:cs typeface="Calibri"/>
              </a:rPr>
              <a:t>Applications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600" spc="-5" dirty="0">
                <a:latin typeface="Calibri"/>
                <a:cs typeface="Calibri"/>
              </a:rPr>
              <a:t>Compilers, Debugging, </a:t>
            </a:r>
            <a:r>
              <a:rPr sz="1600" spc="-10" dirty="0">
                <a:latin typeface="Calibri"/>
                <a:cs typeface="Calibri"/>
              </a:rPr>
              <a:t>Graphics,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Security)</a:t>
            </a:r>
            <a:endParaRPr sz="1600" dirty="0">
              <a:latin typeface="Calibri"/>
              <a:cs typeface="Calibri"/>
            </a:endParaRPr>
          </a:p>
          <a:p>
            <a:pPr marL="1441450" lvl="1" indent="-285750">
              <a:lnSpc>
                <a:spcPts val="215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5" dirty="0">
                <a:latin typeface="Calibri"/>
                <a:cs typeface="Calibri"/>
              </a:rPr>
              <a:t>E-mail management</a:t>
            </a:r>
            <a:endParaRPr sz="2000" dirty="0">
              <a:latin typeface="Calibri"/>
              <a:cs typeface="Calibri"/>
            </a:endParaRPr>
          </a:p>
          <a:p>
            <a:pPr marL="1441450" lvl="1" indent="-285750">
              <a:lnSpc>
                <a:spcPts val="215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15" dirty="0">
                <a:latin typeface="Calibri"/>
                <a:cs typeface="Calibri"/>
              </a:rPr>
              <a:t>Personalized </a:t>
            </a:r>
            <a:r>
              <a:rPr sz="2000" spc="-5" dirty="0">
                <a:latin typeface="Calibri"/>
                <a:cs typeface="Calibri"/>
              </a:rPr>
              <a:t>assistants 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</a:t>
            </a:r>
          </a:p>
          <a:p>
            <a:pPr marL="1441450" lvl="1" indent="-285750">
              <a:lnSpc>
                <a:spcPts val="215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robotics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endParaRPr sz="2000" dirty="0">
              <a:latin typeface="Calibri"/>
              <a:cs typeface="Calibri"/>
            </a:endParaRPr>
          </a:p>
          <a:p>
            <a:pPr marL="1041400" indent="-342900">
              <a:lnSpc>
                <a:spcPts val="2590"/>
              </a:lnSpc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2400" spc="-5" dirty="0">
                <a:latin typeface="Calibri"/>
                <a:cs typeface="Calibri"/>
              </a:rPr>
              <a:t>2010s</a:t>
            </a:r>
            <a:endParaRPr sz="2400" dirty="0">
              <a:latin typeface="Calibri"/>
              <a:cs typeface="Calibri"/>
            </a:endParaRPr>
          </a:p>
          <a:p>
            <a:pPr marL="1441450" lvl="1" indent="-285750">
              <a:lnSpc>
                <a:spcPts val="216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5" dirty="0">
                <a:latin typeface="Calibri"/>
                <a:cs typeface="Calibri"/>
              </a:rPr>
              <a:t>Deep learning</a:t>
            </a:r>
            <a:r>
              <a:rPr sz="2000" spc="-15" dirty="0">
                <a:latin typeface="Calibri"/>
                <a:cs typeface="Calibri"/>
              </a:rPr>
              <a:t> systems</a:t>
            </a:r>
            <a:endParaRPr sz="2000" dirty="0">
              <a:latin typeface="Calibri"/>
              <a:cs typeface="Calibri"/>
            </a:endParaRPr>
          </a:p>
          <a:p>
            <a:pPr marL="1441450" lvl="1" indent="-285750">
              <a:lnSpc>
                <a:spcPts val="220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big </a:t>
            </a:r>
            <a:r>
              <a:rPr sz="2000" spc="-10" dirty="0"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  <a:p>
            <a:pPr marL="1441450" lvl="1" indent="-285750">
              <a:lnSpc>
                <a:spcPts val="215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10" dirty="0">
                <a:latin typeface="Calibri"/>
                <a:cs typeface="Calibri"/>
              </a:rPr>
              <a:t>Bayesian </a:t>
            </a:r>
            <a:r>
              <a:rPr sz="2000" spc="-5" dirty="0">
                <a:latin typeface="Calibri"/>
                <a:cs typeface="Calibri"/>
              </a:rPr>
              <a:t>methods</a:t>
            </a:r>
            <a:endParaRPr sz="2000" dirty="0">
              <a:latin typeface="Calibri"/>
              <a:cs typeface="Calibri"/>
            </a:endParaRPr>
          </a:p>
          <a:p>
            <a:pPr marL="1441450" lvl="1" indent="-285750">
              <a:lnSpc>
                <a:spcPts val="215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5" dirty="0">
                <a:latin typeface="Calibri"/>
                <a:cs typeface="Calibri"/>
              </a:rPr>
              <a:t>Multi-task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10" dirty="0">
                <a:latin typeface="Calibri"/>
                <a:cs typeface="Calibri"/>
              </a:rPr>
              <a:t>lifelong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endParaRPr sz="2000" dirty="0">
              <a:latin typeface="Calibri"/>
              <a:cs typeface="Calibri"/>
            </a:endParaRPr>
          </a:p>
          <a:p>
            <a:pPr marL="1441450" lvl="1" indent="-285750">
              <a:lnSpc>
                <a:spcPts val="2150"/>
              </a:lnSpc>
              <a:buFont typeface="Arial"/>
              <a:buChar char="–"/>
              <a:tabLst>
                <a:tab pos="1440815" algn="l"/>
                <a:tab pos="1441450" algn="l"/>
              </a:tabLst>
            </a:pPr>
            <a:r>
              <a:rPr sz="2000" spc="-5" dirty="0">
                <a:latin typeface="Calibri"/>
                <a:cs typeface="Calibri"/>
              </a:rPr>
              <a:t>Applications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vision, speech, </a:t>
            </a:r>
            <a:r>
              <a:rPr sz="2000" dirty="0">
                <a:latin typeface="Calibri"/>
                <a:cs typeface="Calibri"/>
              </a:rPr>
              <a:t>social </a:t>
            </a:r>
            <a:r>
              <a:rPr sz="2000" spc="-10" dirty="0">
                <a:latin typeface="Calibri"/>
                <a:cs typeface="Calibri"/>
              </a:rPr>
              <a:t>networks,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spc="-10" dirty="0">
                <a:latin typeface="Calibri"/>
                <a:cs typeface="Calibri"/>
              </a:rPr>
              <a:t>to read,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  <a:p>
            <a:pPr marL="1155700">
              <a:lnSpc>
                <a:spcPts val="2250"/>
              </a:lnSpc>
              <a:tabLst>
                <a:tab pos="14408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???</a:t>
            </a:r>
            <a:endParaRPr sz="2000" dirty="0">
              <a:latin typeface="Calibri"/>
              <a:cs typeface="Calibri"/>
            </a:endParaRPr>
          </a:p>
          <a:p>
            <a:pPr marL="8359775">
              <a:lnSpc>
                <a:spcPts val="1300"/>
              </a:lnSpc>
              <a:spcBef>
                <a:spcPts val="405"/>
              </a:spcBef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ts val="1540"/>
              </a:lnSpc>
            </a:pPr>
            <a:r>
              <a:rPr sz="1400" dirty="0">
                <a:latin typeface="Calibri"/>
                <a:cs typeface="Calibri"/>
              </a:rPr>
              <a:t>Based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slide </a:t>
            </a:r>
            <a:r>
              <a:rPr sz="1400" spc="-5" dirty="0">
                <a:latin typeface="Calibri"/>
                <a:cs typeface="Calibri"/>
              </a:rPr>
              <a:t>by </a:t>
            </a:r>
            <a:r>
              <a:rPr sz="1400" spc="-10" dirty="0">
                <a:latin typeface="Calibri"/>
                <a:cs typeface="Calibri"/>
              </a:rPr>
              <a:t>Ray </a:t>
            </a:r>
            <a:r>
              <a:rPr sz="1400" spc="-5" dirty="0">
                <a:latin typeface="Calibri"/>
                <a:cs typeface="Calibri"/>
              </a:rPr>
              <a:t>Mooney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754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304FDEDE-D993-4C6B-87CA-CC037EA12FDE}"/>
              </a:ext>
            </a:extLst>
          </p:cNvPr>
          <p:cNvSpPr txBox="1">
            <a:spLocks/>
          </p:cNvSpPr>
          <p:nvPr/>
        </p:nvSpPr>
        <p:spPr>
          <a:xfrm>
            <a:off x="302236" y="47698"/>
            <a:ext cx="5740908" cy="695960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r>
              <a:rPr lang="en-US" altLang="zh-TW" kern="0" dirty="0">
                <a:solidFill>
                  <a:schemeClr val="bg1"/>
                </a:solidFill>
                <a:ea typeface="微軟正黑體" panose="020B0604030504040204" pitchFamily="34" charset="-120"/>
              </a:rPr>
              <a:t>Machine Learning </a:t>
            </a:r>
            <a:br>
              <a:rPr lang="en-US" altLang="zh-TW" kern="0" dirty="0">
                <a:solidFill>
                  <a:schemeClr val="bg1"/>
                </a:solidFill>
                <a:ea typeface="微軟正黑體" panose="020B0604030504040204" pitchFamily="34" charset="-120"/>
              </a:rPr>
            </a:br>
            <a:r>
              <a:rPr lang="en-US" altLang="zh-TW" kern="0" dirty="0">
                <a:solidFill>
                  <a:schemeClr val="bg1"/>
                </a:solidFill>
                <a:ea typeface="微軟正黑體" panose="020B0604030504040204" pitchFamily="34" charset="-120"/>
              </a:rPr>
              <a:t>≈ Looking for Function </a:t>
            </a:r>
            <a:endParaRPr lang="zh-TW" altLang="en-US" kern="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E3907EC6-DC39-48FD-AE95-EB5627452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19417"/>
              </p:ext>
            </p:extLst>
          </p:nvPr>
        </p:nvGraphicFramePr>
        <p:xfrm>
          <a:off x="1669765" y="1496040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方程式" r:id="rId4" imgW="1790640" imgH="215640" progId="Equation.3">
                  <p:embed/>
                </p:oleObj>
              </mc:Choice>
              <mc:Fallback>
                <p:oleObj name="方程式" r:id="rId4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765" y="1496040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9647BB5C-EA36-4F45-BEB4-809B023E6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23378"/>
              </p:ext>
            </p:extLst>
          </p:nvPr>
        </p:nvGraphicFramePr>
        <p:xfrm>
          <a:off x="1669765" y="254472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765" y="254472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D49C0A54-BE6A-4D1F-873B-74DD266EE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294052"/>
              </p:ext>
            </p:extLst>
          </p:nvPr>
        </p:nvGraphicFramePr>
        <p:xfrm>
          <a:off x="1669765" y="4140640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方程式" r:id="rId7" imgW="1790640" imgH="215640" progId="Equation.3">
                  <p:embed/>
                </p:oleObj>
              </mc:Choice>
              <mc:Fallback>
                <p:oleObj name="方程式" r:id="rId7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765" y="4140640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7">
            <a:extLst>
              <a:ext uri="{FF2B5EF4-FFF2-40B4-BE49-F238E27FC236}">
                <a16:creationId xmlns:a16="http://schemas.microsoft.com/office/drawing/2014/main" id="{03453065-E9D3-4909-B3C2-758EDAFB10DE}"/>
              </a:ext>
            </a:extLst>
          </p:cNvPr>
          <p:cNvSpPr txBox="1"/>
          <p:nvPr/>
        </p:nvSpPr>
        <p:spPr>
          <a:xfrm>
            <a:off x="5492465" y="2513305"/>
            <a:ext cx="94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“Cat”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F5DC6455-EB2B-4C7D-9F0A-D1929C7A5476}"/>
              </a:ext>
            </a:extLst>
          </p:cNvPr>
          <p:cNvSpPr txBox="1"/>
          <p:nvPr/>
        </p:nvSpPr>
        <p:spPr>
          <a:xfrm>
            <a:off x="5492465" y="1464857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“How are you”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9">
            <a:extLst>
              <a:ext uri="{FF2B5EF4-FFF2-40B4-BE49-F238E27FC236}">
                <a16:creationId xmlns:a16="http://schemas.microsoft.com/office/drawing/2014/main" id="{68A1781C-9391-4FAF-A1A4-4B9C2400B5E5}"/>
              </a:ext>
            </a:extLst>
          </p:cNvPr>
          <p:cNvSpPr txBox="1"/>
          <p:nvPr/>
        </p:nvSpPr>
        <p:spPr>
          <a:xfrm>
            <a:off x="5492466" y="4082951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“5-5”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圖片 11">
            <a:extLst>
              <a:ext uri="{FF2B5EF4-FFF2-40B4-BE49-F238E27FC236}">
                <a16:creationId xmlns:a16="http://schemas.microsoft.com/office/drawing/2014/main" id="{6550E94C-5274-4E49-B8F7-56BE543EAD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1" y="1439571"/>
            <a:ext cx="2921108" cy="516844"/>
          </a:xfrm>
          <a:prstGeom prst="rect">
            <a:avLst/>
          </a:prstGeom>
        </p:spPr>
      </p:pic>
      <p:pic>
        <p:nvPicPr>
          <p:cNvPr id="16" name="Picture 2" descr="http://y2.ifengimg.com/a/2016_11/2c7ef418c729099.jpg">
            <a:extLst>
              <a:ext uri="{FF2B5EF4-FFF2-40B4-BE49-F238E27FC236}">
                <a16:creationId xmlns:a16="http://schemas.microsoft.com/office/drawing/2014/main" id="{A9FE33EC-B35A-4229-B6BA-3997D38C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63" y="3966104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D1486F8A-E477-45F6-BD6C-1FAC8C428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07" y="2399771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6662F68-FB3B-400E-9E1F-747FF9CB8098}"/>
              </a:ext>
            </a:extLst>
          </p:cNvPr>
          <p:cNvSpPr txBox="1"/>
          <p:nvPr/>
        </p:nvSpPr>
        <p:spPr>
          <a:xfrm>
            <a:off x="6276626" y="4344561"/>
            <a:ext cx="178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(next move)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269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304FDEDE-D993-4C6B-87CA-CC037EA12FDE}"/>
              </a:ext>
            </a:extLst>
          </p:cNvPr>
          <p:cNvSpPr txBox="1">
            <a:spLocks/>
          </p:cNvSpPr>
          <p:nvPr/>
        </p:nvSpPr>
        <p:spPr>
          <a:xfrm>
            <a:off x="302236" y="47698"/>
            <a:ext cx="5740908" cy="6959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endParaRPr lang="zh-TW" altLang="en-US" kern="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4D40547B-3512-4EA5-87C6-6EC70071E8D1}"/>
              </a:ext>
            </a:extLst>
          </p:cNvPr>
          <p:cNvSpPr txBox="1">
            <a:spLocks/>
          </p:cNvSpPr>
          <p:nvPr/>
        </p:nvSpPr>
        <p:spPr>
          <a:xfrm>
            <a:off x="233816" y="46565"/>
            <a:ext cx="4077970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kern="0" spc="-30" dirty="0">
                <a:solidFill>
                  <a:schemeClr val="bg1"/>
                </a:solidFill>
                <a:latin typeface="Calibri"/>
                <a:cs typeface="Calibri"/>
              </a:rPr>
              <a:t>Types </a:t>
            </a:r>
            <a:r>
              <a:rPr lang="en-US" kern="0" spc="-5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lang="en-US" kern="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kern="0" spc="-5" dirty="0">
                <a:solidFill>
                  <a:schemeClr val="bg1"/>
                </a:solidFill>
                <a:latin typeface="Calibri"/>
                <a:cs typeface="Calibri"/>
              </a:rPr>
              <a:t>Learning</a:t>
            </a: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9D1F3E80-2B76-4952-BEA3-5B28D579C4A2}"/>
              </a:ext>
            </a:extLst>
          </p:cNvPr>
          <p:cNvSpPr txBox="1"/>
          <p:nvPr/>
        </p:nvSpPr>
        <p:spPr>
          <a:xfrm>
            <a:off x="508231" y="1110243"/>
            <a:ext cx="7385684" cy="44215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Supervised </a:t>
            </a:r>
            <a:r>
              <a:rPr sz="3200" b="1" spc="-5" dirty="0">
                <a:latin typeface="Calibri"/>
                <a:cs typeface="Calibri"/>
              </a:rPr>
              <a:t>(inductive)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learning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Given: </a:t>
            </a:r>
            <a:r>
              <a:rPr sz="2800" spc="-15" dirty="0">
                <a:latin typeface="Calibri"/>
                <a:cs typeface="Calibri"/>
              </a:rPr>
              <a:t>training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+ </a:t>
            </a:r>
            <a:r>
              <a:rPr sz="2800" spc="-10" dirty="0">
                <a:latin typeface="Calibri"/>
                <a:cs typeface="Calibri"/>
              </a:rPr>
              <a:t>desired </a:t>
            </a:r>
            <a:r>
              <a:rPr sz="2800" spc="-5" dirty="0">
                <a:latin typeface="Calibri"/>
                <a:cs typeface="Calibri"/>
              </a:rPr>
              <a:t>outputs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(labels)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Unsupervised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learning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Given: </a:t>
            </a:r>
            <a:r>
              <a:rPr sz="2800" spc="-15" dirty="0">
                <a:latin typeface="Calibri"/>
                <a:cs typeface="Calibri"/>
              </a:rPr>
              <a:t>training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(without </a:t>
            </a:r>
            <a:r>
              <a:rPr sz="2800" spc="-10" dirty="0">
                <a:latin typeface="Calibri"/>
                <a:cs typeface="Calibri"/>
              </a:rPr>
              <a:t>desired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outputs)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Semi-supervised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learning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Given: </a:t>
            </a:r>
            <a:r>
              <a:rPr sz="2800" spc="-15" dirty="0">
                <a:latin typeface="Calibri"/>
                <a:cs typeface="Calibri"/>
              </a:rPr>
              <a:t>training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+ a </a:t>
            </a:r>
            <a:r>
              <a:rPr sz="2800" spc="-35" dirty="0">
                <a:latin typeface="Calibri"/>
                <a:cs typeface="Calibri"/>
              </a:rPr>
              <a:t>few </a:t>
            </a:r>
            <a:r>
              <a:rPr sz="2800" spc="-10" dirty="0">
                <a:latin typeface="Calibri"/>
                <a:cs typeface="Calibri"/>
              </a:rPr>
              <a:t>desired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outputs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0" dirty="0">
                <a:latin typeface="Calibri"/>
                <a:cs typeface="Calibri"/>
              </a:rPr>
              <a:t>Reinforcement</a:t>
            </a:r>
            <a:r>
              <a:rPr sz="3200" b="1" spc="-5" dirty="0">
                <a:latin typeface="Calibri"/>
                <a:cs typeface="Calibri"/>
              </a:rPr>
              <a:t> learning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25" dirty="0">
                <a:latin typeface="Calibri"/>
                <a:cs typeface="Calibri"/>
              </a:rPr>
              <a:t>Rewards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sequence of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E13D7E62-CE3A-4196-A52A-A43212E4FCEF}"/>
              </a:ext>
            </a:extLst>
          </p:cNvPr>
          <p:cNvSpPr txBox="1"/>
          <p:nvPr/>
        </p:nvSpPr>
        <p:spPr>
          <a:xfrm>
            <a:off x="78739" y="6569510"/>
            <a:ext cx="2505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Based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slide </a:t>
            </a:r>
            <a:r>
              <a:rPr sz="1400" spc="-5" dirty="0">
                <a:latin typeface="Calibri"/>
                <a:cs typeface="Calibri"/>
              </a:rPr>
              <a:t>by </a:t>
            </a:r>
            <a:r>
              <a:rPr sz="1400" spc="-15" dirty="0">
                <a:latin typeface="Calibri"/>
                <a:cs typeface="Calibri"/>
              </a:rPr>
              <a:t>Pedro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Domingos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19871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304FDEDE-D993-4C6B-87CA-CC037EA12FDE}"/>
              </a:ext>
            </a:extLst>
          </p:cNvPr>
          <p:cNvSpPr txBox="1">
            <a:spLocks/>
          </p:cNvSpPr>
          <p:nvPr/>
        </p:nvSpPr>
        <p:spPr>
          <a:xfrm>
            <a:off x="302236" y="47698"/>
            <a:ext cx="5740908" cy="6959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endParaRPr lang="zh-TW" altLang="en-US" kern="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68C6166-28FC-4D97-8368-EF095B47E80C}"/>
              </a:ext>
            </a:extLst>
          </p:cNvPr>
          <p:cNvSpPr txBox="1">
            <a:spLocks/>
          </p:cNvSpPr>
          <p:nvPr/>
        </p:nvSpPr>
        <p:spPr>
          <a:xfrm>
            <a:off x="401782" y="90170"/>
            <a:ext cx="7400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kern="0" dirty="0">
                <a:solidFill>
                  <a:schemeClr val="bg1"/>
                </a:solidFill>
              </a:rPr>
              <a:t>Designing a Learning</a:t>
            </a:r>
            <a:r>
              <a:rPr lang="en-US" sz="3600" kern="0" spc="-65" dirty="0">
                <a:solidFill>
                  <a:schemeClr val="bg1"/>
                </a:solidFill>
              </a:rPr>
              <a:t> </a:t>
            </a:r>
            <a:r>
              <a:rPr lang="en-US" sz="3600" kern="0" spc="-35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F00535-8CF6-4D1C-9A71-68D40C1C77BF}"/>
              </a:ext>
            </a:extLst>
          </p:cNvPr>
          <p:cNvSpPr txBox="1"/>
          <p:nvPr/>
        </p:nvSpPr>
        <p:spPr>
          <a:xfrm>
            <a:off x="764540" y="1303020"/>
            <a:ext cx="7057390" cy="244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Choose the </a:t>
            </a:r>
            <a:r>
              <a:rPr sz="2800" spc="-10" dirty="0">
                <a:latin typeface="Calibri"/>
                <a:cs typeface="Calibri"/>
              </a:rPr>
              <a:t>training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experience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Choose </a:t>
            </a:r>
            <a:r>
              <a:rPr sz="2800" spc="-20" dirty="0">
                <a:latin typeface="Calibri"/>
                <a:cs typeface="Calibri"/>
              </a:rPr>
              <a:t>exactly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learned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840"/>
              </a:lnSpc>
              <a:spcBef>
                <a:spcPts val="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i.e. the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target</a:t>
            </a:r>
            <a:r>
              <a:rPr sz="2400" b="1" i="1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3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Choose how </a:t>
            </a:r>
            <a:r>
              <a:rPr sz="2800" spc="-15" dirty="0">
                <a:latin typeface="Calibri"/>
                <a:cs typeface="Calibri"/>
              </a:rPr>
              <a:t>to represent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target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27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Choose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learning </a:t>
            </a:r>
            <a:r>
              <a:rPr sz="2800" spc="-10" dirty="0">
                <a:latin typeface="Calibri"/>
                <a:cs typeface="Calibri"/>
              </a:rPr>
              <a:t>algorithm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infer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target 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experience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80389B7-2CB3-4508-B490-7C87CCCD76DD}"/>
              </a:ext>
            </a:extLst>
          </p:cNvPr>
          <p:cNvSpPr/>
          <p:nvPr/>
        </p:nvSpPr>
        <p:spPr>
          <a:xfrm>
            <a:off x="1646237" y="4838700"/>
            <a:ext cx="2165350" cy="967105"/>
          </a:xfrm>
          <a:custGeom>
            <a:avLst/>
            <a:gdLst/>
            <a:ahLst/>
            <a:cxnLst/>
            <a:rect l="l" t="t" r="r" b="b"/>
            <a:pathLst>
              <a:path w="2165350" h="967104">
                <a:moveTo>
                  <a:pt x="1082675" y="0"/>
                </a:moveTo>
                <a:lnTo>
                  <a:pt x="1016721" y="882"/>
                </a:lnTo>
                <a:lnTo>
                  <a:pt x="951813" y="3495"/>
                </a:lnTo>
                <a:lnTo>
                  <a:pt x="888063" y="7788"/>
                </a:lnTo>
                <a:lnTo>
                  <a:pt x="825584" y="13710"/>
                </a:lnTo>
                <a:lnTo>
                  <a:pt x="764490" y="21212"/>
                </a:lnTo>
                <a:lnTo>
                  <a:pt x="704895" y="30242"/>
                </a:lnTo>
                <a:lnTo>
                  <a:pt x="646910" y="40750"/>
                </a:lnTo>
                <a:lnTo>
                  <a:pt x="590650" y="52685"/>
                </a:lnTo>
                <a:lnTo>
                  <a:pt x="536228" y="65997"/>
                </a:lnTo>
                <a:lnTo>
                  <a:pt x="483757" y="80635"/>
                </a:lnTo>
                <a:lnTo>
                  <a:pt x="433350" y="96549"/>
                </a:lnTo>
                <a:lnTo>
                  <a:pt x="385121" y="113688"/>
                </a:lnTo>
                <a:lnTo>
                  <a:pt x="339183" y="132001"/>
                </a:lnTo>
                <a:lnTo>
                  <a:pt x="295648" y="151438"/>
                </a:lnTo>
                <a:lnTo>
                  <a:pt x="254631" y="171949"/>
                </a:lnTo>
                <a:lnTo>
                  <a:pt x="216245" y="193482"/>
                </a:lnTo>
                <a:lnTo>
                  <a:pt x="180602" y="215988"/>
                </a:lnTo>
                <a:lnTo>
                  <a:pt x="147817" y="239415"/>
                </a:lnTo>
                <a:lnTo>
                  <a:pt x="118001" y="263714"/>
                </a:lnTo>
                <a:lnTo>
                  <a:pt x="67734" y="314722"/>
                </a:lnTo>
                <a:lnTo>
                  <a:pt x="30708" y="368607"/>
                </a:lnTo>
                <a:lnTo>
                  <a:pt x="7828" y="424966"/>
                </a:lnTo>
                <a:lnTo>
                  <a:pt x="0" y="483393"/>
                </a:lnTo>
                <a:lnTo>
                  <a:pt x="1975" y="512840"/>
                </a:lnTo>
                <a:lnTo>
                  <a:pt x="17443" y="570284"/>
                </a:lnTo>
                <a:lnTo>
                  <a:pt x="47510" y="625457"/>
                </a:lnTo>
                <a:lnTo>
                  <a:pt x="91269" y="677954"/>
                </a:lnTo>
                <a:lnTo>
                  <a:pt x="147817" y="727372"/>
                </a:lnTo>
                <a:lnTo>
                  <a:pt x="180602" y="750799"/>
                </a:lnTo>
                <a:lnTo>
                  <a:pt x="216245" y="773305"/>
                </a:lnTo>
                <a:lnTo>
                  <a:pt x="254631" y="794838"/>
                </a:lnTo>
                <a:lnTo>
                  <a:pt x="295648" y="815349"/>
                </a:lnTo>
                <a:lnTo>
                  <a:pt x="339183" y="834786"/>
                </a:lnTo>
                <a:lnTo>
                  <a:pt x="385121" y="853099"/>
                </a:lnTo>
                <a:lnTo>
                  <a:pt x="433350" y="870238"/>
                </a:lnTo>
                <a:lnTo>
                  <a:pt x="483757" y="886152"/>
                </a:lnTo>
                <a:lnTo>
                  <a:pt x="536228" y="900790"/>
                </a:lnTo>
                <a:lnTo>
                  <a:pt x="590650" y="914102"/>
                </a:lnTo>
                <a:lnTo>
                  <a:pt x="646910" y="926037"/>
                </a:lnTo>
                <a:lnTo>
                  <a:pt x="704895" y="936545"/>
                </a:lnTo>
                <a:lnTo>
                  <a:pt x="764490" y="945575"/>
                </a:lnTo>
                <a:lnTo>
                  <a:pt x="825584" y="953077"/>
                </a:lnTo>
                <a:lnTo>
                  <a:pt x="888063" y="958999"/>
                </a:lnTo>
                <a:lnTo>
                  <a:pt x="951813" y="963292"/>
                </a:lnTo>
                <a:lnTo>
                  <a:pt x="1016721" y="965905"/>
                </a:lnTo>
                <a:lnTo>
                  <a:pt x="1082675" y="966788"/>
                </a:lnTo>
                <a:lnTo>
                  <a:pt x="1148628" y="965905"/>
                </a:lnTo>
                <a:lnTo>
                  <a:pt x="1213537" y="963292"/>
                </a:lnTo>
                <a:lnTo>
                  <a:pt x="1277287" y="958999"/>
                </a:lnTo>
                <a:lnTo>
                  <a:pt x="1339765" y="953077"/>
                </a:lnTo>
                <a:lnTo>
                  <a:pt x="1400859" y="945575"/>
                </a:lnTo>
                <a:lnTo>
                  <a:pt x="1460455" y="936545"/>
                </a:lnTo>
                <a:lnTo>
                  <a:pt x="1518440" y="926037"/>
                </a:lnTo>
                <a:lnTo>
                  <a:pt x="1574700" y="914102"/>
                </a:lnTo>
                <a:lnTo>
                  <a:pt x="1629122" y="900790"/>
                </a:lnTo>
                <a:lnTo>
                  <a:pt x="1681593" y="886152"/>
                </a:lnTo>
                <a:lnTo>
                  <a:pt x="1732000" y="870238"/>
                </a:lnTo>
                <a:lnTo>
                  <a:pt x="1780229" y="853099"/>
                </a:lnTo>
                <a:lnTo>
                  <a:pt x="1826167" y="834786"/>
                </a:lnTo>
                <a:lnTo>
                  <a:pt x="1869702" y="815349"/>
                </a:lnTo>
                <a:lnTo>
                  <a:pt x="1910719" y="794838"/>
                </a:lnTo>
                <a:lnTo>
                  <a:pt x="1949105" y="773305"/>
                </a:lnTo>
                <a:lnTo>
                  <a:pt x="1984748" y="750799"/>
                </a:lnTo>
                <a:lnTo>
                  <a:pt x="2017534" y="727372"/>
                </a:lnTo>
                <a:lnTo>
                  <a:pt x="2047349" y="703073"/>
                </a:lnTo>
                <a:lnTo>
                  <a:pt x="2097616" y="652065"/>
                </a:lnTo>
                <a:lnTo>
                  <a:pt x="2134642" y="598180"/>
                </a:lnTo>
                <a:lnTo>
                  <a:pt x="2157523" y="541821"/>
                </a:lnTo>
                <a:lnTo>
                  <a:pt x="2165351" y="483393"/>
                </a:lnTo>
                <a:lnTo>
                  <a:pt x="2163375" y="453946"/>
                </a:lnTo>
                <a:lnTo>
                  <a:pt x="2147907" y="396503"/>
                </a:lnTo>
                <a:lnTo>
                  <a:pt x="2117841" y="341330"/>
                </a:lnTo>
                <a:lnTo>
                  <a:pt x="2074081" y="288833"/>
                </a:lnTo>
                <a:lnTo>
                  <a:pt x="2017534" y="239415"/>
                </a:lnTo>
                <a:lnTo>
                  <a:pt x="1984748" y="215988"/>
                </a:lnTo>
                <a:lnTo>
                  <a:pt x="1949105" y="193482"/>
                </a:lnTo>
                <a:lnTo>
                  <a:pt x="1910719" y="171949"/>
                </a:lnTo>
                <a:lnTo>
                  <a:pt x="1869702" y="151438"/>
                </a:lnTo>
                <a:lnTo>
                  <a:pt x="1826167" y="132001"/>
                </a:lnTo>
                <a:lnTo>
                  <a:pt x="1780229" y="113688"/>
                </a:lnTo>
                <a:lnTo>
                  <a:pt x="1732000" y="96549"/>
                </a:lnTo>
                <a:lnTo>
                  <a:pt x="1681593" y="80635"/>
                </a:lnTo>
                <a:lnTo>
                  <a:pt x="1629122" y="65997"/>
                </a:lnTo>
                <a:lnTo>
                  <a:pt x="1574700" y="52685"/>
                </a:lnTo>
                <a:lnTo>
                  <a:pt x="1518440" y="40750"/>
                </a:lnTo>
                <a:lnTo>
                  <a:pt x="1460455" y="30242"/>
                </a:lnTo>
                <a:lnTo>
                  <a:pt x="1400859" y="21212"/>
                </a:lnTo>
                <a:lnTo>
                  <a:pt x="1339765" y="13710"/>
                </a:lnTo>
                <a:lnTo>
                  <a:pt x="1277287" y="7788"/>
                </a:lnTo>
                <a:lnTo>
                  <a:pt x="1213537" y="3495"/>
                </a:lnTo>
                <a:lnTo>
                  <a:pt x="1148628" y="882"/>
                </a:lnTo>
                <a:lnTo>
                  <a:pt x="10826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DE83A4A-01BD-4E6B-BF68-C900746765E9}"/>
              </a:ext>
            </a:extLst>
          </p:cNvPr>
          <p:cNvSpPr/>
          <p:nvPr/>
        </p:nvSpPr>
        <p:spPr>
          <a:xfrm>
            <a:off x="1646237" y="4838700"/>
            <a:ext cx="2165350" cy="967105"/>
          </a:xfrm>
          <a:custGeom>
            <a:avLst/>
            <a:gdLst/>
            <a:ahLst/>
            <a:cxnLst/>
            <a:rect l="l" t="t" r="r" b="b"/>
            <a:pathLst>
              <a:path w="2165350" h="967104">
                <a:moveTo>
                  <a:pt x="0" y="483394"/>
                </a:moveTo>
                <a:lnTo>
                  <a:pt x="7828" y="424966"/>
                </a:lnTo>
                <a:lnTo>
                  <a:pt x="30708" y="368607"/>
                </a:lnTo>
                <a:lnTo>
                  <a:pt x="67734" y="314722"/>
                </a:lnTo>
                <a:lnTo>
                  <a:pt x="118001" y="263714"/>
                </a:lnTo>
                <a:lnTo>
                  <a:pt x="147816" y="239415"/>
                </a:lnTo>
                <a:lnTo>
                  <a:pt x="180602" y="215988"/>
                </a:lnTo>
                <a:lnTo>
                  <a:pt x="216245" y="193482"/>
                </a:lnTo>
                <a:lnTo>
                  <a:pt x="254631" y="171949"/>
                </a:lnTo>
                <a:lnTo>
                  <a:pt x="295648" y="151438"/>
                </a:lnTo>
                <a:lnTo>
                  <a:pt x="339182" y="132001"/>
                </a:lnTo>
                <a:lnTo>
                  <a:pt x="385121" y="113688"/>
                </a:lnTo>
                <a:lnTo>
                  <a:pt x="433350" y="96549"/>
                </a:lnTo>
                <a:lnTo>
                  <a:pt x="483757" y="80635"/>
                </a:lnTo>
                <a:lnTo>
                  <a:pt x="536228" y="65997"/>
                </a:lnTo>
                <a:lnTo>
                  <a:pt x="590650" y="52685"/>
                </a:lnTo>
                <a:lnTo>
                  <a:pt x="646910" y="40750"/>
                </a:lnTo>
                <a:lnTo>
                  <a:pt x="704894" y="30242"/>
                </a:lnTo>
                <a:lnTo>
                  <a:pt x="764490" y="21212"/>
                </a:lnTo>
                <a:lnTo>
                  <a:pt x="825584" y="13710"/>
                </a:lnTo>
                <a:lnTo>
                  <a:pt x="888062" y="7788"/>
                </a:lnTo>
                <a:lnTo>
                  <a:pt x="951812" y="3495"/>
                </a:lnTo>
                <a:lnTo>
                  <a:pt x="1016721" y="882"/>
                </a:lnTo>
                <a:lnTo>
                  <a:pt x="1082675" y="0"/>
                </a:lnTo>
                <a:lnTo>
                  <a:pt x="1148628" y="882"/>
                </a:lnTo>
                <a:lnTo>
                  <a:pt x="1213537" y="3495"/>
                </a:lnTo>
                <a:lnTo>
                  <a:pt x="1277287" y="7788"/>
                </a:lnTo>
                <a:lnTo>
                  <a:pt x="1339765" y="13710"/>
                </a:lnTo>
                <a:lnTo>
                  <a:pt x="1400859" y="21212"/>
                </a:lnTo>
                <a:lnTo>
                  <a:pt x="1460455" y="30242"/>
                </a:lnTo>
                <a:lnTo>
                  <a:pt x="1518439" y="40750"/>
                </a:lnTo>
                <a:lnTo>
                  <a:pt x="1574699" y="52685"/>
                </a:lnTo>
                <a:lnTo>
                  <a:pt x="1629121" y="65997"/>
                </a:lnTo>
                <a:lnTo>
                  <a:pt x="1681592" y="80635"/>
                </a:lnTo>
                <a:lnTo>
                  <a:pt x="1731999" y="96549"/>
                </a:lnTo>
                <a:lnTo>
                  <a:pt x="1780228" y="113688"/>
                </a:lnTo>
                <a:lnTo>
                  <a:pt x="1826167" y="132001"/>
                </a:lnTo>
                <a:lnTo>
                  <a:pt x="1869701" y="151438"/>
                </a:lnTo>
                <a:lnTo>
                  <a:pt x="1910718" y="171949"/>
                </a:lnTo>
                <a:lnTo>
                  <a:pt x="1949104" y="193482"/>
                </a:lnTo>
                <a:lnTo>
                  <a:pt x="1984747" y="215988"/>
                </a:lnTo>
                <a:lnTo>
                  <a:pt x="2017533" y="239415"/>
                </a:lnTo>
                <a:lnTo>
                  <a:pt x="2047348" y="263714"/>
                </a:lnTo>
                <a:lnTo>
                  <a:pt x="2097615" y="314722"/>
                </a:lnTo>
                <a:lnTo>
                  <a:pt x="2134641" y="368607"/>
                </a:lnTo>
                <a:lnTo>
                  <a:pt x="2157521" y="424966"/>
                </a:lnTo>
                <a:lnTo>
                  <a:pt x="2165350" y="483394"/>
                </a:lnTo>
                <a:lnTo>
                  <a:pt x="2163374" y="512841"/>
                </a:lnTo>
                <a:lnTo>
                  <a:pt x="2147906" y="570284"/>
                </a:lnTo>
                <a:lnTo>
                  <a:pt x="2117840" y="625457"/>
                </a:lnTo>
                <a:lnTo>
                  <a:pt x="2074080" y="677954"/>
                </a:lnTo>
                <a:lnTo>
                  <a:pt x="2017533" y="727372"/>
                </a:lnTo>
                <a:lnTo>
                  <a:pt x="1984747" y="750799"/>
                </a:lnTo>
                <a:lnTo>
                  <a:pt x="1949104" y="773305"/>
                </a:lnTo>
                <a:lnTo>
                  <a:pt x="1910718" y="794838"/>
                </a:lnTo>
                <a:lnTo>
                  <a:pt x="1869701" y="815349"/>
                </a:lnTo>
                <a:lnTo>
                  <a:pt x="1826167" y="834786"/>
                </a:lnTo>
                <a:lnTo>
                  <a:pt x="1780228" y="853099"/>
                </a:lnTo>
                <a:lnTo>
                  <a:pt x="1731999" y="870238"/>
                </a:lnTo>
                <a:lnTo>
                  <a:pt x="1681592" y="886152"/>
                </a:lnTo>
                <a:lnTo>
                  <a:pt x="1629121" y="900790"/>
                </a:lnTo>
                <a:lnTo>
                  <a:pt x="1574699" y="914102"/>
                </a:lnTo>
                <a:lnTo>
                  <a:pt x="1518439" y="926037"/>
                </a:lnTo>
                <a:lnTo>
                  <a:pt x="1460455" y="936545"/>
                </a:lnTo>
                <a:lnTo>
                  <a:pt x="1400859" y="945575"/>
                </a:lnTo>
                <a:lnTo>
                  <a:pt x="1339765" y="953077"/>
                </a:lnTo>
                <a:lnTo>
                  <a:pt x="1277287" y="958999"/>
                </a:lnTo>
                <a:lnTo>
                  <a:pt x="1213537" y="963292"/>
                </a:lnTo>
                <a:lnTo>
                  <a:pt x="1148628" y="965905"/>
                </a:lnTo>
                <a:lnTo>
                  <a:pt x="1082675" y="966788"/>
                </a:lnTo>
                <a:lnTo>
                  <a:pt x="1016721" y="965905"/>
                </a:lnTo>
                <a:lnTo>
                  <a:pt x="951812" y="963292"/>
                </a:lnTo>
                <a:lnTo>
                  <a:pt x="888062" y="958999"/>
                </a:lnTo>
                <a:lnTo>
                  <a:pt x="825584" y="953077"/>
                </a:lnTo>
                <a:lnTo>
                  <a:pt x="764490" y="945575"/>
                </a:lnTo>
                <a:lnTo>
                  <a:pt x="704894" y="936545"/>
                </a:lnTo>
                <a:lnTo>
                  <a:pt x="646910" y="926037"/>
                </a:lnTo>
                <a:lnTo>
                  <a:pt x="590650" y="914102"/>
                </a:lnTo>
                <a:lnTo>
                  <a:pt x="536228" y="900790"/>
                </a:lnTo>
                <a:lnTo>
                  <a:pt x="483757" y="886152"/>
                </a:lnTo>
                <a:lnTo>
                  <a:pt x="433350" y="870238"/>
                </a:lnTo>
                <a:lnTo>
                  <a:pt x="385121" y="853099"/>
                </a:lnTo>
                <a:lnTo>
                  <a:pt x="339182" y="834786"/>
                </a:lnTo>
                <a:lnTo>
                  <a:pt x="295648" y="815349"/>
                </a:lnTo>
                <a:lnTo>
                  <a:pt x="254631" y="794838"/>
                </a:lnTo>
                <a:lnTo>
                  <a:pt x="216245" y="773305"/>
                </a:lnTo>
                <a:lnTo>
                  <a:pt x="180602" y="750799"/>
                </a:lnTo>
                <a:lnTo>
                  <a:pt x="147816" y="727372"/>
                </a:lnTo>
                <a:lnTo>
                  <a:pt x="118001" y="703073"/>
                </a:lnTo>
                <a:lnTo>
                  <a:pt x="67734" y="652065"/>
                </a:lnTo>
                <a:lnTo>
                  <a:pt x="30708" y="598180"/>
                </a:lnTo>
                <a:lnTo>
                  <a:pt x="7828" y="541821"/>
                </a:lnTo>
                <a:lnTo>
                  <a:pt x="0" y="4833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64DEBC0-8B30-4CB1-8FFE-711685006ECF}"/>
              </a:ext>
            </a:extLst>
          </p:cNvPr>
          <p:cNvSpPr txBox="1"/>
          <p:nvPr/>
        </p:nvSpPr>
        <p:spPr>
          <a:xfrm>
            <a:off x="2040646" y="5022373"/>
            <a:ext cx="130619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vi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onme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t/  Experience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3A039487-1256-4BB2-A3C7-9DE5CB08BF47}"/>
              </a:ext>
            </a:extLst>
          </p:cNvPr>
          <p:cNvSpPr/>
          <p:nvPr/>
        </p:nvSpPr>
        <p:spPr>
          <a:xfrm>
            <a:off x="5143500" y="4305300"/>
            <a:ext cx="21336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A8E09609-1351-47C1-B45F-F98101DE6A5B}"/>
              </a:ext>
            </a:extLst>
          </p:cNvPr>
          <p:cNvSpPr/>
          <p:nvPr/>
        </p:nvSpPr>
        <p:spPr>
          <a:xfrm>
            <a:off x="5105400" y="4305300"/>
            <a:ext cx="11176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8984F3A7-83FF-481E-A3A3-6EEBE511F2EC}"/>
              </a:ext>
            </a:extLst>
          </p:cNvPr>
          <p:cNvSpPr/>
          <p:nvPr/>
        </p:nvSpPr>
        <p:spPr>
          <a:xfrm>
            <a:off x="5213350" y="4349750"/>
            <a:ext cx="1993900" cy="409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1DC3A613-AF40-4F9F-88FA-7826881BB886}"/>
              </a:ext>
            </a:extLst>
          </p:cNvPr>
          <p:cNvSpPr txBox="1"/>
          <p:nvPr/>
        </p:nvSpPr>
        <p:spPr>
          <a:xfrm>
            <a:off x="5213350" y="4349750"/>
            <a:ext cx="1993900" cy="409575"/>
          </a:xfrm>
          <a:prstGeom prst="rect">
            <a:avLst/>
          </a:prstGeom>
          <a:ln w="12700">
            <a:solidFill>
              <a:srgbClr val="4A7EBB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Learner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1C391FFC-1B09-4257-AFA0-48D6AD44E15F}"/>
              </a:ext>
            </a:extLst>
          </p:cNvPr>
          <p:cNvSpPr/>
          <p:nvPr/>
        </p:nvSpPr>
        <p:spPr>
          <a:xfrm>
            <a:off x="3804236" y="4522787"/>
            <a:ext cx="1341120" cy="812800"/>
          </a:xfrm>
          <a:custGeom>
            <a:avLst/>
            <a:gdLst/>
            <a:ahLst/>
            <a:cxnLst/>
            <a:rect l="l" t="t" r="r" b="b"/>
            <a:pathLst>
              <a:path w="1341120" h="812800">
                <a:moveTo>
                  <a:pt x="1340850" y="0"/>
                </a:moveTo>
                <a:lnTo>
                  <a:pt x="1245289" y="7350"/>
                </a:lnTo>
                <a:lnTo>
                  <a:pt x="1259992" y="31854"/>
                </a:lnTo>
                <a:lnTo>
                  <a:pt x="0" y="787849"/>
                </a:lnTo>
                <a:lnTo>
                  <a:pt x="14701" y="812351"/>
                </a:lnTo>
                <a:lnTo>
                  <a:pt x="1274693" y="56357"/>
                </a:lnTo>
                <a:lnTo>
                  <a:pt x="1289395" y="80859"/>
                </a:lnTo>
                <a:lnTo>
                  <a:pt x="1340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FDD3201F-9E5D-4F4F-A3E4-3E0CB1018F6D}"/>
              </a:ext>
            </a:extLst>
          </p:cNvPr>
          <p:cNvSpPr/>
          <p:nvPr/>
        </p:nvSpPr>
        <p:spPr>
          <a:xfrm>
            <a:off x="5299075" y="5102225"/>
            <a:ext cx="1851025" cy="536575"/>
          </a:xfrm>
          <a:custGeom>
            <a:avLst/>
            <a:gdLst/>
            <a:ahLst/>
            <a:cxnLst/>
            <a:rect l="l" t="t" r="r" b="b"/>
            <a:pathLst>
              <a:path w="1851025" h="536575">
                <a:moveTo>
                  <a:pt x="925512" y="0"/>
                </a:moveTo>
                <a:lnTo>
                  <a:pt x="853184" y="807"/>
                </a:lnTo>
                <a:lnTo>
                  <a:pt x="782378" y="3188"/>
                </a:lnTo>
                <a:lnTo>
                  <a:pt x="713300" y="7085"/>
                </a:lnTo>
                <a:lnTo>
                  <a:pt x="646157" y="12437"/>
                </a:lnTo>
                <a:lnTo>
                  <a:pt x="581153" y="19185"/>
                </a:lnTo>
                <a:lnTo>
                  <a:pt x="518495" y="27269"/>
                </a:lnTo>
                <a:lnTo>
                  <a:pt x="458388" y="36629"/>
                </a:lnTo>
                <a:lnTo>
                  <a:pt x="401038" y="47205"/>
                </a:lnTo>
                <a:lnTo>
                  <a:pt x="346651" y="58939"/>
                </a:lnTo>
                <a:lnTo>
                  <a:pt x="295432" y="71771"/>
                </a:lnTo>
                <a:lnTo>
                  <a:pt x="247588" y="85640"/>
                </a:lnTo>
                <a:lnTo>
                  <a:pt x="203324" y="100487"/>
                </a:lnTo>
                <a:lnTo>
                  <a:pt x="162846" y="116253"/>
                </a:lnTo>
                <a:lnTo>
                  <a:pt x="126359" y="132877"/>
                </a:lnTo>
                <a:lnTo>
                  <a:pt x="66183" y="168464"/>
                </a:lnTo>
                <a:lnTo>
                  <a:pt x="24443" y="206771"/>
                </a:lnTo>
                <a:lnTo>
                  <a:pt x="2784" y="247321"/>
                </a:lnTo>
                <a:lnTo>
                  <a:pt x="0" y="268287"/>
                </a:lnTo>
                <a:lnTo>
                  <a:pt x="2784" y="289253"/>
                </a:lnTo>
                <a:lnTo>
                  <a:pt x="24443" y="329803"/>
                </a:lnTo>
                <a:lnTo>
                  <a:pt x="66183" y="368110"/>
                </a:lnTo>
                <a:lnTo>
                  <a:pt x="126359" y="403697"/>
                </a:lnTo>
                <a:lnTo>
                  <a:pt x="162846" y="420321"/>
                </a:lnTo>
                <a:lnTo>
                  <a:pt x="203324" y="436087"/>
                </a:lnTo>
                <a:lnTo>
                  <a:pt x="247588" y="450934"/>
                </a:lnTo>
                <a:lnTo>
                  <a:pt x="295432" y="464803"/>
                </a:lnTo>
                <a:lnTo>
                  <a:pt x="346651" y="477635"/>
                </a:lnTo>
                <a:lnTo>
                  <a:pt x="401038" y="489369"/>
                </a:lnTo>
                <a:lnTo>
                  <a:pt x="458388" y="499945"/>
                </a:lnTo>
                <a:lnTo>
                  <a:pt x="518495" y="509305"/>
                </a:lnTo>
                <a:lnTo>
                  <a:pt x="581153" y="517389"/>
                </a:lnTo>
                <a:lnTo>
                  <a:pt x="646157" y="524137"/>
                </a:lnTo>
                <a:lnTo>
                  <a:pt x="713300" y="529489"/>
                </a:lnTo>
                <a:lnTo>
                  <a:pt x="782378" y="533386"/>
                </a:lnTo>
                <a:lnTo>
                  <a:pt x="853184" y="535767"/>
                </a:lnTo>
                <a:lnTo>
                  <a:pt x="925512" y="536575"/>
                </a:lnTo>
                <a:lnTo>
                  <a:pt x="997840" y="535767"/>
                </a:lnTo>
                <a:lnTo>
                  <a:pt x="1068646" y="533386"/>
                </a:lnTo>
                <a:lnTo>
                  <a:pt x="1137724" y="529489"/>
                </a:lnTo>
                <a:lnTo>
                  <a:pt x="1204867" y="524137"/>
                </a:lnTo>
                <a:lnTo>
                  <a:pt x="1269871" y="517389"/>
                </a:lnTo>
                <a:lnTo>
                  <a:pt x="1332529" y="509305"/>
                </a:lnTo>
                <a:lnTo>
                  <a:pt x="1392636" y="499945"/>
                </a:lnTo>
                <a:lnTo>
                  <a:pt x="1449986" y="489369"/>
                </a:lnTo>
                <a:lnTo>
                  <a:pt x="1504373" y="477635"/>
                </a:lnTo>
                <a:lnTo>
                  <a:pt x="1555592" y="464803"/>
                </a:lnTo>
                <a:lnTo>
                  <a:pt x="1603436" y="450934"/>
                </a:lnTo>
                <a:lnTo>
                  <a:pt x="1647700" y="436087"/>
                </a:lnTo>
                <a:lnTo>
                  <a:pt x="1688178" y="420321"/>
                </a:lnTo>
                <a:lnTo>
                  <a:pt x="1724665" y="403697"/>
                </a:lnTo>
                <a:lnTo>
                  <a:pt x="1784841" y="368110"/>
                </a:lnTo>
                <a:lnTo>
                  <a:pt x="1826581" y="329803"/>
                </a:lnTo>
                <a:lnTo>
                  <a:pt x="1848240" y="289253"/>
                </a:lnTo>
                <a:lnTo>
                  <a:pt x="1851025" y="268287"/>
                </a:lnTo>
                <a:lnTo>
                  <a:pt x="1848240" y="247321"/>
                </a:lnTo>
                <a:lnTo>
                  <a:pt x="1826581" y="206771"/>
                </a:lnTo>
                <a:lnTo>
                  <a:pt x="1784841" y="168464"/>
                </a:lnTo>
                <a:lnTo>
                  <a:pt x="1724665" y="132877"/>
                </a:lnTo>
                <a:lnTo>
                  <a:pt x="1688178" y="116253"/>
                </a:lnTo>
                <a:lnTo>
                  <a:pt x="1647700" y="100487"/>
                </a:lnTo>
                <a:lnTo>
                  <a:pt x="1603436" y="85640"/>
                </a:lnTo>
                <a:lnTo>
                  <a:pt x="1555592" y="71771"/>
                </a:lnTo>
                <a:lnTo>
                  <a:pt x="1504373" y="58939"/>
                </a:lnTo>
                <a:lnTo>
                  <a:pt x="1449986" y="47205"/>
                </a:lnTo>
                <a:lnTo>
                  <a:pt x="1392636" y="36629"/>
                </a:lnTo>
                <a:lnTo>
                  <a:pt x="1332529" y="27269"/>
                </a:lnTo>
                <a:lnTo>
                  <a:pt x="1269871" y="19185"/>
                </a:lnTo>
                <a:lnTo>
                  <a:pt x="1204867" y="12437"/>
                </a:lnTo>
                <a:lnTo>
                  <a:pt x="1137724" y="7085"/>
                </a:lnTo>
                <a:lnTo>
                  <a:pt x="1068646" y="3188"/>
                </a:lnTo>
                <a:lnTo>
                  <a:pt x="997840" y="807"/>
                </a:lnTo>
                <a:lnTo>
                  <a:pt x="9255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DDF75760-4D95-4EE7-AB44-CE8A504939F0}"/>
              </a:ext>
            </a:extLst>
          </p:cNvPr>
          <p:cNvSpPr/>
          <p:nvPr/>
        </p:nvSpPr>
        <p:spPr>
          <a:xfrm>
            <a:off x="5299075" y="5102225"/>
            <a:ext cx="1851025" cy="536575"/>
          </a:xfrm>
          <a:custGeom>
            <a:avLst/>
            <a:gdLst/>
            <a:ahLst/>
            <a:cxnLst/>
            <a:rect l="l" t="t" r="r" b="b"/>
            <a:pathLst>
              <a:path w="1851025" h="536575">
                <a:moveTo>
                  <a:pt x="0" y="268287"/>
                </a:moveTo>
                <a:lnTo>
                  <a:pt x="11000" y="226795"/>
                </a:lnTo>
                <a:lnTo>
                  <a:pt x="42906" y="187308"/>
                </a:lnTo>
                <a:lnTo>
                  <a:pt x="94070" y="150301"/>
                </a:lnTo>
                <a:lnTo>
                  <a:pt x="162846" y="116253"/>
                </a:lnTo>
                <a:lnTo>
                  <a:pt x="203324" y="100487"/>
                </a:lnTo>
                <a:lnTo>
                  <a:pt x="247588" y="85640"/>
                </a:lnTo>
                <a:lnTo>
                  <a:pt x="295433" y="71771"/>
                </a:lnTo>
                <a:lnTo>
                  <a:pt x="346651" y="58939"/>
                </a:lnTo>
                <a:lnTo>
                  <a:pt x="401038" y="47205"/>
                </a:lnTo>
                <a:lnTo>
                  <a:pt x="458388" y="36629"/>
                </a:lnTo>
                <a:lnTo>
                  <a:pt x="518495" y="27269"/>
                </a:lnTo>
                <a:lnTo>
                  <a:pt x="581153" y="19185"/>
                </a:lnTo>
                <a:lnTo>
                  <a:pt x="646157" y="12437"/>
                </a:lnTo>
                <a:lnTo>
                  <a:pt x="713300" y="7085"/>
                </a:lnTo>
                <a:lnTo>
                  <a:pt x="782378" y="3188"/>
                </a:lnTo>
                <a:lnTo>
                  <a:pt x="853184" y="807"/>
                </a:lnTo>
                <a:lnTo>
                  <a:pt x="925512" y="0"/>
                </a:lnTo>
                <a:lnTo>
                  <a:pt x="997840" y="807"/>
                </a:lnTo>
                <a:lnTo>
                  <a:pt x="1068646" y="3188"/>
                </a:lnTo>
                <a:lnTo>
                  <a:pt x="1137724" y="7085"/>
                </a:lnTo>
                <a:lnTo>
                  <a:pt x="1204867" y="12437"/>
                </a:lnTo>
                <a:lnTo>
                  <a:pt x="1269871" y="19185"/>
                </a:lnTo>
                <a:lnTo>
                  <a:pt x="1332529" y="27269"/>
                </a:lnTo>
                <a:lnTo>
                  <a:pt x="1392636" y="36629"/>
                </a:lnTo>
                <a:lnTo>
                  <a:pt x="1449986" y="47205"/>
                </a:lnTo>
                <a:lnTo>
                  <a:pt x="1504373" y="58939"/>
                </a:lnTo>
                <a:lnTo>
                  <a:pt x="1555591" y="71771"/>
                </a:lnTo>
                <a:lnTo>
                  <a:pt x="1603436" y="85640"/>
                </a:lnTo>
                <a:lnTo>
                  <a:pt x="1647700" y="100487"/>
                </a:lnTo>
                <a:lnTo>
                  <a:pt x="1688178" y="116253"/>
                </a:lnTo>
                <a:lnTo>
                  <a:pt x="1724665" y="132877"/>
                </a:lnTo>
                <a:lnTo>
                  <a:pt x="1784841" y="168464"/>
                </a:lnTo>
                <a:lnTo>
                  <a:pt x="1826581" y="206771"/>
                </a:lnTo>
                <a:lnTo>
                  <a:pt x="1848240" y="247320"/>
                </a:lnTo>
                <a:lnTo>
                  <a:pt x="1851025" y="268287"/>
                </a:lnTo>
                <a:lnTo>
                  <a:pt x="1848240" y="289254"/>
                </a:lnTo>
                <a:lnTo>
                  <a:pt x="1826581" y="329803"/>
                </a:lnTo>
                <a:lnTo>
                  <a:pt x="1784841" y="368110"/>
                </a:lnTo>
                <a:lnTo>
                  <a:pt x="1724665" y="403697"/>
                </a:lnTo>
                <a:lnTo>
                  <a:pt x="1688178" y="420321"/>
                </a:lnTo>
                <a:lnTo>
                  <a:pt x="1647700" y="436087"/>
                </a:lnTo>
                <a:lnTo>
                  <a:pt x="1603436" y="450934"/>
                </a:lnTo>
                <a:lnTo>
                  <a:pt x="1555591" y="464803"/>
                </a:lnTo>
                <a:lnTo>
                  <a:pt x="1504373" y="477635"/>
                </a:lnTo>
                <a:lnTo>
                  <a:pt x="1449986" y="489369"/>
                </a:lnTo>
                <a:lnTo>
                  <a:pt x="1392636" y="499945"/>
                </a:lnTo>
                <a:lnTo>
                  <a:pt x="1332529" y="509305"/>
                </a:lnTo>
                <a:lnTo>
                  <a:pt x="1269871" y="517389"/>
                </a:lnTo>
                <a:lnTo>
                  <a:pt x="1204867" y="524137"/>
                </a:lnTo>
                <a:lnTo>
                  <a:pt x="1137724" y="529489"/>
                </a:lnTo>
                <a:lnTo>
                  <a:pt x="1068646" y="533386"/>
                </a:lnTo>
                <a:lnTo>
                  <a:pt x="997840" y="535767"/>
                </a:lnTo>
                <a:lnTo>
                  <a:pt x="925512" y="536575"/>
                </a:lnTo>
                <a:lnTo>
                  <a:pt x="853184" y="535767"/>
                </a:lnTo>
                <a:lnTo>
                  <a:pt x="782378" y="533386"/>
                </a:lnTo>
                <a:lnTo>
                  <a:pt x="713300" y="529489"/>
                </a:lnTo>
                <a:lnTo>
                  <a:pt x="646157" y="524137"/>
                </a:lnTo>
                <a:lnTo>
                  <a:pt x="581153" y="517389"/>
                </a:lnTo>
                <a:lnTo>
                  <a:pt x="518495" y="509305"/>
                </a:lnTo>
                <a:lnTo>
                  <a:pt x="458388" y="499945"/>
                </a:lnTo>
                <a:lnTo>
                  <a:pt x="401038" y="489369"/>
                </a:lnTo>
                <a:lnTo>
                  <a:pt x="346651" y="477635"/>
                </a:lnTo>
                <a:lnTo>
                  <a:pt x="295433" y="464803"/>
                </a:lnTo>
                <a:lnTo>
                  <a:pt x="247588" y="450934"/>
                </a:lnTo>
                <a:lnTo>
                  <a:pt x="203324" y="436087"/>
                </a:lnTo>
                <a:lnTo>
                  <a:pt x="162846" y="420321"/>
                </a:lnTo>
                <a:lnTo>
                  <a:pt x="126359" y="403697"/>
                </a:lnTo>
                <a:lnTo>
                  <a:pt x="66183" y="368110"/>
                </a:lnTo>
                <a:lnTo>
                  <a:pt x="24443" y="329803"/>
                </a:lnTo>
                <a:lnTo>
                  <a:pt x="2784" y="289254"/>
                </a:lnTo>
                <a:lnTo>
                  <a:pt x="0" y="2682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180BCB81-F6FC-41FD-B00C-A0A2E60E8374}"/>
              </a:ext>
            </a:extLst>
          </p:cNvPr>
          <p:cNvSpPr txBox="1"/>
          <p:nvPr/>
        </p:nvSpPr>
        <p:spPr>
          <a:xfrm>
            <a:off x="5647451" y="5207952"/>
            <a:ext cx="1052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9B7B2484-CD90-42EA-9868-4BABED1A8F48}"/>
              </a:ext>
            </a:extLst>
          </p:cNvPr>
          <p:cNvSpPr/>
          <p:nvPr/>
        </p:nvSpPr>
        <p:spPr>
          <a:xfrm>
            <a:off x="5156200" y="5918200"/>
            <a:ext cx="212090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E366F918-CEEB-438F-8E4A-944110561BAE}"/>
              </a:ext>
            </a:extLst>
          </p:cNvPr>
          <p:cNvSpPr/>
          <p:nvPr/>
        </p:nvSpPr>
        <p:spPr>
          <a:xfrm>
            <a:off x="5105400" y="5943600"/>
            <a:ext cx="1600200" cy="876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904ADB80-8658-4CCE-AA46-D9B2AA82A151}"/>
              </a:ext>
            </a:extLst>
          </p:cNvPr>
          <p:cNvSpPr/>
          <p:nvPr/>
        </p:nvSpPr>
        <p:spPr>
          <a:xfrm>
            <a:off x="5219700" y="5972175"/>
            <a:ext cx="1993900" cy="714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CD0648B2-337C-4A4B-8A46-19C233427133}"/>
              </a:ext>
            </a:extLst>
          </p:cNvPr>
          <p:cNvSpPr txBox="1"/>
          <p:nvPr/>
        </p:nvSpPr>
        <p:spPr>
          <a:xfrm>
            <a:off x="5219700" y="5972175"/>
            <a:ext cx="1993900" cy="714375"/>
          </a:xfrm>
          <a:prstGeom prst="rect">
            <a:avLst/>
          </a:prstGeom>
          <a:ln w="12700">
            <a:solidFill>
              <a:srgbClr val="4A7EB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89535" marR="701040">
              <a:lnSpc>
                <a:spcPts val="2100"/>
              </a:lnSpc>
              <a:spcBef>
                <a:spcPts val="670"/>
              </a:spcBef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nce  </a:t>
            </a:r>
            <a:r>
              <a:rPr sz="1800" spc="-5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9880FBD0-1579-4F59-A2F0-AF95C05238E9}"/>
              </a:ext>
            </a:extLst>
          </p:cNvPr>
          <p:cNvSpPr/>
          <p:nvPr/>
        </p:nvSpPr>
        <p:spPr>
          <a:xfrm>
            <a:off x="6178193" y="4758730"/>
            <a:ext cx="85725" cy="343535"/>
          </a:xfrm>
          <a:custGeom>
            <a:avLst/>
            <a:gdLst/>
            <a:ahLst/>
            <a:cxnLst/>
            <a:rect l="l" t="t" r="r" b="b"/>
            <a:pathLst>
              <a:path w="85725" h="343535">
                <a:moveTo>
                  <a:pt x="46381" y="0"/>
                </a:moveTo>
                <a:lnTo>
                  <a:pt x="17832" y="1188"/>
                </a:lnTo>
                <a:lnTo>
                  <a:pt x="28550" y="258438"/>
                </a:lnTo>
                <a:lnTo>
                  <a:pt x="0" y="259628"/>
                </a:lnTo>
                <a:lnTo>
                  <a:pt x="46394" y="343494"/>
                </a:lnTo>
                <a:lnTo>
                  <a:pt x="85651" y="256058"/>
                </a:lnTo>
                <a:lnTo>
                  <a:pt x="57100" y="257248"/>
                </a:lnTo>
                <a:lnTo>
                  <a:pt x="46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E5ACF7C1-4CE8-4886-84EB-3F097468767D}"/>
              </a:ext>
            </a:extLst>
          </p:cNvPr>
          <p:cNvSpPr/>
          <p:nvPr/>
        </p:nvSpPr>
        <p:spPr>
          <a:xfrm>
            <a:off x="6175839" y="5638459"/>
            <a:ext cx="85725" cy="334010"/>
          </a:xfrm>
          <a:custGeom>
            <a:avLst/>
            <a:gdLst/>
            <a:ahLst/>
            <a:cxnLst/>
            <a:rect l="l" t="t" r="r" b="b"/>
            <a:pathLst>
              <a:path w="85725" h="334010">
                <a:moveTo>
                  <a:pt x="34463" y="0"/>
                </a:moveTo>
                <a:lnTo>
                  <a:pt x="28567" y="247674"/>
                </a:lnTo>
                <a:lnTo>
                  <a:pt x="0" y="246994"/>
                </a:lnTo>
                <a:lnTo>
                  <a:pt x="40810" y="333715"/>
                </a:lnTo>
                <a:lnTo>
                  <a:pt x="85700" y="249034"/>
                </a:lnTo>
                <a:lnTo>
                  <a:pt x="57134" y="248354"/>
                </a:lnTo>
                <a:lnTo>
                  <a:pt x="63031" y="680"/>
                </a:lnTo>
                <a:lnTo>
                  <a:pt x="34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BC5CBDFF-FAC7-4D28-B2D4-009467DB10FA}"/>
              </a:ext>
            </a:extLst>
          </p:cNvPr>
          <p:cNvSpPr/>
          <p:nvPr/>
        </p:nvSpPr>
        <p:spPr>
          <a:xfrm>
            <a:off x="3803279" y="5311264"/>
            <a:ext cx="1416685" cy="1018540"/>
          </a:xfrm>
          <a:custGeom>
            <a:avLst/>
            <a:gdLst/>
            <a:ahLst/>
            <a:cxnLst/>
            <a:rect l="l" t="t" r="r" b="b"/>
            <a:pathLst>
              <a:path w="1416685" h="1018539">
                <a:moveTo>
                  <a:pt x="16616" y="0"/>
                </a:moveTo>
                <a:lnTo>
                  <a:pt x="0" y="23247"/>
                </a:lnTo>
                <a:lnTo>
                  <a:pt x="1338371" y="979872"/>
                </a:lnTo>
                <a:lnTo>
                  <a:pt x="1321755" y="1003120"/>
                </a:lnTo>
                <a:lnTo>
                  <a:pt x="1416420" y="1018098"/>
                </a:lnTo>
                <a:lnTo>
                  <a:pt x="1371603" y="933378"/>
                </a:lnTo>
                <a:lnTo>
                  <a:pt x="1354987" y="956625"/>
                </a:lnTo>
                <a:lnTo>
                  <a:pt x="16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C385CAD1-898D-492B-8543-AAB761DDBE88}"/>
              </a:ext>
            </a:extLst>
          </p:cNvPr>
          <p:cNvSpPr txBox="1"/>
          <p:nvPr/>
        </p:nvSpPr>
        <p:spPr>
          <a:xfrm>
            <a:off x="78739" y="6569510"/>
            <a:ext cx="2217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Based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slide </a:t>
            </a:r>
            <a:r>
              <a:rPr sz="1400" spc="-5" dirty="0">
                <a:latin typeface="Calibri"/>
                <a:cs typeface="Calibri"/>
              </a:rPr>
              <a:t>by </a:t>
            </a:r>
            <a:r>
              <a:rPr sz="1400" spc="-10" dirty="0">
                <a:latin typeface="Calibri"/>
                <a:cs typeface="Calibri"/>
              </a:rPr>
              <a:t>Ray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Mooney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00F2F296-BEBC-4883-8A85-5B9EF86DE8BB}"/>
              </a:ext>
            </a:extLst>
          </p:cNvPr>
          <p:cNvSpPr txBox="1"/>
          <p:nvPr/>
        </p:nvSpPr>
        <p:spPr>
          <a:xfrm>
            <a:off x="3583940" y="4423012"/>
            <a:ext cx="1224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Training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24">
            <a:extLst>
              <a:ext uri="{FF2B5EF4-FFF2-40B4-BE49-F238E27FC236}">
                <a16:creationId xmlns:a16="http://schemas.microsoft.com/office/drawing/2014/main" id="{E1D24AA9-B297-4B66-A2C9-39A435A3CF0A}"/>
              </a:ext>
            </a:extLst>
          </p:cNvPr>
          <p:cNvSpPr txBox="1"/>
          <p:nvPr/>
        </p:nvSpPr>
        <p:spPr>
          <a:xfrm>
            <a:off x="3561101" y="5876132"/>
            <a:ext cx="1137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Testing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3625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304FDEDE-D993-4C6B-87CA-CC037EA12FDE}"/>
              </a:ext>
            </a:extLst>
          </p:cNvPr>
          <p:cNvSpPr txBox="1">
            <a:spLocks/>
          </p:cNvSpPr>
          <p:nvPr/>
        </p:nvSpPr>
        <p:spPr>
          <a:xfrm>
            <a:off x="302236" y="47698"/>
            <a:ext cx="5740908" cy="6959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endParaRPr lang="zh-TW" altLang="en-US" kern="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06FA8B3-42EE-4E18-B0CC-1323A21BA646}"/>
              </a:ext>
            </a:extLst>
          </p:cNvPr>
          <p:cNvSpPr txBox="1">
            <a:spLocks/>
          </p:cNvSpPr>
          <p:nvPr/>
        </p:nvSpPr>
        <p:spPr>
          <a:xfrm>
            <a:off x="401782" y="90170"/>
            <a:ext cx="737633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kern="0" spc="-45" dirty="0">
                <a:solidFill>
                  <a:schemeClr val="bg1"/>
                </a:solidFill>
              </a:rPr>
              <a:t>Training </a:t>
            </a:r>
            <a:r>
              <a:rPr lang="en-US" sz="3600" kern="0" spc="-10" dirty="0">
                <a:solidFill>
                  <a:schemeClr val="bg1"/>
                </a:solidFill>
              </a:rPr>
              <a:t>vs. </a:t>
            </a:r>
            <a:r>
              <a:rPr lang="en-US" sz="3600" kern="0" spc="-110" dirty="0">
                <a:solidFill>
                  <a:schemeClr val="bg1"/>
                </a:solidFill>
              </a:rPr>
              <a:t>Test</a:t>
            </a:r>
            <a:r>
              <a:rPr lang="en-US" sz="3600" kern="0" spc="15" dirty="0">
                <a:solidFill>
                  <a:schemeClr val="bg1"/>
                </a:solidFill>
              </a:rPr>
              <a:t> </a:t>
            </a:r>
            <a:r>
              <a:rPr lang="en-US" sz="3600" kern="0" spc="-5" dirty="0">
                <a:solidFill>
                  <a:schemeClr val="bg1"/>
                </a:solidFill>
              </a:rPr>
              <a:t>Distribution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AA14615-2C4D-4A3B-BE8C-2FC43592A600}"/>
              </a:ext>
            </a:extLst>
          </p:cNvPr>
          <p:cNvSpPr txBox="1"/>
          <p:nvPr/>
        </p:nvSpPr>
        <p:spPr>
          <a:xfrm>
            <a:off x="535940" y="1125220"/>
            <a:ext cx="7853045" cy="24333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80010" indent="-342900">
              <a:lnSpc>
                <a:spcPct val="100299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Calibri"/>
                <a:cs typeface="Calibri"/>
              </a:rPr>
              <a:t>We </a:t>
            </a:r>
            <a:r>
              <a:rPr sz="3200" spc="-15" dirty="0">
                <a:latin typeface="Calibri"/>
                <a:cs typeface="Calibri"/>
              </a:rPr>
              <a:t>generally </a:t>
            </a:r>
            <a:r>
              <a:rPr sz="3200" dirty="0">
                <a:latin typeface="Calibri"/>
                <a:cs typeface="Calibri"/>
              </a:rPr>
              <a:t>assume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training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20" dirty="0">
                <a:latin typeface="Calibri"/>
                <a:cs typeface="Calibri"/>
              </a:rPr>
              <a:t>test </a:t>
            </a:r>
            <a:r>
              <a:rPr sz="3200" spc="-15" dirty="0">
                <a:latin typeface="Calibri"/>
                <a:cs typeface="Calibri"/>
              </a:rPr>
              <a:t>examples are </a:t>
            </a:r>
            <a:r>
              <a:rPr sz="3200" spc="-5" dirty="0">
                <a:latin typeface="Calibri"/>
                <a:cs typeface="Calibri"/>
              </a:rPr>
              <a:t>independently </a:t>
            </a:r>
            <a:r>
              <a:rPr sz="3200" spc="-20" dirty="0">
                <a:latin typeface="Calibri"/>
                <a:cs typeface="Calibri"/>
              </a:rPr>
              <a:t>drawn from  </a:t>
            </a:r>
            <a:r>
              <a:rPr sz="3200" dirty="0">
                <a:latin typeface="Calibri"/>
                <a:cs typeface="Calibri"/>
              </a:rPr>
              <a:t>the same </a:t>
            </a:r>
            <a:r>
              <a:rPr sz="3200" spc="-20" dirty="0">
                <a:latin typeface="Calibri"/>
                <a:cs typeface="Calibri"/>
              </a:rPr>
              <a:t>overall </a:t>
            </a:r>
            <a:r>
              <a:rPr sz="3200" spc="-5" dirty="0">
                <a:latin typeface="Calibri"/>
                <a:cs typeface="Calibri"/>
              </a:rPr>
              <a:t>distribution 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755650" marR="5080" indent="-285750">
              <a:lnSpc>
                <a:spcPct val="101200"/>
              </a:lnSpc>
              <a:spcBef>
                <a:spcPts val="62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call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dirty="0">
                <a:latin typeface="Calibri"/>
                <a:cs typeface="Calibri"/>
              </a:rPr>
              <a:t>“i.i.d”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5" dirty="0">
                <a:latin typeface="Calibri"/>
                <a:cs typeface="Calibri"/>
              </a:rPr>
              <a:t>stands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“independent 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identically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distributed”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E7FA416-FE0B-477D-9A45-D5CC8F7088C2}"/>
              </a:ext>
            </a:extLst>
          </p:cNvPr>
          <p:cNvSpPr txBox="1"/>
          <p:nvPr/>
        </p:nvSpPr>
        <p:spPr>
          <a:xfrm>
            <a:off x="78739" y="3919220"/>
            <a:ext cx="7740015" cy="288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indent="-342900">
              <a:lnSpc>
                <a:spcPts val="3820"/>
              </a:lnSpc>
              <a:spcBef>
                <a:spcPts val="1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15" dirty="0">
                <a:latin typeface="Calibri"/>
                <a:cs typeface="Calibri"/>
              </a:rPr>
              <a:t>examples are </a:t>
            </a:r>
            <a:r>
              <a:rPr sz="3200" dirty="0">
                <a:latin typeface="Calibri"/>
                <a:cs typeface="Calibri"/>
              </a:rPr>
              <a:t>not </a:t>
            </a:r>
            <a:r>
              <a:rPr sz="3200" spc="-5" dirty="0">
                <a:latin typeface="Calibri"/>
                <a:cs typeface="Calibri"/>
              </a:rPr>
              <a:t>independent,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requires</a:t>
            </a:r>
            <a:endParaRPr sz="3200" dirty="0">
              <a:latin typeface="Calibri"/>
              <a:cs typeface="Calibri"/>
            </a:endParaRPr>
          </a:p>
          <a:p>
            <a:pPr marL="812800">
              <a:lnSpc>
                <a:spcPts val="3820"/>
              </a:lnSpc>
            </a:pP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collective classification</a:t>
            </a:r>
            <a:endParaRPr sz="320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236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20" dirty="0">
                <a:latin typeface="Calibri"/>
                <a:cs typeface="Calibri"/>
              </a:rPr>
              <a:t>test </a:t>
            </a:r>
            <a:r>
              <a:rPr sz="3200" spc="-5" dirty="0">
                <a:latin typeface="Calibri"/>
                <a:cs typeface="Calibri"/>
              </a:rPr>
              <a:t>distribution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20" dirty="0">
                <a:latin typeface="Calibri"/>
                <a:cs typeface="Calibri"/>
              </a:rPr>
              <a:t>different,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requires</a:t>
            </a:r>
            <a:endParaRPr sz="3200" dirty="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60"/>
              </a:spcBef>
            </a:pP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transfer</a:t>
            </a:r>
            <a:r>
              <a:rPr sz="32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25"/>
              </a:spcBef>
            </a:pPr>
            <a:r>
              <a:rPr sz="1400" spc="-5" dirty="0">
                <a:latin typeface="Calibri"/>
                <a:cs typeface="Calibri"/>
              </a:rPr>
              <a:t>Slide credit: </a:t>
            </a:r>
            <a:r>
              <a:rPr sz="1400" spc="-10" dirty="0">
                <a:latin typeface="Calibri"/>
                <a:cs typeface="Calibri"/>
              </a:rPr>
              <a:t>Ray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Mooney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4323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304FDEDE-D993-4C6B-87CA-CC037EA12FDE}"/>
              </a:ext>
            </a:extLst>
          </p:cNvPr>
          <p:cNvSpPr txBox="1">
            <a:spLocks/>
          </p:cNvSpPr>
          <p:nvPr/>
        </p:nvSpPr>
        <p:spPr>
          <a:xfrm>
            <a:off x="302236" y="47698"/>
            <a:ext cx="5740908" cy="6959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endParaRPr lang="zh-TW" altLang="en-US" kern="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4AE6D86-8719-4832-80CF-EC407FBEAFBD}"/>
              </a:ext>
            </a:extLst>
          </p:cNvPr>
          <p:cNvSpPr txBox="1">
            <a:spLocks/>
          </p:cNvSpPr>
          <p:nvPr/>
        </p:nvSpPr>
        <p:spPr>
          <a:xfrm>
            <a:off x="490538" y="1106"/>
            <a:ext cx="3783329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kern="0" dirty="0">
                <a:solidFill>
                  <a:schemeClr val="bg1"/>
                </a:solidFill>
                <a:latin typeface="Calibri"/>
                <a:cs typeface="Calibri"/>
              </a:rPr>
              <a:t>ML </a:t>
            </a:r>
            <a:r>
              <a:rPr lang="en-US" kern="0" spc="-5" dirty="0">
                <a:solidFill>
                  <a:schemeClr val="bg1"/>
                </a:solidFill>
                <a:latin typeface="Calibri"/>
                <a:cs typeface="Calibri"/>
              </a:rPr>
              <a:t>in </a:t>
            </a:r>
            <a:r>
              <a:rPr lang="en-US" kern="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en-US" kern="0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kern="0" spc="-5" dirty="0">
                <a:solidFill>
                  <a:schemeClr val="bg1"/>
                </a:solidFill>
                <a:latin typeface="Calibri"/>
                <a:cs typeface="Calibri"/>
              </a:rPr>
              <a:t>Nutshell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72583E-B6BF-41BC-8BA8-F8FFB0D9AF23}"/>
              </a:ext>
            </a:extLst>
          </p:cNvPr>
          <p:cNvSpPr txBox="1"/>
          <p:nvPr/>
        </p:nvSpPr>
        <p:spPr>
          <a:xfrm>
            <a:off x="535940" y="1125220"/>
            <a:ext cx="7475855" cy="41478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75692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Calibri"/>
                <a:cs typeface="Calibri"/>
              </a:rPr>
              <a:t>Tens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thousands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machine learning  </a:t>
            </a:r>
            <a:r>
              <a:rPr sz="3200" spc="-5" dirty="0">
                <a:latin typeface="Calibri"/>
                <a:cs typeface="Calibri"/>
              </a:rPr>
              <a:t>algorithms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Hundreds </a:t>
            </a:r>
            <a:r>
              <a:rPr sz="2800" spc="-10" dirty="0">
                <a:latin typeface="Calibri"/>
                <a:cs typeface="Calibri"/>
              </a:rPr>
              <a:t>new </a:t>
            </a:r>
            <a:r>
              <a:rPr sz="2800" spc="-15" dirty="0">
                <a:latin typeface="Calibri"/>
                <a:cs typeface="Calibri"/>
              </a:rPr>
              <a:t>every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year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38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Every </a:t>
            </a:r>
            <a:r>
              <a:rPr sz="3200" dirty="0">
                <a:latin typeface="Calibri"/>
                <a:cs typeface="Calibri"/>
              </a:rPr>
              <a:t>ML </a:t>
            </a:r>
            <a:r>
              <a:rPr sz="3200" spc="-5" dirty="0">
                <a:latin typeface="Calibri"/>
                <a:cs typeface="Calibri"/>
              </a:rPr>
              <a:t>algorithm </a:t>
            </a:r>
            <a:r>
              <a:rPr sz="3200" dirty="0">
                <a:latin typeface="Calibri"/>
                <a:cs typeface="Calibri"/>
              </a:rPr>
              <a:t>has </a:t>
            </a:r>
            <a:r>
              <a:rPr sz="3200" spc="-10" dirty="0">
                <a:latin typeface="Calibri"/>
                <a:cs typeface="Calibri"/>
              </a:rPr>
              <a:t>three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components: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spc="-15" dirty="0">
                <a:latin typeface="Calibri"/>
                <a:cs typeface="Calibri"/>
              </a:rPr>
              <a:t>Representation</a:t>
            </a:r>
            <a:r>
              <a:rPr lang="zh-CN" altLang="en-US" sz="2800" b="1" spc="-15" dirty="0">
                <a:latin typeface="Calibri"/>
                <a:cs typeface="Calibri"/>
              </a:rPr>
              <a:t>（</a:t>
            </a:r>
            <a:r>
              <a:rPr lang="en-US" altLang="zh-CN" sz="2800" b="1" spc="-15" dirty="0">
                <a:latin typeface="Calibri"/>
                <a:cs typeface="Calibri"/>
              </a:rPr>
              <a:t>Model</a:t>
            </a:r>
            <a:r>
              <a:rPr lang="zh-CN" altLang="en-US" sz="2800" b="1" spc="-15" dirty="0">
                <a:latin typeface="Calibri"/>
                <a:cs typeface="Calibri"/>
              </a:rPr>
              <a:t>）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spc="-10" dirty="0">
                <a:latin typeface="Calibri"/>
                <a:cs typeface="Calibri"/>
              </a:rPr>
              <a:t>Optimization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spc="-15" dirty="0">
                <a:latin typeface="Calibri"/>
                <a:cs typeface="Calibri"/>
              </a:rPr>
              <a:t>Evaluation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8C2AA0F-6EAF-402F-BBFE-8A998036E64D}"/>
              </a:ext>
            </a:extLst>
          </p:cNvPr>
          <p:cNvSpPr txBox="1"/>
          <p:nvPr/>
        </p:nvSpPr>
        <p:spPr>
          <a:xfrm>
            <a:off x="78739" y="6569510"/>
            <a:ext cx="2106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Slide credit: </a:t>
            </a:r>
            <a:r>
              <a:rPr sz="1400" spc="-15" dirty="0">
                <a:latin typeface="Calibri"/>
                <a:cs typeface="Calibri"/>
              </a:rPr>
              <a:t>Pedro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Domingos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4318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86662" y="2076735"/>
            <a:ext cx="8610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latin typeface="Times" panose="02020603050405020304" pitchFamily="18" charset="0"/>
                <a:ea typeface="微软雅黑" panose="020B0503020204020204" pitchFamily="34" charset="-122"/>
                <a:cs typeface="Times" panose="02020603050405020304" pitchFamily="18" charset="0"/>
              </a:rPr>
              <a:t>Lecture 4</a:t>
            </a:r>
            <a:r>
              <a:rPr kumimoji="1" lang="zh-CN" altLang="en-US" sz="3600" dirty="0">
                <a:latin typeface="Times" panose="02020603050405020304" pitchFamily="18" charset="0"/>
                <a:ea typeface="微软雅黑" panose="020B0503020204020204" pitchFamily="34" charset="-122"/>
                <a:cs typeface="Times" panose="02020603050405020304" pitchFamily="18" charset="0"/>
              </a:rPr>
              <a:t>：机器学习</a:t>
            </a:r>
            <a:r>
              <a:rPr kumimoji="1" lang="en-US" altLang="zh-CN" sz="3600" dirty="0">
                <a:latin typeface="Times" panose="02020603050405020304" pitchFamily="18" charset="0"/>
                <a:ea typeface="微软雅黑" panose="020B0503020204020204" pitchFamily="34" charset="-122"/>
                <a:cs typeface="Times" panose="02020603050405020304" pitchFamily="18" charset="0"/>
              </a:rPr>
              <a:t>-1</a:t>
            </a:r>
          </a:p>
          <a:p>
            <a:pPr algn="ctr"/>
            <a:endParaRPr kumimoji="1" lang="en-US" altLang="zh-CN" sz="3200" dirty="0">
              <a:latin typeface="Times" panose="02020603050405020304" pitchFamily="18" charset="0"/>
              <a:ea typeface="华文隶书" panose="02010800040101010101" pitchFamily="2" charset="-122"/>
              <a:cs typeface="Times" panose="02020603050405020304" pitchFamily="18" charset="0"/>
            </a:endParaRPr>
          </a:p>
          <a:p>
            <a:pPr algn="ctr"/>
            <a:endParaRPr kumimoji="1"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7" name="矩形 2">
            <a:extLst>
              <a:ext uri="{FF2B5EF4-FFF2-40B4-BE49-F238E27FC236}">
                <a16:creationId xmlns:a16="http://schemas.microsoft.com/office/drawing/2014/main" id="{8C2BE637-CDE7-4425-B4AB-7709FE3B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505592"/>
            <a:ext cx="6705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zh-CN" altLang="en-US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课件来源：</a:t>
            </a:r>
            <a:r>
              <a:rPr lang="en-US" altLang="zh-CN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 E. </a:t>
            </a:r>
            <a:r>
              <a:rPr lang="en-US" altLang="zh-CN" b="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Alpaydin</a:t>
            </a:r>
            <a:r>
              <a:rPr lang="zh-CN" altLang="en-US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Geoffrey Hinton</a:t>
            </a:r>
            <a:r>
              <a:rPr lang="zh-CN" altLang="en-US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Ray Mooney</a:t>
            </a:r>
            <a:r>
              <a:rPr lang="zh-CN" altLang="en-US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、李宏毅等</a:t>
            </a:r>
          </a:p>
        </p:txBody>
      </p:sp>
    </p:spTree>
    <p:extLst>
      <p:ext uri="{BB962C8B-B14F-4D97-AF65-F5344CB8AC3E}">
        <p14:creationId xmlns:p14="http://schemas.microsoft.com/office/powerpoint/2010/main" val="9532179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304FDEDE-D993-4C6B-87CA-CC037EA12FDE}"/>
              </a:ext>
            </a:extLst>
          </p:cNvPr>
          <p:cNvSpPr txBox="1">
            <a:spLocks/>
          </p:cNvSpPr>
          <p:nvPr/>
        </p:nvSpPr>
        <p:spPr>
          <a:xfrm>
            <a:off x="302236" y="47698"/>
            <a:ext cx="5740908" cy="6959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endParaRPr lang="zh-TW" altLang="en-US" kern="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E880D28-C474-4D5E-A33F-7625D2C317CE}"/>
              </a:ext>
            </a:extLst>
          </p:cNvPr>
          <p:cNvSpPr txBox="1">
            <a:spLocks/>
          </p:cNvSpPr>
          <p:nvPr/>
        </p:nvSpPr>
        <p:spPr>
          <a:xfrm>
            <a:off x="302237" y="90170"/>
            <a:ext cx="808601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kern="0" spc="-35" dirty="0">
                <a:solidFill>
                  <a:schemeClr val="bg1"/>
                </a:solidFill>
              </a:rPr>
              <a:t>Various </a:t>
            </a:r>
            <a:r>
              <a:rPr lang="en-US" sz="3600" kern="0" spc="-5" dirty="0">
                <a:solidFill>
                  <a:schemeClr val="bg1"/>
                </a:solidFill>
              </a:rPr>
              <a:t>Function</a:t>
            </a:r>
            <a:r>
              <a:rPr lang="en-US" sz="3600" kern="0" spc="-20" dirty="0">
                <a:solidFill>
                  <a:schemeClr val="bg1"/>
                </a:solidFill>
              </a:rPr>
              <a:t> Representations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0F1F41A-1E35-484E-AEA7-65B731EE8921}"/>
              </a:ext>
            </a:extLst>
          </p:cNvPr>
          <p:cNvSpPr txBox="1"/>
          <p:nvPr/>
        </p:nvSpPr>
        <p:spPr>
          <a:xfrm>
            <a:off x="764540" y="1328420"/>
            <a:ext cx="4925060" cy="482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Numerical functions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Linear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libri"/>
                <a:cs typeface="Calibri"/>
              </a:rPr>
              <a:t>Neural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Support </a:t>
            </a:r>
            <a:r>
              <a:rPr sz="1800" spc="-10" dirty="0">
                <a:latin typeface="Calibri"/>
                <a:cs typeface="Calibri"/>
              </a:rPr>
              <a:t>vector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3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Symbolic functions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Decision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trees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Rules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propositional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logic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Rules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5" dirty="0">
                <a:latin typeface="Calibri"/>
                <a:cs typeface="Calibri"/>
              </a:rPr>
              <a:t>first-order predicate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Instance-based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libri"/>
                <a:cs typeface="Calibri"/>
              </a:rPr>
              <a:t>Nearest-neighbor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Case-based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3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Probabilistic </a:t>
            </a:r>
            <a:r>
              <a:rPr sz="2000" spc="-10" dirty="0">
                <a:latin typeface="Calibri"/>
                <a:cs typeface="Calibri"/>
              </a:rPr>
              <a:t>Graphical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Naïve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Bayes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libri"/>
                <a:cs typeface="Calibri"/>
              </a:rPr>
              <a:t>Bayesian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libri"/>
                <a:cs typeface="Calibri"/>
              </a:rPr>
              <a:t>Hidden-Markov </a:t>
            </a:r>
            <a:r>
              <a:rPr sz="1800" spc="-5" dirty="0">
                <a:latin typeface="Calibri"/>
                <a:cs typeface="Calibri"/>
              </a:rPr>
              <a:t>Models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(HMMs)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libri"/>
                <a:cs typeface="Calibri"/>
              </a:rPr>
              <a:t>Probabilistic Context Free </a:t>
            </a:r>
            <a:r>
              <a:rPr sz="1800" spc="-15" dirty="0">
                <a:latin typeface="Calibri"/>
                <a:cs typeface="Calibri"/>
              </a:rPr>
              <a:t>Grammars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(PCFGs)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5" dirty="0">
                <a:latin typeface="Calibri"/>
                <a:cs typeface="Calibri"/>
              </a:rPr>
              <a:t>Markov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51A287C-A159-4C7C-A41D-5BEF0BA51E77}"/>
              </a:ext>
            </a:extLst>
          </p:cNvPr>
          <p:cNvSpPr txBox="1"/>
          <p:nvPr/>
        </p:nvSpPr>
        <p:spPr>
          <a:xfrm>
            <a:off x="78739" y="6569510"/>
            <a:ext cx="18186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Slide credit: </a:t>
            </a:r>
            <a:r>
              <a:rPr sz="1400" spc="-10" dirty="0">
                <a:latin typeface="Calibri"/>
                <a:cs typeface="Calibri"/>
              </a:rPr>
              <a:t>Ray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Mooney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07650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304FDEDE-D993-4C6B-87CA-CC037EA12FDE}"/>
              </a:ext>
            </a:extLst>
          </p:cNvPr>
          <p:cNvSpPr txBox="1">
            <a:spLocks/>
          </p:cNvSpPr>
          <p:nvPr/>
        </p:nvSpPr>
        <p:spPr>
          <a:xfrm>
            <a:off x="302236" y="47698"/>
            <a:ext cx="5740908" cy="6959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endParaRPr lang="zh-TW" altLang="en-US" kern="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3413D7F-F628-4310-8CB1-BEFCB7A054C8}"/>
              </a:ext>
            </a:extLst>
          </p:cNvPr>
          <p:cNvSpPr txBox="1">
            <a:spLocks/>
          </p:cNvSpPr>
          <p:nvPr/>
        </p:nvSpPr>
        <p:spPr>
          <a:xfrm>
            <a:off x="78739" y="105042"/>
            <a:ext cx="84676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828800" marR="5080" indent="-1816735">
              <a:spcBef>
                <a:spcPts val="100"/>
              </a:spcBef>
            </a:pPr>
            <a:r>
              <a:rPr lang="en-US" sz="3200" kern="0" spc="-35" dirty="0">
                <a:solidFill>
                  <a:schemeClr val="bg1"/>
                </a:solidFill>
              </a:rPr>
              <a:t>Various </a:t>
            </a:r>
            <a:r>
              <a:rPr lang="en-US" sz="3200" kern="0" spc="-15" dirty="0">
                <a:solidFill>
                  <a:schemeClr val="bg1"/>
                </a:solidFill>
              </a:rPr>
              <a:t>Search/Optimization  </a:t>
            </a:r>
            <a:r>
              <a:rPr lang="en-US" sz="3200" kern="0" spc="-5" dirty="0">
                <a:solidFill>
                  <a:schemeClr val="bg1"/>
                </a:solidFill>
              </a:rPr>
              <a:t>Algorithms</a:t>
            </a:r>
            <a:endParaRPr lang="en-US" sz="3200" kern="0" dirty="0">
              <a:solidFill>
                <a:schemeClr val="bg1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77DD235-49DD-4637-B0EB-57D57451B6E0}"/>
              </a:ext>
            </a:extLst>
          </p:cNvPr>
          <p:cNvSpPr txBox="1"/>
          <p:nvPr/>
        </p:nvSpPr>
        <p:spPr>
          <a:xfrm>
            <a:off x="535940" y="1066292"/>
            <a:ext cx="3608070" cy="46437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Gradient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descent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latin typeface="Calibri"/>
                <a:cs typeface="Calibri"/>
              </a:rPr>
              <a:t>Perceptron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Backpropagation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Dynamic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Programming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HMM</a:t>
            </a:r>
            <a:r>
              <a:rPr sz="2000" spc="-5" dirty="0">
                <a:latin typeface="Calibri"/>
                <a:cs typeface="Calibri"/>
              </a:rPr>
              <a:t> Learning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PCFG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Divide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Conquer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Decision tree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induction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Rule learning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Evolutionary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Computation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Genetic Algorithms </a:t>
            </a:r>
            <a:r>
              <a:rPr sz="2000" dirty="0">
                <a:latin typeface="Calibri"/>
                <a:cs typeface="Calibri"/>
              </a:rPr>
              <a:t>(GAs)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Genetic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(GP)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Neuro-evolution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C7103FD-B6BE-4B9B-B279-3095F8B3212D}"/>
              </a:ext>
            </a:extLst>
          </p:cNvPr>
          <p:cNvSpPr txBox="1"/>
          <p:nvPr/>
        </p:nvSpPr>
        <p:spPr>
          <a:xfrm>
            <a:off x="78739" y="6569510"/>
            <a:ext cx="18186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Slide credit: </a:t>
            </a:r>
            <a:r>
              <a:rPr sz="1400" spc="-10" dirty="0">
                <a:latin typeface="Calibri"/>
                <a:cs typeface="Calibri"/>
              </a:rPr>
              <a:t>Ray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Mooney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6913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304FDEDE-D993-4C6B-87CA-CC037EA12FDE}"/>
              </a:ext>
            </a:extLst>
          </p:cNvPr>
          <p:cNvSpPr txBox="1">
            <a:spLocks/>
          </p:cNvSpPr>
          <p:nvPr/>
        </p:nvSpPr>
        <p:spPr>
          <a:xfrm>
            <a:off x="302236" y="47698"/>
            <a:ext cx="5740908" cy="6959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endParaRPr lang="zh-TW" altLang="en-US" kern="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4F4C6E6-56D8-4C18-90AE-6230FE1AB26F}"/>
              </a:ext>
            </a:extLst>
          </p:cNvPr>
          <p:cNvSpPr txBox="1">
            <a:spLocks/>
          </p:cNvSpPr>
          <p:nvPr/>
        </p:nvSpPr>
        <p:spPr>
          <a:xfrm>
            <a:off x="358319" y="46565"/>
            <a:ext cx="2456815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kern="0" spc="-25" dirty="0">
                <a:solidFill>
                  <a:schemeClr val="bg1"/>
                </a:solidFill>
                <a:latin typeface="Calibri"/>
                <a:cs typeface="Calibri"/>
              </a:rPr>
              <a:t>Evaluation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2C16CB7-7033-46DD-BA89-60812158AFAC}"/>
              </a:ext>
            </a:extLst>
          </p:cNvPr>
          <p:cNvSpPr txBox="1"/>
          <p:nvPr/>
        </p:nvSpPr>
        <p:spPr>
          <a:xfrm>
            <a:off x="535940" y="1049020"/>
            <a:ext cx="3318510" cy="430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Accuracy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Precision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recall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Squared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Likelihood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Posterior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probability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Cost 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Utility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Margin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Entropy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K-L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divergence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DD35C35-7900-4C4A-A730-45A22EEF01EF}"/>
              </a:ext>
            </a:extLst>
          </p:cNvPr>
          <p:cNvSpPr txBox="1"/>
          <p:nvPr/>
        </p:nvSpPr>
        <p:spPr>
          <a:xfrm>
            <a:off x="78739" y="6569510"/>
            <a:ext cx="2106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Slide credit: </a:t>
            </a:r>
            <a:r>
              <a:rPr sz="1400" spc="-15" dirty="0">
                <a:latin typeface="Calibri"/>
                <a:cs typeface="Calibri"/>
              </a:rPr>
              <a:t>Pedro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Domingos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71389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304FDEDE-D993-4C6B-87CA-CC037EA12FDE}"/>
              </a:ext>
            </a:extLst>
          </p:cNvPr>
          <p:cNvSpPr txBox="1">
            <a:spLocks/>
          </p:cNvSpPr>
          <p:nvPr/>
        </p:nvSpPr>
        <p:spPr>
          <a:xfrm>
            <a:off x="302236" y="47698"/>
            <a:ext cx="5740908" cy="6959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endParaRPr lang="zh-TW" altLang="en-US" kern="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C41B1E6-4F4E-473F-91D0-E0FB221AA9AD}"/>
              </a:ext>
            </a:extLst>
          </p:cNvPr>
          <p:cNvSpPr txBox="1">
            <a:spLocks/>
          </p:cNvSpPr>
          <p:nvPr/>
        </p:nvSpPr>
        <p:spPr>
          <a:xfrm>
            <a:off x="413413" y="109735"/>
            <a:ext cx="3279140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kern="0" dirty="0">
                <a:solidFill>
                  <a:schemeClr val="bg1"/>
                </a:solidFill>
                <a:latin typeface="Calibri"/>
                <a:cs typeface="Calibri"/>
              </a:rPr>
              <a:t>ML </a:t>
            </a:r>
            <a:r>
              <a:rPr lang="en-US" kern="0" spc="-5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lang="en-US" kern="0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kern="0" spc="-20" dirty="0">
                <a:solidFill>
                  <a:schemeClr val="bg1"/>
                </a:solidFill>
                <a:latin typeface="Calibri"/>
                <a:cs typeface="Calibri"/>
              </a:rPr>
              <a:t>Practice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38777BEF-53F5-472A-B7C2-1B83299AC567}"/>
              </a:ext>
            </a:extLst>
          </p:cNvPr>
          <p:cNvSpPr txBox="1">
            <a:spLocks/>
          </p:cNvSpPr>
          <p:nvPr/>
        </p:nvSpPr>
        <p:spPr>
          <a:xfrm>
            <a:off x="445135" y="1376680"/>
            <a:ext cx="8253729" cy="260327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 marL="234315" indent="-234315" algn="l" rtl="0" eaLnBrk="0" fontAlgn="base" hangingPunct="0">
              <a:lnSpc>
                <a:spcPts val="3000"/>
              </a:lnSpc>
              <a:spcBef>
                <a:spcPts val="720"/>
              </a:spcBef>
              <a:spcAft>
                <a:spcPct val="0"/>
              </a:spcAft>
              <a:buClr>
                <a:schemeClr val="bg2"/>
              </a:buClr>
              <a:buChar char="•"/>
              <a:defRPr sz="336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691515" indent="-228600" algn="l" rtl="0" eaLnBrk="0" fontAlgn="base" hangingPunct="0">
              <a:lnSpc>
                <a:spcPts val="3000"/>
              </a:lnSpc>
              <a:spcBef>
                <a:spcPts val="72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288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148715" indent="-228600" algn="l" rtl="0" eaLnBrk="0" fontAlgn="base" hangingPunct="0">
              <a:lnSpc>
                <a:spcPts val="3000"/>
              </a:lnSpc>
              <a:spcBef>
                <a:spcPts val="72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605915" indent="-228600" algn="l" rtl="0" eaLnBrk="0" fontAlgn="base" hangingPunct="0">
              <a:lnSpc>
                <a:spcPts val="3000"/>
              </a:lnSpc>
              <a:spcBef>
                <a:spcPts val="72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2063115" indent="-228600" algn="l" rtl="0" eaLnBrk="0" fontAlgn="base" hangingPunct="0">
              <a:lnSpc>
                <a:spcPts val="3000"/>
              </a:lnSpc>
              <a:spcBef>
                <a:spcPts val="72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92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2611755" indent="-228600" algn="l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440">
                <a:solidFill>
                  <a:schemeClr val="tx1"/>
                </a:solidFill>
                <a:latin typeface="+mn-lt"/>
              </a:defRPr>
            </a:lvl6pPr>
            <a:lvl7pPr marL="3160395" indent="-228600" algn="l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440">
                <a:solidFill>
                  <a:schemeClr val="tx1"/>
                </a:solidFill>
                <a:latin typeface="+mn-lt"/>
              </a:defRPr>
            </a:lvl7pPr>
            <a:lvl8pPr marL="3709035" indent="-228600" algn="l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440">
                <a:solidFill>
                  <a:schemeClr val="tx1"/>
                </a:solidFill>
                <a:latin typeface="+mn-lt"/>
              </a:defRPr>
            </a:lvl8pPr>
            <a:lvl9pPr marL="4257675" indent="-228600" algn="l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440">
                <a:solidFill>
                  <a:schemeClr val="tx1"/>
                </a:solidFill>
                <a:latin typeface="+mn-lt"/>
              </a:defRPr>
            </a:lvl9pPr>
          </a:lstStyle>
          <a:p>
            <a:pPr marL="1233170" indent="-342900">
              <a:lnSpc>
                <a:spcPct val="100000"/>
              </a:lnSpc>
              <a:buFont typeface="Arial"/>
              <a:buChar char="•"/>
              <a:tabLst>
                <a:tab pos="1233170" algn="l"/>
                <a:tab pos="1233805" algn="l"/>
              </a:tabLst>
            </a:pPr>
            <a:r>
              <a:rPr lang="en-US" sz="2400" kern="0" spc="-15" dirty="0"/>
              <a:t>Understand </a:t>
            </a:r>
            <a:r>
              <a:rPr lang="en-US" sz="2400" kern="0" spc="-5" dirty="0"/>
              <a:t>domain, prior knowledge, </a:t>
            </a:r>
            <a:r>
              <a:rPr lang="en-US" sz="2400" kern="0" dirty="0"/>
              <a:t>and</a:t>
            </a:r>
            <a:r>
              <a:rPr lang="en-US" sz="2400" kern="0" spc="5" dirty="0"/>
              <a:t> </a:t>
            </a:r>
            <a:r>
              <a:rPr lang="en-US" sz="2400" kern="0" spc="-10" dirty="0"/>
              <a:t>goals</a:t>
            </a:r>
          </a:p>
          <a:p>
            <a:pPr marL="123317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233170" algn="l"/>
                <a:tab pos="1233805" algn="l"/>
              </a:tabLst>
            </a:pPr>
            <a:r>
              <a:rPr lang="en-US" sz="2400" kern="0" spc="-20" dirty="0"/>
              <a:t>Data </a:t>
            </a:r>
            <a:r>
              <a:rPr lang="en-US" sz="2400" kern="0" spc="-15" dirty="0"/>
              <a:t>integration, </a:t>
            </a:r>
            <a:r>
              <a:rPr lang="en-US" sz="2400" kern="0" spc="-5" dirty="0"/>
              <a:t>selection, </a:t>
            </a:r>
            <a:r>
              <a:rPr lang="en-US" sz="2400" kern="0" dirty="0"/>
              <a:t>cleaning, </a:t>
            </a:r>
            <a:r>
              <a:rPr lang="en-US" sz="2400" kern="0" spc="-5" dirty="0"/>
              <a:t>pre-processing,</a:t>
            </a:r>
            <a:r>
              <a:rPr lang="en-US" sz="2400" kern="0" spc="10" dirty="0"/>
              <a:t> </a:t>
            </a:r>
            <a:r>
              <a:rPr lang="en-US" sz="2400" kern="0" spc="-15" dirty="0"/>
              <a:t>etc.</a:t>
            </a:r>
          </a:p>
          <a:p>
            <a:pPr marL="123317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233170" algn="l"/>
                <a:tab pos="1233805" algn="l"/>
              </a:tabLst>
            </a:pPr>
            <a:r>
              <a:rPr lang="en-US" sz="2400" kern="0" dirty="0"/>
              <a:t>Learn</a:t>
            </a:r>
            <a:r>
              <a:rPr lang="en-US" sz="2400" kern="0" spc="-10" dirty="0"/>
              <a:t> </a:t>
            </a:r>
            <a:r>
              <a:rPr lang="en-US" sz="2400" kern="0" spc="-5" dirty="0"/>
              <a:t>models</a:t>
            </a:r>
          </a:p>
          <a:p>
            <a:pPr marL="123317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33170" algn="l"/>
                <a:tab pos="1233805" algn="l"/>
              </a:tabLst>
            </a:pPr>
            <a:r>
              <a:rPr lang="en-US" sz="2400" kern="0" spc="-15" dirty="0"/>
              <a:t>Interpret</a:t>
            </a:r>
            <a:r>
              <a:rPr lang="en-US" sz="2400" kern="0" spc="-20" dirty="0"/>
              <a:t> </a:t>
            </a:r>
            <a:r>
              <a:rPr lang="en-US" sz="2400" kern="0" spc="-10" dirty="0"/>
              <a:t>results</a:t>
            </a:r>
          </a:p>
          <a:p>
            <a:pPr marL="123317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233170" algn="l"/>
                <a:tab pos="1233805" algn="l"/>
              </a:tabLst>
            </a:pPr>
            <a:r>
              <a:rPr lang="en-US" sz="2400" kern="0" spc="-10" dirty="0"/>
              <a:t>Consolidate </a:t>
            </a:r>
            <a:r>
              <a:rPr lang="en-US" sz="2400" kern="0" dirty="0"/>
              <a:t>and </a:t>
            </a:r>
            <a:r>
              <a:rPr lang="en-US" sz="2400" kern="0" spc="-5" dirty="0"/>
              <a:t>deploy </a:t>
            </a:r>
            <a:r>
              <a:rPr lang="en-US" sz="2400" kern="0" spc="-10" dirty="0"/>
              <a:t>discovered</a:t>
            </a:r>
            <a:r>
              <a:rPr lang="en-US" sz="2400" kern="0" spc="-15" dirty="0"/>
              <a:t> </a:t>
            </a:r>
            <a:r>
              <a:rPr lang="en-US" sz="2400" kern="0" spc="-5" dirty="0"/>
              <a:t>knowledge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EBE0FB9-2FC9-4B55-81D4-9746A4464CA1}"/>
              </a:ext>
            </a:extLst>
          </p:cNvPr>
          <p:cNvSpPr txBox="1"/>
          <p:nvPr/>
        </p:nvSpPr>
        <p:spPr>
          <a:xfrm>
            <a:off x="78739" y="6569510"/>
            <a:ext cx="2630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Based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a slide </a:t>
            </a:r>
            <a:r>
              <a:rPr sz="1400" spc="-5" dirty="0">
                <a:latin typeface="Calibri"/>
                <a:cs typeface="Calibri"/>
              </a:rPr>
              <a:t>by </a:t>
            </a:r>
            <a:r>
              <a:rPr sz="1400" spc="-15" dirty="0">
                <a:latin typeface="Calibri"/>
                <a:cs typeface="Calibri"/>
              </a:rPr>
              <a:t>Pedro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Domingos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5397515D-1BED-4176-A095-D6D34A6280F5}"/>
              </a:ext>
            </a:extLst>
          </p:cNvPr>
          <p:cNvSpPr/>
          <p:nvPr/>
        </p:nvSpPr>
        <p:spPr>
          <a:xfrm>
            <a:off x="139700" y="1435100"/>
            <a:ext cx="11684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06BFFA65-4986-4084-A8EC-B450E925F588}"/>
              </a:ext>
            </a:extLst>
          </p:cNvPr>
          <p:cNvSpPr/>
          <p:nvPr/>
        </p:nvSpPr>
        <p:spPr>
          <a:xfrm>
            <a:off x="203063" y="1476279"/>
            <a:ext cx="1041536" cy="2155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1B3C2FD5-2ABE-43EC-9A05-DCA5A96B3A0D}"/>
              </a:ext>
            </a:extLst>
          </p:cNvPr>
          <p:cNvSpPr/>
          <p:nvPr/>
        </p:nvSpPr>
        <p:spPr>
          <a:xfrm>
            <a:off x="203200" y="1476279"/>
            <a:ext cx="1041400" cy="2156460"/>
          </a:xfrm>
          <a:custGeom>
            <a:avLst/>
            <a:gdLst/>
            <a:ahLst/>
            <a:cxnLst/>
            <a:rect l="l" t="t" r="r" b="b"/>
            <a:pathLst>
              <a:path w="1041400" h="2156460">
                <a:moveTo>
                  <a:pt x="0" y="1258983"/>
                </a:moveTo>
                <a:lnTo>
                  <a:pt x="1312" y="1213761"/>
                </a:lnTo>
                <a:lnTo>
                  <a:pt x="5213" y="1169028"/>
                </a:lnTo>
                <a:lnTo>
                  <a:pt x="11647" y="1124846"/>
                </a:lnTo>
                <a:lnTo>
                  <a:pt x="20558" y="1081275"/>
                </a:lnTo>
                <a:lnTo>
                  <a:pt x="31890" y="1038378"/>
                </a:lnTo>
                <a:lnTo>
                  <a:pt x="45587" y="996218"/>
                </a:lnTo>
                <a:lnTo>
                  <a:pt x="61595" y="954855"/>
                </a:lnTo>
                <a:lnTo>
                  <a:pt x="79857" y="914352"/>
                </a:lnTo>
                <a:lnTo>
                  <a:pt x="100317" y="874771"/>
                </a:lnTo>
                <a:lnTo>
                  <a:pt x="122920" y="836174"/>
                </a:lnTo>
                <a:lnTo>
                  <a:pt x="147610" y="798622"/>
                </a:lnTo>
                <a:lnTo>
                  <a:pt x="174331" y="762177"/>
                </a:lnTo>
                <a:lnTo>
                  <a:pt x="203029" y="726902"/>
                </a:lnTo>
                <a:lnTo>
                  <a:pt x="233646" y="692859"/>
                </a:lnTo>
                <a:lnTo>
                  <a:pt x="266127" y="660109"/>
                </a:lnTo>
                <a:lnTo>
                  <a:pt x="300417" y="628714"/>
                </a:lnTo>
                <a:lnTo>
                  <a:pt x="336461" y="598736"/>
                </a:lnTo>
                <a:lnTo>
                  <a:pt x="374201" y="570237"/>
                </a:lnTo>
                <a:lnTo>
                  <a:pt x="413583" y="543280"/>
                </a:lnTo>
                <a:lnTo>
                  <a:pt x="454550" y="517925"/>
                </a:lnTo>
                <a:lnTo>
                  <a:pt x="497048" y="494235"/>
                </a:lnTo>
                <a:lnTo>
                  <a:pt x="541021" y="472272"/>
                </a:lnTo>
                <a:lnTo>
                  <a:pt x="586412" y="452098"/>
                </a:lnTo>
                <a:lnTo>
                  <a:pt x="633166" y="433774"/>
                </a:lnTo>
                <a:lnTo>
                  <a:pt x="681227" y="417363"/>
                </a:lnTo>
                <a:lnTo>
                  <a:pt x="730541" y="402927"/>
                </a:lnTo>
                <a:lnTo>
                  <a:pt x="781050" y="390527"/>
                </a:lnTo>
                <a:lnTo>
                  <a:pt x="781051" y="520699"/>
                </a:lnTo>
                <a:lnTo>
                  <a:pt x="1041400" y="231868"/>
                </a:lnTo>
                <a:lnTo>
                  <a:pt x="781051" y="0"/>
                </a:lnTo>
                <a:lnTo>
                  <a:pt x="781051" y="130176"/>
                </a:lnTo>
                <a:lnTo>
                  <a:pt x="730542" y="142575"/>
                </a:lnTo>
                <a:lnTo>
                  <a:pt x="681228" y="157012"/>
                </a:lnTo>
                <a:lnTo>
                  <a:pt x="633167" y="173423"/>
                </a:lnTo>
                <a:lnTo>
                  <a:pt x="586413" y="191746"/>
                </a:lnTo>
                <a:lnTo>
                  <a:pt x="541022" y="211921"/>
                </a:lnTo>
                <a:lnTo>
                  <a:pt x="497049" y="233884"/>
                </a:lnTo>
                <a:lnTo>
                  <a:pt x="454551" y="257574"/>
                </a:lnTo>
                <a:lnTo>
                  <a:pt x="413584" y="282928"/>
                </a:lnTo>
                <a:lnTo>
                  <a:pt x="374202" y="309886"/>
                </a:lnTo>
                <a:lnTo>
                  <a:pt x="336461" y="338385"/>
                </a:lnTo>
                <a:lnTo>
                  <a:pt x="300418" y="368362"/>
                </a:lnTo>
                <a:lnTo>
                  <a:pt x="266128" y="399757"/>
                </a:lnTo>
                <a:lnTo>
                  <a:pt x="233647" y="432507"/>
                </a:lnTo>
                <a:lnTo>
                  <a:pt x="203029" y="466551"/>
                </a:lnTo>
                <a:lnTo>
                  <a:pt x="174332" y="501826"/>
                </a:lnTo>
                <a:lnTo>
                  <a:pt x="147611" y="538270"/>
                </a:lnTo>
                <a:lnTo>
                  <a:pt x="122921" y="575822"/>
                </a:lnTo>
                <a:lnTo>
                  <a:pt x="100318" y="614420"/>
                </a:lnTo>
                <a:lnTo>
                  <a:pt x="79858" y="654001"/>
                </a:lnTo>
                <a:lnTo>
                  <a:pt x="61596" y="694504"/>
                </a:lnTo>
                <a:lnTo>
                  <a:pt x="45588" y="735866"/>
                </a:lnTo>
                <a:lnTo>
                  <a:pt x="31891" y="778027"/>
                </a:lnTo>
                <a:lnTo>
                  <a:pt x="20559" y="820923"/>
                </a:lnTo>
                <a:lnTo>
                  <a:pt x="11648" y="864494"/>
                </a:lnTo>
                <a:lnTo>
                  <a:pt x="5214" y="908677"/>
                </a:lnTo>
                <a:lnTo>
                  <a:pt x="1313" y="953409"/>
                </a:lnTo>
                <a:lnTo>
                  <a:pt x="0" y="998631"/>
                </a:lnTo>
                <a:lnTo>
                  <a:pt x="0" y="1258983"/>
                </a:lnTo>
                <a:lnTo>
                  <a:pt x="1274" y="1303749"/>
                </a:lnTo>
                <a:lnTo>
                  <a:pt x="5058" y="1347947"/>
                </a:lnTo>
                <a:lnTo>
                  <a:pt x="11291" y="1391525"/>
                </a:lnTo>
                <a:lnTo>
                  <a:pt x="19914" y="1434433"/>
                </a:lnTo>
                <a:lnTo>
                  <a:pt x="30867" y="1476618"/>
                </a:lnTo>
                <a:lnTo>
                  <a:pt x="44091" y="1518030"/>
                </a:lnTo>
                <a:lnTo>
                  <a:pt x="59526" y="1558616"/>
                </a:lnTo>
                <a:lnTo>
                  <a:pt x="77112" y="1598326"/>
                </a:lnTo>
                <a:lnTo>
                  <a:pt x="96790" y="1637109"/>
                </a:lnTo>
                <a:lnTo>
                  <a:pt x="118499" y="1674911"/>
                </a:lnTo>
                <a:lnTo>
                  <a:pt x="142181" y="1711684"/>
                </a:lnTo>
                <a:lnTo>
                  <a:pt x="167775" y="1747374"/>
                </a:lnTo>
                <a:lnTo>
                  <a:pt x="195223" y="1781931"/>
                </a:lnTo>
                <a:lnTo>
                  <a:pt x="224463" y="1815303"/>
                </a:lnTo>
                <a:lnTo>
                  <a:pt x="255437" y="1847439"/>
                </a:lnTo>
                <a:lnTo>
                  <a:pt x="288085" y="1878287"/>
                </a:lnTo>
                <a:lnTo>
                  <a:pt x="322348" y="1907797"/>
                </a:lnTo>
                <a:lnTo>
                  <a:pt x="358165" y="1935916"/>
                </a:lnTo>
                <a:lnTo>
                  <a:pt x="395476" y="1962593"/>
                </a:lnTo>
                <a:lnTo>
                  <a:pt x="434224" y="1987778"/>
                </a:lnTo>
                <a:lnTo>
                  <a:pt x="474346" y="2011417"/>
                </a:lnTo>
                <a:lnTo>
                  <a:pt x="515785" y="2033461"/>
                </a:lnTo>
                <a:lnTo>
                  <a:pt x="558480" y="2053858"/>
                </a:lnTo>
                <a:lnTo>
                  <a:pt x="602372" y="2072556"/>
                </a:lnTo>
                <a:lnTo>
                  <a:pt x="647400" y="2089504"/>
                </a:lnTo>
                <a:lnTo>
                  <a:pt x="693506" y="2104650"/>
                </a:lnTo>
                <a:lnTo>
                  <a:pt x="740629" y="2117944"/>
                </a:lnTo>
                <a:lnTo>
                  <a:pt x="788711" y="2129334"/>
                </a:lnTo>
                <a:lnTo>
                  <a:pt x="837691" y="2138767"/>
                </a:lnTo>
                <a:lnTo>
                  <a:pt x="887509" y="2146194"/>
                </a:lnTo>
                <a:lnTo>
                  <a:pt x="938106" y="2151563"/>
                </a:lnTo>
                <a:lnTo>
                  <a:pt x="989423" y="2154822"/>
                </a:lnTo>
                <a:lnTo>
                  <a:pt x="1041400" y="2155920"/>
                </a:lnTo>
                <a:lnTo>
                  <a:pt x="1041400" y="1895569"/>
                </a:lnTo>
                <a:lnTo>
                  <a:pt x="989994" y="1894489"/>
                </a:lnTo>
                <a:lnTo>
                  <a:pt x="939172" y="1891280"/>
                </a:lnTo>
                <a:lnTo>
                  <a:pt x="888999" y="1885990"/>
                </a:lnTo>
                <a:lnTo>
                  <a:pt x="839537" y="1878665"/>
                </a:lnTo>
                <a:lnTo>
                  <a:pt x="790850" y="1869353"/>
                </a:lnTo>
                <a:lnTo>
                  <a:pt x="743001" y="1858101"/>
                </a:lnTo>
                <a:lnTo>
                  <a:pt x="696054" y="1844957"/>
                </a:lnTo>
                <a:lnTo>
                  <a:pt x="650072" y="1829967"/>
                </a:lnTo>
                <a:lnTo>
                  <a:pt x="605118" y="1813178"/>
                </a:lnTo>
                <a:lnTo>
                  <a:pt x="561256" y="1794639"/>
                </a:lnTo>
                <a:lnTo>
                  <a:pt x="518550" y="1774396"/>
                </a:lnTo>
                <a:lnTo>
                  <a:pt x="477063" y="1752496"/>
                </a:lnTo>
                <a:lnTo>
                  <a:pt x="436858" y="1728986"/>
                </a:lnTo>
                <a:lnTo>
                  <a:pt x="397999" y="1703914"/>
                </a:lnTo>
                <a:lnTo>
                  <a:pt x="360549" y="1677327"/>
                </a:lnTo>
                <a:lnTo>
                  <a:pt x="324571" y="1649272"/>
                </a:lnTo>
                <a:lnTo>
                  <a:pt x="290130" y="1619797"/>
                </a:lnTo>
                <a:lnTo>
                  <a:pt x="257287" y="1588947"/>
                </a:lnTo>
                <a:lnTo>
                  <a:pt x="226108" y="1556772"/>
                </a:lnTo>
                <a:lnTo>
                  <a:pt x="196655" y="1523318"/>
                </a:lnTo>
                <a:lnTo>
                  <a:pt x="168992" y="1488631"/>
                </a:lnTo>
                <a:lnTo>
                  <a:pt x="143182" y="1452760"/>
                </a:lnTo>
                <a:lnTo>
                  <a:pt x="119288" y="1415751"/>
                </a:lnTo>
                <a:lnTo>
                  <a:pt x="97375" y="1377653"/>
                </a:lnTo>
                <a:lnTo>
                  <a:pt x="77505" y="1338511"/>
                </a:lnTo>
                <a:lnTo>
                  <a:pt x="59741" y="1298373"/>
                </a:lnTo>
                <a:lnTo>
                  <a:pt x="44148" y="1257286"/>
                </a:lnTo>
                <a:lnTo>
                  <a:pt x="30789" y="1215298"/>
                </a:lnTo>
                <a:lnTo>
                  <a:pt x="19727" y="1172456"/>
                </a:lnTo>
                <a:lnTo>
                  <a:pt x="11026" y="1128807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E0E6E2B5-C5C5-498A-8A9B-82BBF078FE6B}"/>
              </a:ext>
            </a:extLst>
          </p:cNvPr>
          <p:cNvSpPr txBox="1"/>
          <p:nvPr/>
        </p:nvSpPr>
        <p:spPr>
          <a:xfrm>
            <a:off x="356882" y="2429112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oo</a:t>
            </a: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34254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304FDEDE-D993-4C6B-87CA-CC037EA12FDE}"/>
              </a:ext>
            </a:extLst>
          </p:cNvPr>
          <p:cNvSpPr txBox="1">
            <a:spLocks/>
          </p:cNvSpPr>
          <p:nvPr/>
        </p:nvSpPr>
        <p:spPr>
          <a:xfrm>
            <a:off x="302236" y="47698"/>
            <a:ext cx="5740908" cy="6959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endParaRPr lang="zh-TW" altLang="en-US" kern="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EBE0FB9-2FC9-4B55-81D4-9746A4464CA1}"/>
              </a:ext>
            </a:extLst>
          </p:cNvPr>
          <p:cNvSpPr txBox="1"/>
          <p:nvPr/>
        </p:nvSpPr>
        <p:spPr>
          <a:xfrm>
            <a:off x="78739" y="6569510"/>
            <a:ext cx="2630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Based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a slide </a:t>
            </a:r>
            <a:r>
              <a:rPr sz="1400" spc="-5" dirty="0">
                <a:latin typeface="Calibri"/>
                <a:cs typeface="Calibri"/>
              </a:rPr>
              <a:t>by </a:t>
            </a:r>
            <a:r>
              <a:rPr sz="1400" spc="-15" dirty="0">
                <a:latin typeface="Calibri"/>
                <a:cs typeface="Calibri"/>
              </a:rPr>
              <a:t>Pedro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Domingos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90B44FD0-E56B-4047-A25C-28CCBCB1322F}"/>
              </a:ext>
            </a:extLst>
          </p:cNvPr>
          <p:cNvSpPr txBox="1">
            <a:spLocks/>
          </p:cNvSpPr>
          <p:nvPr/>
        </p:nvSpPr>
        <p:spPr>
          <a:xfrm>
            <a:off x="228815" y="79981"/>
            <a:ext cx="7302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Lessons </a:t>
            </a:r>
            <a:r>
              <a:rPr kumimoji="0" lang="en-US" sz="44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Learned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about</a:t>
            </a:r>
            <a:r>
              <a:rPr kumimoji="0" lang="en-US" sz="4400" b="0" i="0" u="none" strike="noStrike" kern="0" cap="none" spc="-3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Learning</a:t>
            </a: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487633CA-BD7D-48BA-BA66-F80B58674C01}"/>
              </a:ext>
            </a:extLst>
          </p:cNvPr>
          <p:cNvSpPr txBox="1"/>
          <p:nvPr/>
        </p:nvSpPr>
        <p:spPr>
          <a:xfrm>
            <a:off x="535940" y="1125220"/>
            <a:ext cx="7994650" cy="46304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79375" indent="-342900">
              <a:lnSpc>
                <a:spcPct val="1012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Learning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can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prstClr val="black"/>
                </a:solidFill>
                <a:latin typeface="Calibri"/>
                <a:cs typeface="Calibri"/>
              </a:rPr>
              <a:t>viewed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as using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direct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indirect  experience </a:t>
            </a:r>
            <a:r>
              <a:rPr sz="2800" spc="-15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prstClr val="black"/>
                </a:solidFill>
                <a:latin typeface="Calibri"/>
                <a:cs typeface="Calibri"/>
              </a:rPr>
              <a:t>approximate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chosen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target</a:t>
            </a:r>
            <a:r>
              <a:rPr sz="2800" spc="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function.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sz="3750">
              <a:solidFill>
                <a:prstClr val="black"/>
              </a:solidFill>
              <a:latin typeface="Calibri"/>
              <a:cs typeface="Calibri"/>
            </a:endParaRPr>
          </a:p>
          <a:p>
            <a:pPr marL="355600" marR="10795" indent="-342900">
              <a:lnSpc>
                <a:spcPct val="101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Function </a:t>
            </a:r>
            <a:r>
              <a:rPr sz="2800" spc="-15" dirty="0">
                <a:solidFill>
                  <a:prstClr val="black"/>
                </a:solidFill>
                <a:latin typeface="Calibri"/>
                <a:cs typeface="Calibri"/>
              </a:rPr>
              <a:t>approximation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can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prstClr val="black"/>
                </a:solidFill>
                <a:latin typeface="Calibri"/>
                <a:cs typeface="Calibri"/>
              </a:rPr>
              <a:t>viewed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as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search  through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space of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hypotheses </a:t>
            </a:r>
            <a:r>
              <a:rPr sz="2800" spc="-15" dirty="0">
                <a:solidFill>
                  <a:prstClr val="black"/>
                </a:solidFill>
                <a:latin typeface="Calibri"/>
                <a:cs typeface="Calibri"/>
              </a:rPr>
              <a:t>(representations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of  functions)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one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that best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fits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prstClr val="black"/>
                </a:solidFill>
                <a:latin typeface="Calibri"/>
                <a:cs typeface="Calibri"/>
              </a:rPr>
              <a:t>training</a:t>
            </a:r>
            <a:r>
              <a:rPr sz="2800" spc="7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prstClr val="black"/>
                </a:solidFill>
                <a:latin typeface="Calibri"/>
                <a:cs typeface="Calibri"/>
              </a:rPr>
              <a:t>data.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  <a:p>
            <a:pPr>
              <a:spcBef>
                <a:spcPts val="10"/>
              </a:spcBef>
              <a:buFont typeface="Arial"/>
              <a:buChar char="•"/>
            </a:pPr>
            <a:endParaRPr sz="3800">
              <a:solidFill>
                <a:prstClr val="black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99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Different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learning methods assume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different 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hypothesis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spaces </a:t>
            </a:r>
            <a:r>
              <a:rPr sz="2800" spc="-15" dirty="0">
                <a:solidFill>
                  <a:prstClr val="black"/>
                </a:solidFill>
                <a:latin typeface="Calibri"/>
                <a:cs typeface="Calibri"/>
              </a:rPr>
              <a:t>(representation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languages) and/or  employ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different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search</a:t>
            </a:r>
            <a:r>
              <a:rPr sz="2800"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techniques.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584EACD9-F01B-440E-B01E-3BDEBE2846CA}"/>
              </a:ext>
            </a:extLst>
          </p:cNvPr>
          <p:cNvSpPr txBox="1"/>
          <p:nvPr/>
        </p:nvSpPr>
        <p:spPr>
          <a:xfrm>
            <a:off x="78739" y="6569510"/>
            <a:ext cx="18186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Slide credit: </a:t>
            </a:r>
            <a:r>
              <a:rPr sz="1400" spc="-10" dirty="0">
                <a:solidFill>
                  <a:prstClr val="black"/>
                </a:solidFill>
                <a:latin typeface="Calibri"/>
                <a:cs typeface="Calibri"/>
              </a:rPr>
              <a:t>Ray</a:t>
            </a:r>
            <a:r>
              <a:rPr sz="14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Mooney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05682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11">
                <a:extLst>
                  <a:ext uri="{FF2B5EF4-FFF2-40B4-BE49-F238E27FC236}">
                    <a16:creationId xmlns:a16="http://schemas.microsoft.com/office/drawing/2014/main" id="{68C278C8-4A0D-47A1-AEAB-7C6B0BEAAC38}"/>
                  </a:ext>
                </a:extLst>
              </p:cNvPr>
              <p:cNvSpPr txBox="1"/>
              <p:nvPr/>
            </p:nvSpPr>
            <p:spPr>
              <a:xfrm>
                <a:off x="808188" y="3659193"/>
                <a:ext cx="1363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5" name="文字方塊 11">
                <a:extLst>
                  <a:ext uri="{FF2B5EF4-FFF2-40B4-BE49-F238E27FC236}">
                    <a16:creationId xmlns:a16="http://schemas.microsoft.com/office/drawing/2014/main" id="{68C278C8-4A0D-47A1-AEAB-7C6B0BEAA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88" y="3659193"/>
                <a:ext cx="1363130" cy="369332"/>
              </a:xfrm>
              <a:prstGeom prst="rect">
                <a:avLst/>
              </a:prstGeom>
              <a:blipFill>
                <a:blip r:embed="rId3"/>
                <a:stretch>
                  <a:fillRect l="-4933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字方塊 16">
            <a:extLst>
              <a:ext uri="{FF2B5EF4-FFF2-40B4-BE49-F238E27FC236}">
                <a16:creationId xmlns:a16="http://schemas.microsoft.com/office/drawing/2014/main" id="{0E42210D-26B7-4AB0-A630-0E2F2B5FA357}"/>
              </a:ext>
            </a:extLst>
          </p:cNvPr>
          <p:cNvSpPr txBox="1"/>
          <p:nvPr/>
        </p:nvSpPr>
        <p:spPr>
          <a:xfrm>
            <a:off x="284384" y="1774178"/>
            <a:ext cx="233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Training: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18">
                <a:extLst>
                  <a:ext uri="{FF2B5EF4-FFF2-40B4-BE49-F238E27FC236}">
                    <a16:creationId xmlns:a16="http://schemas.microsoft.com/office/drawing/2014/main" id="{36E77632-E09C-4268-A551-59473E47A3A0}"/>
                  </a:ext>
                </a:extLst>
              </p:cNvPr>
              <p:cNvSpPr txBox="1"/>
              <p:nvPr/>
            </p:nvSpPr>
            <p:spPr>
              <a:xfrm>
                <a:off x="4090954" y="3659193"/>
                <a:ext cx="686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7" name="文字方塊 18">
                <a:extLst>
                  <a:ext uri="{FF2B5EF4-FFF2-40B4-BE49-F238E27FC236}">
                    <a16:creationId xmlns:a16="http://schemas.microsoft.com/office/drawing/2014/main" id="{36E77632-E09C-4268-A551-59473E47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954" y="3659193"/>
                <a:ext cx="686534" cy="369332"/>
              </a:xfrm>
              <a:prstGeom prst="rect">
                <a:avLst/>
              </a:prstGeom>
              <a:blipFill>
                <a:blip r:embed="rId4"/>
                <a:stretch>
                  <a:fillRect l="-973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C112274-5464-4A90-8D4A-E017F2E80321}"/>
                  </a:ext>
                </a:extLst>
              </p:cNvPr>
              <p:cNvSpPr/>
              <p:nvPr/>
            </p:nvSpPr>
            <p:spPr>
              <a:xfrm>
                <a:off x="6207371" y="3597403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𝑎𝑟𝑔</m:t>
                      </m:r>
                      <m:func>
                        <m:func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C112274-5464-4A90-8D4A-E017F2E80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371" y="3597403"/>
                <a:ext cx="2263440" cy="572849"/>
              </a:xfrm>
              <a:prstGeom prst="rect">
                <a:avLst/>
              </a:prstGeom>
              <a:blipFill>
                <a:blip r:embed="rId5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2">
                <a:extLst>
                  <a:ext uri="{FF2B5EF4-FFF2-40B4-BE49-F238E27FC236}">
                    <a16:creationId xmlns:a16="http://schemas.microsoft.com/office/drawing/2014/main" id="{F12E1857-8C6D-4009-B77F-72E316AB0F3A}"/>
                  </a:ext>
                </a:extLst>
              </p:cNvPr>
              <p:cNvSpPr txBox="1"/>
              <p:nvPr/>
            </p:nvSpPr>
            <p:spPr>
              <a:xfrm>
                <a:off x="3477048" y="4946901"/>
                <a:ext cx="5460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rPr>
                  <a:t>Use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rPr>
                  <a:t>to label the testing data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79" name="文字方塊 2">
                <a:extLst>
                  <a:ext uri="{FF2B5EF4-FFF2-40B4-BE49-F238E27FC236}">
                    <a16:creationId xmlns:a16="http://schemas.microsoft.com/office/drawing/2014/main" id="{F12E1857-8C6D-4009-B77F-72E316AB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48" y="4946901"/>
                <a:ext cx="5460646" cy="461665"/>
              </a:xfrm>
              <a:prstGeom prst="rect">
                <a:avLst/>
              </a:prstGeom>
              <a:blipFill>
                <a:blip r:embed="rId6"/>
                <a:stretch>
                  <a:fillRect l="-1674" t="-921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群組 6">
            <a:extLst>
              <a:ext uri="{FF2B5EF4-FFF2-40B4-BE49-F238E27FC236}">
                <a16:creationId xmlns:a16="http://schemas.microsoft.com/office/drawing/2014/main" id="{1717C002-EB6C-40D8-B489-128E1A174E00}"/>
              </a:ext>
            </a:extLst>
          </p:cNvPr>
          <p:cNvGrpSpPr/>
          <p:nvPr/>
        </p:nvGrpSpPr>
        <p:grpSpPr>
          <a:xfrm>
            <a:off x="284384" y="1288307"/>
            <a:ext cx="6072941" cy="461665"/>
            <a:chOff x="628650" y="1668280"/>
            <a:chExt cx="6072941" cy="461665"/>
          </a:xfrm>
        </p:grpSpPr>
        <p:sp>
          <p:nvSpPr>
            <p:cNvPr id="81" name="文字方塊 10">
              <a:extLst>
                <a:ext uri="{FF2B5EF4-FFF2-40B4-BE49-F238E27FC236}">
                  <a16:creationId xmlns:a16="http://schemas.microsoft.com/office/drawing/2014/main" id="{59228471-FF0D-45DC-B229-02558FE520B0}"/>
                </a:ext>
              </a:extLst>
            </p:cNvPr>
            <p:cNvSpPr txBox="1"/>
            <p:nvPr/>
          </p:nvSpPr>
          <p:spPr>
            <a:xfrm>
              <a:off x="628650" y="1668280"/>
              <a:ext cx="1933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Training data: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12">
                  <a:extLst>
                    <a:ext uri="{FF2B5EF4-FFF2-40B4-BE49-F238E27FC236}">
                      <a16:creationId xmlns:a16="http://schemas.microsoft.com/office/drawing/2014/main" id="{0BF62A5C-19C3-4772-8018-609D76D43866}"/>
                    </a:ext>
                  </a:extLst>
                </p:cNvPr>
                <p:cNvSpPr txBox="1"/>
                <p:nvPr/>
              </p:nvSpPr>
              <p:spPr>
                <a:xfrm>
                  <a:off x="2562381" y="1690689"/>
                  <a:ext cx="4139210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TW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kumimoji="0" lang="en-US" altLang="zh-TW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altLang="zh-TW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zh-TW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d>
                              <m:dPr>
                                <m:ctrl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TW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kumimoji="0" lang="en-US" altLang="zh-TW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altLang="zh-TW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zh-TW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,…,</m:t>
                            </m:r>
                            <m:d>
                              <m:dPr>
                                <m:ctrl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TW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kumimoji="0" lang="en-US" altLang="zh-TW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𝑵</m:t>
                                    </m:r>
                                  </m:sup>
                                </m:sSup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altLang="zh-TW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zh-TW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BE9DC8A-4AF8-4D2A-9228-81A612B10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381" y="1690689"/>
                  <a:ext cx="4139210" cy="41684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群組 5">
            <a:extLst>
              <a:ext uri="{FF2B5EF4-FFF2-40B4-BE49-F238E27FC236}">
                <a16:creationId xmlns:a16="http://schemas.microsoft.com/office/drawing/2014/main" id="{C842B6EA-A2BB-41EC-9F26-0F82EFB37FD5}"/>
              </a:ext>
            </a:extLst>
          </p:cNvPr>
          <p:cNvGrpSpPr/>
          <p:nvPr/>
        </p:nvGrpSpPr>
        <p:grpSpPr>
          <a:xfrm>
            <a:off x="284384" y="4365841"/>
            <a:ext cx="4791499" cy="461665"/>
            <a:chOff x="628650" y="2434818"/>
            <a:chExt cx="4791499" cy="461665"/>
          </a:xfrm>
        </p:grpSpPr>
        <p:sp>
          <p:nvSpPr>
            <p:cNvPr id="84" name="文字方塊 13">
              <a:extLst>
                <a:ext uri="{FF2B5EF4-FFF2-40B4-BE49-F238E27FC236}">
                  <a16:creationId xmlns:a16="http://schemas.microsoft.com/office/drawing/2014/main" id="{BC943890-3615-4184-A4B8-BCA5034864F1}"/>
                </a:ext>
              </a:extLst>
            </p:cNvPr>
            <p:cNvSpPr txBox="1"/>
            <p:nvPr/>
          </p:nvSpPr>
          <p:spPr>
            <a:xfrm>
              <a:off x="628650" y="2434818"/>
              <a:ext cx="1933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Testing data: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14">
                  <a:extLst>
                    <a:ext uri="{FF2B5EF4-FFF2-40B4-BE49-F238E27FC236}">
                      <a16:creationId xmlns:a16="http://schemas.microsoft.com/office/drawing/2014/main" id="{5287991D-21DB-4D0C-A693-327BF3E4406A}"/>
                    </a:ext>
                  </a:extLst>
                </p:cNvPr>
                <p:cNvSpPr txBox="1"/>
                <p:nvPr/>
              </p:nvSpPr>
              <p:spPr>
                <a:xfrm>
                  <a:off x="2442411" y="2481433"/>
                  <a:ext cx="2977738" cy="4150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altLang="zh-TW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0" lang="en-US" altLang="zh-TW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𝑵</m:t>
                                </m:r>
                                <m:r>
                                  <a:rPr kumimoji="0" lang="en-US" altLang="zh-TW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TW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0" lang="en-US" altLang="zh-TW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0" lang="en-US" altLang="zh-TW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𝑵</m:t>
                                </m:r>
                                <m:r>
                                  <a:rPr kumimoji="0" lang="en-US" altLang="zh-TW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TW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kumimoji="0" lang="en-US" altLang="zh-TW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0" lang="en-US" altLang="zh-TW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𝑵</m:t>
                                </m:r>
                                <m:r>
                                  <a:rPr kumimoji="0" lang="en-US" altLang="zh-TW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TW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𝑴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60FA7C5-527B-48C5-844F-237249021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411" y="2481433"/>
                  <a:ext cx="2977738" cy="4150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17">
                <a:extLst>
                  <a:ext uri="{FF2B5EF4-FFF2-40B4-BE49-F238E27FC236}">
                    <a16:creationId xmlns:a16="http://schemas.microsoft.com/office/drawing/2014/main" id="{5A8E6FD5-4C7E-48EB-9242-5C5150296B52}"/>
                  </a:ext>
                </a:extLst>
              </p:cNvPr>
              <p:cNvSpPr txBox="1"/>
              <p:nvPr/>
            </p:nvSpPr>
            <p:spPr>
              <a:xfrm>
                <a:off x="2101619" y="5612298"/>
                <a:ext cx="300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sup>
                          </m:s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</m:sup>
                          </m:s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,…,</m:t>
                          </m:r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86" name="文字方塊 17">
                <a:extLst>
                  <a:ext uri="{FF2B5EF4-FFF2-40B4-BE49-F238E27FC236}">
                    <a16:creationId xmlns:a16="http://schemas.microsoft.com/office/drawing/2014/main" id="{5A8E6FD5-4C7E-48EB-9242-5C5150296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19" y="5612298"/>
                <a:ext cx="3007105" cy="369332"/>
              </a:xfrm>
              <a:prstGeom prst="rect">
                <a:avLst/>
              </a:prstGeom>
              <a:blipFill>
                <a:blip r:embed="rId14"/>
                <a:stretch>
                  <a:fillRect t="-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9" name="內容版面配置區 3">
            <a:extLst>
              <a:ext uri="{FF2B5EF4-FFF2-40B4-BE49-F238E27FC236}">
                <a16:creationId xmlns:a16="http://schemas.microsoft.com/office/drawing/2014/main" id="{20E94ACF-F84F-41B9-B399-69D547CE4A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4111" y="735363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708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6" grpId="0"/>
      <p:bldGraphic spid="89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pic>
        <p:nvPicPr>
          <p:cNvPr id="8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550E37CD-08AE-4E65-9FFE-91C220EB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529" y="388810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3">
            <a:extLst>
              <a:ext uri="{FF2B5EF4-FFF2-40B4-BE49-F238E27FC236}">
                <a16:creationId xmlns:a16="http://schemas.microsoft.com/office/drawing/2014/main" id="{77EA009F-9CC7-4C9F-9ADC-F1FFDC7A4449}"/>
              </a:ext>
            </a:extLst>
          </p:cNvPr>
          <p:cNvSpPr txBox="1"/>
          <p:nvPr/>
        </p:nvSpPr>
        <p:spPr>
          <a:xfrm>
            <a:off x="2894692" y="73536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 on 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文字方塊 4">
            <a:extLst>
              <a:ext uri="{FF2B5EF4-FFF2-40B4-BE49-F238E27FC236}">
                <a16:creationId xmlns:a16="http://schemas.microsoft.com/office/drawing/2014/main" id="{BC3F6A89-3C4D-4A62-9862-202ED1F0ACC3}"/>
              </a:ext>
            </a:extLst>
          </p:cNvPr>
          <p:cNvSpPr txBox="1"/>
          <p:nvPr/>
        </p:nvSpPr>
        <p:spPr>
          <a:xfrm>
            <a:off x="2587171" y="133227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文字方塊 5">
            <a:extLst>
              <a:ext uri="{FF2B5EF4-FFF2-40B4-BE49-F238E27FC236}">
                <a16:creationId xmlns:a16="http://schemas.microsoft.com/office/drawing/2014/main" id="{DF076D1C-0F45-486C-AF5F-B55FCBB9B4FB}"/>
              </a:ext>
            </a:extLst>
          </p:cNvPr>
          <p:cNvSpPr txBox="1"/>
          <p:nvPr/>
        </p:nvSpPr>
        <p:spPr>
          <a:xfrm>
            <a:off x="5496381" y="133227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字方塊 6">
            <a:extLst>
              <a:ext uri="{FF2B5EF4-FFF2-40B4-BE49-F238E27FC236}">
                <a16:creationId xmlns:a16="http://schemas.microsoft.com/office/drawing/2014/main" id="{FC360413-8EA0-4710-BF58-311793A812F1}"/>
              </a:ext>
            </a:extLst>
          </p:cNvPr>
          <p:cNvSpPr txBox="1"/>
          <p:nvPr/>
        </p:nvSpPr>
        <p:spPr>
          <a:xfrm>
            <a:off x="811779" y="215312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model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bias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文字方塊 7">
            <a:extLst>
              <a:ext uri="{FF2B5EF4-FFF2-40B4-BE49-F238E27FC236}">
                <a16:creationId xmlns:a16="http://schemas.microsoft.com/office/drawing/2014/main" id="{C7815180-863A-42FB-AA35-BCB76C5B4008}"/>
              </a:ext>
            </a:extLst>
          </p:cNvPr>
          <p:cNvSpPr txBox="1"/>
          <p:nvPr/>
        </p:nvSpPr>
        <p:spPr>
          <a:xfrm>
            <a:off x="3286576" y="237551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optimization </a:t>
            </a:r>
          </a:p>
        </p:txBody>
      </p:sp>
      <p:sp>
        <p:nvSpPr>
          <p:cNvPr id="14" name="文字方塊 8">
            <a:extLst>
              <a:ext uri="{FF2B5EF4-FFF2-40B4-BE49-F238E27FC236}">
                <a16:creationId xmlns:a16="http://schemas.microsoft.com/office/drawing/2014/main" id="{A4B48E62-EB23-424A-879D-F59EC5C13A16}"/>
              </a:ext>
            </a:extLst>
          </p:cNvPr>
          <p:cNvSpPr txBox="1"/>
          <p:nvPr/>
        </p:nvSpPr>
        <p:spPr>
          <a:xfrm>
            <a:off x="475682" y="327108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make your model complex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文字方塊 9">
            <a:extLst>
              <a:ext uri="{FF2B5EF4-FFF2-40B4-BE49-F238E27FC236}">
                <a16:creationId xmlns:a16="http://schemas.microsoft.com/office/drawing/2014/main" id="{20B388EC-603B-4CA1-89B2-C6086FB5B69A}"/>
              </a:ext>
            </a:extLst>
          </p:cNvPr>
          <p:cNvSpPr txBox="1"/>
          <p:nvPr/>
        </p:nvSpPr>
        <p:spPr>
          <a:xfrm>
            <a:off x="2731743" y="3269622"/>
            <a:ext cx="222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powerful optimization technology 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字方塊 10">
            <a:extLst>
              <a:ext uri="{FF2B5EF4-FFF2-40B4-BE49-F238E27FC236}">
                <a16:creationId xmlns:a16="http://schemas.microsoft.com/office/drawing/2014/main" id="{7F1CBBDE-8572-493A-A2D2-563C35626E7F}"/>
              </a:ext>
            </a:extLst>
          </p:cNvPr>
          <p:cNvSpPr txBox="1"/>
          <p:nvPr/>
        </p:nvSpPr>
        <p:spPr>
          <a:xfrm>
            <a:off x="5496381" y="222776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 on testing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字方塊 11">
            <a:extLst>
              <a:ext uri="{FF2B5EF4-FFF2-40B4-BE49-F238E27FC236}">
                <a16:creationId xmlns:a16="http://schemas.microsoft.com/office/drawing/2014/main" id="{9E2B6E26-CB59-46F5-BB1A-7FA9A6678111}"/>
              </a:ext>
            </a:extLst>
          </p:cNvPr>
          <p:cNvSpPr txBox="1"/>
          <p:nvPr/>
        </p:nvSpPr>
        <p:spPr>
          <a:xfrm>
            <a:off x="3286575" y="423313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overfitting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文字方塊 12">
            <a:extLst>
              <a:ext uri="{FF2B5EF4-FFF2-40B4-BE49-F238E27FC236}">
                <a16:creationId xmlns:a16="http://schemas.microsoft.com/office/drawing/2014/main" id="{5A204754-E92D-4A9A-A648-D6648E3291D2}"/>
              </a:ext>
            </a:extLst>
          </p:cNvPr>
          <p:cNvSpPr txBox="1"/>
          <p:nvPr/>
        </p:nvSpPr>
        <p:spPr>
          <a:xfrm>
            <a:off x="6318591" y="423313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mismatch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文字方塊 13">
            <a:extLst>
              <a:ext uri="{FF2B5EF4-FFF2-40B4-BE49-F238E27FC236}">
                <a16:creationId xmlns:a16="http://schemas.microsoft.com/office/drawing/2014/main" id="{3714A1D3-C187-493F-A780-0779247562A7}"/>
              </a:ext>
            </a:extLst>
          </p:cNvPr>
          <p:cNvSpPr txBox="1"/>
          <p:nvPr/>
        </p:nvSpPr>
        <p:spPr>
          <a:xfrm>
            <a:off x="7351851" y="297035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字方塊 14">
            <a:extLst>
              <a:ext uri="{FF2B5EF4-FFF2-40B4-BE49-F238E27FC236}">
                <a16:creationId xmlns:a16="http://schemas.microsoft.com/office/drawing/2014/main" id="{24A90CA5-9DB1-403A-B927-77FE34CC89A1}"/>
              </a:ext>
            </a:extLst>
          </p:cNvPr>
          <p:cNvSpPr txBox="1"/>
          <p:nvPr/>
        </p:nvSpPr>
        <p:spPr>
          <a:xfrm>
            <a:off x="5094098" y="301169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線單箭頭接點 19">
            <a:extLst>
              <a:ext uri="{FF2B5EF4-FFF2-40B4-BE49-F238E27FC236}">
                <a16:creationId xmlns:a16="http://schemas.microsoft.com/office/drawing/2014/main" id="{9C529FF9-B9D0-46F2-B3A1-2A825C3A4397}"/>
              </a:ext>
            </a:extLst>
          </p:cNvPr>
          <p:cNvCxnSpPr>
            <a:cxnSpLocks/>
          </p:cNvCxnSpPr>
          <p:nvPr/>
        </p:nvCxnSpPr>
        <p:spPr>
          <a:xfrm flipH="1">
            <a:off x="2838223" y="118054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0">
            <a:extLst>
              <a:ext uri="{FF2B5EF4-FFF2-40B4-BE49-F238E27FC236}">
                <a16:creationId xmlns:a16="http://schemas.microsoft.com/office/drawing/2014/main" id="{C46062FB-2D4A-4861-9CD5-DA94CF7A5C4F}"/>
              </a:ext>
            </a:extLst>
          </p:cNvPr>
          <p:cNvCxnSpPr>
            <a:cxnSpLocks/>
          </p:cNvCxnSpPr>
          <p:nvPr/>
        </p:nvCxnSpPr>
        <p:spPr>
          <a:xfrm>
            <a:off x="4824187" y="118702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3">
            <a:extLst>
              <a:ext uri="{FF2B5EF4-FFF2-40B4-BE49-F238E27FC236}">
                <a16:creationId xmlns:a16="http://schemas.microsoft.com/office/drawing/2014/main" id="{63396776-B074-4E81-A0AE-F2A8CDCB2CEE}"/>
              </a:ext>
            </a:extLst>
          </p:cNvPr>
          <p:cNvCxnSpPr>
            <a:cxnSpLocks/>
          </p:cNvCxnSpPr>
          <p:nvPr/>
        </p:nvCxnSpPr>
        <p:spPr>
          <a:xfrm flipH="1">
            <a:off x="1630589" y="231496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5">
            <a:extLst>
              <a:ext uri="{FF2B5EF4-FFF2-40B4-BE49-F238E27FC236}">
                <a16:creationId xmlns:a16="http://schemas.microsoft.com/office/drawing/2014/main" id="{C852B356-BD11-4078-BDE6-96D40FA0C81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4552" y="233382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9">
            <a:extLst>
              <a:ext uri="{FF2B5EF4-FFF2-40B4-BE49-F238E27FC236}">
                <a16:creationId xmlns:a16="http://schemas.microsoft.com/office/drawing/2014/main" id="{D6FE65B4-7DC8-40B6-872F-3206967CA7DE}"/>
              </a:ext>
            </a:extLst>
          </p:cNvPr>
          <p:cNvCxnSpPr>
            <a:cxnSpLocks/>
          </p:cNvCxnSpPr>
          <p:nvPr/>
        </p:nvCxnSpPr>
        <p:spPr>
          <a:xfrm flipH="1">
            <a:off x="5705248" y="267122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1">
            <a:extLst>
              <a:ext uri="{FF2B5EF4-FFF2-40B4-BE49-F238E27FC236}">
                <a16:creationId xmlns:a16="http://schemas.microsoft.com/office/drawing/2014/main" id="{DFA4D490-8B0E-4A05-8ED8-CE4BDEF0222D}"/>
              </a:ext>
            </a:extLst>
          </p:cNvPr>
          <p:cNvCxnSpPr>
            <a:cxnSpLocks/>
          </p:cNvCxnSpPr>
          <p:nvPr/>
        </p:nvCxnSpPr>
        <p:spPr>
          <a:xfrm>
            <a:off x="6978527" y="267119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43">
            <a:extLst>
              <a:ext uri="{FF2B5EF4-FFF2-40B4-BE49-F238E27FC236}">
                <a16:creationId xmlns:a16="http://schemas.microsoft.com/office/drawing/2014/main" id="{272076F7-354C-46CA-91B8-11C97C619C14}"/>
              </a:ext>
            </a:extLst>
          </p:cNvPr>
          <p:cNvCxnSpPr>
            <a:cxnSpLocks/>
          </p:cNvCxnSpPr>
          <p:nvPr/>
        </p:nvCxnSpPr>
        <p:spPr>
          <a:xfrm flipH="1">
            <a:off x="4362572" y="405597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4">
            <a:extLst>
              <a:ext uri="{FF2B5EF4-FFF2-40B4-BE49-F238E27FC236}">
                <a16:creationId xmlns:a16="http://schemas.microsoft.com/office/drawing/2014/main" id="{71BD1D84-AD77-4469-B5DE-C12547B5FEE0}"/>
              </a:ext>
            </a:extLst>
          </p:cNvPr>
          <p:cNvCxnSpPr>
            <a:cxnSpLocks/>
          </p:cNvCxnSpPr>
          <p:nvPr/>
        </p:nvCxnSpPr>
        <p:spPr>
          <a:xfrm>
            <a:off x="5743011" y="407484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2">
            <a:extLst>
              <a:ext uri="{FF2B5EF4-FFF2-40B4-BE49-F238E27FC236}">
                <a16:creationId xmlns:a16="http://schemas.microsoft.com/office/drawing/2014/main" id="{9E15893F-F341-4EB1-97C7-463C190BC00E}"/>
              </a:ext>
            </a:extLst>
          </p:cNvPr>
          <p:cNvCxnSpPr>
            <a:cxnSpLocks/>
          </p:cNvCxnSpPr>
          <p:nvPr/>
        </p:nvCxnSpPr>
        <p:spPr>
          <a:xfrm flipH="1" flipV="1">
            <a:off x="1587386" y="410208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6">
            <a:extLst>
              <a:ext uri="{FF2B5EF4-FFF2-40B4-BE49-F238E27FC236}">
                <a16:creationId xmlns:a16="http://schemas.microsoft.com/office/drawing/2014/main" id="{36A249D9-0B69-4548-8E20-8025255F8C20}"/>
              </a:ext>
            </a:extLst>
          </p:cNvPr>
          <p:cNvCxnSpPr>
            <a:cxnSpLocks/>
          </p:cNvCxnSpPr>
          <p:nvPr/>
        </p:nvCxnSpPr>
        <p:spPr>
          <a:xfrm>
            <a:off x="1630928" y="619752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54">
            <a:extLst>
              <a:ext uri="{FF2B5EF4-FFF2-40B4-BE49-F238E27FC236}">
                <a16:creationId xmlns:a16="http://schemas.microsoft.com/office/drawing/2014/main" id="{D6840E19-E0AE-4513-9FBA-7F679261968E}"/>
              </a:ext>
            </a:extLst>
          </p:cNvPr>
          <p:cNvSpPr txBox="1"/>
          <p:nvPr/>
        </p:nvSpPr>
        <p:spPr>
          <a:xfrm>
            <a:off x="252612" y="5193043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trade-off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4" name="文字方塊 62">
            <a:extLst>
              <a:ext uri="{FF2B5EF4-FFF2-40B4-BE49-F238E27FC236}">
                <a16:creationId xmlns:a16="http://schemas.microsoft.com/office/drawing/2014/main" id="{D5927B7D-4015-4343-9936-88DDD4F16660}"/>
              </a:ext>
            </a:extLst>
          </p:cNvPr>
          <p:cNvSpPr txBox="1"/>
          <p:nvPr/>
        </p:nvSpPr>
        <p:spPr>
          <a:xfrm>
            <a:off x="448751" y="81539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General Guide</a:t>
            </a:r>
            <a:endParaRPr kumimoji="0" lang="zh-TW" altLang="en-US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5" name="矩形: 圓角 60">
            <a:extLst>
              <a:ext uri="{FF2B5EF4-FFF2-40B4-BE49-F238E27FC236}">
                <a16:creationId xmlns:a16="http://schemas.microsoft.com/office/drawing/2014/main" id="{8F2367FB-BDBF-4337-8D90-50165F5AD7B1}"/>
              </a:ext>
            </a:extLst>
          </p:cNvPr>
          <p:cNvSpPr/>
          <p:nvPr/>
        </p:nvSpPr>
        <p:spPr>
          <a:xfrm>
            <a:off x="3474739" y="735364"/>
            <a:ext cx="2697150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6" name="矩形: 圓角 65">
            <a:extLst>
              <a:ext uri="{FF2B5EF4-FFF2-40B4-BE49-F238E27FC236}">
                <a16:creationId xmlns:a16="http://schemas.microsoft.com/office/drawing/2014/main" id="{B28E64EC-CDA8-4A62-9860-CA0533E09FB6}"/>
              </a:ext>
            </a:extLst>
          </p:cNvPr>
          <p:cNvSpPr/>
          <p:nvPr/>
        </p:nvSpPr>
        <p:spPr>
          <a:xfrm>
            <a:off x="2958935" y="1349650"/>
            <a:ext cx="755362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矩形: 圓角 66">
            <a:extLst>
              <a:ext uri="{FF2B5EF4-FFF2-40B4-BE49-F238E27FC236}">
                <a16:creationId xmlns:a16="http://schemas.microsoft.com/office/drawing/2014/main" id="{7440CF7B-02F0-4F34-88C6-06AC4AC40276}"/>
              </a:ext>
            </a:extLst>
          </p:cNvPr>
          <p:cNvSpPr/>
          <p:nvPr/>
        </p:nvSpPr>
        <p:spPr>
          <a:xfrm>
            <a:off x="976422" y="2224189"/>
            <a:ext cx="1089448" cy="6733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8" name="文字方塊 35">
            <a:extLst>
              <a:ext uri="{FF2B5EF4-FFF2-40B4-BE49-F238E27FC236}">
                <a16:creationId xmlns:a16="http://schemas.microsoft.com/office/drawing/2014/main" id="{506D2311-9995-4540-90D6-6A32F833674B}"/>
              </a:ext>
            </a:extLst>
          </p:cNvPr>
          <p:cNvSpPr txBox="1"/>
          <p:nvPr/>
        </p:nvSpPr>
        <p:spPr>
          <a:xfrm>
            <a:off x="6767449" y="5147329"/>
            <a:ext cx="235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Transfer learning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9" name="文字方塊 36">
            <a:extLst>
              <a:ext uri="{FF2B5EF4-FFF2-40B4-BE49-F238E27FC236}">
                <a16:creationId xmlns:a16="http://schemas.microsoft.com/office/drawing/2014/main" id="{C6523551-1717-4C2B-A9A1-FF4D07E1915E}"/>
              </a:ext>
            </a:extLst>
          </p:cNvPr>
          <p:cNvSpPr txBox="1"/>
          <p:nvPr/>
        </p:nvSpPr>
        <p:spPr>
          <a:xfrm>
            <a:off x="2522825" y="596669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make your model simpler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0" name="文字方塊 37">
            <a:extLst>
              <a:ext uri="{FF2B5EF4-FFF2-40B4-BE49-F238E27FC236}">
                <a16:creationId xmlns:a16="http://schemas.microsoft.com/office/drawing/2014/main" id="{803B26F1-CFD7-44C0-AB14-3ED412DC400D}"/>
              </a:ext>
            </a:extLst>
          </p:cNvPr>
          <p:cNvSpPr txBox="1"/>
          <p:nvPr/>
        </p:nvSpPr>
        <p:spPr>
          <a:xfrm>
            <a:off x="2508931" y="516119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文字方塊 38">
            <a:extLst>
              <a:ext uri="{FF2B5EF4-FFF2-40B4-BE49-F238E27FC236}">
                <a16:creationId xmlns:a16="http://schemas.microsoft.com/office/drawing/2014/main" id="{D91C6A14-4EF8-474A-9D5F-96A81A4B92A6}"/>
              </a:ext>
            </a:extLst>
          </p:cNvPr>
          <p:cNvSpPr txBox="1"/>
          <p:nvPr/>
        </p:nvSpPr>
        <p:spPr>
          <a:xfrm>
            <a:off x="2513693" y="555953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data augmentation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283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Model Bias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56" y="6589607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956" y="6785821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17">
                <a:extLst>
                  <a:ext uri="{FF2B5EF4-FFF2-40B4-BE49-F238E27FC236}">
                    <a16:creationId xmlns:a16="http://schemas.microsoft.com/office/drawing/2014/main" id="{F406C97C-BECA-41FD-9880-81174CEDB63F}"/>
                  </a:ext>
                </a:extLst>
              </p:cNvPr>
              <p:cNvSpPr txBox="1"/>
              <p:nvPr/>
            </p:nvSpPr>
            <p:spPr>
              <a:xfrm>
                <a:off x="5803926" y="3856338"/>
                <a:ext cx="3330651" cy="1085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56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5" name="文字方塊 17">
                <a:extLst>
                  <a:ext uri="{FF2B5EF4-FFF2-40B4-BE49-F238E27FC236}">
                    <a16:creationId xmlns:a16="http://schemas.microsoft.com/office/drawing/2014/main" id="{F406C97C-BECA-41FD-9880-81174CEDB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926" y="3856338"/>
                <a:ext cx="3330651" cy="1085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18">
                <a:extLst>
                  <a:ext uri="{FF2B5EF4-FFF2-40B4-BE49-F238E27FC236}">
                    <a16:creationId xmlns:a16="http://schemas.microsoft.com/office/drawing/2014/main" id="{7817E0A3-9ACE-4FD6-8FFE-4E99D17FBEA2}"/>
                  </a:ext>
                </a:extLst>
              </p:cNvPr>
              <p:cNvSpPr txBox="1"/>
              <p:nvPr/>
            </p:nvSpPr>
            <p:spPr>
              <a:xfrm>
                <a:off x="2357271" y="4199146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6" name="文字方塊 18">
                <a:extLst>
                  <a:ext uri="{FF2B5EF4-FFF2-40B4-BE49-F238E27FC236}">
                    <a16:creationId xmlns:a16="http://schemas.microsoft.com/office/drawing/2014/main" id="{7817E0A3-9ACE-4FD6-8FFE-4E99D17FB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71" y="4199146"/>
                <a:ext cx="1718034" cy="369332"/>
              </a:xfrm>
              <a:prstGeom prst="rect">
                <a:avLst/>
              </a:prstGeom>
              <a:blipFill>
                <a:blip r:embed="rId4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19">
                <a:extLst>
                  <a:ext uri="{FF2B5EF4-FFF2-40B4-BE49-F238E27FC236}">
                    <a16:creationId xmlns:a16="http://schemas.microsoft.com/office/drawing/2014/main" id="{52C81551-8E07-411A-851C-B591B2F73FF0}"/>
                  </a:ext>
                </a:extLst>
              </p:cNvPr>
              <p:cNvSpPr txBox="1"/>
              <p:nvPr/>
            </p:nvSpPr>
            <p:spPr>
              <a:xfrm>
                <a:off x="2668854" y="5600534"/>
                <a:ext cx="6462190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7" name="文字方塊 19">
                <a:extLst>
                  <a:ext uri="{FF2B5EF4-FFF2-40B4-BE49-F238E27FC236}">
                    <a16:creationId xmlns:a16="http://schemas.microsoft.com/office/drawing/2014/main" id="{52C81551-8E07-411A-851C-B591B2F73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854" y="5600534"/>
                <a:ext cx="6462190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21">
            <a:extLst>
              <a:ext uri="{FF2B5EF4-FFF2-40B4-BE49-F238E27FC236}">
                <a16:creationId xmlns:a16="http://schemas.microsoft.com/office/drawing/2014/main" id="{EA1C3FCE-42E2-439B-9025-79F8E62C698C}"/>
              </a:ext>
            </a:extLst>
          </p:cNvPr>
          <p:cNvCxnSpPr>
            <a:cxnSpLocks/>
          </p:cNvCxnSpPr>
          <p:nvPr/>
        </p:nvCxnSpPr>
        <p:spPr>
          <a:xfrm>
            <a:off x="4209143" y="4428047"/>
            <a:ext cx="2085755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22">
            <a:extLst>
              <a:ext uri="{FF2B5EF4-FFF2-40B4-BE49-F238E27FC236}">
                <a16:creationId xmlns:a16="http://schemas.microsoft.com/office/drawing/2014/main" id="{641916AC-D387-47F1-BFDD-C1F1B2FC5AF0}"/>
              </a:ext>
            </a:extLst>
          </p:cNvPr>
          <p:cNvCxnSpPr>
            <a:cxnSpLocks/>
          </p:cNvCxnSpPr>
          <p:nvPr/>
        </p:nvCxnSpPr>
        <p:spPr>
          <a:xfrm flipH="1">
            <a:off x="7283187" y="4808097"/>
            <a:ext cx="0" cy="94566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24">
            <a:extLst>
              <a:ext uri="{FF2B5EF4-FFF2-40B4-BE49-F238E27FC236}">
                <a16:creationId xmlns:a16="http://schemas.microsoft.com/office/drawing/2014/main" id="{83C85BB2-CBBD-4007-99C8-65D4D1514BEA}"/>
              </a:ext>
            </a:extLst>
          </p:cNvPr>
          <p:cNvSpPr txBox="1"/>
          <p:nvPr/>
        </p:nvSpPr>
        <p:spPr>
          <a:xfrm>
            <a:off x="4209143" y="3924893"/>
            <a:ext cx="200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features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文字方塊 25">
            <a:extLst>
              <a:ext uri="{FF2B5EF4-FFF2-40B4-BE49-F238E27FC236}">
                <a16:creationId xmlns:a16="http://schemas.microsoft.com/office/drawing/2014/main" id="{7341D280-2BC2-4EF0-B734-1FA2395CF162}"/>
              </a:ext>
            </a:extLst>
          </p:cNvPr>
          <p:cNvSpPr txBox="1"/>
          <p:nvPr/>
        </p:nvSpPr>
        <p:spPr>
          <a:xfrm>
            <a:off x="3797128" y="4739043"/>
            <a:ext cx="3330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Deep Learning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(more neurons, layers)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2" name="橢圓 13">
            <a:extLst>
              <a:ext uri="{FF2B5EF4-FFF2-40B4-BE49-F238E27FC236}">
                <a16:creationId xmlns:a16="http://schemas.microsoft.com/office/drawing/2014/main" id="{2EAFA3D6-EEBC-4AD6-B7A4-F036D9112831}"/>
              </a:ext>
            </a:extLst>
          </p:cNvPr>
          <p:cNvSpPr/>
          <p:nvPr/>
        </p:nvSpPr>
        <p:spPr>
          <a:xfrm>
            <a:off x="6669351" y="2765797"/>
            <a:ext cx="232228" cy="2322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14">
                <a:extLst>
                  <a:ext uri="{FF2B5EF4-FFF2-40B4-BE49-F238E27FC236}">
                    <a16:creationId xmlns:a16="http://schemas.microsoft.com/office/drawing/2014/main" id="{526A1858-A62C-4F2D-9C57-6AAECE68AA80}"/>
                  </a:ext>
                </a:extLst>
              </p:cNvPr>
              <p:cNvSpPr txBox="1"/>
              <p:nvPr/>
            </p:nvSpPr>
            <p:spPr>
              <a:xfrm>
                <a:off x="6989673" y="2708771"/>
                <a:ext cx="812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43" name="文字方塊 14">
                <a:extLst>
                  <a:ext uri="{FF2B5EF4-FFF2-40B4-BE49-F238E27FC236}">
                    <a16:creationId xmlns:a16="http://schemas.microsoft.com/office/drawing/2014/main" id="{526A1858-A62C-4F2D-9C57-6AAECE68A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673" y="2708771"/>
                <a:ext cx="812787" cy="369332"/>
              </a:xfrm>
              <a:prstGeom prst="rect">
                <a:avLst/>
              </a:prstGeom>
              <a:blipFill>
                <a:blip r:embed="rId6"/>
                <a:stretch>
                  <a:fillRect l="-13534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15">
            <a:extLst>
              <a:ext uri="{FF2B5EF4-FFF2-40B4-BE49-F238E27FC236}">
                <a16:creationId xmlns:a16="http://schemas.microsoft.com/office/drawing/2014/main" id="{EE175B1D-BB33-47DB-8E9D-1523249AA8A2}"/>
              </a:ext>
            </a:extLst>
          </p:cNvPr>
          <p:cNvSpPr/>
          <p:nvPr/>
        </p:nvSpPr>
        <p:spPr>
          <a:xfrm>
            <a:off x="4421470" y="1547812"/>
            <a:ext cx="1873428" cy="12789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16">
                <a:extLst>
                  <a:ext uri="{FF2B5EF4-FFF2-40B4-BE49-F238E27FC236}">
                    <a16:creationId xmlns:a16="http://schemas.microsoft.com/office/drawing/2014/main" id="{7E0F8FB9-AC5F-4C43-BB09-22D82C55F3F3}"/>
                  </a:ext>
                </a:extLst>
              </p:cNvPr>
              <p:cNvSpPr txBox="1"/>
              <p:nvPr/>
            </p:nvSpPr>
            <p:spPr>
              <a:xfrm>
                <a:off x="6650585" y="1308700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5" name="文字方塊 16">
                <a:extLst>
                  <a:ext uri="{FF2B5EF4-FFF2-40B4-BE49-F238E27FC236}">
                    <a16:creationId xmlns:a16="http://schemas.microsoft.com/office/drawing/2014/main" id="{7E0F8FB9-AC5F-4C43-BB09-22D82C55F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585" y="1308700"/>
                <a:ext cx="944361" cy="386709"/>
              </a:xfrm>
              <a:prstGeom prst="rect">
                <a:avLst/>
              </a:prstGeom>
              <a:blipFill>
                <a:blip r:embed="rId7"/>
                <a:stretch>
                  <a:fillRect l="-11613" b="-30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20">
                <a:extLst>
                  <a:ext uri="{FF2B5EF4-FFF2-40B4-BE49-F238E27FC236}">
                    <a16:creationId xmlns:a16="http://schemas.microsoft.com/office/drawing/2014/main" id="{8003ABD2-A667-4A6D-843F-92A01A8D320A}"/>
                  </a:ext>
                </a:extLst>
              </p:cNvPr>
              <p:cNvSpPr txBox="1"/>
              <p:nvPr/>
            </p:nvSpPr>
            <p:spPr>
              <a:xfrm>
                <a:off x="4758491" y="865497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6" name="文字方塊 20">
                <a:extLst>
                  <a:ext uri="{FF2B5EF4-FFF2-40B4-BE49-F238E27FC236}">
                    <a16:creationId xmlns:a16="http://schemas.microsoft.com/office/drawing/2014/main" id="{8003ABD2-A667-4A6D-843F-92A01A8D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91" y="865497"/>
                <a:ext cx="944361" cy="386709"/>
              </a:xfrm>
              <a:prstGeom prst="rect">
                <a:avLst/>
              </a:prstGeom>
              <a:blipFill>
                <a:blip r:embed="rId8"/>
                <a:stretch>
                  <a:fillRect l="-11613" b="-30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橢圓 23">
            <a:extLst>
              <a:ext uri="{FF2B5EF4-FFF2-40B4-BE49-F238E27FC236}">
                <a16:creationId xmlns:a16="http://schemas.microsoft.com/office/drawing/2014/main" id="{27CA6B8F-D61C-4C8C-AB3F-D665AAF5F88A}"/>
              </a:ext>
            </a:extLst>
          </p:cNvPr>
          <p:cNvSpPr/>
          <p:nvPr/>
        </p:nvSpPr>
        <p:spPr>
          <a:xfrm>
            <a:off x="5571698" y="1740936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8" name="橢圓 26">
            <a:extLst>
              <a:ext uri="{FF2B5EF4-FFF2-40B4-BE49-F238E27FC236}">
                <a16:creationId xmlns:a16="http://schemas.microsoft.com/office/drawing/2014/main" id="{DE1A1AC9-10D5-439F-B5A2-069DFC4057E2}"/>
              </a:ext>
            </a:extLst>
          </p:cNvPr>
          <p:cNvSpPr/>
          <p:nvPr/>
        </p:nvSpPr>
        <p:spPr>
          <a:xfrm>
            <a:off x="5069349" y="1636573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9" name="橢圓 27">
            <a:extLst>
              <a:ext uri="{FF2B5EF4-FFF2-40B4-BE49-F238E27FC236}">
                <a16:creationId xmlns:a16="http://schemas.microsoft.com/office/drawing/2014/main" id="{4C0786A8-FA1A-4279-92F7-5937E02737E8}"/>
              </a:ext>
            </a:extLst>
          </p:cNvPr>
          <p:cNvSpPr/>
          <p:nvPr/>
        </p:nvSpPr>
        <p:spPr>
          <a:xfrm>
            <a:off x="5963762" y="2249770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28">
                <a:extLst>
                  <a:ext uri="{FF2B5EF4-FFF2-40B4-BE49-F238E27FC236}">
                    <a16:creationId xmlns:a16="http://schemas.microsoft.com/office/drawing/2014/main" id="{1F2BDF71-DC25-4476-BF48-F0F2A1BA383C}"/>
                  </a:ext>
                </a:extLst>
              </p:cNvPr>
              <p:cNvSpPr txBox="1"/>
              <p:nvPr/>
            </p:nvSpPr>
            <p:spPr>
              <a:xfrm>
                <a:off x="6881747" y="2148287"/>
                <a:ext cx="875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0" name="文字方塊 28">
                <a:extLst>
                  <a:ext uri="{FF2B5EF4-FFF2-40B4-BE49-F238E27FC236}">
                    <a16:creationId xmlns:a16="http://schemas.microsoft.com/office/drawing/2014/main" id="{1F2BDF71-DC25-4476-BF48-F0F2A1BA3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747" y="2148287"/>
                <a:ext cx="875431" cy="369332"/>
              </a:xfrm>
              <a:prstGeom prst="rect">
                <a:avLst/>
              </a:prstGeom>
              <a:blipFill>
                <a:blip r:embed="rId9"/>
                <a:stretch>
                  <a:fillRect l="-12500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單箭頭接點 29">
            <a:extLst>
              <a:ext uri="{FF2B5EF4-FFF2-40B4-BE49-F238E27FC236}">
                <a16:creationId xmlns:a16="http://schemas.microsoft.com/office/drawing/2014/main" id="{F0E71025-BCA3-45FA-9143-D0815D4CF0EF}"/>
              </a:ext>
            </a:extLst>
          </p:cNvPr>
          <p:cNvCxnSpPr>
            <a:cxnSpLocks/>
          </p:cNvCxnSpPr>
          <p:nvPr/>
        </p:nvCxnSpPr>
        <p:spPr>
          <a:xfrm flipV="1">
            <a:off x="6251196" y="2348938"/>
            <a:ext cx="618486" cy="1216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30">
            <a:extLst>
              <a:ext uri="{FF2B5EF4-FFF2-40B4-BE49-F238E27FC236}">
                <a16:creationId xmlns:a16="http://schemas.microsoft.com/office/drawing/2014/main" id="{9DFBB79D-4257-4614-B1F6-C1E771166479}"/>
              </a:ext>
            </a:extLst>
          </p:cNvPr>
          <p:cNvCxnSpPr>
            <a:cxnSpLocks/>
          </p:cNvCxnSpPr>
          <p:nvPr/>
        </p:nvCxnSpPr>
        <p:spPr>
          <a:xfrm flipV="1">
            <a:off x="5803926" y="1510257"/>
            <a:ext cx="780409" cy="27215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31">
            <a:extLst>
              <a:ext uri="{FF2B5EF4-FFF2-40B4-BE49-F238E27FC236}">
                <a16:creationId xmlns:a16="http://schemas.microsoft.com/office/drawing/2014/main" id="{B0AF73A4-7B21-404D-B7EE-6F8DF509B8A3}"/>
              </a:ext>
            </a:extLst>
          </p:cNvPr>
          <p:cNvCxnSpPr>
            <a:cxnSpLocks/>
          </p:cNvCxnSpPr>
          <p:nvPr/>
        </p:nvCxnSpPr>
        <p:spPr>
          <a:xfrm flipV="1">
            <a:off x="5193356" y="1222685"/>
            <a:ext cx="37316" cy="43193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32">
            <a:extLst>
              <a:ext uri="{FF2B5EF4-FFF2-40B4-BE49-F238E27FC236}">
                <a16:creationId xmlns:a16="http://schemas.microsoft.com/office/drawing/2014/main" id="{2ED27113-DAAB-4C07-9860-C35E7176CCB6}"/>
              </a:ext>
            </a:extLst>
          </p:cNvPr>
          <p:cNvSpPr txBox="1"/>
          <p:nvPr/>
        </p:nvSpPr>
        <p:spPr>
          <a:xfrm>
            <a:off x="4726571" y="2795462"/>
            <a:ext cx="1857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too small 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5" name="文字方塊 33">
            <a:extLst>
              <a:ext uri="{FF2B5EF4-FFF2-40B4-BE49-F238E27FC236}">
                <a16:creationId xmlns:a16="http://schemas.microsoft.com/office/drawing/2014/main" id="{C3C0FCEF-1C38-484A-A1FE-F5F00A2EA851}"/>
              </a:ext>
            </a:extLst>
          </p:cNvPr>
          <p:cNvSpPr txBox="1"/>
          <p:nvPr/>
        </p:nvSpPr>
        <p:spPr>
          <a:xfrm>
            <a:off x="215909" y="627226"/>
            <a:ext cx="2584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Model Bias </a:t>
            </a:r>
            <a:endParaRPr kumimoji="0" lang="zh-TW" altLang="en-US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6" name="文字方塊 35">
            <a:extLst>
              <a:ext uri="{FF2B5EF4-FFF2-40B4-BE49-F238E27FC236}">
                <a16:creationId xmlns:a16="http://schemas.microsoft.com/office/drawing/2014/main" id="{F5B4D621-D5B3-40C0-ABC9-317555F47906}"/>
              </a:ext>
            </a:extLst>
          </p:cNvPr>
          <p:cNvSpPr txBox="1"/>
          <p:nvPr/>
        </p:nvSpPr>
        <p:spPr>
          <a:xfrm>
            <a:off x="7752943" y="2689703"/>
            <a:ext cx="1634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 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7" name="文字方塊 36">
            <a:extLst>
              <a:ext uri="{FF2B5EF4-FFF2-40B4-BE49-F238E27FC236}">
                <a16:creationId xmlns:a16="http://schemas.microsoft.com/office/drawing/2014/main" id="{515A1134-098B-401F-807A-E3E758BF9E60}"/>
              </a:ext>
            </a:extLst>
          </p:cNvPr>
          <p:cNvSpPr txBox="1"/>
          <p:nvPr/>
        </p:nvSpPr>
        <p:spPr>
          <a:xfrm>
            <a:off x="239037" y="182547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find a needle in a haystack 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8" name="文字方塊 37">
            <a:extLst>
              <a:ext uri="{FF2B5EF4-FFF2-40B4-BE49-F238E27FC236}">
                <a16:creationId xmlns:a16="http://schemas.microsoft.com/office/drawing/2014/main" id="{EC78BE19-20C8-4EF0-BAA6-7FD1F8B5C4E7}"/>
              </a:ext>
            </a:extLst>
          </p:cNvPr>
          <p:cNvSpPr txBox="1"/>
          <p:nvPr/>
        </p:nvSpPr>
        <p:spPr>
          <a:xfrm>
            <a:off x="877027" y="2316694"/>
            <a:ext cx="3597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… but there is no needle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41">
                <a:extLst>
                  <a:ext uri="{FF2B5EF4-FFF2-40B4-BE49-F238E27FC236}">
                    <a16:creationId xmlns:a16="http://schemas.microsoft.com/office/drawing/2014/main" id="{1390FBDB-9FE2-4403-BD7D-A48867397C7C}"/>
                  </a:ext>
                </a:extLst>
              </p:cNvPr>
              <p:cNvSpPr txBox="1"/>
              <p:nvPr/>
            </p:nvSpPr>
            <p:spPr>
              <a:xfrm>
                <a:off x="6103900" y="749323"/>
                <a:ext cx="1363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9" name="文字方塊 41">
                <a:extLst>
                  <a:ext uri="{FF2B5EF4-FFF2-40B4-BE49-F238E27FC236}">
                    <a16:creationId xmlns:a16="http://schemas.microsoft.com/office/drawing/2014/main" id="{1390FBDB-9FE2-4403-BD7D-A48867397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900" y="749323"/>
                <a:ext cx="1363130" cy="369332"/>
              </a:xfrm>
              <a:prstGeom prst="rect">
                <a:avLst/>
              </a:prstGeom>
              <a:blipFill>
                <a:blip r:embed="rId10"/>
                <a:stretch>
                  <a:fillRect l="-4911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E25D441-F056-41D9-BD47-3F8CBD86B395}"/>
              </a:ext>
            </a:extLst>
          </p:cNvPr>
          <p:cNvSpPr txBox="1"/>
          <p:nvPr/>
        </p:nvSpPr>
        <p:spPr>
          <a:xfrm>
            <a:off x="1064264" y="1275490"/>
            <a:ext cx="3568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The model is too simple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0FE2DDA-8E71-443F-B21F-A70BFEC5B975}"/>
              </a:ext>
            </a:extLst>
          </p:cNvPr>
          <p:cNvSpPr txBox="1"/>
          <p:nvPr/>
        </p:nvSpPr>
        <p:spPr>
          <a:xfrm>
            <a:off x="302092" y="3326230"/>
            <a:ext cx="754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Solution: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redesign your model to make it more flexible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37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40" grpId="0"/>
      <p:bldP spid="41" grpId="0"/>
      <p:bldP spid="42" grpId="0" animBg="1"/>
      <p:bldP spid="43" grpId="0"/>
      <p:bldP spid="44" grpId="0" animBg="1"/>
      <p:bldP spid="45" grpId="0"/>
      <p:bldP spid="46" grpId="0"/>
      <p:bldP spid="47" grpId="0" animBg="1"/>
      <p:bldP spid="48" grpId="0" animBg="1"/>
      <p:bldP spid="49" grpId="0" animBg="1"/>
      <p:bldP spid="50" grpId="0"/>
      <p:bldP spid="54" grpId="0"/>
      <p:bldP spid="56" grpId="0"/>
      <p:bldP spid="57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pic>
        <p:nvPicPr>
          <p:cNvPr id="8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550E37CD-08AE-4E65-9FFE-91C220EB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529" y="388810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3">
            <a:extLst>
              <a:ext uri="{FF2B5EF4-FFF2-40B4-BE49-F238E27FC236}">
                <a16:creationId xmlns:a16="http://schemas.microsoft.com/office/drawing/2014/main" id="{77EA009F-9CC7-4C9F-9ADC-F1FFDC7A4449}"/>
              </a:ext>
            </a:extLst>
          </p:cNvPr>
          <p:cNvSpPr txBox="1"/>
          <p:nvPr/>
        </p:nvSpPr>
        <p:spPr>
          <a:xfrm>
            <a:off x="2894692" y="73536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 on 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文字方塊 4">
            <a:extLst>
              <a:ext uri="{FF2B5EF4-FFF2-40B4-BE49-F238E27FC236}">
                <a16:creationId xmlns:a16="http://schemas.microsoft.com/office/drawing/2014/main" id="{BC3F6A89-3C4D-4A62-9862-202ED1F0ACC3}"/>
              </a:ext>
            </a:extLst>
          </p:cNvPr>
          <p:cNvSpPr txBox="1"/>
          <p:nvPr/>
        </p:nvSpPr>
        <p:spPr>
          <a:xfrm>
            <a:off x="2587171" y="133227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文字方塊 5">
            <a:extLst>
              <a:ext uri="{FF2B5EF4-FFF2-40B4-BE49-F238E27FC236}">
                <a16:creationId xmlns:a16="http://schemas.microsoft.com/office/drawing/2014/main" id="{DF076D1C-0F45-486C-AF5F-B55FCBB9B4FB}"/>
              </a:ext>
            </a:extLst>
          </p:cNvPr>
          <p:cNvSpPr txBox="1"/>
          <p:nvPr/>
        </p:nvSpPr>
        <p:spPr>
          <a:xfrm>
            <a:off x="5496381" y="133227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字方塊 6">
            <a:extLst>
              <a:ext uri="{FF2B5EF4-FFF2-40B4-BE49-F238E27FC236}">
                <a16:creationId xmlns:a16="http://schemas.microsoft.com/office/drawing/2014/main" id="{FC360413-8EA0-4710-BF58-311793A812F1}"/>
              </a:ext>
            </a:extLst>
          </p:cNvPr>
          <p:cNvSpPr txBox="1"/>
          <p:nvPr/>
        </p:nvSpPr>
        <p:spPr>
          <a:xfrm>
            <a:off x="811779" y="215312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model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bias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文字方塊 7">
            <a:extLst>
              <a:ext uri="{FF2B5EF4-FFF2-40B4-BE49-F238E27FC236}">
                <a16:creationId xmlns:a16="http://schemas.microsoft.com/office/drawing/2014/main" id="{C7815180-863A-42FB-AA35-BCB76C5B4008}"/>
              </a:ext>
            </a:extLst>
          </p:cNvPr>
          <p:cNvSpPr txBox="1"/>
          <p:nvPr/>
        </p:nvSpPr>
        <p:spPr>
          <a:xfrm>
            <a:off x="3286576" y="237551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optimization </a:t>
            </a:r>
          </a:p>
        </p:txBody>
      </p:sp>
      <p:sp>
        <p:nvSpPr>
          <p:cNvPr id="14" name="文字方塊 8">
            <a:extLst>
              <a:ext uri="{FF2B5EF4-FFF2-40B4-BE49-F238E27FC236}">
                <a16:creationId xmlns:a16="http://schemas.microsoft.com/office/drawing/2014/main" id="{A4B48E62-EB23-424A-879D-F59EC5C13A16}"/>
              </a:ext>
            </a:extLst>
          </p:cNvPr>
          <p:cNvSpPr txBox="1"/>
          <p:nvPr/>
        </p:nvSpPr>
        <p:spPr>
          <a:xfrm>
            <a:off x="475682" y="327108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make your model complex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文字方塊 9">
            <a:extLst>
              <a:ext uri="{FF2B5EF4-FFF2-40B4-BE49-F238E27FC236}">
                <a16:creationId xmlns:a16="http://schemas.microsoft.com/office/drawing/2014/main" id="{20B388EC-603B-4CA1-89B2-C6086FB5B69A}"/>
              </a:ext>
            </a:extLst>
          </p:cNvPr>
          <p:cNvSpPr txBox="1"/>
          <p:nvPr/>
        </p:nvSpPr>
        <p:spPr>
          <a:xfrm>
            <a:off x="2731743" y="3269622"/>
            <a:ext cx="222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powerful optimization technology 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字方塊 10">
            <a:extLst>
              <a:ext uri="{FF2B5EF4-FFF2-40B4-BE49-F238E27FC236}">
                <a16:creationId xmlns:a16="http://schemas.microsoft.com/office/drawing/2014/main" id="{7F1CBBDE-8572-493A-A2D2-563C35626E7F}"/>
              </a:ext>
            </a:extLst>
          </p:cNvPr>
          <p:cNvSpPr txBox="1"/>
          <p:nvPr/>
        </p:nvSpPr>
        <p:spPr>
          <a:xfrm>
            <a:off x="5496381" y="222776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 on testing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字方塊 11">
            <a:extLst>
              <a:ext uri="{FF2B5EF4-FFF2-40B4-BE49-F238E27FC236}">
                <a16:creationId xmlns:a16="http://schemas.microsoft.com/office/drawing/2014/main" id="{9E2B6E26-CB59-46F5-BB1A-7FA9A6678111}"/>
              </a:ext>
            </a:extLst>
          </p:cNvPr>
          <p:cNvSpPr txBox="1"/>
          <p:nvPr/>
        </p:nvSpPr>
        <p:spPr>
          <a:xfrm>
            <a:off x="3286575" y="423313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overfitting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文字方塊 12">
            <a:extLst>
              <a:ext uri="{FF2B5EF4-FFF2-40B4-BE49-F238E27FC236}">
                <a16:creationId xmlns:a16="http://schemas.microsoft.com/office/drawing/2014/main" id="{5A204754-E92D-4A9A-A648-D6648E3291D2}"/>
              </a:ext>
            </a:extLst>
          </p:cNvPr>
          <p:cNvSpPr txBox="1"/>
          <p:nvPr/>
        </p:nvSpPr>
        <p:spPr>
          <a:xfrm>
            <a:off x="6318591" y="423313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mismatch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文字方塊 13">
            <a:extLst>
              <a:ext uri="{FF2B5EF4-FFF2-40B4-BE49-F238E27FC236}">
                <a16:creationId xmlns:a16="http://schemas.microsoft.com/office/drawing/2014/main" id="{3714A1D3-C187-493F-A780-0779247562A7}"/>
              </a:ext>
            </a:extLst>
          </p:cNvPr>
          <p:cNvSpPr txBox="1"/>
          <p:nvPr/>
        </p:nvSpPr>
        <p:spPr>
          <a:xfrm>
            <a:off x="7351851" y="297035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字方塊 14">
            <a:extLst>
              <a:ext uri="{FF2B5EF4-FFF2-40B4-BE49-F238E27FC236}">
                <a16:creationId xmlns:a16="http://schemas.microsoft.com/office/drawing/2014/main" id="{24A90CA5-9DB1-403A-B927-77FE34CC89A1}"/>
              </a:ext>
            </a:extLst>
          </p:cNvPr>
          <p:cNvSpPr txBox="1"/>
          <p:nvPr/>
        </p:nvSpPr>
        <p:spPr>
          <a:xfrm>
            <a:off x="5094098" y="301169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線單箭頭接點 19">
            <a:extLst>
              <a:ext uri="{FF2B5EF4-FFF2-40B4-BE49-F238E27FC236}">
                <a16:creationId xmlns:a16="http://schemas.microsoft.com/office/drawing/2014/main" id="{9C529FF9-B9D0-46F2-B3A1-2A825C3A4397}"/>
              </a:ext>
            </a:extLst>
          </p:cNvPr>
          <p:cNvCxnSpPr>
            <a:cxnSpLocks/>
          </p:cNvCxnSpPr>
          <p:nvPr/>
        </p:nvCxnSpPr>
        <p:spPr>
          <a:xfrm flipH="1">
            <a:off x="2838223" y="118054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0">
            <a:extLst>
              <a:ext uri="{FF2B5EF4-FFF2-40B4-BE49-F238E27FC236}">
                <a16:creationId xmlns:a16="http://schemas.microsoft.com/office/drawing/2014/main" id="{C46062FB-2D4A-4861-9CD5-DA94CF7A5C4F}"/>
              </a:ext>
            </a:extLst>
          </p:cNvPr>
          <p:cNvCxnSpPr>
            <a:cxnSpLocks/>
          </p:cNvCxnSpPr>
          <p:nvPr/>
        </p:nvCxnSpPr>
        <p:spPr>
          <a:xfrm>
            <a:off x="4824187" y="118702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3">
            <a:extLst>
              <a:ext uri="{FF2B5EF4-FFF2-40B4-BE49-F238E27FC236}">
                <a16:creationId xmlns:a16="http://schemas.microsoft.com/office/drawing/2014/main" id="{63396776-B074-4E81-A0AE-F2A8CDCB2CEE}"/>
              </a:ext>
            </a:extLst>
          </p:cNvPr>
          <p:cNvCxnSpPr>
            <a:cxnSpLocks/>
          </p:cNvCxnSpPr>
          <p:nvPr/>
        </p:nvCxnSpPr>
        <p:spPr>
          <a:xfrm flipH="1">
            <a:off x="1630589" y="231496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5">
            <a:extLst>
              <a:ext uri="{FF2B5EF4-FFF2-40B4-BE49-F238E27FC236}">
                <a16:creationId xmlns:a16="http://schemas.microsoft.com/office/drawing/2014/main" id="{C852B356-BD11-4078-BDE6-96D40FA0C81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4552" y="233382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9">
            <a:extLst>
              <a:ext uri="{FF2B5EF4-FFF2-40B4-BE49-F238E27FC236}">
                <a16:creationId xmlns:a16="http://schemas.microsoft.com/office/drawing/2014/main" id="{D6FE65B4-7DC8-40B6-872F-3206967CA7DE}"/>
              </a:ext>
            </a:extLst>
          </p:cNvPr>
          <p:cNvCxnSpPr>
            <a:cxnSpLocks/>
          </p:cNvCxnSpPr>
          <p:nvPr/>
        </p:nvCxnSpPr>
        <p:spPr>
          <a:xfrm flipH="1">
            <a:off x="5705248" y="267122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1">
            <a:extLst>
              <a:ext uri="{FF2B5EF4-FFF2-40B4-BE49-F238E27FC236}">
                <a16:creationId xmlns:a16="http://schemas.microsoft.com/office/drawing/2014/main" id="{DFA4D490-8B0E-4A05-8ED8-CE4BDEF0222D}"/>
              </a:ext>
            </a:extLst>
          </p:cNvPr>
          <p:cNvCxnSpPr>
            <a:cxnSpLocks/>
          </p:cNvCxnSpPr>
          <p:nvPr/>
        </p:nvCxnSpPr>
        <p:spPr>
          <a:xfrm>
            <a:off x="6978527" y="267119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43">
            <a:extLst>
              <a:ext uri="{FF2B5EF4-FFF2-40B4-BE49-F238E27FC236}">
                <a16:creationId xmlns:a16="http://schemas.microsoft.com/office/drawing/2014/main" id="{272076F7-354C-46CA-91B8-11C97C619C14}"/>
              </a:ext>
            </a:extLst>
          </p:cNvPr>
          <p:cNvCxnSpPr>
            <a:cxnSpLocks/>
          </p:cNvCxnSpPr>
          <p:nvPr/>
        </p:nvCxnSpPr>
        <p:spPr>
          <a:xfrm flipH="1">
            <a:off x="4362572" y="405597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4">
            <a:extLst>
              <a:ext uri="{FF2B5EF4-FFF2-40B4-BE49-F238E27FC236}">
                <a16:creationId xmlns:a16="http://schemas.microsoft.com/office/drawing/2014/main" id="{71BD1D84-AD77-4469-B5DE-C12547B5FEE0}"/>
              </a:ext>
            </a:extLst>
          </p:cNvPr>
          <p:cNvCxnSpPr>
            <a:cxnSpLocks/>
          </p:cNvCxnSpPr>
          <p:nvPr/>
        </p:nvCxnSpPr>
        <p:spPr>
          <a:xfrm>
            <a:off x="5743011" y="407484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2">
            <a:extLst>
              <a:ext uri="{FF2B5EF4-FFF2-40B4-BE49-F238E27FC236}">
                <a16:creationId xmlns:a16="http://schemas.microsoft.com/office/drawing/2014/main" id="{9E15893F-F341-4EB1-97C7-463C190BC00E}"/>
              </a:ext>
            </a:extLst>
          </p:cNvPr>
          <p:cNvCxnSpPr>
            <a:cxnSpLocks/>
          </p:cNvCxnSpPr>
          <p:nvPr/>
        </p:nvCxnSpPr>
        <p:spPr>
          <a:xfrm flipH="1" flipV="1">
            <a:off x="1587386" y="410208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6">
            <a:extLst>
              <a:ext uri="{FF2B5EF4-FFF2-40B4-BE49-F238E27FC236}">
                <a16:creationId xmlns:a16="http://schemas.microsoft.com/office/drawing/2014/main" id="{36A249D9-0B69-4548-8E20-8025255F8C20}"/>
              </a:ext>
            </a:extLst>
          </p:cNvPr>
          <p:cNvCxnSpPr>
            <a:cxnSpLocks/>
          </p:cNvCxnSpPr>
          <p:nvPr/>
        </p:nvCxnSpPr>
        <p:spPr>
          <a:xfrm>
            <a:off x="1630928" y="619752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54">
            <a:extLst>
              <a:ext uri="{FF2B5EF4-FFF2-40B4-BE49-F238E27FC236}">
                <a16:creationId xmlns:a16="http://schemas.microsoft.com/office/drawing/2014/main" id="{D6840E19-E0AE-4513-9FBA-7F679261968E}"/>
              </a:ext>
            </a:extLst>
          </p:cNvPr>
          <p:cNvSpPr txBox="1"/>
          <p:nvPr/>
        </p:nvSpPr>
        <p:spPr>
          <a:xfrm>
            <a:off x="252612" y="5193043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trade-off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4" name="文字方塊 62">
            <a:extLst>
              <a:ext uri="{FF2B5EF4-FFF2-40B4-BE49-F238E27FC236}">
                <a16:creationId xmlns:a16="http://schemas.microsoft.com/office/drawing/2014/main" id="{D5927B7D-4015-4343-9936-88DDD4F16660}"/>
              </a:ext>
            </a:extLst>
          </p:cNvPr>
          <p:cNvSpPr txBox="1"/>
          <p:nvPr/>
        </p:nvSpPr>
        <p:spPr>
          <a:xfrm>
            <a:off x="448751" y="81539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General Guide</a:t>
            </a:r>
            <a:endParaRPr kumimoji="0" lang="zh-TW" altLang="en-US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5" name="矩形: 圓角 60">
            <a:extLst>
              <a:ext uri="{FF2B5EF4-FFF2-40B4-BE49-F238E27FC236}">
                <a16:creationId xmlns:a16="http://schemas.microsoft.com/office/drawing/2014/main" id="{8F2367FB-BDBF-4337-8D90-50165F5AD7B1}"/>
              </a:ext>
            </a:extLst>
          </p:cNvPr>
          <p:cNvSpPr/>
          <p:nvPr/>
        </p:nvSpPr>
        <p:spPr>
          <a:xfrm>
            <a:off x="3474739" y="735364"/>
            <a:ext cx="2697150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6" name="矩形: 圓角 65">
            <a:extLst>
              <a:ext uri="{FF2B5EF4-FFF2-40B4-BE49-F238E27FC236}">
                <a16:creationId xmlns:a16="http://schemas.microsoft.com/office/drawing/2014/main" id="{B28E64EC-CDA8-4A62-9860-CA0533E09FB6}"/>
              </a:ext>
            </a:extLst>
          </p:cNvPr>
          <p:cNvSpPr/>
          <p:nvPr/>
        </p:nvSpPr>
        <p:spPr>
          <a:xfrm>
            <a:off x="2958935" y="1349650"/>
            <a:ext cx="755362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矩形: 圓角 66">
            <a:extLst>
              <a:ext uri="{FF2B5EF4-FFF2-40B4-BE49-F238E27FC236}">
                <a16:creationId xmlns:a16="http://schemas.microsoft.com/office/drawing/2014/main" id="{7440CF7B-02F0-4F34-88C6-06AC4AC40276}"/>
              </a:ext>
            </a:extLst>
          </p:cNvPr>
          <p:cNvSpPr/>
          <p:nvPr/>
        </p:nvSpPr>
        <p:spPr>
          <a:xfrm>
            <a:off x="3313536" y="2392732"/>
            <a:ext cx="1659310" cy="4403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8" name="文字方塊 35">
            <a:extLst>
              <a:ext uri="{FF2B5EF4-FFF2-40B4-BE49-F238E27FC236}">
                <a16:creationId xmlns:a16="http://schemas.microsoft.com/office/drawing/2014/main" id="{506D2311-9995-4540-90D6-6A32F833674B}"/>
              </a:ext>
            </a:extLst>
          </p:cNvPr>
          <p:cNvSpPr txBox="1"/>
          <p:nvPr/>
        </p:nvSpPr>
        <p:spPr>
          <a:xfrm>
            <a:off x="6767449" y="5147329"/>
            <a:ext cx="235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Transfer learning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9" name="文字方塊 36">
            <a:extLst>
              <a:ext uri="{FF2B5EF4-FFF2-40B4-BE49-F238E27FC236}">
                <a16:creationId xmlns:a16="http://schemas.microsoft.com/office/drawing/2014/main" id="{C6523551-1717-4C2B-A9A1-FF4D07E1915E}"/>
              </a:ext>
            </a:extLst>
          </p:cNvPr>
          <p:cNvSpPr txBox="1"/>
          <p:nvPr/>
        </p:nvSpPr>
        <p:spPr>
          <a:xfrm>
            <a:off x="2522825" y="596669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make your model simpler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0" name="文字方塊 37">
            <a:extLst>
              <a:ext uri="{FF2B5EF4-FFF2-40B4-BE49-F238E27FC236}">
                <a16:creationId xmlns:a16="http://schemas.microsoft.com/office/drawing/2014/main" id="{803B26F1-CFD7-44C0-AB14-3ED412DC400D}"/>
              </a:ext>
            </a:extLst>
          </p:cNvPr>
          <p:cNvSpPr txBox="1"/>
          <p:nvPr/>
        </p:nvSpPr>
        <p:spPr>
          <a:xfrm>
            <a:off x="2508931" y="516119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文字方塊 38">
            <a:extLst>
              <a:ext uri="{FF2B5EF4-FFF2-40B4-BE49-F238E27FC236}">
                <a16:creationId xmlns:a16="http://schemas.microsoft.com/office/drawing/2014/main" id="{D91C6A14-4EF8-474A-9D5F-96A81A4B92A6}"/>
              </a:ext>
            </a:extLst>
          </p:cNvPr>
          <p:cNvSpPr txBox="1"/>
          <p:nvPr/>
        </p:nvSpPr>
        <p:spPr>
          <a:xfrm>
            <a:off x="2513693" y="555953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data augmentation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324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Optimization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橢圓 45">
            <a:extLst>
              <a:ext uri="{FF2B5EF4-FFF2-40B4-BE49-F238E27FC236}">
                <a16:creationId xmlns:a16="http://schemas.microsoft.com/office/drawing/2014/main" id="{F85C2093-CC11-4A6C-8567-F2E2AE4EB1DB}"/>
              </a:ext>
            </a:extLst>
          </p:cNvPr>
          <p:cNvSpPr/>
          <p:nvPr/>
        </p:nvSpPr>
        <p:spPr>
          <a:xfrm>
            <a:off x="4807857" y="3208784"/>
            <a:ext cx="3670777" cy="20719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59D3FC8-1A53-4347-8B44-B13FC5C2415B}"/>
              </a:ext>
            </a:extLst>
          </p:cNvPr>
          <p:cNvSpPr txBox="1">
            <a:spLocks/>
          </p:cNvSpPr>
          <p:nvPr/>
        </p:nvSpPr>
        <p:spPr>
          <a:xfrm>
            <a:off x="-1341971" y="29463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Optimization Issue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20B5373-89EF-4CB4-B12D-7EBA27D1859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 loss not always imply model bias. There is another possibility …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</a:b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線接點 27">
            <a:extLst>
              <a:ext uri="{FF2B5EF4-FFF2-40B4-BE49-F238E27FC236}">
                <a16:creationId xmlns:a16="http://schemas.microsoft.com/office/drawing/2014/main" id="{41A9E863-6B42-4FC0-BD93-5169AE565C8B}"/>
              </a:ext>
            </a:extLst>
          </p:cNvPr>
          <p:cNvCxnSpPr>
            <a:cxnSpLocks/>
          </p:cNvCxnSpPr>
          <p:nvPr/>
        </p:nvCxnSpPr>
        <p:spPr>
          <a:xfrm>
            <a:off x="909033" y="5774187"/>
            <a:ext cx="33835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32">
                <a:extLst>
                  <a:ext uri="{FF2B5EF4-FFF2-40B4-BE49-F238E27FC236}">
                    <a16:creationId xmlns:a16="http://schemas.microsoft.com/office/drawing/2014/main" id="{4A5047AA-5EBB-4EA6-B297-67C6399B5C1F}"/>
                  </a:ext>
                </a:extLst>
              </p:cNvPr>
              <p:cNvSpPr txBox="1"/>
              <p:nvPr/>
            </p:nvSpPr>
            <p:spPr>
              <a:xfrm>
                <a:off x="465292" y="3200064"/>
                <a:ext cx="6731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32">
                <a:extLst>
                  <a:ext uri="{FF2B5EF4-FFF2-40B4-BE49-F238E27FC236}">
                    <a16:creationId xmlns:a16="http://schemas.microsoft.com/office/drawing/2014/main" id="{4A5047AA-5EBB-4EA6-B297-67C6399B5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2" y="3200064"/>
                <a:ext cx="6731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34">
                <a:extLst>
                  <a:ext uri="{FF2B5EF4-FFF2-40B4-BE49-F238E27FC236}">
                    <a16:creationId xmlns:a16="http://schemas.microsoft.com/office/drawing/2014/main" id="{CB39196E-1512-4387-9A05-33A9A36D6E30}"/>
                  </a:ext>
                </a:extLst>
              </p:cNvPr>
              <p:cNvSpPr txBox="1"/>
              <p:nvPr/>
            </p:nvSpPr>
            <p:spPr>
              <a:xfrm>
                <a:off x="1011070" y="4869634"/>
                <a:ext cx="11439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34">
                <a:extLst>
                  <a:ext uri="{FF2B5EF4-FFF2-40B4-BE49-F238E27FC236}">
                    <a16:creationId xmlns:a16="http://schemas.microsoft.com/office/drawing/2014/main" id="{CB39196E-1512-4387-9A05-33A9A36D6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0" y="4869634"/>
                <a:ext cx="11439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36">
                <a:extLst>
                  <a:ext uri="{FF2B5EF4-FFF2-40B4-BE49-F238E27FC236}">
                    <a16:creationId xmlns:a16="http://schemas.microsoft.com/office/drawing/2014/main" id="{DDAF8957-2D50-4470-A161-075F2359E2EF}"/>
                  </a:ext>
                </a:extLst>
              </p:cNvPr>
              <p:cNvSpPr txBox="1"/>
              <p:nvPr/>
            </p:nvSpPr>
            <p:spPr>
              <a:xfrm>
                <a:off x="4225623" y="5518658"/>
                <a:ext cx="4536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𝜽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36">
                <a:extLst>
                  <a:ext uri="{FF2B5EF4-FFF2-40B4-BE49-F238E27FC236}">
                    <a16:creationId xmlns:a16="http://schemas.microsoft.com/office/drawing/2014/main" id="{DDAF8957-2D50-4470-A161-075F2359E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23" y="5518658"/>
                <a:ext cx="45367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37">
                <a:extLst>
                  <a:ext uri="{FF2B5EF4-FFF2-40B4-BE49-F238E27FC236}">
                    <a16:creationId xmlns:a16="http://schemas.microsoft.com/office/drawing/2014/main" id="{B2C3D7A0-1294-4277-A7CE-750B0357C480}"/>
                  </a:ext>
                </a:extLst>
              </p:cNvPr>
              <p:cNvSpPr txBox="1"/>
              <p:nvPr/>
            </p:nvSpPr>
            <p:spPr>
              <a:xfrm>
                <a:off x="1802548" y="5850234"/>
                <a:ext cx="7965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37">
                <a:extLst>
                  <a:ext uri="{FF2B5EF4-FFF2-40B4-BE49-F238E27FC236}">
                    <a16:creationId xmlns:a16="http://schemas.microsoft.com/office/drawing/2014/main" id="{B2C3D7A0-1294-4277-A7CE-750B0357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548" y="5850234"/>
                <a:ext cx="7965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38">
            <a:extLst>
              <a:ext uri="{FF2B5EF4-FFF2-40B4-BE49-F238E27FC236}">
                <a16:creationId xmlns:a16="http://schemas.microsoft.com/office/drawing/2014/main" id="{ABD66D29-8A18-4729-A6D7-8CF4A4071660}"/>
              </a:ext>
            </a:extLst>
          </p:cNvPr>
          <p:cNvSpPr/>
          <p:nvPr/>
        </p:nvSpPr>
        <p:spPr>
          <a:xfrm>
            <a:off x="2038924" y="5656962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7" name="直線接點 39">
            <a:extLst>
              <a:ext uri="{FF2B5EF4-FFF2-40B4-BE49-F238E27FC236}">
                <a16:creationId xmlns:a16="http://schemas.microsoft.com/office/drawing/2014/main" id="{92760030-138D-4F51-AD5F-CFC17E49E826}"/>
              </a:ext>
            </a:extLst>
          </p:cNvPr>
          <p:cNvCxnSpPr/>
          <p:nvPr/>
        </p:nvCxnSpPr>
        <p:spPr>
          <a:xfrm>
            <a:off x="2167738" y="4640697"/>
            <a:ext cx="0" cy="1039850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40">
            <a:extLst>
              <a:ext uri="{FF2B5EF4-FFF2-40B4-BE49-F238E27FC236}">
                <a16:creationId xmlns:a16="http://schemas.microsoft.com/office/drawing/2014/main" id="{1DC8B33F-4730-45E1-93B3-26DAFFCF42EC}"/>
              </a:ext>
            </a:extLst>
          </p:cNvPr>
          <p:cNvSpPr txBox="1"/>
          <p:nvPr/>
        </p:nvSpPr>
        <p:spPr>
          <a:xfrm>
            <a:off x="2248963" y="4872477"/>
            <a:ext cx="1027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手繪多邊形: 圖案 3">
            <a:extLst>
              <a:ext uri="{FF2B5EF4-FFF2-40B4-BE49-F238E27FC236}">
                <a16:creationId xmlns:a16="http://schemas.microsoft.com/office/drawing/2014/main" id="{F7C7115A-727F-4C97-87E9-72C388EC7DC3}"/>
              </a:ext>
            </a:extLst>
          </p:cNvPr>
          <p:cNvSpPr/>
          <p:nvPr/>
        </p:nvSpPr>
        <p:spPr>
          <a:xfrm>
            <a:off x="1112157" y="3248335"/>
            <a:ext cx="3018972" cy="2463474"/>
          </a:xfrm>
          <a:custGeom>
            <a:avLst/>
            <a:gdLst>
              <a:gd name="connsiteX0" fmla="*/ 0 w 3018972"/>
              <a:gd name="connsiteY0" fmla="*/ 0 h 2463474"/>
              <a:gd name="connsiteX1" fmla="*/ 188686 w 3018972"/>
              <a:gd name="connsiteY1" fmla="*/ 667657 h 2463474"/>
              <a:gd name="connsiteX2" fmla="*/ 653143 w 3018972"/>
              <a:gd name="connsiteY2" fmla="*/ 1204686 h 2463474"/>
              <a:gd name="connsiteX3" fmla="*/ 1059543 w 3018972"/>
              <a:gd name="connsiteY3" fmla="*/ 1349829 h 2463474"/>
              <a:gd name="connsiteX4" fmla="*/ 1582057 w 3018972"/>
              <a:gd name="connsiteY4" fmla="*/ 1132114 h 2463474"/>
              <a:gd name="connsiteX5" fmla="*/ 1727200 w 3018972"/>
              <a:gd name="connsiteY5" fmla="*/ 870857 h 2463474"/>
              <a:gd name="connsiteX6" fmla="*/ 1944914 w 3018972"/>
              <a:gd name="connsiteY6" fmla="*/ 609600 h 2463474"/>
              <a:gd name="connsiteX7" fmla="*/ 2162629 w 3018972"/>
              <a:gd name="connsiteY7" fmla="*/ 1190172 h 2463474"/>
              <a:gd name="connsiteX8" fmla="*/ 2307772 w 3018972"/>
              <a:gd name="connsiteY8" fmla="*/ 2075543 h 2463474"/>
              <a:gd name="connsiteX9" fmla="*/ 2467429 w 3018972"/>
              <a:gd name="connsiteY9" fmla="*/ 2452914 h 2463474"/>
              <a:gd name="connsiteX10" fmla="*/ 2801257 w 3018972"/>
              <a:gd name="connsiteY10" fmla="*/ 1698172 h 2463474"/>
              <a:gd name="connsiteX11" fmla="*/ 3018972 w 3018972"/>
              <a:gd name="connsiteY11" fmla="*/ 2017486 h 2463474"/>
              <a:gd name="connsiteX0" fmla="*/ 0 w 3018972"/>
              <a:gd name="connsiteY0" fmla="*/ 0 h 2463474"/>
              <a:gd name="connsiteX1" fmla="*/ 188686 w 3018972"/>
              <a:gd name="connsiteY1" fmla="*/ 667657 h 2463474"/>
              <a:gd name="connsiteX2" fmla="*/ 653143 w 3018972"/>
              <a:gd name="connsiteY2" fmla="*/ 1204686 h 2463474"/>
              <a:gd name="connsiteX3" fmla="*/ 1059543 w 3018972"/>
              <a:gd name="connsiteY3" fmla="*/ 1349829 h 2463474"/>
              <a:gd name="connsiteX4" fmla="*/ 1493157 w 3018972"/>
              <a:gd name="connsiteY4" fmla="*/ 1132114 h 2463474"/>
              <a:gd name="connsiteX5" fmla="*/ 1727200 w 3018972"/>
              <a:gd name="connsiteY5" fmla="*/ 870857 h 2463474"/>
              <a:gd name="connsiteX6" fmla="*/ 1944914 w 3018972"/>
              <a:gd name="connsiteY6" fmla="*/ 609600 h 2463474"/>
              <a:gd name="connsiteX7" fmla="*/ 2162629 w 3018972"/>
              <a:gd name="connsiteY7" fmla="*/ 1190172 h 2463474"/>
              <a:gd name="connsiteX8" fmla="*/ 2307772 w 3018972"/>
              <a:gd name="connsiteY8" fmla="*/ 2075543 h 2463474"/>
              <a:gd name="connsiteX9" fmla="*/ 2467429 w 3018972"/>
              <a:gd name="connsiteY9" fmla="*/ 2452914 h 2463474"/>
              <a:gd name="connsiteX10" fmla="*/ 2801257 w 3018972"/>
              <a:gd name="connsiteY10" fmla="*/ 1698172 h 2463474"/>
              <a:gd name="connsiteX11" fmla="*/ 3018972 w 3018972"/>
              <a:gd name="connsiteY11" fmla="*/ 2017486 h 246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18972" h="2463474">
                <a:moveTo>
                  <a:pt x="0" y="0"/>
                </a:moveTo>
                <a:cubicBezTo>
                  <a:pt x="39914" y="233438"/>
                  <a:pt x="79829" y="466876"/>
                  <a:pt x="188686" y="667657"/>
                </a:cubicBezTo>
                <a:cubicBezTo>
                  <a:pt x="297543" y="868438"/>
                  <a:pt x="508000" y="1090991"/>
                  <a:pt x="653143" y="1204686"/>
                </a:cubicBezTo>
                <a:cubicBezTo>
                  <a:pt x="798286" y="1318381"/>
                  <a:pt x="919541" y="1361924"/>
                  <a:pt x="1059543" y="1349829"/>
                </a:cubicBezTo>
                <a:cubicBezTo>
                  <a:pt x="1199545" y="1337734"/>
                  <a:pt x="1381881" y="1211943"/>
                  <a:pt x="1493157" y="1132114"/>
                </a:cubicBezTo>
                <a:cubicBezTo>
                  <a:pt x="1604433" y="1052285"/>
                  <a:pt x="1651907" y="957943"/>
                  <a:pt x="1727200" y="870857"/>
                </a:cubicBezTo>
                <a:cubicBezTo>
                  <a:pt x="1802493" y="783771"/>
                  <a:pt x="1872343" y="556381"/>
                  <a:pt x="1944914" y="609600"/>
                </a:cubicBezTo>
                <a:cubicBezTo>
                  <a:pt x="2017485" y="662819"/>
                  <a:pt x="2102153" y="945848"/>
                  <a:pt x="2162629" y="1190172"/>
                </a:cubicBezTo>
                <a:cubicBezTo>
                  <a:pt x="2223105" y="1434496"/>
                  <a:pt x="2256972" y="1865086"/>
                  <a:pt x="2307772" y="2075543"/>
                </a:cubicBezTo>
                <a:cubicBezTo>
                  <a:pt x="2358572" y="2286000"/>
                  <a:pt x="2385182" y="2515809"/>
                  <a:pt x="2467429" y="2452914"/>
                </a:cubicBezTo>
                <a:cubicBezTo>
                  <a:pt x="2549676" y="2390019"/>
                  <a:pt x="2709333" y="1770743"/>
                  <a:pt x="2801257" y="1698172"/>
                </a:cubicBezTo>
                <a:cubicBezTo>
                  <a:pt x="2893181" y="1625601"/>
                  <a:pt x="2956076" y="1821543"/>
                  <a:pt x="3018972" y="201748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橢圓 43">
            <a:extLst>
              <a:ext uri="{FF2B5EF4-FFF2-40B4-BE49-F238E27FC236}">
                <a16:creationId xmlns:a16="http://schemas.microsoft.com/office/drawing/2014/main" id="{4D27CE3F-23B3-4C68-B05D-95CF8FE821EE}"/>
              </a:ext>
            </a:extLst>
          </p:cNvPr>
          <p:cNvSpPr/>
          <p:nvPr/>
        </p:nvSpPr>
        <p:spPr>
          <a:xfrm>
            <a:off x="7345526" y="4793687"/>
            <a:ext cx="232228" cy="2322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44">
                <a:extLst>
                  <a:ext uri="{FF2B5EF4-FFF2-40B4-BE49-F238E27FC236}">
                    <a16:creationId xmlns:a16="http://schemas.microsoft.com/office/drawing/2014/main" id="{E4EEC5E9-24A9-42CC-821F-A7B1BA9C9376}"/>
                  </a:ext>
                </a:extLst>
              </p:cNvPr>
              <p:cNvSpPr txBox="1"/>
              <p:nvPr/>
            </p:nvSpPr>
            <p:spPr>
              <a:xfrm>
                <a:off x="7665848" y="4736661"/>
                <a:ext cx="812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44">
                <a:extLst>
                  <a:ext uri="{FF2B5EF4-FFF2-40B4-BE49-F238E27FC236}">
                    <a16:creationId xmlns:a16="http://schemas.microsoft.com/office/drawing/2014/main" id="{E4EEC5E9-24A9-42CC-821F-A7B1BA9C9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848" y="4736661"/>
                <a:ext cx="812787" cy="369332"/>
              </a:xfrm>
              <a:prstGeom prst="rect">
                <a:avLst/>
              </a:prstGeom>
              <a:blipFill>
                <a:blip r:embed="rId7"/>
                <a:stretch>
                  <a:fillRect l="-13534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46">
                <a:extLst>
                  <a:ext uri="{FF2B5EF4-FFF2-40B4-BE49-F238E27FC236}">
                    <a16:creationId xmlns:a16="http://schemas.microsoft.com/office/drawing/2014/main" id="{2F023D57-385E-491B-9A19-E946CDC838A9}"/>
                  </a:ext>
                </a:extLst>
              </p:cNvPr>
              <p:cNvSpPr txBox="1"/>
              <p:nvPr/>
            </p:nvSpPr>
            <p:spPr>
              <a:xfrm>
                <a:off x="6323482" y="2505156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46">
                <a:extLst>
                  <a:ext uri="{FF2B5EF4-FFF2-40B4-BE49-F238E27FC236}">
                    <a16:creationId xmlns:a16="http://schemas.microsoft.com/office/drawing/2014/main" id="{2F023D57-385E-491B-9A19-E946CDC83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82" y="2505156"/>
                <a:ext cx="944361" cy="386709"/>
              </a:xfrm>
              <a:prstGeom prst="rect">
                <a:avLst/>
              </a:prstGeom>
              <a:blipFill>
                <a:blip r:embed="rId8"/>
                <a:stretch>
                  <a:fillRect l="-10968" b="-30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47">
                <a:extLst>
                  <a:ext uri="{FF2B5EF4-FFF2-40B4-BE49-F238E27FC236}">
                    <a16:creationId xmlns:a16="http://schemas.microsoft.com/office/drawing/2014/main" id="{3185EE46-2203-4517-9A24-42DAB7497418}"/>
                  </a:ext>
                </a:extLst>
              </p:cNvPr>
              <p:cNvSpPr txBox="1"/>
              <p:nvPr/>
            </p:nvSpPr>
            <p:spPr>
              <a:xfrm>
                <a:off x="4207005" y="3015429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47">
                <a:extLst>
                  <a:ext uri="{FF2B5EF4-FFF2-40B4-BE49-F238E27FC236}">
                    <a16:creationId xmlns:a16="http://schemas.microsoft.com/office/drawing/2014/main" id="{3185EE46-2203-4517-9A24-42DAB7497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005" y="3015429"/>
                <a:ext cx="944361" cy="386709"/>
              </a:xfrm>
              <a:prstGeom prst="rect">
                <a:avLst/>
              </a:prstGeom>
              <a:blipFill>
                <a:blip r:embed="rId9"/>
                <a:stretch>
                  <a:fillRect l="-10968" b="-30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橢圓 48">
            <a:extLst>
              <a:ext uri="{FF2B5EF4-FFF2-40B4-BE49-F238E27FC236}">
                <a16:creationId xmlns:a16="http://schemas.microsoft.com/office/drawing/2014/main" id="{447FABBA-7A0B-4014-A422-EF7E4D532E06}"/>
              </a:ext>
            </a:extLst>
          </p:cNvPr>
          <p:cNvSpPr/>
          <p:nvPr/>
        </p:nvSpPr>
        <p:spPr>
          <a:xfrm>
            <a:off x="6072385" y="3468233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5" name="橢圓 49">
            <a:extLst>
              <a:ext uri="{FF2B5EF4-FFF2-40B4-BE49-F238E27FC236}">
                <a16:creationId xmlns:a16="http://schemas.microsoft.com/office/drawing/2014/main" id="{C3134946-1205-494E-ABC8-968D80045AB8}"/>
              </a:ext>
            </a:extLst>
          </p:cNvPr>
          <p:cNvSpPr/>
          <p:nvPr/>
        </p:nvSpPr>
        <p:spPr>
          <a:xfrm>
            <a:off x="5325836" y="3666245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6" name="橢圓 50">
            <a:extLst>
              <a:ext uri="{FF2B5EF4-FFF2-40B4-BE49-F238E27FC236}">
                <a16:creationId xmlns:a16="http://schemas.microsoft.com/office/drawing/2014/main" id="{1F6993AB-BD2C-4EEC-A805-6D25E94020BC}"/>
              </a:ext>
            </a:extLst>
          </p:cNvPr>
          <p:cNvSpPr/>
          <p:nvPr/>
        </p:nvSpPr>
        <p:spPr>
          <a:xfrm>
            <a:off x="7267843" y="4117661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51">
                <a:extLst>
                  <a:ext uri="{FF2B5EF4-FFF2-40B4-BE49-F238E27FC236}">
                    <a16:creationId xmlns:a16="http://schemas.microsoft.com/office/drawing/2014/main" id="{474A29BE-D1F3-4556-8E87-CBAFE89FB4F4}"/>
                  </a:ext>
                </a:extLst>
              </p:cNvPr>
              <p:cNvSpPr txBox="1"/>
              <p:nvPr/>
            </p:nvSpPr>
            <p:spPr>
              <a:xfrm>
                <a:off x="8040919" y="2603832"/>
                <a:ext cx="875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7" name="文字方塊 51">
                <a:extLst>
                  <a:ext uri="{FF2B5EF4-FFF2-40B4-BE49-F238E27FC236}">
                    <a16:creationId xmlns:a16="http://schemas.microsoft.com/office/drawing/2014/main" id="{474A29BE-D1F3-4556-8E87-CBAFE89F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19" y="2603832"/>
                <a:ext cx="875431" cy="369332"/>
              </a:xfrm>
              <a:prstGeom prst="rect">
                <a:avLst/>
              </a:prstGeom>
              <a:blipFill>
                <a:blip r:embed="rId10"/>
                <a:stretch>
                  <a:fillRect l="-1180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52">
            <a:extLst>
              <a:ext uri="{FF2B5EF4-FFF2-40B4-BE49-F238E27FC236}">
                <a16:creationId xmlns:a16="http://schemas.microsoft.com/office/drawing/2014/main" id="{2F407703-7649-496B-BCA0-182B0368BE27}"/>
              </a:ext>
            </a:extLst>
          </p:cNvPr>
          <p:cNvCxnSpPr>
            <a:cxnSpLocks/>
          </p:cNvCxnSpPr>
          <p:nvPr/>
        </p:nvCxnSpPr>
        <p:spPr>
          <a:xfrm flipV="1">
            <a:off x="7461640" y="3029385"/>
            <a:ext cx="860788" cy="104758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3">
            <a:extLst>
              <a:ext uri="{FF2B5EF4-FFF2-40B4-BE49-F238E27FC236}">
                <a16:creationId xmlns:a16="http://schemas.microsoft.com/office/drawing/2014/main" id="{481CAEB6-A03A-4032-A15F-0666CA77AD05}"/>
              </a:ext>
            </a:extLst>
          </p:cNvPr>
          <p:cNvCxnSpPr>
            <a:cxnSpLocks/>
          </p:cNvCxnSpPr>
          <p:nvPr/>
        </p:nvCxnSpPr>
        <p:spPr>
          <a:xfrm flipV="1">
            <a:off x="6268417" y="2976447"/>
            <a:ext cx="392064" cy="46467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4">
            <a:extLst>
              <a:ext uri="{FF2B5EF4-FFF2-40B4-BE49-F238E27FC236}">
                <a16:creationId xmlns:a16="http://schemas.microsoft.com/office/drawing/2014/main" id="{979453C9-28E0-4AA8-853F-BADE032B5250}"/>
              </a:ext>
            </a:extLst>
          </p:cNvPr>
          <p:cNvCxnSpPr>
            <a:cxnSpLocks/>
          </p:cNvCxnSpPr>
          <p:nvPr/>
        </p:nvCxnSpPr>
        <p:spPr>
          <a:xfrm flipH="1" flipV="1">
            <a:off x="4807857" y="3468233"/>
            <a:ext cx="503609" cy="27932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56">
            <a:extLst>
              <a:ext uri="{FF2B5EF4-FFF2-40B4-BE49-F238E27FC236}">
                <a16:creationId xmlns:a16="http://schemas.microsoft.com/office/drawing/2014/main" id="{A5D0D37C-099E-445D-BABA-9716AC8139E0}"/>
              </a:ext>
            </a:extLst>
          </p:cNvPr>
          <p:cNvSpPr txBox="1"/>
          <p:nvPr/>
        </p:nvSpPr>
        <p:spPr>
          <a:xfrm>
            <a:off x="4964745" y="538856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 needle is in a haystack 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2" name="文字方塊 57">
            <a:extLst>
              <a:ext uri="{FF2B5EF4-FFF2-40B4-BE49-F238E27FC236}">
                <a16:creationId xmlns:a16="http://schemas.microsoft.com/office/drawing/2014/main" id="{C6CE3542-7DC6-4D8B-B0E7-CB99729D020D}"/>
              </a:ext>
            </a:extLst>
          </p:cNvPr>
          <p:cNvSpPr txBox="1"/>
          <p:nvPr/>
        </p:nvSpPr>
        <p:spPr>
          <a:xfrm>
            <a:off x="6233208" y="5895275"/>
            <a:ext cx="2865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… Just cannot find it.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26">
                <a:extLst>
                  <a:ext uri="{FF2B5EF4-FFF2-40B4-BE49-F238E27FC236}">
                    <a16:creationId xmlns:a16="http://schemas.microsoft.com/office/drawing/2014/main" id="{382DE0A3-BA9D-416E-876C-522E074273FF}"/>
                  </a:ext>
                </a:extLst>
              </p:cNvPr>
              <p:cNvSpPr txBox="1"/>
              <p:nvPr/>
            </p:nvSpPr>
            <p:spPr>
              <a:xfrm>
                <a:off x="5503713" y="4076972"/>
                <a:ext cx="1363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3" name="文字方塊 26">
                <a:extLst>
                  <a:ext uri="{FF2B5EF4-FFF2-40B4-BE49-F238E27FC236}">
                    <a16:creationId xmlns:a16="http://schemas.microsoft.com/office/drawing/2014/main" id="{382DE0A3-BA9D-416E-876C-522E0742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713" y="4076972"/>
                <a:ext cx="1363130" cy="369332"/>
              </a:xfrm>
              <a:prstGeom prst="rect">
                <a:avLst/>
              </a:prstGeom>
              <a:blipFill>
                <a:blip r:embed="rId11"/>
                <a:stretch>
                  <a:fillRect l="-4933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3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924B08F4-CB12-4E42-A76B-41A2C02A427B}"/>
              </a:ext>
            </a:extLst>
          </p:cNvPr>
          <p:cNvSpPr txBox="1">
            <a:spLocks/>
          </p:cNvSpPr>
          <p:nvPr/>
        </p:nvSpPr>
        <p:spPr>
          <a:xfrm>
            <a:off x="238901" y="154976"/>
            <a:ext cx="61861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kern="0" spc="-10" dirty="0">
                <a:solidFill>
                  <a:schemeClr val="bg1"/>
                </a:solidFill>
              </a:rPr>
              <a:t>What </a:t>
            </a:r>
            <a:r>
              <a:rPr lang="en-US" sz="3600" kern="0" dirty="0">
                <a:solidFill>
                  <a:schemeClr val="bg1"/>
                </a:solidFill>
              </a:rPr>
              <a:t>is </a:t>
            </a:r>
            <a:r>
              <a:rPr lang="en-US" sz="3600" kern="0" spc="-5" dirty="0">
                <a:solidFill>
                  <a:schemeClr val="bg1"/>
                </a:solidFill>
              </a:rPr>
              <a:t>Machine</a:t>
            </a:r>
            <a:r>
              <a:rPr lang="en-US" sz="3600" kern="0" spc="-15" dirty="0">
                <a:solidFill>
                  <a:schemeClr val="bg1"/>
                </a:solidFill>
              </a:rPr>
              <a:t> </a:t>
            </a:r>
            <a:r>
              <a:rPr lang="en-US" sz="3600" kern="0" spc="-5" dirty="0">
                <a:solidFill>
                  <a:schemeClr val="bg1"/>
                </a:solidFill>
              </a:rPr>
              <a:t>Learning?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AF8DE52-663A-4986-A33F-FDCC8B62D592}"/>
              </a:ext>
            </a:extLst>
          </p:cNvPr>
          <p:cNvSpPr txBox="1"/>
          <p:nvPr/>
        </p:nvSpPr>
        <p:spPr>
          <a:xfrm>
            <a:off x="535938" y="1137920"/>
            <a:ext cx="8137525" cy="494750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0975" marR="5080" indent="-168275">
              <a:lnSpc>
                <a:spcPts val="3300"/>
              </a:lnSpc>
              <a:spcBef>
                <a:spcPts val="459"/>
              </a:spcBef>
            </a:pPr>
            <a:r>
              <a:rPr sz="3000" spc="-5" dirty="0">
                <a:latin typeface="Calibri"/>
                <a:cs typeface="Calibri"/>
              </a:rPr>
              <a:t>“Learning is </a:t>
            </a:r>
            <a:r>
              <a:rPr sz="3000" spc="-20" dirty="0">
                <a:latin typeface="Calibri"/>
                <a:cs typeface="Calibri"/>
              </a:rPr>
              <a:t>any </a:t>
            </a:r>
            <a:r>
              <a:rPr sz="3000" spc="-10" dirty="0">
                <a:latin typeface="Calibri"/>
                <a:cs typeface="Calibri"/>
              </a:rPr>
              <a:t>process by </a:t>
            </a:r>
            <a:r>
              <a:rPr sz="3000" spc="-5" dirty="0">
                <a:latin typeface="Calibri"/>
                <a:cs typeface="Calibri"/>
              </a:rPr>
              <a:t>which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0" dirty="0">
                <a:latin typeface="Calibri"/>
                <a:cs typeface="Calibri"/>
              </a:rPr>
              <a:t>system </a:t>
            </a:r>
            <a:r>
              <a:rPr sz="3000" spc="-15" dirty="0">
                <a:latin typeface="Calibri"/>
                <a:cs typeface="Calibri"/>
              </a:rPr>
              <a:t>improves  </a:t>
            </a:r>
            <a:r>
              <a:rPr sz="3000" spc="-10" dirty="0">
                <a:latin typeface="Calibri"/>
                <a:cs typeface="Calibri"/>
              </a:rPr>
              <a:t>performance </a:t>
            </a:r>
            <a:r>
              <a:rPr sz="3000" spc="-15" dirty="0">
                <a:latin typeface="Calibri"/>
                <a:cs typeface="Calibri"/>
              </a:rPr>
              <a:t>from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experience.”</a:t>
            </a:r>
            <a:endParaRPr sz="3000" dirty="0">
              <a:latin typeface="Calibri"/>
              <a:cs typeface="Calibri"/>
            </a:endParaRPr>
          </a:p>
          <a:p>
            <a:pPr marL="2755265">
              <a:lnSpc>
                <a:spcPct val="100000"/>
              </a:lnSpc>
              <a:spcBef>
                <a:spcPts val="240"/>
              </a:spcBef>
            </a:pPr>
            <a:r>
              <a:rPr sz="3000" dirty="0">
                <a:latin typeface="Calibri"/>
                <a:cs typeface="Calibri"/>
              </a:rPr>
              <a:t>- </a:t>
            </a:r>
            <a:r>
              <a:rPr sz="3000" spc="-5" dirty="0">
                <a:latin typeface="Calibri"/>
                <a:cs typeface="Calibri"/>
              </a:rPr>
              <a:t>Herbert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Simon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Definition by </a:t>
            </a:r>
            <a:r>
              <a:rPr sz="3000" spc="-90" dirty="0">
                <a:latin typeface="Calibri"/>
                <a:cs typeface="Calibri"/>
              </a:rPr>
              <a:t>Tom </a:t>
            </a:r>
            <a:r>
              <a:rPr sz="3000" spc="-15" dirty="0">
                <a:latin typeface="Calibri"/>
                <a:cs typeface="Calibri"/>
              </a:rPr>
              <a:t>Mitchell</a:t>
            </a:r>
            <a:r>
              <a:rPr sz="3000" spc="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(1998):</a:t>
            </a: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alibri"/>
                <a:cs typeface="Calibri"/>
              </a:rPr>
              <a:t>Machine Learning is the </a:t>
            </a:r>
            <a:r>
              <a:rPr sz="3000" spc="-10" dirty="0">
                <a:latin typeface="Calibri"/>
                <a:cs typeface="Calibri"/>
              </a:rPr>
              <a:t>study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algorithms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that</a:t>
            </a:r>
            <a:endParaRPr sz="3000" dirty="0">
              <a:latin typeface="Calibri"/>
              <a:cs typeface="Calibri"/>
            </a:endParaRPr>
          </a:p>
          <a:p>
            <a:pPr marL="841375" indent="-37338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840740" algn="l"/>
                <a:tab pos="841375" algn="l"/>
              </a:tabLst>
            </a:pPr>
            <a:r>
              <a:rPr sz="3000" spc="-15" dirty="0">
                <a:latin typeface="Calibri"/>
                <a:cs typeface="Calibri"/>
              </a:rPr>
              <a:t>improve </a:t>
            </a:r>
            <a:r>
              <a:rPr sz="3000" spc="-5" dirty="0">
                <a:latin typeface="Calibri"/>
                <a:cs typeface="Calibri"/>
              </a:rPr>
              <a:t>their </a:t>
            </a:r>
            <a:r>
              <a:rPr sz="3000" spc="-10" dirty="0">
                <a:latin typeface="Calibri"/>
                <a:cs typeface="Calibri"/>
              </a:rPr>
              <a:t>performance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i="1" spc="90" dirty="0">
                <a:latin typeface="Times New Roman"/>
                <a:cs typeface="Times New Roman"/>
              </a:rPr>
              <a:t>P</a:t>
            </a:r>
            <a:endParaRPr sz="3000" dirty="0">
              <a:latin typeface="Times New Roman"/>
              <a:cs typeface="Times New Roman"/>
            </a:endParaRPr>
          </a:p>
          <a:p>
            <a:pPr marL="841375" indent="-37338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840740" algn="l"/>
                <a:tab pos="841375" algn="l"/>
              </a:tabLst>
            </a:pP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dirty="0">
                <a:latin typeface="Calibri"/>
                <a:cs typeface="Calibri"/>
              </a:rPr>
              <a:t>some </a:t>
            </a:r>
            <a:r>
              <a:rPr sz="3000" spc="-15" dirty="0">
                <a:latin typeface="Calibri"/>
                <a:cs typeface="Calibri"/>
              </a:rPr>
              <a:t>task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i="1" spc="80" dirty="0">
                <a:latin typeface="Times New Roman"/>
                <a:cs typeface="Times New Roman"/>
              </a:rPr>
              <a:t>T</a:t>
            </a:r>
            <a:endParaRPr sz="3000" dirty="0">
              <a:latin typeface="Times New Roman"/>
              <a:cs typeface="Times New Roman"/>
            </a:endParaRPr>
          </a:p>
          <a:p>
            <a:pPr marL="841375" indent="-37338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840740" algn="l"/>
                <a:tab pos="841375" algn="l"/>
              </a:tabLst>
            </a:pPr>
            <a:r>
              <a:rPr sz="3000" spc="-5" dirty="0">
                <a:latin typeface="Calibri"/>
                <a:cs typeface="Calibri"/>
              </a:rPr>
              <a:t>with </a:t>
            </a:r>
            <a:r>
              <a:rPr sz="3000" spc="-10" dirty="0">
                <a:latin typeface="Calibri"/>
                <a:cs typeface="Calibri"/>
              </a:rPr>
              <a:t>experience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i="1" spc="185" dirty="0">
                <a:latin typeface="Times New Roman"/>
                <a:cs typeface="Times New Roman"/>
              </a:rPr>
              <a:t>E</a:t>
            </a:r>
            <a:r>
              <a:rPr sz="3000" spc="185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467995">
              <a:lnSpc>
                <a:spcPct val="100000"/>
              </a:lnSpc>
              <a:spcBef>
                <a:spcPts val="400"/>
              </a:spcBef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well-defined </a:t>
            </a:r>
            <a:r>
              <a:rPr sz="3000" spc="-5" dirty="0">
                <a:latin typeface="Calibri"/>
                <a:cs typeface="Calibri"/>
              </a:rPr>
              <a:t>learning </a:t>
            </a:r>
            <a:r>
              <a:rPr sz="3000" spc="-15" dirty="0">
                <a:latin typeface="Calibri"/>
                <a:cs typeface="Calibri"/>
              </a:rPr>
              <a:t>task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given by </a:t>
            </a:r>
            <a:r>
              <a:rPr sz="3000" spc="30" dirty="0">
                <a:latin typeface="Calibri"/>
                <a:cs typeface="Calibri"/>
              </a:rPr>
              <a:t>&lt;</a:t>
            </a:r>
            <a:r>
              <a:rPr sz="3000" i="1" spc="30" dirty="0">
                <a:latin typeface="Times New Roman"/>
                <a:cs typeface="Times New Roman"/>
              </a:rPr>
              <a:t>P</a:t>
            </a:r>
            <a:r>
              <a:rPr sz="3000" spc="30" dirty="0">
                <a:latin typeface="Calibri"/>
                <a:cs typeface="Calibri"/>
              </a:rPr>
              <a:t>, </a:t>
            </a:r>
            <a:r>
              <a:rPr sz="3000" i="1" spc="35" dirty="0">
                <a:latin typeface="Times New Roman"/>
                <a:cs typeface="Times New Roman"/>
              </a:rPr>
              <a:t>T</a:t>
            </a:r>
            <a:r>
              <a:rPr sz="3000" spc="35" dirty="0">
                <a:latin typeface="Calibri"/>
                <a:cs typeface="Calibri"/>
              </a:rPr>
              <a:t>,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i="1" spc="125" dirty="0">
                <a:latin typeface="Times New Roman"/>
                <a:cs typeface="Times New Roman"/>
              </a:rPr>
              <a:t>E</a:t>
            </a:r>
            <a:r>
              <a:rPr sz="3000" spc="125" dirty="0">
                <a:latin typeface="Calibri"/>
                <a:cs typeface="Calibri"/>
              </a:rPr>
              <a:t>&gt;.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46459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Optimization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橢圓 3">
            <a:extLst>
              <a:ext uri="{FF2B5EF4-FFF2-40B4-BE49-F238E27FC236}">
                <a16:creationId xmlns:a16="http://schemas.microsoft.com/office/drawing/2014/main" id="{F8F25A61-8CB9-4956-9A28-619EBDA387EB}"/>
              </a:ext>
            </a:extLst>
          </p:cNvPr>
          <p:cNvSpPr/>
          <p:nvPr/>
        </p:nvSpPr>
        <p:spPr>
          <a:xfrm>
            <a:off x="4612004" y="4431284"/>
            <a:ext cx="3670777" cy="20719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橢圓 4">
            <a:extLst>
              <a:ext uri="{FF2B5EF4-FFF2-40B4-BE49-F238E27FC236}">
                <a16:creationId xmlns:a16="http://schemas.microsoft.com/office/drawing/2014/main" id="{CE7049DD-0C3D-46F4-B933-AA96750B5DB2}"/>
              </a:ext>
            </a:extLst>
          </p:cNvPr>
          <p:cNvSpPr/>
          <p:nvPr/>
        </p:nvSpPr>
        <p:spPr>
          <a:xfrm>
            <a:off x="7149673" y="6016187"/>
            <a:ext cx="232228" cy="2322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5">
                <a:extLst>
                  <a:ext uri="{FF2B5EF4-FFF2-40B4-BE49-F238E27FC236}">
                    <a16:creationId xmlns:a16="http://schemas.microsoft.com/office/drawing/2014/main" id="{6FE8F18B-1767-482B-A96A-202392785BB5}"/>
                  </a:ext>
                </a:extLst>
              </p:cNvPr>
              <p:cNvSpPr txBox="1"/>
              <p:nvPr/>
            </p:nvSpPr>
            <p:spPr>
              <a:xfrm>
                <a:off x="7469995" y="5959161"/>
                <a:ext cx="812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5">
                <a:extLst>
                  <a:ext uri="{FF2B5EF4-FFF2-40B4-BE49-F238E27FC236}">
                    <a16:creationId xmlns:a16="http://schemas.microsoft.com/office/drawing/2014/main" id="{6FE8F18B-1767-482B-A96A-202392785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995" y="5959161"/>
                <a:ext cx="812787" cy="369332"/>
              </a:xfrm>
              <a:prstGeom prst="rect">
                <a:avLst/>
              </a:prstGeom>
              <a:blipFill>
                <a:blip r:embed="rId3"/>
                <a:stretch>
                  <a:fillRect l="-12687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">
                <a:extLst>
                  <a:ext uri="{FF2B5EF4-FFF2-40B4-BE49-F238E27FC236}">
                    <a16:creationId xmlns:a16="http://schemas.microsoft.com/office/drawing/2014/main" id="{6FA1C5E7-0FBC-4F8A-B9A7-4537B372E416}"/>
                  </a:ext>
                </a:extLst>
              </p:cNvPr>
              <p:cNvSpPr txBox="1"/>
              <p:nvPr/>
            </p:nvSpPr>
            <p:spPr>
              <a:xfrm>
                <a:off x="6127629" y="3727656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6">
                <a:extLst>
                  <a:ext uri="{FF2B5EF4-FFF2-40B4-BE49-F238E27FC236}">
                    <a16:creationId xmlns:a16="http://schemas.microsoft.com/office/drawing/2014/main" id="{6FA1C5E7-0FBC-4F8A-B9A7-4537B372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29" y="3727656"/>
                <a:ext cx="944361" cy="386709"/>
              </a:xfrm>
              <a:prstGeom prst="rect">
                <a:avLst/>
              </a:prstGeom>
              <a:blipFill>
                <a:blip r:embed="rId4"/>
                <a:stretch>
                  <a:fillRect l="-10968" b="-29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7">
                <a:extLst>
                  <a:ext uri="{FF2B5EF4-FFF2-40B4-BE49-F238E27FC236}">
                    <a16:creationId xmlns:a16="http://schemas.microsoft.com/office/drawing/2014/main" id="{9D9179A0-6730-4ED2-9697-61F8F5D19DD6}"/>
                  </a:ext>
                </a:extLst>
              </p:cNvPr>
              <p:cNvSpPr txBox="1"/>
              <p:nvPr/>
            </p:nvSpPr>
            <p:spPr>
              <a:xfrm>
                <a:off x="4011152" y="4237929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7">
                <a:extLst>
                  <a:ext uri="{FF2B5EF4-FFF2-40B4-BE49-F238E27FC236}">
                    <a16:creationId xmlns:a16="http://schemas.microsoft.com/office/drawing/2014/main" id="{9D9179A0-6730-4ED2-9697-61F8F5D19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152" y="4237929"/>
                <a:ext cx="944361" cy="386709"/>
              </a:xfrm>
              <a:prstGeom prst="rect">
                <a:avLst/>
              </a:prstGeom>
              <a:blipFill>
                <a:blip r:embed="rId5"/>
                <a:stretch>
                  <a:fillRect l="-11613" b="-29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8">
            <a:extLst>
              <a:ext uri="{FF2B5EF4-FFF2-40B4-BE49-F238E27FC236}">
                <a16:creationId xmlns:a16="http://schemas.microsoft.com/office/drawing/2014/main" id="{54154C82-F20F-4FF0-B673-F4C410FC94B1}"/>
              </a:ext>
            </a:extLst>
          </p:cNvPr>
          <p:cNvSpPr/>
          <p:nvPr/>
        </p:nvSpPr>
        <p:spPr>
          <a:xfrm>
            <a:off x="5876532" y="4690733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橢圓 9">
            <a:extLst>
              <a:ext uri="{FF2B5EF4-FFF2-40B4-BE49-F238E27FC236}">
                <a16:creationId xmlns:a16="http://schemas.microsoft.com/office/drawing/2014/main" id="{0C9D6DCF-CD3F-4E34-BA2C-DA2698C3354F}"/>
              </a:ext>
            </a:extLst>
          </p:cNvPr>
          <p:cNvSpPr/>
          <p:nvPr/>
        </p:nvSpPr>
        <p:spPr>
          <a:xfrm>
            <a:off x="5129983" y="4888745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橢圓 10">
            <a:extLst>
              <a:ext uri="{FF2B5EF4-FFF2-40B4-BE49-F238E27FC236}">
                <a16:creationId xmlns:a16="http://schemas.microsoft.com/office/drawing/2014/main" id="{0E1D1D46-1DA8-484C-A025-5C2CF0D19E92}"/>
              </a:ext>
            </a:extLst>
          </p:cNvPr>
          <p:cNvSpPr/>
          <p:nvPr/>
        </p:nvSpPr>
        <p:spPr>
          <a:xfrm>
            <a:off x="7071990" y="5340161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1">
                <a:extLst>
                  <a:ext uri="{FF2B5EF4-FFF2-40B4-BE49-F238E27FC236}">
                    <a16:creationId xmlns:a16="http://schemas.microsoft.com/office/drawing/2014/main" id="{163B89AB-70F7-41CD-B81E-A8E691306025}"/>
                  </a:ext>
                </a:extLst>
              </p:cNvPr>
              <p:cNvSpPr txBox="1"/>
              <p:nvPr/>
            </p:nvSpPr>
            <p:spPr>
              <a:xfrm>
                <a:off x="7845066" y="3826332"/>
                <a:ext cx="875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6" name="文字方塊 11">
                <a:extLst>
                  <a:ext uri="{FF2B5EF4-FFF2-40B4-BE49-F238E27FC236}">
                    <a16:creationId xmlns:a16="http://schemas.microsoft.com/office/drawing/2014/main" id="{163B89AB-70F7-41CD-B81E-A8E691306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066" y="3826332"/>
                <a:ext cx="875431" cy="369332"/>
              </a:xfrm>
              <a:prstGeom prst="rect">
                <a:avLst/>
              </a:prstGeom>
              <a:blipFill>
                <a:blip r:embed="rId6"/>
                <a:stretch>
                  <a:fillRect l="-1250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2">
            <a:extLst>
              <a:ext uri="{FF2B5EF4-FFF2-40B4-BE49-F238E27FC236}">
                <a16:creationId xmlns:a16="http://schemas.microsoft.com/office/drawing/2014/main" id="{52219773-51AA-4E5F-85AF-D63B1D040C4F}"/>
              </a:ext>
            </a:extLst>
          </p:cNvPr>
          <p:cNvCxnSpPr>
            <a:cxnSpLocks/>
          </p:cNvCxnSpPr>
          <p:nvPr/>
        </p:nvCxnSpPr>
        <p:spPr>
          <a:xfrm flipV="1">
            <a:off x="7265787" y="4251885"/>
            <a:ext cx="860788" cy="104758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3">
            <a:extLst>
              <a:ext uri="{FF2B5EF4-FFF2-40B4-BE49-F238E27FC236}">
                <a16:creationId xmlns:a16="http://schemas.microsoft.com/office/drawing/2014/main" id="{04F61AC2-1AEA-4A00-863B-08CC9B2B6C90}"/>
              </a:ext>
            </a:extLst>
          </p:cNvPr>
          <p:cNvCxnSpPr>
            <a:cxnSpLocks/>
          </p:cNvCxnSpPr>
          <p:nvPr/>
        </p:nvCxnSpPr>
        <p:spPr>
          <a:xfrm flipV="1">
            <a:off x="6072564" y="4198947"/>
            <a:ext cx="392064" cy="46467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4">
            <a:extLst>
              <a:ext uri="{FF2B5EF4-FFF2-40B4-BE49-F238E27FC236}">
                <a16:creationId xmlns:a16="http://schemas.microsoft.com/office/drawing/2014/main" id="{75B7C347-C857-4D71-AB0C-E5DDF2D8FFCB}"/>
              </a:ext>
            </a:extLst>
          </p:cNvPr>
          <p:cNvCxnSpPr>
            <a:cxnSpLocks/>
          </p:cNvCxnSpPr>
          <p:nvPr/>
        </p:nvCxnSpPr>
        <p:spPr>
          <a:xfrm flipH="1" flipV="1">
            <a:off x="4612004" y="4690733"/>
            <a:ext cx="503609" cy="27932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5">
            <a:extLst>
              <a:ext uri="{FF2B5EF4-FFF2-40B4-BE49-F238E27FC236}">
                <a16:creationId xmlns:a16="http://schemas.microsoft.com/office/drawing/2014/main" id="{54E77FB2-2FE5-4E76-9BD8-5E2B508910EA}"/>
              </a:ext>
            </a:extLst>
          </p:cNvPr>
          <p:cNvSpPr txBox="1"/>
          <p:nvPr/>
        </p:nvSpPr>
        <p:spPr>
          <a:xfrm>
            <a:off x="426506" y="527519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 needle is in a haystack 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1" name="文字方塊 16">
            <a:extLst>
              <a:ext uri="{FF2B5EF4-FFF2-40B4-BE49-F238E27FC236}">
                <a16:creationId xmlns:a16="http://schemas.microsoft.com/office/drawing/2014/main" id="{494CCDB9-3175-4ED1-83FC-ABE41717ADE4}"/>
              </a:ext>
            </a:extLst>
          </p:cNvPr>
          <p:cNvSpPr txBox="1"/>
          <p:nvPr/>
        </p:nvSpPr>
        <p:spPr>
          <a:xfrm>
            <a:off x="1694969" y="5781899"/>
            <a:ext cx="2865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… Just cannot find it.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17">
                <a:extLst>
                  <a:ext uri="{FF2B5EF4-FFF2-40B4-BE49-F238E27FC236}">
                    <a16:creationId xmlns:a16="http://schemas.microsoft.com/office/drawing/2014/main" id="{B3909010-F9FC-4DB5-BB28-A4CABE4059EB}"/>
                  </a:ext>
                </a:extLst>
              </p:cNvPr>
              <p:cNvSpPr txBox="1"/>
              <p:nvPr/>
            </p:nvSpPr>
            <p:spPr>
              <a:xfrm>
                <a:off x="5307860" y="5299472"/>
                <a:ext cx="1363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17">
                <a:extLst>
                  <a:ext uri="{FF2B5EF4-FFF2-40B4-BE49-F238E27FC236}">
                    <a16:creationId xmlns:a16="http://schemas.microsoft.com/office/drawing/2014/main" id="{B3909010-F9FC-4DB5-BB28-A4CABE405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60" y="5299472"/>
                <a:ext cx="1363130" cy="369332"/>
              </a:xfrm>
              <a:prstGeom prst="rect">
                <a:avLst/>
              </a:prstGeom>
              <a:blipFill>
                <a:blip r:embed="rId7"/>
                <a:stretch>
                  <a:fillRect l="-4933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18">
            <a:extLst>
              <a:ext uri="{FF2B5EF4-FFF2-40B4-BE49-F238E27FC236}">
                <a16:creationId xmlns:a16="http://schemas.microsoft.com/office/drawing/2014/main" id="{A318F15B-131E-4CC8-84CA-BC124BF26019}"/>
              </a:ext>
            </a:extLst>
          </p:cNvPr>
          <p:cNvSpPr/>
          <p:nvPr/>
        </p:nvSpPr>
        <p:spPr>
          <a:xfrm>
            <a:off x="6819881" y="2697332"/>
            <a:ext cx="232228" cy="2322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19">
                <a:extLst>
                  <a:ext uri="{FF2B5EF4-FFF2-40B4-BE49-F238E27FC236}">
                    <a16:creationId xmlns:a16="http://schemas.microsoft.com/office/drawing/2014/main" id="{266532BE-1D33-4C7D-91DA-90826406EA87}"/>
                  </a:ext>
                </a:extLst>
              </p:cNvPr>
              <p:cNvSpPr txBox="1"/>
              <p:nvPr/>
            </p:nvSpPr>
            <p:spPr>
              <a:xfrm>
                <a:off x="7140203" y="2640306"/>
                <a:ext cx="812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4" name="文字方塊 19">
                <a:extLst>
                  <a:ext uri="{FF2B5EF4-FFF2-40B4-BE49-F238E27FC236}">
                    <a16:creationId xmlns:a16="http://schemas.microsoft.com/office/drawing/2014/main" id="{266532BE-1D33-4C7D-91DA-90826406E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203" y="2640306"/>
                <a:ext cx="812787" cy="369332"/>
              </a:xfrm>
              <a:prstGeom prst="rect">
                <a:avLst/>
              </a:prstGeom>
              <a:blipFill>
                <a:blip r:embed="rId8"/>
                <a:stretch>
                  <a:fillRect l="-12687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橢圓 20">
            <a:extLst>
              <a:ext uri="{FF2B5EF4-FFF2-40B4-BE49-F238E27FC236}">
                <a16:creationId xmlns:a16="http://schemas.microsoft.com/office/drawing/2014/main" id="{428F2630-0CB6-40D9-A00F-AFEBFF57541D}"/>
              </a:ext>
            </a:extLst>
          </p:cNvPr>
          <p:cNvSpPr/>
          <p:nvPr/>
        </p:nvSpPr>
        <p:spPr>
          <a:xfrm>
            <a:off x="4572000" y="1479347"/>
            <a:ext cx="1873428" cy="12789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1">
                <a:extLst>
                  <a:ext uri="{FF2B5EF4-FFF2-40B4-BE49-F238E27FC236}">
                    <a16:creationId xmlns:a16="http://schemas.microsoft.com/office/drawing/2014/main" id="{5533CFC2-9002-4DA4-A73E-45E6F1462162}"/>
                  </a:ext>
                </a:extLst>
              </p:cNvPr>
              <p:cNvSpPr txBox="1"/>
              <p:nvPr/>
            </p:nvSpPr>
            <p:spPr>
              <a:xfrm>
                <a:off x="6801115" y="1240235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1">
                <a:extLst>
                  <a:ext uri="{FF2B5EF4-FFF2-40B4-BE49-F238E27FC236}">
                    <a16:creationId xmlns:a16="http://schemas.microsoft.com/office/drawing/2014/main" id="{5533CFC2-9002-4DA4-A73E-45E6F1462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15" y="1240235"/>
                <a:ext cx="944361" cy="386709"/>
              </a:xfrm>
              <a:prstGeom prst="rect">
                <a:avLst/>
              </a:prstGeom>
              <a:blipFill>
                <a:blip r:embed="rId9"/>
                <a:stretch>
                  <a:fillRect l="-11613" b="-29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2">
                <a:extLst>
                  <a:ext uri="{FF2B5EF4-FFF2-40B4-BE49-F238E27FC236}">
                    <a16:creationId xmlns:a16="http://schemas.microsoft.com/office/drawing/2014/main" id="{8E7A8284-D513-49B1-B005-FF06CC919841}"/>
                  </a:ext>
                </a:extLst>
              </p:cNvPr>
              <p:cNvSpPr txBox="1"/>
              <p:nvPr/>
            </p:nvSpPr>
            <p:spPr>
              <a:xfrm>
                <a:off x="4909021" y="797032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7" name="文字方塊 22">
                <a:extLst>
                  <a:ext uri="{FF2B5EF4-FFF2-40B4-BE49-F238E27FC236}">
                    <a16:creationId xmlns:a16="http://schemas.microsoft.com/office/drawing/2014/main" id="{8E7A8284-D513-49B1-B005-FF06CC919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021" y="797032"/>
                <a:ext cx="944361" cy="386709"/>
              </a:xfrm>
              <a:prstGeom prst="rect">
                <a:avLst/>
              </a:prstGeom>
              <a:blipFill>
                <a:blip r:embed="rId10"/>
                <a:stretch>
                  <a:fillRect l="-10968" b="-30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3">
            <a:extLst>
              <a:ext uri="{FF2B5EF4-FFF2-40B4-BE49-F238E27FC236}">
                <a16:creationId xmlns:a16="http://schemas.microsoft.com/office/drawing/2014/main" id="{A6CA356D-74D9-43BD-B3D1-BAA03E583446}"/>
              </a:ext>
            </a:extLst>
          </p:cNvPr>
          <p:cNvSpPr/>
          <p:nvPr/>
        </p:nvSpPr>
        <p:spPr>
          <a:xfrm>
            <a:off x="5722228" y="1672471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9" name="橢圓 24">
            <a:extLst>
              <a:ext uri="{FF2B5EF4-FFF2-40B4-BE49-F238E27FC236}">
                <a16:creationId xmlns:a16="http://schemas.microsoft.com/office/drawing/2014/main" id="{57B2E7E3-7BCD-41D9-8D55-3386A117B2F0}"/>
              </a:ext>
            </a:extLst>
          </p:cNvPr>
          <p:cNvSpPr/>
          <p:nvPr/>
        </p:nvSpPr>
        <p:spPr>
          <a:xfrm>
            <a:off x="5219879" y="1568108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0" name="橢圓 25">
            <a:extLst>
              <a:ext uri="{FF2B5EF4-FFF2-40B4-BE49-F238E27FC236}">
                <a16:creationId xmlns:a16="http://schemas.microsoft.com/office/drawing/2014/main" id="{E8DF29AF-E268-4971-B8E3-CA7C988D4450}"/>
              </a:ext>
            </a:extLst>
          </p:cNvPr>
          <p:cNvSpPr/>
          <p:nvPr/>
        </p:nvSpPr>
        <p:spPr>
          <a:xfrm>
            <a:off x="6114292" y="2181305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26">
                <a:extLst>
                  <a:ext uri="{FF2B5EF4-FFF2-40B4-BE49-F238E27FC236}">
                    <a16:creationId xmlns:a16="http://schemas.microsoft.com/office/drawing/2014/main" id="{ED4AC293-2443-46BE-ADB4-71B3CDE4EB29}"/>
                  </a:ext>
                </a:extLst>
              </p:cNvPr>
              <p:cNvSpPr txBox="1"/>
              <p:nvPr/>
            </p:nvSpPr>
            <p:spPr>
              <a:xfrm>
                <a:off x="7032277" y="2079822"/>
                <a:ext cx="875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文字方塊 26">
                <a:extLst>
                  <a:ext uri="{FF2B5EF4-FFF2-40B4-BE49-F238E27FC236}">
                    <a16:creationId xmlns:a16="http://schemas.microsoft.com/office/drawing/2014/main" id="{ED4AC293-2443-46BE-ADB4-71B3CDE4E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277" y="2079822"/>
                <a:ext cx="875431" cy="369332"/>
              </a:xfrm>
              <a:prstGeom prst="rect">
                <a:avLst/>
              </a:prstGeom>
              <a:blipFill>
                <a:blip r:embed="rId11"/>
                <a:stretch>
                  <a:fillRect l="-12587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27">
            <a:extLst>
              <a:ext uri="{FF2B5EF4-FFF2-40B4-BE49-F238E27FC236}">
                <a16:creationId xmlns:a16="http://schemas.microsoft.com/office/drawing/2014/main" id="{2543F540-A47C-465B-AEFE-DCF47D979B66}"/>
              </a:ext>
            </a:extLst>
          </p:cNvPr>
          <p:cNvCxnSpPr>
            <a:cxnSpLocks/>
          </p:cNvCxnSpPr>
          <p:nvPr/>
        </p:nvCxnSpPr>
        <p:spPr>
          <a:xfrm flipV="1">
            <a:off x="6401726" y="2280473"/>
            <a:ext cx="618486" cy="1216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28">
            <a:extLst>
              <a:ext uri="{FF2B5EF4-FFF2-40B4-BE49-F238E27FC236}">
                <a16:creationId xmlns:a16="http://schemas.microsoft.com/office/drawing/2014/main" id="{C076FA1C-4985-46FC-88BB-676E1E825EBA}"/>
              </a:ext>
            </a:extLst>
          </p:cNvPr>
          <p:cNvCxnSpPr>
            <a:cxnSpLocks/>
          </p:cNvCxnSpPr>
          <p:nvPr/>
        </p:nvCxnSpPr>
        <p:spPr>
          <a:xfrm flipV="1">
            <a:off x="5954456" y="1441792"/>
            <a:ext cx="780409" cy="27215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29">
            <a:extLst>
              <a:ext uri="{FF2B5EF4-FFF2-40B4-BE49-F238E27FC236}">
                <a16:creationId xmlns:a16="http://schemas.microsoft.com/office/drawing/2014/main" id="{4BE8DC94-41A2-41D6-B40D-008CC15CA30F}"/>
              </a:ext>
            </a:extLst>
          </p:cNvPr>
          <p:cNvCxnSpPr>
            <a:cxnSpLocks/>
          </p:cNvCxnSpPr>
          <p:nvPr/>
        </p:nvCxnSpPr>
        <p:spPr>
          <a:xfrm flipV="1">
            <a:off x="5343886" y="1154220"/>
            <a:ext cx="37316" cy="43193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0">
            <a:extLst>
              <a:ext uri="{FF2B5EF4-FFF2-40B4-BE49-F238E27FC236}">
                <a16:creationId xmlns:a16="http://schemas.microsoft.com/office/drawing/2014/main" id="{5D41F751-89ED-4455-AF4F-994E66F14353}"/>
              </a:ext>
            </a:extLst>
          </p:cNvPr>
          <p:cNvSpPr txBox="1"/>
          <p:nvPr/>
        </p:nvSpPr>
        <p:spPr>
          <a:xfrm>
            <a:off x="4877101" y="2726997"/>
            <a:ext cx="1857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too small 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6" name="文字方塊 31">
            <a:extLst>
              <a:ext uri="{FF2B5EF4-FFF2-40B4-BE49-F238E27FC236}">
                <a16:creationId xmlns:a16="http://schemas.microsoft.com/office/drawing/2014/main" id="{D4D033A5-7D71-4DA3-A4B5-685F02913565}"/>
              </a:ext>
            </a:extLst>
          </p:cNvPr>
          <p:cNvSpPr txBox="1"/>
          <p:nvPr/>
        </p:nvSpPr>
        <p:spPr>
          <a:xfrm>
            <a:off x="7304218" y="2953382"/>
            <a:ext cx="1634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 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文字方塊 33">
            <a:extLst>
              <a:ext uri="{FF2B5EF4-FFF2-40B4-BE49-F238E27FC236}">
                <a16:creationId xmlns:a16="http://schemas.microsoft.com/office/drawing/2014/main" id="{5D509CF6-4C5F-4431-BE8B-DDA9B903D22E}"/>
              </a:ext>
            </a:extLst>
          </p:cNvPr>
          <p:cNvSpPr txBox="1"/>
          <p:nvPr/>
        </p:nvSpPr>
        <p:spPr>
          <a:xfrm>
            <a:off x="442297" y="197857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find a needle in a haystack 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8" name="文字方塊 34">
            <a:extLst>
              <a:ext uri="{FF2B5EF4-FFF2-40B4-BE49-F238E27FC236}">
                <a16:creationId xmlns:a16="http://schemas.microsoft.com/office/drawing/2014/main" id="{6E1AFD94-F10B-4105-BE70-D4FE72419749}"/>
              </a:ext>
            </a:extLst>
          </p:cNvPr>
          <p:cNvSpPr txBox="1"/>
          <p:nvPr/>
        </p:nvSpPr>
        <p:spPr>
          <a:xfrm>
            <a:off x="1080287" y="2469794"/>
            <a:ext cx="3597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… but there is no needle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8CFD365-4B8D-4A58-9F83-E3D00F66E526}"/>
              </a:ext>
            </a:extLst>
          </p:cNvPr>
          <p:cNvSpPr txBox="1"/>
          <p:nvPr/>
        </p:nvSpPr>
        <p:spPr>
          <a:xfrm>
            <a:off x="401797" y="4303970"/>
            <a:ext cx="3479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Optimization Issue</a:t>
            </a:r>
            <a:endParaRPr kumimoji="0" lang="zh-TW" altLang="en-US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3447DE0-2C1B-4D5B-8E04-88B780BF6323}"/>
              </a:ext>
            </a:extLst>
          </p:cNvPr>
          <p:cNvSpPr txBox="1"/>
          <p:nvPr/>
        </p:nvSpPr>
        <p:spPr>
          <a:xfrm>
            <a:off x="442297" y="1149404"/>
            <a:ext cx="2584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Model Bias </a:t>
            </a:r>
            <a:endParaRPr kumimoji="0" lang="zh-TW" altLang="en-US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ADF3035-74AB-4FBE-B624-D37393CC6C3C}"/>
              </a:ext>
            </a:extLst>
          </p:cNvPr>
          <p:cNvSpPr txBox="1"/>
          <p:nvPr/>
        </p:nvSpPr>
        <p:spPr>
          <a:xfrm>
            <a:off x="1099919" y="3394302"/>
            <a:ext cx="319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Which one???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328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Optimization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0AEE213C-59CB-4493-8178-11703FE9C2DA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Model Bias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v.s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. Optimization Issue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8F70A0A9-5CDE-45D5-8414-618FA43EA6AD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Gaining the insights from comparison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32" name="圖片 3">
            <a:extLst>
              <a:ext uri="{FF2B5EF4-FFF2-40B4-BE49-F238E27FC236}">
                <a16:creationId xmlns:a16="http://schemas.microsoft.com/office/drawing/2014/main" id="{1DBFB564-2229-4D6B-8F02-54EA73C88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0081"/>
            <a:ext cx="4304735" cy="2920749"/>
          </a:xfrm>
          <a:prstGeom prst="rect">
            <a:avLst/>
          </a:prstGeom>
        </p:spPr>
      </p:pic>
      <p:sp>
        <p:nvSpPr>
          <p:cNvPr id="33" name="文字方塊 4">
            <a:extLst>
              <a:ext uri="{FF2B5EF4-FFF2-40B4-BE49-F238E27FC236}">
                <a16:creationId xmlns:a16="http://schemas.microsoft.com/office/drawing/2014/main" id="{51447DCD-6046-4C74-8871-774F13638AB1}"/>
              </a:ext>
            </a:extLst>
          </p:cNvPr>
          <p:cNvSpPr txBox="1"/>
          <p:nvPr/>
        </p:nvSpPr>
        <p:spPr>
          <a:xfrm>
            <a:off x="1209184" y="5573303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Testing Data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AA5F177-B0F7-41DE-830B-038DEE3AF55A}"/>
              </a:ext>
            </a:extLst>
          </p:cNvPr>
          <p:cNvSpPr/>
          <p:nvPr/>
        </p:nvSpPr>
        <p:spPr>
          <a:xfrm>
            <a:off x="1597857" y="3910612"/>
            <a:ext cx="191533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Overfitting?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35" name="圖片 6">
            <a:extLst>
              <a:ext uri="{FF2B5EF4-FFF2-40B4-BE49-F238E27FC236}">
                <a16:creationId xmlns:a16="http://schemas.microsoft.com/office/drawing/2014/main" id="{664A26C8-32B6-4C2E-B00B-A45DAD921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743" y="2597514"/>
            <a:ext cx="4514850" cy="3048000"/>
          </a:xfrm>
          <a:prstGeom prst="rect">
            <a:avLst/>
          </a:prstGeom>
        </p:spPr>
      </p:pic>
      <p:sp>
        <p:nvSpPr>
          <p:cNvPr id="36" name="文字方塊 7">
            <a:extLst>
              <a:ext uri="{FF2B5EF4-FFF2-40B4-BE49-F238E27FC236}">
                <a16:creationId xmlns:a16="http://schemas.microsoft.com/office/drawing/2014/main" id="{6A4C3276-46BA-4E92-BAB8-51C56C8A332B}"/>
              </a:ext>
            </a:extLst>
          </p:cNvPr>
          <p:cNvSpPr txBox="1"/>
          <p:nvPr/>
        </p:nvSpPr>
        <p:spPr>
          <a:xfrm>
            <a:off x="5637565" y="5616482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Training Data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0B7D4B5-2E2F-4972-93E1-F36A0042D39C}"/>
              </a:ext>
            </a:extLst>
          </p:cNvPr>
          <p:cNvSpPr/>
          <p:nvPr/>
        </p:nvSpPr>
        <p:spPr>
          <a:xfrm>
            <a:off x="6437790" y="2231745"/>
            <a:ext cx="249164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Optimization issue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38" name="直線單箭頭接點 9">
            <a:extLst>
              <a:ext uri="{FF2B5EF4-FFF2-40B4-BE49-F238E27FC236}">
                <a16:creationId xmlns:a16="http://schemas.microsoft.com/office/drawing/2014/main" id="{CB668729-BBAD-4F11-8B62-1E2469649C9E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6917191" y="2693410"/>
            <a:ext cx="766421" cy="707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mobanwang.com/icon/UploadFiles_8971/200909/20090903224008317.png">
            <a:extLst>
              <a:ext uri="{FF2B5EF4-FFF2-40B4-BE49-F238E27FC236}">
                <a16:creationId xmlns:a16="http://schemas.microsoft.com/office/drawing/2014/main" id="{EC0AE371-D30D-449F-9401-FE8B8E16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56" y="3793814"/>
            <a:ext cx="784733" cy="7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字方塊 12">
            <a:extLst>
              <a:ext uri="{FF2B5EF4-FFF2-40B4-BE49-F238E27FC236}">
                <a16:creationId xmlns:a16="http://schemas.microsoft.com/office/drawing/2014/main" id="{6413E915-2748-4F2D-8389-D1C3E6F31CB2}"/>
              </a:ext>
            </a:extLst>
          </p:cNvPr>
          <p:cNvSpPr txBox="1"/>
          <p:nvPr/>
        </p:nvSpPr>
        <p:spPr>
          <a:xfrm>
            <a:off x="5324372" y="6225005"/>
            <a:ext cx="3819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黑体"/>
                <a:cs typeface="+mn-cs"/>
              </a:rPr>
              <a:t>Ref: http://arxiv.org/abs/1512.03385</a:t>
            </a:r>
          </a:p>
        </p:txBody>
      </p:sp>
    </p:spTree>
    <p:extLst>
      <p:ext uri="{BB962C8B-B14F-4D97-AF65-F5344CB8AC3E}">
        <p14:creationId xmlns:p14="http://schemas.microsoft.com/office/powerpoint/2010/main" val="385066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6" grpId="0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Optimization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4435F0A4-BEAB-4DB0-9AE4-E7BE2CCAFC25}"/>
              </a:ext>
            </a:extLst>
          </p:cNvPr>
          <p:cNvSpPr txBox="1">
            <a:spLocks/>
          </p:cNvSpPr>
          <p:nvPr/>
        </p:nvSpPr>
        <p:spPr>
          <a:xfrm>
            <a:off x="-1128712" y="255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Optimization Issue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61ABAB4-9677-450D-992D-50208FBD4AA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880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Gaining the insights from comparison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Start from shallower networks (or other models), which are easier to optimize.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If deeper networks do not obtain smaller loss on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training data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,  then there is optimization issue.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Solution: More powerful optimization technology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F9DCEA05-F49A-410A-9C63-FB34656338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7150" y="4174145"/>
          <a:ext cx="81096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659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290399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layer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0.34k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</a:tbl>
          </a:graphicData>
        </a:graphic>
      </p:graphicFrame>
      <p:sp>
        <p:nvSpPr>
          <p:cNvPr id="11" name="矩形: 圓角 3">
            <a:extLst>
              <a:ext uri="{FF2B5EF4-FFF2-40B4-BE49-F238E27FC236}">
                <a16:creationId xmlns:a16="http://schemas.microsoft.com/office/drawing/2014/main" id="{866C7C05-845F-45D5-88E3-842C51401635}"/>
              </a:ext>
            </a:extLst>
          </p:cNvPr>
          <p:cNvSpPr/>
          <p:nvPr/>
        </p:nvSpPr>
        <p:spPr>
          <a:xfrm>
            <a:off x="7402286" y="4174145"/>
            <a:ext cx="1224563" cy="914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99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pic>
        <p:nvPicPr>
          <p:cNvPr id="8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550E37CD-08AE-4E65-9FFE-91C220EB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529" y="388810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3">
            <a:extLst>
              <a:ext uri="{FF2B5EF4-FFF2-40B4-BE49-F238E27FC236}">
                <a16:creationId xmlns:a16="http://schemas.microsoft.com/office/drawing/2014/main" id="{77EA009F-9CC7-4C9F-9ADC-F1FFDC7A4449}"/>
              </a:ext>
            </a:extLst>
          </p:cNvPr>
          <p:cNvSpPr txBox="1"/>
          <p:nvPr/>
        </p:nvSpPr>
        <p:spPr>
          <a:xfrm>
            <a:off x="2894692" y="73536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 on 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文字方塊 4">
            <a:extLst>
              <a:ext uri="{FF2B5EF4-FFF2-40B4-BE49-F238E27FC236}">
                <a16:creationId xmlns:a16="http://schemas.microsoft.com/office/drawing/2014/main" id="{BC3F6A89-3C4D-4A62-9862-202ED1F0ACC3}"/>
              </a:ext>
            </a:extLst>
          </p:cNvPr>
          <p:cNvSpPr txBox="1"/>
          <p:nvPr/>
        </p:nvSpPr>
        <p:spPr>
          <a:xfrm>
            <a:off x="2587171" y="133227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文字方塊 5">
            <a:extLst>
              <a:ext uri="{FF2B5EF4-FFF2-40B4-BE49-F238E27FC236}">
                <a16:creationId xmlns:a16="http://schemas.microsoft.com/office/drawing/2014/main" id="{DF076D1C-0F45-486C-AF5F-B55FCBB9B4FB}"/>
              </a:ext>
            </a:extLst>
          </p:cNvPr>
          <p:cNvSpPr txBox="1"/>
          <p:nvPr/>
        </p:nvSpPr>
        <p:spPr>
          <a:xfrm>
            <a:off x="5496381" y="133227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字方塊 6">
            <a:extLst>
              <a:ext uri="{FF2B5EF4-FFF2-40B4-BE49-F238E27FC236}">
                <a16:creationId xmlns:a16="http://schemas.microsoft.com/office/drawing/2014/main" id="{FC360413-8EA0-4710-BF58-311793A812F1}"/>
              </a:ext>
            </a:extLst>
          </p:cNvPr>
          <p:cNvSpPr txBox="1"/>
          <p:nvPr/>
        </p:nvSpPr>
        <p:spPr>
          <a:xfrm>
            <a:off x="811779" y="215312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model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bias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文字方塊 7">
            <a:extLst>
              <a:ext uri="{FF2B5EF4-FFF2-40B4-BE49-F238E27FC236}">
                <a16:creationId xmlns:a16="http://schemas.microsoft.com/office/drawing/2014/main" id="{C7815180-863A-42FB-AA35-BCB76C5B4008}"/>
              </a:ext>
            </a:extLst>
          </p:cNvPr>
          <p:cNvSpPr txBox="1"/>
          <p:nvPr/>
        </p:nvSpPr>
        <p:spPr>
          <a:xfrm>
            <a:off x="3286576" y="237551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optimization </a:t>
            </a:r>
          </a:p>
        </p:txBody>
      </p:sp>
      <p:sp>
        <p:nvSpPr>
          <p:cNvPr id="14" name="文字方塊 8">
            <a:extLst>
              <a:ext uri="{FF2B5EF4-FFF2-40B4-BE49-F238E27FC236}">
                <a16:creationId xmlns:a16="http://schemas.microsoft.com/office/drawing/2014/main" id="{A4B48E62-EB23-424A-879D-F59EC5C13A16}"/>
              </a:ext>
            </a:extLst>
          </p:cNvPr>
          <p:cNvSpPr txBox="1"/>
          <p:nvPr/>
        </p:nvSpPr>
        <p:spPr>
          <a:xfrm>
            <a:off x="475682" y="327108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make your model complex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文字方塊 9">
            <a:extLst>
              <a:ext uri="{FF2B5EF4-FFF2-40B4-BE49-F238E27FC236}">
                <a16:creationId xmlns:a16="http://schemas.microsoft.com/office/drawing/2014/main" id="{20B388EC-603B-4CA1-89B2-C6086FB5B69A}"/>
              </a:ext>
            </a:extLst>
          </p:cNvPr>
          <p:cNvSpPr txBox="1"/>
          <p:nvPr/>
        </p:nvSpPr>
        <p:spPr>
          <a:xfrm>
            <a:off x="2731743" y="3269622"/>
            <a:ext cx="222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powerful optimization technology 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字方塊 10">
            <a:extLst>
              <a:ext uri="{FF2B5EF4-FFF2-40B4-BE49-F238E27FC236}">
                <a16:creationId xmlns:a16="http://schemas.microsoft.com/office/drawing/2014/main" id="{7F1CBBDE-8572-493A-A2D2-563C35626E7F}"/>
              </a:ext>
            </a:extLst>
          </p:cNvPr>
          <p:cNvSpPr txBox="1"/>
          <p:nvPr/>
        </p:nvSpPr>
        <p:spPr>
          <a:xfrm>
            <a:off x="5496381" y="222776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 on testing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字方塊 11">
            <a:extLst>
              <a:ext uri="{FF2B5EF4-FFF2-40B4-BE49-F238E27FC236}">
                <a16:creationId xmlns:a16="http://schemas.microsoft.com/office/drawing/2014/main" id="{9E2B6E26-CB59-46F5-BB1A-7FA9A6678111}"/>
              </a:ext>
            </a:extLst>
          </p:cNvPr>
          <p:cNvSpPr txBox="1"/>
          <p:nvPr/>
        </p:nvSpPr>
        <p:spPr>
          <a:xfrm>
            <a:off x="3286575" y="423313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overfitting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文字方塊 12">
            <a:extLst>
              <a:ext uri="{FF2B5EF4-FFF2-40B4-BE49-F238E27FC236}">
                <a16:creationId xmlns:a16="http://schemas.microsoft.com/office/drawing/2014/main" id="{5A204754-E92D-4A9A-A648-D6648E3291D2}"/>
              </a:ext>
            </a:extLst>
          </p:cNvPr>
          <p:cNvSpPr txBox="1"/>
          <p:nvPr/>
        </p:nvSpPr>
        <p:spPr>
          <a:xfrm>
            <a:off x="6318591" y="423313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mismatch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文字方塊 13">
            <a:extLst>
              <a:ext uri="{FF2B5EF4-FFF2-40B4-BE49-F238E27FC236}">
                <a16:creationId xmlns:a16="http://schemas.microsoft.com/office/drawing/2014/main" id="{3714A1D3-C187-493F-A780-0779247562A7}"/>
              </a:ext>
            </a:extLst>
          </p:cNvPr>
          <p:cNvSpPr txBox="1"/>
          <p:nvPr/>
        </p:nvSpPr>
        <p:spPr>
          <a:xfrm>
            <a:off x="7351851" y="297035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字方塊 14">
            <a:extLst>
              <a:ext uri="{FF2B5EF4-FFF2-40B4-BE49-F238E27FC236}">
                <a16:creationId xmlns:a16="http://schemas.microsoft.com/office/drawing/2014/main" id="{24A90CA5-9DB1-403A-B927-77FE34CC89A1}"/>
              </a:ext>
            </a:extLst>
          </p:cNvPr>
          <p:cNvSpPr txBox="1"/>
          <p:nvPr/>
        </p:nvSpPr>
        <p:spPr>
          <a:xfrm>
            <a:off x="5094098" y="301169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線單箭頭接點 19">
            <a:extLst>
              <a:ext uri="{FF2B5EF4-FFF2-40B4-BE49-F238E27FC236}">
                <a16:creationId xmlns:a16="http://schemas.microsoft.com/office/drawing/2014/main" id="{9C529FF9-B9D0-46F2-B3A1-2A825C3A4397}"/>
              </a:ext>
            </a:extLst>
          </p:cNvPr>
          <p:cNvCxnSpPr>
            <a:cxnSpLocks/>
          </p:cNvCxnSpPr>
          <p:nvPr/>
        </p:nvCxnSpPr>
        <p:spPr>
          <a:xfrm flipH="1">
            <a:off x="2838223" y="118054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0">
            <a:extLst>
              <a:ext uri="{FF2B5EF4-FFF2-40B4-BE49-F238E27FC236}">
                <a16:creationId xmlns:a16="http://schemas.microsoft.com/office/drawing/2014/main" id="{C46062FB-2D4A-4861-9CD5-DA94CF7A5C4F}"/>
              </a:ext>
            </a:extLst>
          </p:cNvPr>
          <p:cNvCxnSpPr>
            <a:cxnSpLocks/>
          </p:cNvCxnSpPr>
          <p:nvPr/>
        </p:nvCxnSpPr>
        <p:spPr>
          <a:xfrm>
            <a:off x="4824187" y="118702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3">
            <a:extLst>
              <a:ext uri="{FF2B5EF4-FFF2-40B4-BE49-F238E27FC236}">
                <a16:creationId xmlns:a16="http://schemas.microsoft.com/office/drawing/2014/main" id="{63396776-B074-4E81-A0AE-F2A8CDCB2CEE}"/>
              </a:ext>
            </a:extLst>
          </p:cNvPr>
          <p:cNvCxnSpPr>
            <a:cxnSpLocks/>
          </p:cNvCxnSpPr>
          <p:nvPr/>
        </p:nvCxnSpPr>
        <p:spPr>
          <a:xfrm flipH="1">
            <a:off x="1630589" y="231496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5">
            <a:extLst>
              <a:ext uri="{FF2B5EF4-FFF2-40B4-BE49-F238E27FC236}">
                <a16:creationId xmlns:a16="http://schemas.microsoft.com/office/drawing/2014/main" id="{C852B356-BD11-4078-BDE6-96D40FA0C81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4552" y="233382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9">
            <a:extLst>
              <a:ext uri="{FF2B5EF4-FFF2-40B4-BE49-F238E27FC236}">
                <a16:creationId xmlns:a16="http://schemas.microsoft.com/office/drawing/2014/main" id="{D6FE65B4-7DC8-40B6-872F-3206967CA7DE}"/>
              </a:ext>
            </a:extLst>
          </p:cNvPr>
          <p:cNvCxnSpPr>
            <a:cxnSpLocks/>
          </p:cNvCxnSpPr>
          <p:nvPr/>
        </p:nvCxnSpPr>
        <p:spPr>
          <a:xfrm flipH="1">
            <a:off x="5705248" y="267122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1">
            <a:extLst>
              <a:ext uri="{FF2B5EF4-FFF2-40B4-BE49-F238E27FC236}">
                <a16:creationId xmlns:a16="http://schemas.microsoft.com/office/drawing/2014/main" id="{DFA4D490-8B0E-4A05-8ED8-CE4BDEF0222D}"/>
              </a:ext>
            </a:extLst>
          </p:cNvPr>
          <p:cNvCxnSpPr>
            <a:cxnSpLocks/>
          </p:cNvCxnSpPr>
          <p:nvPr/>
        </p:nvCxnSpPr>
        <p:spPr>
          <a:xfrm>
            <a:off x="6978527" y="267119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43">
            <a:extLst>
              <a:ext uri="{FF2B5EF4-FFF2-40B4-BE49-F238E27FC236}">
                <a16:creationId xmlns:a16="http://schemas.microsoft.com/office/drawing/2014/main" id="{272076F7-354C-46CA-91B8-11C97C619C14}"/>
              </a:ext>
            </a:extLst>
          </p:cNvPr>
          <p:cNvCxnSpPr>
            <a:cxnSpLocks/>
          </p:cNvCxnSpPr>
          <p:nvPr/>
        </p:nvCxnSpPr>
        <p:spPr>
          <a:xfrm flipH="1">
            <a:off x="4362572" y="405597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4">
            <a:extLst>
              <a:ext uri="{FF2B5EF4-FFF2-40B4-BE49-F238E27FC236}">
                <a16:creationId xmlns:a16="http://schemas.microsoft.com/office/drawing/2014/main" id="{71BD1D84-AD77-4469-B5DE-C12547B5FEE0}"/>
              </a:ext>
            </a:extLst>
          </p:cNvPr>
          <p:cNvCxnSpPr>
            <a:cxnSpLocks/>
          </p:cNvCxnSpPr>
          <p:nvPr/>
        </p:nvCxnSpPr>
        <p:spPr>
          <a:xfrm>
            <a:off x="5743011" y="407484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2">
            <a:extLst>
              <a:ext uri="{FF2B5EF4-FFF2-40B4-BE49-F238E27FC236}">
                <a16:creationId xmlns:a16="http://schemas.microsoft.com/office/drawing/2014/main" id="{9E15893F-F341-4EB1-97C7-463C190BC00E}"/>
              </a:ext>
            </a:extLst>
          </p:cNvPr>
          <p:cNvCxnSpPr>
            <a:cxnSpLocks/>
          </p:cNvCxnSpPr>
          <p:nvPr/>
        </p:nvCxnSpPr>
        <p:spPr>
          <a:xfrm flipH="1" flipV="1">
            <a:off x="1587386" y="410208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6">
            <a:extLst>
              <a:ext uri="{FF2B5EF4-FFF2-40B4-BE49-F238E27FC236}">
                <a16:creationId xmlns:a16="http://schemas.microsoft.com/office/drawing/2014/main" id="{36A249D9-0B69-4548-8E20-8025255F8C20}"/>
              </a:ext>
            </a:extLst>
          </p:cNvPr>
          <p:cNvCxnSpPr>
            <a:cxnSpLocks/>
          </p:cNvCxnSpPr>
          <p:nvPr/>
        </p:nvCxnSpPr>
        <p:spPr>
          <a:xfrm>
            <a:off x="1630928" y="619752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54">
            <a:extLst>
              <a:ext uri="{FF2B5EF4-FFF2-40B4-BE49-F238E27FC236}">
                <a16:creationId xmlns:a16="http://schemas.microsoft.com/office/drawing/2014/main" id="{D6840E19-E0AE-4513-9FBA-7F679261968E}"/>
              </a:ext>
            </a:extLst>
          </p:cNvPr>
          <p:cNvSpPr txBox="1"/>
          <p:nvPr/>
        </p:nvSpPr>
        <p:spPr>
          <a:xfrm>
            <a:off x="252612" y="5193043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trade-off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4" name="文字方塊 62">
            <a:extLst>
              <a:ext uri="{FF2B5EF4-FFF2-40B4-BE49-F238E27FC236}">
                <a16:creationId xmlns:a16="http://schemas.microsoft.com/office/drawing/2014/main" id="{D5927B7D-4015-4343-9936-88DDD4F16660}"/>
              </a:ext>
            </a:extLst>
          </p:cNvPr>
          <p:cNvSpPr txBox="1"/>
          <p:nvPr/>
        </p:nvSpPr>
        <p:spPr>
          <a:xfrm>
            <a:off x="448751" y="81539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General Guide</a:t>
            </a:r>
            <a:endParaRPr kumimoji="0" lang="zh-TW" altLang="en-US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5" name="矩形: 圓角 60">
            <a:extLst>
              <a:ext uri="{FF2B5EF4-FFF2-40B4-BE49-F238E27FC236}">
                <a16:creationId xmlns:a16="http://schemas.microsoft.com/office/drawing/2014/main" id="{8F2367FB-BDBF-4337-8D90-50165F5AD7B1}"/>
              </a:ext>
            </a:extLst>
          </p:cNvPr>
          <p:cNvSpPr/>
          <p:nvPr/>
        </p:nvSpPr>
        <p:spPr>
          <a:xfrm>
            <a:off x="3474739" y="735364"/>
            <a:ext cx="2697150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6" name="矩形: 圓角 65">
            <a:extLst>
              <a:ext uri="{FF2B5EF4-FFF2-40B4-BE49-F238E27FC236}">
                <a16:creationId xmlns:a16="http://schemas.microsoft.com/office/drawing/2014/main" id="{B28E64EC-CDA8-4A62-9860-CA0533E09FB6}"/>
              </a:ext>
            </a:extLst>
          </p:cNvPr>
          <p:cNvSpPr/>
          <p:nvPr/>
        </p:nvSpPr>
        <p:spPr>
          <a:xfrm>
            <a:off x="5869704" y="1292547"/>
            <a:ext cx="862201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矩形: 圓角 66">
            <a:extLst>
              <a:ext uri="{FF2B5EF4-FFF2-40B4-BE49-F238E27FC236}">
                <a16:creationId xmlns:a16="http://schemas.microsoft.com/office/drawing/2014/main" id="{7440CF7B-02F0-4F34-88C6-06AC4AC40276}"/>
              </a:ext>
            </a:extLst>
          </p:cNvPr>
          <p:cNvSpPr/>
          <p:nvPr/>
        </p:nvSpPr>
        <p:spPr>
          <a:xfrm>
            <a:off x="7752826" y="2956494"/>
            <a:ext cx="829655" cy="4403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8" name="文字方塊 35">
            <a:extLst>
              <a:ext uri="{FF2B5EF4-FFF2-40B4-BE49-F238E27FC236}">
                <a16:creationId xmlns:a16="http://schemas.microsoft.com/office/drawing/2014/main" id="{506D2311-9995-4540-90D6-6A32F833674B}"/>
              </a:ext>
            </a:extLst>
          </p:cNvPr>
          <p:cNvSpPr txBox="1"/>
          <p:nvPr/>
        </p:nvSpPr>
        <p:spPr>
          <a:xfrm>
            <a:off x="6767449" y="5147329"/>
            <a:ext cx="235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Transfer learning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9" name="文字方塊 36">
            <a:extLst>
              <a:ext uri="{FF2B5EF4-FFF2-40B4-BE49-F238E27FC236}">
                <a16:creationId xmlns:a16="http://schemas.microsoft.com/office/drawing/2014/main" id="{C6523551-1717-4C2B-A9A1-FF4D07E1915E}"/>
              </a:ext>
            </a:extLst>
          </p:cNvPr>
          <p:cNvSpPr txBox="1"/>
          <p:nvPr/>
        </p:nvSpPr>
        <p:spPr>
          <a:xfrm>
            <a:off x="2522825" y="596669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make your model simpler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0" name="文字方塊 37">
            <a:extLst>
              <a:ext uri="{FF2B5EF4-FFF2-40B4-BE49-F238E27FC236}">
                <a16:creationId xmlns:a16="http://schemas.microsoft.com/office/drawing/2014/main" id="{803B26F1-CFD7-44C0-AB14-3ED412DC400D}"/>
              </a:ext>
            </a:extLst>
          </p:cNvPr>
          <p:cNvSpPr txBox="1"/>
          <p:nvPr/>
        </p:nvSpPr>
        <p:spPr>
          <a:xfrm>
            <a:off x="2508931" y="516119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文字方塊 38">
            <a:extLst>
              <a:ext uri="{FF2B5EF4-FFF2-40B4-BE49-F238E27FC236}">
                <a16:creationId xmlns:a16="http://schemas.microsoft.com/office/drawing/2014/main" id="{D91C6A14-4EF8-474A-9D5F-96A81A4B92A6}"/>
              </a:ext>
            </a:extLst>
          </p:cNvPr>
          <p:cNvSpPr txBox="1"/>
          <p:nvPr/>
        </p:nvSpPr>
        <p:spPr>
          <a:xfrm>
            <a:off x="2513693" y="555953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data augmentation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17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pic>
        <p:nvPicPr>
          <p:cNvPr id="8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550E37CD-08AE-4E65-9FFE-91C220EB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529" y="388810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3">
            <a:extLst>
              <a:ext uri="{FF2B5EF4-FFF2-40B4-BE49-F238E27FC236}">
                <a16:creationId xmlns:a16="http://schemas.microsoft.com/office/drawing/2014/main" id="{77EA009F-9CC7-4C9F-9ADC-F1FFDC7A4449}"/>
              </a:ext>
            </a:extLst>
          </p:cNvPr>
          <p:cNvSpPr txBox="1"/>
          <p:nvPr/>
        </p:nvSpPr>
        <p:spPr>
          <a:xfrm>
            <a:off x="2894692" y="73536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 on 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文字方塊 4">
            <a:extLst>
              <a:ext uri="{FF2B5EF4-FFF2-40B4-BE49-F238E27FC236}">
                <a16:creationId xmlns:a16="http://schemas.microsoft.com/office/drawing/2014/main" id="{BC3F6A89-3C4D-4A62-9862-202ED1F0ACC3}"/>
              </a:ext>
            </a:extLst>
          </p:cNvPr>
          <p:cNvSpPr txBox="1"/>
          <p:nvPr/>
        </p:nvSpPr>
        <p:spPr>
          <a:xfrm>
            <a:off x="2587171" y="133227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文字方塊 5">
            <a:extLst>
              <a:ext uri="{FF2B5EF4-FFF2-40B4-BE49-F238E27FC236}">
                <a16:creationId xmlns:a16="http://schemas.microsoft.com/office/drawing/2014/main" id="{DF076D1C-0F45-486C-AF5F-B55FCBB9B4FB}"/>
              </a:ext>
            </a:extLst>
          </p:cNvPr>
          <p:cNvSpPr txBox="1"/>
          <p:nvPr/>
        </p:nvSpPr>
        <p:spPr>
          <a:xfrm>
            <a:off x="5496381" y="133227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字方塊 6">
            <a:extLst>
              <a:ext uri="{FF2B5EF4-FFF2-40B4-BE49-F238E27FC236}">
                <a16:creationId xmlns:a16="http://schemas.microsoft.com/office/drawing/2014/main" id="{FC360413-8EA0-4710-BF58-311793A812F1}"/>
              </a:ext>
            </a:extLst>
          </p:cNvPr>
          <p:cNvSpPr txBox="1"/>
          <p:nvPr/>
        </p:nvSpPr>
        <p:spPr>
          <a:xfrm>
            <a:off x="811779" y="215312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model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bias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文字方塊 7">
            <a:extLst>
              <a:ext uri="{FF2B5EF4-FFF2-40B4-BE49-F238E27FC236}">
                <a16:creationId xmlns:a16="http://schemas.microsoft.com/office/drawing/2014/main" id="{C7815180-863A-42FB-AA35-BCB76C5B4008}"/>
              </a:ext>
            </a:extLst>
          </p:cNvPr>
          <p:cNvSpPr txBox="1"/>
          <p:nvPr/>
        </p:nvSpPr>
        <p:spPr>
          <a:xfrm>
            <a:off x="3286576" y="237551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optimization </a:t>
            </a:r>
          </a:p>
        </p:txBody>
      </p:sp>
      <p:sp>
        <p:nvSpPr>
          <p:cNvPr id="14" name="文字方塊 8">
            <a:extLst>
              <a:ext uri="{FF2B5EF4-FFF2-40B4-BE49-F238E27FC236}">
                <a16:creationId xmlns:a16="http://schemas.microsoft.com/office/drawing/2014/main" id="{A4B48E62-EB23-424A-879D-F59EC5C13A16}"/>
              </a:ext>
            </a:extLst>
          </p:cNvPr>
          <p:cNvSpPr txBox="1"/>
          <p:nvPr/>
        </p:nvSpPr>
        <p:spPr>
          <a:xfrm>
            <a:off x="475682" y="327108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make your model complex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文字方塊 9">
            <a:extLst>
              <a:ext uri="{FF2B5EF4-FFF2-40B4-BE49-F238E27FC236}">
                <a16:creationId xmlns:a16="http://schemas.microsoft.com/office/drawing/2014/main" id="{20B388EC-603B-4CA1-89B2-C6086FB5B69A}"/>
              </a:ext>
            </a:extLst>
          </p:cNvPr>
          <p:cNvSpPr txBox="1"/>
          <p:nvPr/>
        </p:nvSpPr>
        <p:spPr>
          <a:xfrm>
            <a:off x="2731743" y="3269622"/>
            <a:ext cx="222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powerful optimization technology 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字方塊 10">
            <a:extLst>
              <a:ext uri="{FF2B5EF4-FFF2-40B4-BE49-F238E27FC236}">
                <a16:creationId xmlns:a16="http://schemas.microsoft.com/office/drawing/2014/main" id="{7F1CBBDE-8572-493A-A2D2-563C35626E7F}"/>
              </a:ext>
            </a:extLst>
          </p:cNvPr>
          <p:cNvSpPr txBox="1"/>
          <p:nvPr/>
        </p:nvSpPr>
        <p:spPr>
          <a:xfrm>
            <a:off x="5496381" y="222776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 on testing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字方塊 11">
            <a:extLst>
              <a:ext uri="{FF2B5EF4-FFF2-40B4-BE49-F238E27FC236}">
                <a16:creationId xmlns:a16="http://schemas.microsoft.com/office/drawing/2014/main" id="{9E2B6E26-CB59-46F5-BB1A-7FA9A6678111}"/>
              </a:ext>
            </a:extLst>
          </p:cNvPr>
          <p:cNvSpPr txBox="1"/>
          <p:nvPr/>
        </p:nvSpPr>
        <p:spPr>
          <a:xfrm>
            <a:off x="3286575" y="423313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overfitting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文字方塊 12">
            <a:extLst>
              <a:ext uri="{FF2B5EF4-FFF2-40B4-BE49-F238E27FC236}">
                <a16:creationId xmlns:a16="http://schemas.microsoft.com/office/drawing/2014/main" id="{5A204754-E92D-4A9A-A648-D6648E3291D2}"/>
              </a:ext>
            </a:extLst>
          </p:cNvPr>
          <p:cNvSpPr txBox="1"/>
          <p:nvPr/>
        </p:nvSpPr>
        <p:spPr>
          <a:xfrm>
            <a:off x="6318591" y="423313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mismatch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文字方塊 13">
            <a:extLst>
              <a:ext uri="{FF2B5EF4-FFF2-40B4-BE49-F238E27FC236}">
                <a16:creationId xmlns:a16="http://schemas.microsoft.com/office/drawing/2014/main" id="{3714A1D3-C187-493F-A780-0779247562A7}"/>
              </a:ext>
            </a:extLst>
          </p:cNvPr>
          <p:cNvSpPr txBox="1"/>
          <p:nvPr/>
        </p:nvSpPr>
        <p:spPr>
          <a:xfrm>
            <a:off x="7351851" y="297035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字方塊 14">
            <a:extLst>
              <a:ext uri="{FF2B5EF4-FFF2-40B4-BE49-F238E27FC236}">
                <a16:creationId xmlns:a16="http://schemas.microsoft.com/office/drawing/2014/main" id="{24A90CA5-9DB1-403A-B927-77FE34CC89A1}"/>
              </a:ext>
            </a:extLst>
          </p:cNvPr>
          <p:cNvSpPr txBox="1"/>
          <p:nvPr/>
        </p:nvSpPr>
        <p:spPr>
          <a:xfrm>
            <a:off x="5094098" y="301169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線單箭頭接點 19">
            <a:extLst>
              <a:ext uri="{FF2B5EF4-FFF2-40B4-BE49-F238E27FC236}">
                <a16:creationId xmlns:a16="http://schemas.microsoft.com/office/drawing/2014/main" id="{9C529FF9-B9D0-46F2-B3A1-2A825C3A4397}"/>
              </a:ext>
            </a:extLst>
          </p:cNvPr>
          <p:cNvCxnSpPr>
            <a:cxnSpLocks/>
          </p:cNvCxnSpPr>
          <p:nvPr/>
        </p:nvCxnSpPr>
        <p:spPr>
          <a:xfrm flipH="1">
            <a:off x="2838223" y="118054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0">
            <a:extLst>
              <a:ext uri="{FF2B5EF4-FFF2-40B4-BE49-F238E27FC236}">
                <a16:creationId xmlns:a16="http://schemas.microsoft.com/office/drawing/2014/main" id="{C46062FB-2D4A-4861-9CD5-DA94CF7A5C4F}"/>
              </a:ext>
            </a:extLst>
          </p:cNvPr>
          <p:cNvCxnSpPr>
            <a:cxnSpLocks/>
          </p:cNvCxnSpPr>
          <p:nvPr/>
        </p:nvCxnSpPr>
        <p:spPr>
          <a:xfrm>
            <a:off x="4824187" y="118702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3">
            <a:extLst>
              <a:ext uri="{FF2B5EF4-FFF2-40B4-BE49-F238E27FC236}">
                <a16:creationId xmlns:a16="http://schemas.microsoft.com/office/drawing/2014/main" id="{63396776-B074-4E81-A0AE-F2A8CDCB2CEE}"/>
              </a:ext>
            </a:extLst>
          </p:cNvPr>
          <p:cNvCxnSpPr>
            <a:cxnSpLocks/>
          </p:cNvCxnSpPr>
          <p:nvPr/>
        </p:nvCxnSpPr>
        <p:spPr>
          <a:xfrm flipH="1">
            <a:off x="1630589" y="231496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5">
            <a:extLst>
              <a:ext uri="{FF2B5EF4-FFF2-40B4-BE49-F238E27FC236}">
                <a16:creationId xmlns:a16="http://schemas.microsoft.com/office/drawing/2014/main" id="{C852B356-BD11-4078-BDE6-96D40FA0C81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4552" y="233382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9">
            <a:extLst>
              <a:ext uri="{FF2B5EF4-FFF2-40B4-BE49-F238E27FC236}">
                <a16:creationId xmlns:a16="http://schemas.microsoft.com/office/drawing/2014/main" id="{D6FE65B4-7DC8-40B6-872F-3206967CA7DE}"/>
              </a:ext>
            </a:extLst>
          </p:cNvPr>
          <p:cNvCxnSpPr>
            <a:cxnSpLocks/>
          </p:cNvCxnSpPr>
          <p:nvPr/>
        </p:nvCxnSpPr>
        <p:spPr>
          <a:xfrm flipH="1">
            <a:off x="5705248" y="267122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1">
            <a:extLst>
              <a:ext uri="{FF2B5EF4-FFF2-40B4-BE49-F238E27FC236}">
                <a16:creationId xmlns:a16="http://schemas.microsoft.com/office/drawing/2014/main" id="{DFA4D490-8B0E-4A05-8ED8-CE4BDEF0222D}"/>
              </a:ext>
            </a:extLst>
          </p:cNvPr>
          <p:cNvCxnSpPr>
            <a:cxnSpLocks/>
          </p:cNvCxnSpPr>
          <p:nvPr/>
        </p:nvCxnSpPr>
        <p:spPr>
          <a:xfrm>
            <a:off x="6978527" y="267119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43">
            <a:extLst>
              <a:ext uri="{FF2B5EF4-FFF2-40B4-BE49-F238E27FC236}">
                <a16:creationId xmlns:a16="http://schemas.microsoft.com/office/drawing/2014/main" id="{272076F7-354C-46CA-91B8-11C97C619C14}"/>
              </a:ext>
            </a:extLst>
          </p:cNvPr>
          <p:cNvCxnSpPr>
            <a:cxnSpLocks/>
          </p:cNvCxnSpPr>
          <p:nvPr/>
        </p:nvCxnSpPr>
        <p:spPr>
          <a:xfrm flipH="1">
            <a:off x="4362572" y="405597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4">
            <a:extLst>
              <a:ext uri="{FF2B5EF4-FFF2-40B4-BE49-F238E27FC236}">
                <a16:creationId xmlns:a16="http://schemas.microsoft.com/office/drawing/2014/main" id="{71BD1D84-AD77-4469-B5DE-C12547B5FEE0}"/>
              </a:ext>
            </a:extLst>
          </p:cNvPr>
          <p:cNvCxnSpPr>
            <a:cxnSpLocks/>
          </p:cNvCxnSpPr>
          <p:nvPr/>
        </p:nvCxnSpPr>
        <p:spPr>
          <a:xfrm>
            <a:off x="5743011" y="407484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2">
            <a:extLst>
              <a:ext uri="{FF2B5EF4-FFF2-40B4-BE49-F238E27FC236}">
                <a16:creationId xmlns:a16="http://schemas.microsoft.com/office/drawing/2014/main" id="{9E15893F-F341-4EB1-97C7-463C190BC00E}"/>
              </a:ext>
            </a:extLst>
          </p:cNvPr>
          <p:cNvCxnSpPr>
            <a:cxnSpLocks/>
          </p:cNvCxnSpPr>
          <p:nvPr/>
        </p:nvCxnSpPr>
        <p:spPr>
          <a:xfrm flipH="1" flipV="1">
            <a:off x="1587386" y="410208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6">
            <a:extLst>
              <a:ext uri="{FF2B5EF4-FFF2-40B4-BE49-F238E27FC236}">
                <a16:creationId xmlns:a16="http://schemas.microsoft.com/office/drawing/2014/main" id="{36A249D9-0B69-4548-8E20-8025255F8C20}"/>
              </a:ext>
            </a:extLst>
          </p:cNvPr>
          <p:cNvCxnSpPr>
            <a:cxnSpLocks/>
          </p:cNvCxnSpPr>
          <p:nvPr/>
        </p:nvCxnSpPr>
        <p:spPr>
          <a:xfrm>
            <a:off x="1630928" y="619752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54">
            <a:extLst>
              <a:ext uri="{FF2B5EF4-FFF2-40B4-BE49-F238E27FC236}">
                <a16:creationId xmlns:a16="http://schemas.microsoft.com/office/drawing/2014/main" id="{D6840E19-E0AE-4513-9FBA-7F679261968E}"/>
              </a:ext>
            </a:extLst>
          </p:cNvPr>
          <p:cNvSpPr txBox="1"/>
          <p:nvPr/>
        </p:nvSpPr>
        <p:spPr>
          <a:xfrm>
            <a:off x="252612" y="5193043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trade-off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4" name="文字方塊 62">
            <a:extLst>
              <a:ext uri="{FF2B5EF4-FFF2-40B4-BE49-F238E27FC236}">
                <a16:creationId xmlns:a16="http://schemas.microsoft.com/office/drawing/2014/main" id="{D5927B7D-4015-4343-9936-88DDD4F16660}"/>
              </a:ext>
            </a:extLst>
          </p:cNvPr>
          <p:cNvSpPr txBox="1"/>
          <p:nvPr/>
        </p:nvSpPr>
        <p:spPr>
          <a:xfrm>
            <a:off x="448751" y="81539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General Guide</a:t>
            </a:r>
            <a:endParaRPr kumimoji="0" lang="zh-TW" altLang="en-US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5" name="矩形: 圓角 60">
            <a:extLst>
              <a:ext uri="{FF2B5EF4-FFF2-40B4-BE49-F238E27FC236}">
                <a16:creationId xmlns:a16="http://schemas.microsoft.com/office/drawing/2014/main" id="{8F2367FB-BDBF-4337-8D90-50165F5AD7B1}"/>
              </a:ext>
            </a:extLst>
          </p:cNvPr>
          <p:cNvSpPr/>
          <p:nvPr/>
        </p:nvSpPr>
        <p:spPr>
          <a:xfrm>
            <a:off x="3474739" y="735364"/>
            <a:ext cx="2697150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6" name="矩形: 圓角 65">
            <a:extLst>
              <a:ext uri="{FF2B5EF4-FFF2-40B4-BE49-F238E27FC236}">
                <a16:creationId xmlns:a16="http://schemas.microsoft.com/office/drawing/2014/main" id="{B28E64EC-CDA8-4A62-9860-CA0533E09FB6}"/>
              </a:ext>
            </a:extLst>
          </p:cNvPr>
          <p:cNvSpPr/>
          <p:nvPr/>
        </p:nvSpPr>
        <p:spPr>
          <a:xfrm>
            <a:off x="5869704" y="1292547"/>
            <a:ext cx="862201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矩形: 圓角 66">
            <a:extLst>
              <a:ext uri="{FF2B5EF4-FFF2-40B4-BE49-F238E27FC236}">
                <a16:creationId xmlns:a16="http://schemas.microsoft.com/office/drawing/2014/main" id="{7440CF7B-02F0-4F34-88C6-06AC4AC40276}"/>
              </a:ext>
            </a:extLst>
          </p:cNvPr>
          <p:cNvSpPr/>
          <p:nvPr/>
        </p:nvSpPr>
        <p:spPr>
          <a:xfrm>
            <a:off x="5415036" y="3022347"/>
            <a:ext cx="829655" cy="4403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8" name="文字方塊 35">
            <a:extLst>
              <a:ext uri="{FF2B5EF4-FFF2-40B4-BE49-F238E27FC236}">
                <a16:creationId xmlns:a16="http://schemas.microsoft.com/office/drawing/2014/main" id="{506D2311-9995-4540-90D6-6A32F833674B}"/>
              </a:ext>
            </a:extLst>
          </p:cNvPr>
          <p:cNvSpPr txBox="1"/>
          <p:nvPr/>
        </p:nvSpPr>
        <p:spPr>
          <a:xfrm>
            <a:off x="6767449" y="5147329"/>
            <a:ext cx="235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Transfer learning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9" name="文字方塊 36">
            <a:extLst>
              <a:ext uri="{FF2B5EF4-FFF2-40B4-BE49-F238E27FC236}">
                <a16:creationId xmlns:a16="http://schemas.microsoft.com/office/drawing/2014/main" id="{C6523551-1717-4C2B-A9A1-FF4D07E1915E}"/>
              </a:ext>
            </a:extLst>
          </p:cNvPr>
          <p:cNvSpPr txBox="1"/>
          <p:nvPr/>
        </p:nvSpPr>
        <p:spPr>
          <a:xfrm>
            <a:off x="2522825" y="596669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make your model simpler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0" name="文字方塊 37">
            <a:extLst>
              <a:ext uri="{FF2B5EF4-FFF2-40B4-BE49-F238E27FC236}">
                <a16:creationId xmlns:a16="http://schemas.microsoft.com/office/drawing/2014/main" id="{803B26F1-CFD7-44C0-AB14-3ED412DC400D}"/>
              </a:ext>
            </a:extLst>
          </p:cNvPr>
          <p:cNvSpPr txBox="1"/>
          <p:nvPr/>
        </p:nvSpPr>
        <p:spPr>
          <a:xfrm>
            <a:off x="2508931" y="516119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文字方塊 38">
            <a:extLst>
              <a:ext uri="{FF2B5EF4-FFF2-40B4-BE49-F238E27FC236}">
                <a16:creationId xmlns:a16="http://schemas.microsoft.com/office/drawing/2014/main" id="{D91C6A14-4EF8-474A-9D5F-96A81A4B92A6}"/>
              </a:ext>
            </a:extLst>
          </p:cNvPr>
          <p:cNvSpPr txBox="1"/>
          <p:nvPr/>
        </p:nvSpPr>
        <p:spPr>
          <a:xfrm>
            <a:off x="2513693" y="555953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data augmentation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2" name="矩形: 圓角 35">
            <a:extLst>
              <a:ext uri="{FF2B5EF4-FFF2-40B4-BE49-F238E27FC236}">
                <a16:creationId xmlns:a16="http://schemas.microsoft.com/office/drawing/2014/main" id="{9A2D708A-D0CE-48D0-8E00-4CA50F3C0A3F}"/>
              </a:ext>
            </a:extLst>
          </p:cNvPr>
          <p:cNvSpPr/>
          <p:nvPr/>
        </p:nvSpPr>
        <p:spPr>
          <a:xfrm>
            <a:off x="3408824" y="4272388"/>
            <a:ext cx="1481345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8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Overfitting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3261745-9FC7-492E-A202-FF5D6680607C}"/>
              </a:ext>
            </a:extLst>
          </p:cNvPr>
          <p:cNvSpPr txBox="1">
            <a:spLocks/>
          </p:cNvSpPr>
          <p:nvPr/>
        </p:nvSpPr>
        <p:spPr>
          <a:xfrm>
            <a:off x="80709" y="1474463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 loss on training data, large loss on testing data. Why?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文字方塊 15">
            <a:extLst>
              <a:ext uri="{FF2B5EF4-FFF2-40B4-BE49-F238E27FC236}">
                <a16:creationId xmlns:a16="http://schemas.microsoft.com/office/drawing/2014/main" id="{00F4A6FD-5EBC-4673-B4F6-A9850851C5ED}"/>
              </a:ext>
            </a:extLst>
          </p:cNvPr>
          <p:cNvSpPr txBox="1"/>
          <p:nvPr/>
        </p:nvSpPr>
        <p:spPr>
          <a:xfrm>
            <a:off x="709359" y="2529424"/>
            <a:ext cx="2900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An extreme example</a:t>
            </a:r>
          </a:p>
        </p:txBody>
      </p:sp>
      <p:sp>
        <p:nvSpPr>
          <p:cNvPr id="10" name="文字方塊 16">
            <a:extLst>
              <a:ext uri="{FF2B5EF4-FFF2-40B4-BE49-F238E27FC236}">
                <a16:creationId xmlns:a16="http://schemas.microsoft.com/office/drawing/2014/main" id="{62467D21-6862-4D76-A542-6FE7C45E4303}"/>
              </a:ext>
            </a:extLst>
          </p:cNvPr>
          <p:cNvSpPr txBox="1"/>
          <p:nvPr/>
        </p:nvSpPr>
        <p:spPr>
          <a:xfrm>
            <a:off x="709359" y="3285266"/>
            <a:ext cx="193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Training data: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7">
                <a:extLst>
                  <a:ext uri="{FF2B5EF4-FFF2-40B4-BE49-F238E27FC236}">
                    <a16:creationId xmlns:a16="http://schemas.microsoft.com/office/drawing/2014/main" id="{1E0994F1-B1DF-4708-9624-3FD24990FE1F}"/>
                  </a:ext>
                </a:extLst>
              </p:cNvPr>
              <p:cNvSpPr txBox="1"/>
              <p:nvPr/>
            </p:nvSpPr>
            <p:spPr>
              <a:xfrm>
                <a:off x="2643090" y="3307675"/>
                <a:ext cx="413921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TW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TW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0" lang="en-US" altLang="zh-TW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TW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TW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0" lang="en-US" altLang="zh-TW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,…,</m:t>
                          </m:r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TW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TW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0" lang="en-US" altLang="zh-TW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𝑵</m:t>
                                  </m:r>
                                </m:sup>
                              </m:sSup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7">
                <a:extLst>
                  <a:ext uri="{FF2B5EF4-FFF2-40B4-BE49-F238E27FC236}">
                    <a16:creationId xmlns:a16="http://schemas.microsoft.com/office/drawing/2014/main" id="{1E0994F1-B1DF-4708-9624-3FD24990F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90" y="3307675"/>
                <a:ext cx="4139210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8">
                <a:extLst>
                  <a:ext uri="{FF2B5EF4-FFF2-40B4-BE49-F238E27FC236}">
                    <a16:creationId xmlns:a16="http://schemas.microsoft.com/office/drawing/2014/main" id="{E480585A-4B2A-4BC6-90DA-E383373771BB}"/>
                  </a:ext>
                </a:extLst>
              </p:cNvPr>
              <p:cNvSpPr txBox="1"/>
              <p:nvPr/>
            </p:nvSpPr>
            <p:spPr>
              <a:xfrm>
                <a:off x="841923" y="4026896"/>
                <a:ext cx="233326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𝑟𝑎𝑛𝑑𝑜𝑚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8">
                <a:extLst>
                  <a:ext uri="{FF2B5EF4-FFF2-40B4-BE49-F238E27FC236}">
                    <a16:creationId xmlns:a16="http://schemas.microsoft.com/office/drawing/2014/main" id="{E480585A-4B2A-4BC6-90DA-E38337377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3" y="4026896"/>
                <a:ext cx="2333267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9">
                <a:extLst>
                  <a:ext uri="{FF2B5EF4-FFF2-40B4-BE49-F238E27FC236}">
                    <a16:creationId xmlns:a16="http://schemas.microsoft.com/office/drawing/2014/main" id="{CAA335F8-F2D8-4279-86B2-47412A8C0D8C}"/>
                  </a:ext>
                </a:extLst>
              </p:cNvPr>
              <p:cNvSpPr txBox="1"/>
              <p:nvPr/>
            </p:nvSpPr>
            <p:spPr>
              <a:xfrm>
                <a:off x="3551901" y="4100121"/>
                <a:ext cx="1102353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∃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𝒙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9">
                <a:extLst>
                  <a:ext uri="{FF2B5EF4-FFF2-40B4-BE49-F238E27FC236}">
                    <a16:creationId xmlns:a16="http://schemas.microsoft.com/office/drawing/2014/main" id="{CAA335F8-F2D8-4279-86B2-47412A8C0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901" y="4100121"/>
                <a:ext cx="1102353" cy="381258"/>
              </a:xfrm>
              <a:prstGeom prst="rect">
                <a:avLst/>
              </a:prstGeom>
              <a:blipFill>
                <a:blip r:embed="rId5"/>
                <a:stretch>
                  <a:fillRect l="-5556" t="-1613" r="-3889"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20">
                <a:extLst>
                  <a:ext uri="{FF2B5EF4-FFF2-40B4-BE49-F238E27FC236}">
                    <a16:creationId xmlns:a16="http://schemas.microsoft.com/office/drawing/2014/main" id="{EFEE7F42-BBF1-4E45-93C7-CFA4D339F338}"/>
                  </a:ext>
                </a:extLst>
              </p:cNvPr>
              <p:cNvSpPr txBox="1"/>
              <p:nvPr/>
            </p:nvSpPr>
            <p:spPr>
              <a:xfrm>
                <a:off x="3551901" y="4481379"/>
                <a:ext cx="1451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𝑜𝑡h𝑒𝑟𝑤𝑖𝑠𝑒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20">
                <a:extLst>
                  <a:ext uri="{FF2B5EF4-FFF2-40B4-BE49-F238E27FC236}">
                    <a16:creationId xmlns:a16="http://schemas.microsoft.com/office/drawing/2014/main" id="{EFEE7F42-BBF1-4E45-93C7-CFA4D339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901" y="4481379"/>
                <a:ext cx="1451038" cy="369332"/>
              </a:xfrm>
              <a:prstGeom prst="rect">
                <a:avLst/>
              </a:prstGeom>
              <a:blipFill>
                <a:blip r:embed="rId6"/>
                <a:stretch>
                  <a:fillRect l="-4622" r="-462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21">
            <a:extLst>
              <a:ext uri="{FF2B5EF4-FFF2-40B4-BE49-F238E27FC236}">
                <a16:creationId xmlns:a16="http://schemas.microsoft.com/office/drawing/2014/main" id="{C46D7F72-9FCD-4FE4-BAF6-C7BCB0F00392}"/>
              </a:ext>
            </a:extLst>
          </p:cNvPr>
          <p:cNvSpPr txBox="1"/>
          <p:nvPr/>
        </p:nvSpPr>
        <p:spPr>
          <a:xfrm>
            <a:off x="709359" y="5246532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This function obtains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zero training loss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, but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 testing loss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字方塊 22">
            <a:extLst>
              <a:ext uri="{FF2B5EF4-FFF2-40B4-BE49-F238E27FC236}">
                <a16:creationId xmlns:a16="http://schemas.microsoft.com/office/drawing/2014/main" id="{E52453AF-C64B-4666-80E7-7B0C56060F2F}"/>
              </a:ext>
            </a:extLst>
          </p:cNvPr>
          <p:cNvSpPr txBox="1"/>
          <p:nvPr/>
        </p:nvSpPr>
        <p:spPr>
          <a:xfrm>
            <a:off x="5323045" y="4191571"/>
            <a:ext cx="327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Less than useless 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1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Overfitting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cxnSp>
        <p:nvCxnSpPr>
          <p:cNvPr id="8" name="直線接點 77">
            <a:extLst>
              <a:ext uri="{FF2B5EF4-FFF2-40B4-BE49-F238E27FC236}">
                <a16:creationId xmlns:a16="http://schemas.microsoft.com/office/drawing/2014/main" id="{2E127D4B-2BA3-4DD0-A146-149EA57EBEB3}"/>
              </a:ext>
            </a:extLst>
          </p:cNvPr>
          <p:cNvCxnSpPr>
            <a:cxnSpLocks/>
          </p:cNvCxnSpPr>
          <p:nvPr/>
        </p:nvCxnSpPr>
        <p:spPr>
          <a:xfrm>
            <a:off x="7565130" y="4622469"/>
            <a:ext cx="0" cy="496328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: 圖案 38">
            <a:extLst>
              <a:ext uri="{FF2B5EF4-FFF2-40B4-BE49-F238E27FC236}">
                <a16:creationId xmlns:a16="http://schemas.microsoft.com/office/drawing/2014/main" id="{B3B8D73F-3249-48C8-ACDD-CABB3F4CEB3A}"/>
              </a:ext>
            </a:extLst>
          </p:cNvPr>
          <p:cNvSpPr/>
          <p:nvPr/>
        </p:nvSpPr>
        <p:spPr>
          <a:xfrm>
            <a:off x="5755867" y="834163"/>
            <a:ext cx="2525486" cy="2265522"/>
          </a:xfrm>
          <a:custGeom>
            <a:avLst/>
            <a:gdLst>
              <a:gd name="connsiteX0" fmla="*/ 0 w 2525486"/>
              <a:gd name="connsiteY0" fmla="*/ 2210761 h 2239790"/>
              <a:gd name="connsiteX1" fmla="*/ 145143 w 2525486"/>
              <a:gd name="connsiteY1" fmla="*/ 977047 h 2239790"/>
              <a:gd name="connsiteX2" fmla="*/ 420914 w 2525486"/>
              <a:gd name="connsiteY2" fmla="*/ 1557618 h 2239790"/>
              <a:gd name="connsiteX3" fmla="*/ 624114 w 2525486"/>
              <a:gd name="connsiteY3" fmla="*/ 1920475 h 2239790"/>
              <a:gd name="connsiteX4" fmla="*/ 769257 w 2525486"/>
              <a:gd name="connsiteY4" fmla="*/ 1006075 h 2239790"/>
              <a:gd name="connsiteX5" fmla="*/ 899886 w 2525486"/>
              <a:gd name="connsiteY5" fmla="*/ 4590 h 2239790"/>
              <a:gd name="connsiteX6" fmla="*/ 1262743 w 2525486"/>
              <a:gd name="connsiteY6" fmla="*/ 1426990 h 2239790"/>
              <a:gd name="connsiteX7" fmla="*/ 1538514 w 2525486"/>
              <a:gd name="connsiteY7" fmla="*/ 1020590 h 2239790"/>
              <a:gd name="connsiteX8" fmla="*/ 1756229 w 2525486"/>
              <a:gd name="connsiteY8" fmla="*/ 744818 h 2239790"/>
              <a:gd name="connsiteX9" fmla="*/ 2061029 w 2525486"/>
              <a:gd name="connsiteY9" fmla="*/ 1397961 h 2239790"/>
              <a:gd name="connsiteX10" fmla="*/ 2177143 w 2525486"/>
              <a:gd name="connsiteY10" fmla="*/ 2094647 h 2239790"/>
              <a:gd name="connsiteX11" fmla="*/ 2525486 w 2525486"/>
              <a:gd name="connsiteY11" fmla="*/ 2239790 h 2239790"/>
              <a:gd name="connsiteX12" fmla="*/ 2525486 w 2525486"/>
              <a:gd name="connsiteY12" fmla="*/ 2239790 h 2239790"/>
              <a:gd name="connsiteX0" fmla="*/ 0 w 2525486"/>
              <a:gd name="connsiteY0" fmla="*/ 2210761 h 2239790"/>
              <a:gd name="connsiteX1" fmla="*/ 145143 w 2525486"/>
              <a:gd name="connsiteY1" fmla="*/ 977047 h 2239790"/>
              <a:gd name="connsiteX2" fmla="*/ 420914 w 2525486"/>
              <a:gd name="connsiteY2" fmla="*/ 1557618 h 2239790"/>
              <a:gd name="connsiteX3" fmla="*/ 624114 w 2525486"/>
              <a:gd name="connsiteY3" fmla="*/ 1920475 h 2239790"/>
              <a:gd name="connsiteX4" fmla="*/ 769257 w 2525486"/>
              <a:gd name="connsiteY4" fmla="*/ 1006075 h 2239790"/>
              <a:gd name="connsiteX5" fmla="*/ 899886 w 2525486"/>
              <a:gd name="connsiteY5" fmla="*/ 4590 h 2239790"/>
              <a:gd name="connsiteX6" fmla="*/ 1262743 w 2525486"/>
              <a:gd name="connsiteY6" fmla="*/ 1426990 h 2239790"/>
              <a:gd name="connsiteX7" fmla="*/ 1538514 w 2525486"/>
              <a:gd name="connsiteY7" fmla="*/ 1020590 h 2239790"/>
              <a:gd name="connsiteX8" fmla="*/ 1756229 w 2525486"/>
              <a:gd name="connsiteY8" fmla="*/ 744818 h 2239790"/>
              <a:gd name="connsiteX9" fmla="*/ 1973944 w 2525486"/>
              <a:gd name="connsiteY9" fmla="*/ 1397961 h 2239790"/>
              <a:gd name="connsiteX10" fmla="*/ 2177143 w 2525486"/>
              <a:gd name="connsiteY10" fmla="*/ 2094647 h 2239790"/>
              <a:gd name="connsiteX11" fmla="*/ 2525486 w 2525486"/>
              <a:gd name="connsiteY11" fmla="*/ 2239790 h 2239790"/>
              <a:gd name="connsiteX12" fmla="*/ 2525486 w 2525486"/>
              <a:gd name="connsiteY12" fmla="*/ 2239790 h 2239790"/>
              <a:gd name="connsiteX0" fmla="*/ 0 w 2525486"/>
              <a:gd name="connsiteY0" fmla="*/ 2209814 h 2238843"/>
              <a:gd name="connsiteX1" fmla="*/ 145143 w 2525486"/>
              <a:gd name="connsiteY1" fmla="*/ 976100 h 2238843"/>
              <a:gd name="connsiteX2" fmla="*/ 420914 w 2525486"/>
              <a:gd name="connsiteY2" fmla="*/ 1556671 h 2238843"/>
              <a:gd name="connsiteX3" fmla="*/ 566056 w 2525486"/>
              <a:gd name="connsiteY3" fmla="*/ 642271 h 2238843"/>
              <a:gd name="connsiteX4" fmla="*/ 769257 w 2525486"/>
              <a:gd name="connsiteY4" fmla="*/ 1005128 h 2238843"/>
              <a:gd name="connsiteX5" fmla="*/ 899886 w 2525486"/>
              <a:gd name="connsiteY5" fmla="*/ 3643 h 2238843"/>
              <a:gd name="connsiteX6" fmla="*/ 1262743 w 2525486"/>
              <a:gd name="connsiteY6" fmla="*/ 1426043 h 2238843"/>
              <a:gd name="connsiteX7" fmla="*/ 1538514 w 2525486"/>
              <a:gd name="connsiteY7" fmla="*/ 1019643 h 2238843"/>
              <a:gd name="connsiteX8" fmla="*/ 1756229 w 2525486"/>
              <a:gd name="connsiteY8" fmla="*/ 743871 h 2238843"/>
              <a:gd name="connsiteX9" fmla="*/ 1973944 w 2525486"/>
              <a:gd name="connsiteY9" fmla="*/ 1397014 h 2238843"/>
              <a:gd name="connsiteX10" fmla="*/ 2177143 w 2525486"/>
              <a:gd name="connsiteY10" fmla="*/ 2093700 h 2238843"/>
              <a:gd name="connsiteX11" fmla="*/ 2525486 w 2525486"/>
              <a:gd name="connsiteY11" fmla="*/ 2238843 h 2238843"/>
              <a:gd name="connsiteX12" fmla="*/ 2525486 w 2525486"/>
              <a:gd name="connsiteY12" fmla="*/ 2238843 h 2238843"/>
              <a:gd name="connsiteX0" fmla="*/ 0 w 2525486"/>
              <a:gd name="connsiteY0" fmla="*/ 2236493 h 2265522"/>
              <a:gd name="connsiteX1" fmla="*/ 145143 w 2525486"/>
              <a:gd name="connsiteY1" fmla="*/ 1002779 h 2265522"/>
              <a:gd name="connsiteX2" fmla="*/ 420914 w 2525486"/>
              <a:gd name="connsiteY2" fmla="*/ 1583350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  <a:gd name="connsiteX0" fmla="*/ 0 w 2525486"/>
              <a:gd name="connsiteY0" fmla="*/ 2236493 h 2265522"/>
              <a:gd name="connsiteX1" fmla="*/ 145143 w 2525486"/>
              <a:gd name="connsiteY1" fmla="*/ 1002779 h 2265522"/>
              <a:gd name="connsiteX2" fmla="*/ 449942 w 2525486"/>
              <a:gd name="connsiteY2" fmla="*/ 1757522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  <a:gd name="connsiteX0" fmla="*/ 0 w 2525486"/>
              <a:gd name="connsiteY0" fmla="*/ 2236493 h 2265522"/>
              <a:gd name="connsiteX1" fmla="*/ 203200 w 2525486"/>
              <a:gd name="connsiteY1" fmla="*/ 915693 h 2265522"/>
              <a:gd name="connsiteX2" fmla="*/ 449942 w 2525486"/>
              <a:gd name="connsiteY2" fmla="*/ 1757522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5486" h="2265522">
                <a:moveTo>
                  <a:pt x="0" y="2236493"/>
                </a:moveTo>
                <a:cubicBezTo>
                  <a:pt x="37495" y="1674064"/>
                  <a:pt x="128210" y="995522"/>
                  <a:pt x="203200" y="915693"/>
                </a:cubicBezTo>
                <a:cubicBezTo>
                  <a:pt x="278190" y="835865"/>
                  <a:pt x="389466" y="1798646"/>
                  <a:pt x="449942" y="1757522"/>
                </a:cubicBezTo>
                <a:cubicBezTo>
                  <a:pt x="510418" y="1716398"/>
                  <a:pt x="529770" y="879407"/>
                  <a:pt x="566056" y="668950"/>
                </a:cubicBezTo>
                <a:cubicBezTo>
                  <a:pt x="602342" y="458493"/>
                  <a:pt x="612019" y="601216"/>
                  <a:pt x="667657" y="494778"/>
                </a:cubicBezTo>
                <a:cubicBezTo>
                  <a:pt x="723295" y="388340"/>
                  <a:pt x="800705" y="-129335"/>
                  <a:pt x="899886" y="30322"/>
                </a:cubicBezTo>
                <a:cubicBezTo>
                  <a:pt x="999067" y="189979"/>
                  <a:pt x="1156305" y="1283389"/>
                  <a:pt x="1262743" y="1452722"/>
                </a:cubicBezTo>
                <a:cubicBezTo>
                  <a:pt x="1369181" y="1622055"/>
                  <a:pt x="1456266" y="1160017"/>
                  <a:pt x="1538514" y="1046322"/>
                </a:cubicBezTo>
                <a:cubicBezTo>
                  <a:pt x="1620762" y="932627"/>
                  <a:pt x="1683657" y="707655"/>
                  <a:pt x="1756229" y="770550"/>
                </a:cubicBezTo>
                <a:cubicBezTo>
                  <a:pt x="1828801" y="833445"/>
                  <a:pt x="1903792" y="1198722"/>
                  <a:pt x="1973944" y="1423693"/>
                </a:cubicBezTo>
                <a:cubicBezTo>
                  <a:pt x="2044096" y="1648664"/>
                  <a:pt x="2085219" y="1980074"/>
                  <a:pt x="2177143" y="2120379"/>
                </a:cubicBezTo>
                <a:cubicBezTo>
                  <a:pt x="2269067" y="2260684"/>
                  <a:pt x="2525486" y="2265522"/>
                  <a:pt x="2525486" y="2265522"/>
                </a:cubicBezTo>
                <a:lnTo>
                  <a:pt x="2525486" y="2265522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線單箭頭接點 4">
            <a:extLst>
              <a:ext uri="{FF2B5EF4-FFF2-40B4-BE49-F238E27FC236}">
                <a16:creationId xmlns:a16="http://schemas.microsoft.com/office/drawing/2014/main" id="{6FD8CBBC-68E8-417C-A096-D6E989305D6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5">
            <a:extLst>
              <a:ext uri="{FF2B5EF4-FFF2-40B4-BE49-F238E27FC236}">
                <a16:creationId xmlns:a16="http://schemas.microsoft.com/office/drawing/2014/main" id="{CC29CEAF-614D-4A02-B95B-76717611A642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8">
                <a:extLst>
                  <a:ext uri="{FF2B5EF4-FFF2-40B4-BE49-F238E27FC236}">
                    <a16:creationId xmlns:a16="http://schemas.microsoft.com/office/drawing/2014/main" id="{5711F01D-34CE-4477-A8B0-BCD22D0EA1B2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8">
                <a:extLst>
                  <a:ext uri="{FF2B5EF4-FFF2-40B4-BE49-F238E27FC236}">
                    <a16:creationId xmlns:a16="http://schemas.microsoft.com/office/drawing/2014/main" id="{5711F01D-34CE-4477-A8B0-BCD22D0EA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9">
                <a:extLst>
                  <a:ext uri="{FF2B5EF4-FFF2-40B4-BE49-F238E27FC236}">
                    <a16:creationId xmlns:a16="http://schemas.microsoft.com/office/drawing/2014/main" id="{FC466851-4D46-4ECE-8DF8-D1C7271F3BDF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9">
                <a:extLst>
                  <a:ext uri="{FF2B5EF4-FFF2-40B4-BE49-F238E27FC236}">
                    <a16:creationId xmlns:a16="http://schemas.microsoft.com/office/drawing/2014/main" id="{FC466851-4D46-4ECE-8DF8-D1C7271F3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6">
            <a:extLst>
              <a:ext uri="{FF2B5EF4-FFF2-40B4-BE49-F238E27FC236}">
                <a16:creationId xmlns:a16="http://schemas.microsoft.com/office/drawing/2014/main" id="{A7313DC6-739D-4E6D-8AF0-FBE60F546F6A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7">
            <a:extLst>
              <a:ext uri="{FF2B5EF4-FFF2-40B4-BE49-F238E27FC236}">
                <a16:creationId xmlns:a16="http://schemas.microsoft.com/office/drawing/2014/main" id="{25FC86D5-D28A-4BFD-BE10-400B40E6ACF1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9">
                <a:extLst>
                  <a:ext uri="{FF2B5EF4-FFF2-40B4-BE49-F238E27FC236}">
                    <a16:creationId xmlns:a16="http://schemas.microsoft.com/office/drawing/2014/main" id="{F1341C7C-A59D-4F6A-B97C-D3F990DC65C0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7" name="文字方塊 19">
                <a:extLst>
                  <a:ext uri="{FF2B5EF4-FFF2-40B4-BE49-F238E27FC236}">
                    <a16:creationId xmlns:a16="http://schemas.microsoft.com/office/drawing/2014/main" id="{F1341C7C-A59D-4F6A-B97C-D3F990DC6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20">
                <a:extLst>
                  <a:ext uri="{FF2B5EF4-FFF2-40B4-BE49-F238E27FC236}">
                    <a16:creationId xmlns:a16="http://schemas.microsoft.com/office/drawing/2014/main" id="{CEB3F24C-997E-4DEB-A5FD-865ED1C259A7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20">
                <a:extLst>
                  <a:ext uri="{FF2B5EF4-FFF2-40B4-BE49-F238E27FC236}">
                    <a16:creationId xmlns:a16="http://schemas.microsoft.com/office/drawing/2014/main" id="{CEB3F24C-997E-4DEB-A5FD-865ED1C25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橢圓 21">
            <a:extLst>
              <a:ext uri="{FF2B5EF4-FFF2-40B4-BE49-F238E27FC236}">
                <a16:creationId xmlns:a16="http://schemas.microsoft.com/office/drawing/2014/main" id="{35FBDA74-B32B-4C51-9DEC-D5AC5FB00ABB}"/>
              </a:ext>
            </a:extLst>
          </p:cNvPr>
          <p:cNvSpPr/>
          <p:nvPr/>
        </p:nvSpPr>
        <p:spPr>
          <a:xfrm>
            <a:off x="6000144" y="213568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橢圓 22">
            <a:extLst>
              <a:ext uri="{FF2B5EF4-FFF2-40B4-BE49-F238E27FC236}">
                <a16:creationId xmlns:a16="http://schemas.microsoft.com/office/drawing/2014/main" id="{7926238C-DD1D-46D2-A914-921BFEE76803}"/>
              </a:ext>
            </a:extLst>
          </p:cNvPr>
          <p:cNvSpPr/>
          <p:nvPr/>
        </p:nvSpPr>
        <p:spPr>
          <a:xfrm>
            <a:off x="7197572" y="1760017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1" name="橢圓 23">
            <a:extLst>
              <a:ext uri="{FF2B5EF4-FFF2-40B4-BE49-F238E27FC236}">
                <a16:creationId xmlns:a16="http://schemas.microsoft.com/office/drawing/2014/main" id="{98F54C74-C2CC-421B-812E-83088017C16E}"/>
              </a:ext>
            </a:extLst>
          </p:cNvPr>
          <p:cNvSpPr/>
          <p:nvPr/>
        </p:nvSpPr>
        <p:spPr>
          <a:xfrm>
            <a:off x="7720375" y="255104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2" name="直線單箭頭接點 27">
            <a:extLst>
              <a:ext uri="{FF2B5EF4-FFF2-40B4-BE49-F238E27FC236}">
                <a16:creationId xmlns:a16="http://schemas.microsoft.com/office/drawing/2014/main" id="{D0B9DFC7-AEBD-47C0-B9B1-47D995CB1246}"/>
              </a:ext>
            </a:extLst>
          </p:cNvPr>
          <p:cNvCxnSpPr>
            <a:cxnSpLocks/>
          </p:cNvCxnSpPr>
          <p:nvPr/>
        </p:nvCxnSpPr>
        <p:spPr>
          <a:xfrm>
            <a:off x="5691456" y="6175465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8">
            <a:extLst>
              <a:ext uri="{FF2B5EF4-FFF2-40B4-BE49-F238E27FC236}">
                <a16:creationId xmlns:a16="http://schemas.microsoft.com/office/drawing/2014/main" id="{4DB1FEA9-B510-455D-B3BE-AFB96F68E7D9}"/>
              </a:ext>
            </a:extLst>
          </p:cNvPr>
          <p:cNvCxnSpPr>
            <a:cxnSpLocks/>
          </p:cNvCxnSpPr>
          <p:nvPr/>
        </p:nvCxnSpPr>
        <p:spPr>
          <a:xfrm rot="16200000">
            <a:off x="4574688" y="5058697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30">
                <a:extLst>
                  <a:ext uri="{FF2B5EF4-FFF2-40B4-BE49-F238E27FC236}">
                    <a16:creationId xmlns:a16="http://schemas.microsoft.com/office/drawing/2014/main" id="{9E99DCAD-8015-4C13-A14C-F6053E054DC3}"/>
                  </a:ext>
                </a:extLst>
              </p:cNvPr>
              <p:cNvSpPr txBox="1"/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4" name="文字方塊 30">
                <a:extLst>
                  <a:ext uri="{FF2B5EF4-FFF2-40B4-BE49-F238E27FC236}">
                    <a16:creationId xmlns:a16="http://schemas.microsoft.com/office/drawing/2014/main" id="{9E99DCAD-8015-4C13-A14C-F6053E054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31">
                <a:extLst>
                  <a:ext uri="{FF2B5EF4-FFF2-40B4-BE49-F238E27FC236}">
                    <a16:creationId xmlns:a16="http://schemas.microsoft.com/office/drawing/2014/main" id="{FCA5B90E-8E73-4AE8-8DE1-5F23E91B9870}"/>
                  </a:ext>
                </a:extLst>
              </p:cNvPr>
              <p:cNvSpPr txBox="1"/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5" name="文字方塊 31">
                <a:extLst>
                  <a:ext uri="{FF2B5EF4-FFF2-40B4-BE49-F238E27FC236}">
                    <a16:creationId xmlns:a16="http://schemas.microsoft.com/office/drawing/2014/main" id="{FCA5B90E-8E73-4AE8-8DE1-5F23E91B9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39">
            <a:extLst>
              <a:ext uri="{FF2B5EF4-FFF2-40B4-BE49-F238E27FC236}">
                <a16:creationId xmlns:a16="http://schemas.microsoft.com/office/drawing/2014/main" id="{B2101859-9B67-40A9-B592-32AE20669779}"/>
              </a:ext>
            </a:extLst>
          </p:cNvPr>
          <p:cNvSpPr txBox="1"/>
          <p:nvPr/>
        </p:nvSpPr>
        <p:spPr>
          <a:xfrm>
            <a:off x="7394194" y="851448"/>
            <a:ext cx="173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“freestyle”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7" name="直線單箭頭接點 41">
            <a:extLst>
              <a:ext uri="{FF2B5EF4-FFF2-40B4-BE49-F238E27FC236}">
                <a16:creationId xmlns:a16="http://schemas.microsoft.com/office/drawing/2014/main" id="{D83ACC23-6D17-4A4B-BAD1-3E12EB7E3175}"/>
              </a:ext>
            </a:extLst>
          </p:cNvPr>
          <p:cNvCxnSpPr/>
          <p:nvPr/>
        </p:nvCxnSpPr>
        <p:spPr>
          <a:xfrm flipH="1">
            <a:off x="6913860" y="1145686"/>
            <a:ext cx="497840" cy="22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手繪多邊形: 圖案 43">
            <a:extLst>
              <a:ext uri="{FF2B5EF4-FFF2-40B4-BE49-F238E27FC236}">
                <a16:creationId xmlns:a16="http://schemas.microsoft.com/office/drawing/2014/main" id="{69A57417-69FB-43C4-A377-8449FA841C8A}"/>
              </a:ext>
            </a:extLst>
          </p:cNvPr>
          <p:cNvSpPr/>
          <p:nvPr/>
        </p:nvSpPr>
        <p:spPr>
          <a:xfrm>
            <a:off x="5806447" y="3825748"/>
            <a:ext cx="2525486" cy="2265522"/>
          </a:xfrm>
          <a:custGeom>
            <a:avLst/>
            <a:gdLst>
              <a:gd name="connsiteX0" fmla="*/ 0 w 2525486"/>
              <a:gd name="connsiteY0" fmla="*/ 2210761 h 2239790"/>
              <a:gd name="connsiteX1" fmla="*/ 145143 w 2525486"/>
              <a:gd name="connsiteY1" fmla="*/ 977047 h 2239790"/>
              <a:gd name="connsiteX2" fmla="*/ 420914 w 2525486"/>
              <a:gd name="connsiteY2" fmla="*/ 1557618 h 2239790"/>
              <a:gd name="connsiteX3" fmla="*/ 624114 w 2525486"/>
              <a:gd name="connsiteY3" fmla="*/ 1920475 h 2239790"/>
              <a:gd name="connsiteX4" fmla="*/ 769257 w 2525486"/>
              <a:gd name="connsiteY4" fmla="*/ 1006075 h 2239790"/>
              <a:gd name="connsiteX5" fmla="*/ 899886 w 2525486"/>
              <a:gd name="connsiteY5" fmla="*/ 4590 h 2239790"/>
              <a:gd name="connsiteX6" fmla="*/ 1262743 w 2525486"/>
              <a:gd name="connsiteY6" fmla="*/ 1426990 h 2239790"/>
              <a:gd name="connsiteX7" fmla="*/ 1538514 w 2525486"/>
              <a:gd name="connsiteY7" fmla="*/ 1020590 h 2239790"/>
              <a:gd name="connsiteX8" fmla="*/ 1756229 w 2525486"/>
              <a:gd name="connsiteY8" fmla="*/ 744818 h 2239790"/>
              <a:gd name="connsiteX9" fmla="*/ 2061029 w 2525486"/>
              <a:gd name="connsiteY9" fmla="*/ 1397961 h 2239790"/>
              <a:gd name="connsiteX10" fmla="*/ 2177143 w 2525486"/>
              <a:gd name="connsiteY10" fmla="*/ 2094647 h 2239790"/>
              <a:gd name="connsiteX11" fmla="*/ 2525486 w 2525486"/>
              <a:gd name="connsiteY11" fmla="*/ 2239790 h 2239790"/>
              <a:gd name="connsiteX12" fmla="*/ 2525486 w 2525486"/>
              <a:gd name="connsiteY12" fmla="*/ 2239790 h 2239790"/>
              <a:gd name="connsiteX0" fmla="*/ 0 w 2525486"/>
              <a:gd name="connsiteY0" fmla="*/ 2210761 h 2239790"/>
              <a:gd name="connsiteX1" fmla="*/ 145143 w 2525486"/>
              <a:gd name="connsiteY1" fmla="*/ 977047 h 2239790"/>
              <a:gd name="connsiteX2" fmla="*/ 420914 w 2525486"/>
              <a:gd name="connsiteY2" fmla="*/ 1557618 h 2239790"/>
              <a:gd name="connsiteX3" fmla="*/ 624114 w 2525486"/>
              <a:gd name="connsiteY3" fmla="*/ 1920475 h 2239790"/>
              <a:gd name="connsiteX4" fmla="*/ 769257 w 2525486"/>
              <a:gd name="connsiteY4" fmla="*/ 1006075 h 2239790"/>
              <a:gd name="connsiteX5" fmla="*/ 899886 w 2525486"/>
              <a:gd name="connsiteY5" fmla="*/ 4590 h 2239790"/>
              <a:gd name="connsiteX6" fmla="*/ 1262743 w 2525486"/>
              <a:gd name="connsiteY6" fmla="*/ 1426990 h 2239790"/>
              <a:gd name="connsiteX7" fmla="*/ 1538514 w 2525486"/>
              <a:gd name="connsiteY7" fmla="*/ 1020590 h 2239790"/>
              <a:gd name="connsiteX8" fmla="*/ 1756229 w 2525486"/>
              <a:gd name="connsiteY8" fmla="*/ 744818 h 2239790"/>
              <a:gd name="connsiteX9" fmla="*/ 1973944 w 2525486"/>
              <a:gd name="connsiteY9" fmla="*/ 1397961 h 2239790"/>
              <a:gd name="connsiteX10" fmla="*/ 2177143 w 2525486"/>
              <a:gd name="connsiteY10" fmla="*/ 2094647 h 2239790"/>
              <a:gd name="connsiteX11" fmla="*/ 2525486 w 2525486"/>
              <a:gd name="connsiteY11" fmla="*/ 2239790 h 2239790"/>
              <a:gd name="connsiteX12" fmla="*/ 2525486 w 2525486"/>
              <a:gd name="connsiteY12" fmla="*/ 2239790 h 2239790"/>
              <a:gd name="connsiteX0" fmla="*/ 0 w 2525486"/>
              <a:gd name="connsiteY0" fmla="*/ 2209814 h 2238843"/>
              <a:gd name="connsiteX1" fmla="*/ 145143 w 2525486"/>
              <a:gd name="connsiteY1" fmla="*/ 976100 h 2238843"/>
              <a:gd name="connsiteX2" fmla="*/ 420914 w 2525486"/>
              <a:gd name="connsiteY2" fmla="*/ 1556671 h 2238843"/>
              <a:gd name="connsiteX3" fmla="*/ 566056 w 2525486"/>
              <a:gd name="connsiteY3" fmla="*/ 642271 h 2238843"/>
              <a:gd name="connsiteX4" fmla="*/ 769257 w 2525486"/>
              <a:gd name="connsiteY4" fmla="*/ 1005128 h 2238843"/>
              <a:gd name="connsiteX5" fmla="*/ 899886 w 2525486"/>
              <a:gd name="connsiteY5" fmla="*/ 3643 h 2238843"/>
              <a:gd name="connsiteX6" fmla="*/ 1262743 w 2525486"/>
              <a:gd name="connsiteY6" fmla="*/ 1426043 h 2238843"/>
              <a:gd name="connsiteX7" fmla="*/ 1538514 w 2525486"/>
              <a:gd name="connsiteY7" fmla="*/ 1019643 h 2238843"/>
              <a:gd name="connsiteX8" fmla="*/ 1756229 w 2525486"/>
              <a:gd name="connsiteY8" fmla="*/ 743871 h 2238843"/>
              <a:gd name="connsiteX9" fmla="*/ 1973944 w 2525486"/>
              <a:gd name="connsiteY9" fmla="*/ 1397014 h 2238843"/>
              <a:gd name="connsiteX10" fmla="*/ 2177143 w 2525486"/>
              <a:gd name="connsiteY10" fmla="*/ 2093700 h 2238843"/>
              <a:gd name="connsiteX11" fmla="*/ 2525486 w 2525486"/>
              <a:gd name="connsiteY11" fmla="*/ 2238843 h 2238843"/>
              <a:gd name="connsiteX12" fmla="*/ 2525486 w 2525486"/>
              <a:gd name="connsiteY12" fmla="*/ 2238843 h 2238843"/>
              <a:gd name="connsiteX0" fmla="*/ 0 w 2525486"/>
              <a:gd name="connsiteY0" fmla="*/ 2236493 h 2265522"/>
              <a:gd name="connsiteX1" fmla="*/ 145143 w 2525486"/>
              <a:gd name="connsiteY1" fmla="*/ 1002779 h 2265522"/>
              <a:gd name="connsiteX2" fmla="*/ 420914 w 2525486"/>
              <a:gd name="connsiteY2" fmla="*/ 1583350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  <a:gd name="connsiteX0" fmla="*/ 0 w 2525486"/>
              <a:gd name="connsiteY0" fmla="*/ 2236493 h 2265522"/>
              <a:gd name="connsiteX1" fmla="*/ 145143 w 2525486"/>
              <a:gd name="connsiteY1" fmla="*/ 1002779 h 2265522"/>
              <a:gd name="connsiteX2" fmla="*/ 449942 w 2525486"/>
              <a:gd name="connsiteY2" fmla="*/ 1757522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  <a:gd name="connsiteX0" fmla="*/ 0 w 2525486"/>
              <a:gd name="connsiteY0" fmla="*/ 2236493 h 2265522"/>
              <a:gd name="connsiteX1" fmla="*/ 203200 w 2525486"/>
              <a:gd name="connsiteY1" fmla="*/ 915693 h 2265522"/>
              <a:gd name="connsiteX2" fmla="*/ 449942 w 2525486"/>
              <a:gd name="connsiteY2" fmla="*/ 1757522 h 2265522"/>
              <a:gd name="connsiteX3" fmla="*/ 566056 w 2525486"/>
              <a:gd name="connsiteY3" fmla="*/ 668950 h 2265522"/>
              <a:gd name="connsiteX4" fmla="*/ 667657 w 2525486"/>
              <a:gd name="connsiteY4" fmla="*/ 494778 h 2265522"/>
              <a:gd name="connsiteX5" fmla="*/ 899886 w 2525486"/>
              <a:gd name="connsiteY5" fmla="*/ 30322 h 2265522"/>
              <a:gd name="connsiteX6" fmla="*/ 1262743 w 2525486"/>
              <a:gd name="connsiteY6" fmla="*/ 1452722 h 2265522"/>
              <a:gd name="connsiteX7" fmla="*/ 1538514 w 2525486"/>
              <a:gd name="connsiteY7" fmla="*/ 1046322 h 2265522"/>
              <a:gd name="connsiteX8" fmla="*/ 1756229 w 2525486"/>
              <a:gd name="connsiteY8" fmla="*/ 770550 h 2265522"/>
              <a:gd name="connsiteX9" fmla="*/ 1973944 w 2525486"/>
              <a:gd name="connsiteY9" fmla="*/ 1423693 h 2265522"/>
              <a:gd name="connsiteX10" fmla="*/ 2177143 w 2525486"/>
              <a:gd name="connsiteY10" fmla="*/ 2120379 h 2265522"/>
              <a:gd name="connsiteX11" fmla="*/ 2525486 w 2525486"/>
              <a:gd name="connsiteY11" fmla="*/ 2265522 h 2265522"/>
              <a:gd name="connsiteX12" fmla="*/ 2525486 w 2525486"/>
              <a:gd name="connsiteY12" fmla="*/ 2265522 h 226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5486" h="2265522">
                <a:moveTo>
                  <a:pt x="0" y="2236493"/>
                </a:moveTo>
                <a:cubicBezTo>
                  <a:pt x="37495" y="1674064"/>
                  <a:pt x="128210" y="995522"/>
                  <a:pt x="203200" y="915693"/>
                </a:cubicBezTo>
                <a:cubicBezTo>
                  <a:pt x="278190" y="835865"/>
                  <a:pt x="389466" y="1798646"/>
                  <a:pt x="449942" y="1757522"/>
                </a:cubicBezTo>
                <a:cubicBezTo>
                  <a:pt x="510418" y="1716398"/>
                  <a:pt x="529770" y="879407"/>
                  <a:pt x="566056" y="668950"/>
                </a:cubicBezTo>
                <a:cubicBezTo>
                  <a:pt x="602342" y="458493"/>
                  <a:pt x="612019" y="601216"/>
                  <a:pt x="667657" y="494778"/>
                </a:cubicBezTo>
                <a:cubicBezTo>
                  <a:pt x="723295" y="388340"/>
                  <a:pt x="800705" y="-129335"/>
                  <a:pt x="899886" y="30322"/>
                </a:cubicBezTo>
                <a:cubicBezTo>
                  <a:pt x="999067" y="189979"/>
                  <a:pt x="1156305" y="1283389"/>
                  <a:pt x="1262743" y="1452722"/>
                </a:cubicBezTo>
                <a:cubicBezTo>
                  <a:pt x="1369181" y="1622055"/>
                  <a:pt x="1456266" y="1160017"/>
                  <a:pt x="1538514" y="1046322"/>
                </a:cubicBezTo>
                <a:cubicBezTo>
                  <a:pt x="1620762" y="932627"/>
                  <a:pt x="1683657" y="707655"/>
                  <a:pt x="1756229" y="770550"/>
                </a:cubicBezTo>
                <a:cubicBezTo>
                  <a:pt x="1828801" y="833445"/>
                  <a:pt x="1903792" y="1198722"/>
                  <a:pt x="1973944" y="1423693"/>
                </a:cubicBezTo>
                <a:cubicBezTo>
                  <a:pt x="2044096" y="1648664"/>
                  <a:pt x="2085219" y="1980074"/>
                  <a:pt x="2177143" y="2120379"/>
                </a:cubicBezTo>
                <a:cubicBezTo>
                  <a:pt x="2269067" y="2260684"/>
                  <a:pt x="2525486" y="2265522"/>
                  <a:pt x="2525486" y="2265522"/>
                </a:cubicBezTo>
                <a:lnTo>
                  <a:pt x="2525486" y="2265522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9" name="橢圓 51">
            <a:extLst>
              <a:ext uri="{FF2B5EF4-FFF2-40B4-BE49-F238E27FC236}">
                <a16:creationId xmlns:a16="http://schemas.microsoft.com/office/drawing/2014/main" id="{1A098668-145F-483E-9C49-03A474590120}"/>
              </a:ext>
            </a:extLst>
          </p:cNvPr>
          <p:cNvSpPr/>
          <p:nvPr/>
        </p:nvSpPr>
        <p:spPr>
          <a:xfrm>
            <a:off x="7466819" y="504658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0" name="橢圓 52">
            <a:extLst>
              <a:ext uri="{FF2B5EF4-FFF2-40B4-BE49-F238E27FC236}">
                <a16:creationId xmlns:a16="http://schemas.microsoft.com/office/drawing/2014/main" id="{8B3019E6-F540-4999-8289-474D01EA079E}"/>
              </a:ext>
            </a:extLst>
          </p:cNvPr>
          <p:cNvSpPr/>
          <p:nvPr/>
        </p:nvSpPr>
        <p:spPr>
          <a:xfrm>
            <a:off x="7053441" y="4622469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1" name="橢圓 53">
            <a:extLst>
              <a:ext uri="{FF2B5EF4-FFF2-40B4-BE49-F238E27FC236}">
                <a16:creationId xmlns:a16="http://schemas.microsoft.com/office/drawing/2014/main" id="{C9CBB9F9-6362-47AE-A5CA-F46236BB4FED}"/>
              </a:ext>
            </a:extLst>
          </p:cNvPr>
          <p:cNvSpPr/>
          <p:nvPr/>
        </p:nvSpPr>
        <p:spPr>
          <a:xfrm>
            <a:off x="6508082" y="4624546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2" name="手繪多邊形: 圖案 55">
            <a:extLst>
              <a:ext uri="{FF2B5EF4-FFF2-40B4-BE49-F238E27FC236}">
                <a16:creationId xmlns:a16="http://schemas.microsoft.com/office/drawing/2014/main" id="{F929A2C0-78DF-42FD-A484-D43CB837DBCF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3" name="橢圓 56">
            <a:extLst>
              <a:ext uri="{FF2B5EF4-FFF2-40B4-BE49-F238E27FC236}">
                <a16:creationId xmlns:a16="http://schemas.microsoft.com/office/drawing/2014/main" id="{D43EC566-E70F-4405-8AF9-2C63FF15C577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4" name="橢圓 57">
            <a:extLst>
              <a:ext uri="{FF2B5EF4-FFF2-40B4-BE49-F238E27FC236}">
                <a16:creationId xmlns:a16="http://schemas.microsoft.com/office/drawing/2014/main" id="{871485EB-1E6A-429A-851D-5EFBC544AE9C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5" name="橢圓 58">
            <a:extLst>
              <a:ext uri="{FF2B5EF4-FFF2-40B4-BE49-F238E27FC236}">
                <a16:creationId xmlns:a16="http://schemas.microsoft.com/office/drawing/2014/main" id="{BA5C715D-3033-42BE-B6EE-A5A08D3305F7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6" name="橢圓 59">
            <a:extLst>
              <a:ext uri="{FF2B5EF4-FFF2-40B4-BE49-F238E27FC236}">
                <a16:creationId xmlns:a16="http://schemas.microsoft.com/office/drawing/2014/main" id="{A3D809FD-7B35-41EC-B54E-2D7E61A7EA5A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橢圓 60">
            <a:extLst>
              <a:ext uri="{FF2B5EF4-FFF2-40B4-BE49-F238E27FC236}">
                <a16:creationId xmlns:a16="http://schemas.microsoft.com/office/drawing/2014/main" id="{34D865E4-888F-4DA7-9D39-8ADB5FB18E12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8" name="橢圓 61">
            <a:extLst>
              <a:ext uri="{FF2B5EF4-FFF2-40B4-BE49-F238E27FC236}">
                <a16:creationId xmlns:a16="http://schemas.microsoft.com/office/drawing/2014/main" id="{3F887BF1-4633-4EA9-8F6A-CA8762AFFE5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39" name="直線接點 64">
            <a:extLst>
              <a:ext uri="{FF2B5EF4-FFF2-40B4-BE49-F238E27FC236}">
                <a16:creationId xmlns:a16="http://schemas.microsoft.com/office/drawing/2014/main" id="{D85F5E9A-DE76-4B5C-83F1-F7D0C4143625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65">
            <a:extLst>
              <a:ext uri="{FF2B5EF4-FFF2-40B4-BE49-F238E27FC236}">
                <a16:creationId xmlns:a16="http://schemas.microsoft.com/office/drawing/2014/main" id="{8B81F8DE-99D1-42EF-823F-0CC3E1576AF5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Real data distribution (not observable)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橢圓 66">
            <a:extLst>
              <a:ext uri="{FF2B5EF4-FFF2-40B4-BE49-F238E27FC236}">
                <a16:creationId xmlns:a16="http://schemas.microsoft.com/office/drawing/2014/main" id="{EB12F047-BD28-414F-BF89-6B6B6F322400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2" name="文字方塊 67">
            <a:extLst>
              <a:ext uri="{FF2B5EF4-FFF2-40B4-BE49-F238E27FC236}">
                <a16:creationId xmlns:a16="http://schemas.microsoft.com/office/drawing/2014/main" id="{BB93AC18-2C6C-4CB2-A207-B9C4AD0687BA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3" name="橢圓 68">
            <a:extLst>
              <a:ext uri="{FF2B5EF4-FFF2-40B4-BE49-F238E27FC236}">
                <a16:creationId xmlns:a16="http://schemas.microsoft.com/office/drawing/2014/main" id="{7F66562D-4779-4BD9-B34D-CBD0CBDDA4AD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4" name="文字方塊 69">
            <a:extLst>
              <a:ext uri="{FF2B5EF4-FFF2-40B4-BE49-F238E27FC236}">
                <a16:creationId xmlns:a16="http://schemas.microsoft.com/office/drawing/2014/main" id="{FAB7CE29-6F7D-4C21-9418-B3400F271CC9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Testing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5" name="文字方塊 70">
            <a:extLst>
              <a:ext uri="{FF2B5EF4-FFF2-40B4-BE49-F238E27FC236}">
                <a16:creationId xmlns:a16="http://schemas.microsoft.com/office/drawing/2014/main" id="{CA71DA75-7B90-401A-AE73-3B062A397518}"/>
              </a:ext>
            </a:extLst>
          </p:cNvPr>
          <p:cNvSpPr txBox="1"/>
          <p:nvPr/>
        </p:nvSpPr>
        <p:spPr>
          <a:xfrm>
            <a:off x="3732761" y="1567865"/>
            <a:ext cx="114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Flexible model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6" name="箭號: 向右 71">
            <a:extLst>
              <a:ext uri="{FF2B5EF4-FFF2-40B4-BE49-F238E27FC236}">
                <a16:creationId xmlns:a16="http://schemas.microsoft.com/office/drawing/2014/main" id="{D51340E6-A43D-493A-B855-77D69C0F2C31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47" name="直線接點 73">
            <a:extLst>
              <a:ext uri="{FF2B5EF4-FFF2-40B4-BE49-F238E27FC236}">
                <a16:creationId xmlns:a16="http://schemas.microsoft.com/office/drawing/2014/main" id="{0A0CD0F9-EB30-46FA-BF1A-7B8BF14A76F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606246" y="4047813"/>
            <a:ext cx="147" cy="57673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75">
            <a:extLst>
              <a:ext uri="{FF2B5EF4-FFF2-40B4-BE49-F238E27FC236}">
                <a16:creationId xmlns:a16="http://schemas.microsoft.com/office/drawing/2014/main" id="{29881B9B-0B04-4B0A-A4A9-CB5F72F8EA94}"/>
              </a:ext>
            </a:extLst>
          </p:cNvPr>
          <p:cNvCxnSpPr>
            <a:cxnSpLocks/>
          </p:cNvCxnSpPr>
          <p:nvPr/>
        </p:nvCxnSpPr>
        <p:spPr>
          <a:xfrm>
            <a:off x="7151605" y="4836893"/>
            <a:ext cx="0" cy="496328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78">
            <a:extLst>
              <a:ext uri="{FF2B5EF4-FFF2-40B4-BE49-F238E27FC236}">
                <a16:creationId xmlns:a16="http://schemas.microsoft.com/office/drawing/2014/main" id="{9D9266B5-0583-44CD-BEB0-8F9D308FB62B}"/>
              </a:ext>
            </a:extLst>
          </p:cNvPr>
          <p:cNvSpPr txBox="1"/>
          <p:nvPr/>
        </p:nvSpPr>
        <p:spPr>
          <a:xfrm>
            <a:off x="7100464" y="3968824"/>
            <a:ext cx="143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 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6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17" grpId="0"/>
      <p:bldP spid="18" grpId="0"/>
      <p:bldP spid="19" grpId="0" animBg="1"/>
      <p:bldP spid="20" grpId="0" animBg="1"/>
      <p:bldP spid="21" grpId="0" animBg="1"/>
      <p:bldP spid="24" grpId="0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Overfitting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手繪多邊形: 圖案 81">
            <a:extLst>
              <a:ext uri="{FF2B5EF4-FFF2-40B4-BE49-F238E27FC236}">
                <a16:creationId xmlns:a16="http://schemas.microsoft.com/office/drawing/2014/main" id="{5E8295A4-EE6F-45A2-93FD-B7EF96A4E303}"/>
              </a:ext>
            </a:extLst>
          </p:cNvPr>
          <p:cNvSpPr/>
          <p:nvPr/>
        </p:nvSpPr>
        <p:spPr>
          <a:xfrm>
            <a:off x="5753819" y="1583891"/>
            <a:ext cx="2278497" cy="143860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  <a:gd name="connsiteX0" fmla="*/ 0 w 1753849"/>
              <a:gd name="connsiteY0" fmla="*/ 1380802 h 1485733"/>
              <a:gd name="connsiteX1" fmla="*/ 839449 w 1753849"/>
              <a:gd name="connsiteY1" fmla="*/ 31688 h 1485733"/>
              <a:gd name="connsiteX2" fmla="*/ 1313299 w 1753849"/>
              <a:gd name="connsiteY2" fmla="*/ 513019 h 1485733"/>
              <a:gd name="connsiteX3" fmla="*/ 1753849 w 1753849"/>
              <a:gd name="connsiteY3" fmla="*/ 1485733 h 1485733"/>
              <a:gd name="connsiteX0" fmla="*/ 0 w 1753849"/>
              <a:gd name="connsiteY0" fmla="*/ 1380802 h 1485733"/>
              <a:gd name="connsiteX1" fmla="*/ 556661 w 1753849"/>
              <a:gd name="connsiteY1" fmla="*/ 200599 h 1485733"/>
              <a:gd name="connsiteX2" fmla="*/ 839449 w 1753849"/>
              <a:gd name="connsiteY2" fmla="*/ 31688 h 1485733"/>
              <a:gd name="connsiteX3" fmla="*/ 1313299 w 1753849"/>
              <a:gd name="connsiteY3" fmla="*/ 513019 h 1485733"/>
              <a:gd name="connsiteX4" fmla="*/ 1753849 w 1753849"/>
              <a:gd name="connsiteY4" fmla="*/ 1485733 h 1485733"/>
              <a:gd name="connsiteX0" fmla="*/ 0 w 1753849"/>
              <a:gd name="connsiteY0" fmla="*/ 1380802 h 1485733"/>
              <a:gd name="connsiteX1" fmla="*/ 509738 w 1753849"/>
              <a:gd name="connsiteY1" fmla="*/ 223459 h 1485733"/>
              <a:gd name="connsiteX2" fmla="*/ 839449 w 1753849"/>
              <a:gd name="connsiteY2" fmla="*/ 31688 h 1485733"/>
              <a:gd name="connsiteX3" fmla="*/ 1313299 w 1753849"/>
              <a:gd name="connsiteY3" fmla="*/ 513019 h 1485733"/>
              <a:gd name="connsiteX4" fmla="*/ 1753849 w 1753849"/>
              <a:gd name="connsiteY4" fmla="*/ 1485733 h 1485733"/>
              <a:gd name="connsiteX0" fmla="*/ 0 w 1753849"/>
              <a:gd name="connsiteY0" fmla="*/ 1345240 h 1450171"/>
              <a:gd name="connsiteX1" fmla="*/ 509738 w 1753849"/>
              <a:gd name="connsiteY1" fmla="*/ 187897 h 1450171"/>
              <a:gd name="connsiteX2" fmla="*/ 774930 w 1753849"/>
              <a:gd name="connsiteY2" fmla="*/ 34226 h 1450171"/>
              <a:gd name="connsiteX3" fmla="*/ 1313299 w 1753849"/>
              <a:gd name="connsiteY3" fmla="*/ 477457 h 1450171"/>
              <a:gd name="connsiteX4" fmla="*/ 1753849 w 1753849"/>
              <a:gd name="connsiteY4" fmla="*/ 1450171 h 1450171"/>
              <a:gd name="connsiteX0" fmla="*/ 0 w 1753849"/>
              <a:gd name="connsiteY0" fmla="*/ 1345240 h 1450171"/>
              <a:gd name="connsiteX1" fmla="*/ 509738 w 1753849"/>
              <a:gd name="connsiteY1" fmla="*/ 187897 h 1450171"/>
              <a:gd name="connsiteX2" fmla="*/ 798391 w 1753849"/>
              <a:gd name="connsiteY2" fmla="*/ 34226 h 1450171"/>
              <a:gd name="connsiteX3" fmla="*/ 1313299 w 1753849"/>
              <a:gd name="connsiteY3" fmla="*/ 477457 h 1450171"/>
              <a:gd name="connsiteX4" fmla="*/ 1753849 w 1753849"/>
              <a:gd name="connsiteY4" fmla="*/ 1450171 h 1450171"/>
              <a:gd name="connsiteX0" fmla="*/ 0 w 1753849"/>
              <a:gd name="connsiteY0" fmla="*/ 1344598 h 1449529"/>
              <a:gd name="connsiteX1" fmla="*/ 509738 w 1753849"/>
              <a:gd name="connsiteY1" fmla="*/ 187255 h 1449529"/>
              <a:gd name="connsiteX2" fmla="*/ 798391 w 1753849"/>
              <a:gd name="connsiteY2" fmla="*/ 33584 h 1449529"/>
              <a:gd name="connsiteX3" fmla="*/ 1354357 w 1753849"/>
              <a:gd name="connsiteY3" fmla="*/ 560635 h 1449529"/>
              <a:gd name="connsiteX4" fmla="*/ 1753849 w 1753849"/>
              <a:gd name="connsiteY4" fmla="*/ 1449529 h 1449529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248780 w 1753849"/>
              <a:gd name="connsiteY3" fmla="*/ 385152 h 1441686"/>
              <a:gd name="connsiteX4" fmla="*/ 1354357 w 1753849"/>
              <a:gd name="connsiteY4" fmla="*/ 552792 h 1441686"/>
              <a:gd name="connsiteX5" fmla="*/ 1753849 w 1753849"/>
              <a:gd name="connsiteY5" fmla="*/ 1441686 h 1441686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248780 w 1753849"/>
              <a:gd name="connsiteY3" fmla="*/ 385152 h 1441686"/>
              <a:gd name="connsiteX4" fmla="*/ 1354357 w 1753849"/>
              <a:gd name="connsiteY4" fmla="*/ 552792 h 1441686"/>
              <a:gd name="connsiteX5" fmla="*/ 1401281 w 1753849"/>
              <a:gd name="connsiteY5" fmla="*/ 644231 h 1441686"/>
              <a:gd name="connsiteX6" fmla="*/ 1753849 w 1753849"/>
              <a:gd name="connsiteY6" fmla="*/ 1441686 h 1441686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184260 w 1753849"/>
              <a:gd name="connsiteY3" fmla="*/ 263232 h 1441686"/>
              <a:gd name="connsiteX4" fmla="*/ 1354357 w 1753849"/>
              <a:gd name="connsiteY4" fmla="*/ 552792 h 1441686"/>
              <a:gd name="connsiteX5" fmla="*/ 1401281 w 1753849"/>
              <a:gd name="connsiteY5" fmla="*/ 644231 h 1441686"/>
              <a:gd name="connsiteX6" fmla="*/ 1753849 w 1753849"/>
              <a:gd name="connsiteY6" fmla="*/ 1441686 h 1441686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184260 w 1753849"/>
              <a:gd name="connsiteY3" fmla="*/ 263232 h 1441686"/>
              <a:gd name="connsiteX4" fmla="*/ 1354357 w 1753849"/>
              <a:gd name="connsiteY4" fmla="*/ 552792 h 1441686"/>
              <a:gd name="connsiteX5" fmla="*/ 1454070 w 1753849"/>
              <a:gd name="connsiteY5" fmla="*/ 796631 h 1441686"/>
              <a:gd name="connsiteX6" fmla="*/ 1753849 w 1753849"/>
              <a:gd name="connsiteY6" fmla="*/ 1441686 h 1441686"/>
              <a:gd name="connsiteX0" fmla="*/ 0 w 1753849"/>
              <a:gd name="connsiteY0" fmla="*/ 1336755 h 1441686"/>
              <a:gd name="connsiteX1" fmla="*/ 509738 w 1753849"/>
              <a:gd name="connsiteY1" fmla="*/ 179412 h 1441686"/>
              <a:gd name="connsiteX2" fmla="*/ 798391 w 1753849"/>
              <a:gd name="connsiteY2" fmla="*/ 25741 h 1441686"/>
              <a:gd name="connsiteX3" fmla="*/ 1184260 w 1753849"/>
              <a:gd name="connsiteY3" fmla="*/ 263232 h 1441686"/>
              <a:gd name="connsiteX4" fmla="*/ 1389550 w 1753849"/>
              <a:gd name="connsiteY4" fmla="*/ 484212 h 1441686"/>
              <a:gd name="connsiteX5" fmla="*/ 1454070 w 1753849"/>
              <a:gd name="connsiteY5" fmla="*/ 796631 h 1441686"/>
              <a:gd name="connsiteX6" fmla="*/ 1753849 w 1753849"/>
              <a:gd name="connsiteY6" fmla="*/ 1441686 h 1441686"/>
              <a:gd name="connsiteX0" fmla="*/ 0 w 1753849"/>
              <a:gd name="connsiteY0" fmla="*/ 1317845 h 1422776"/>
              <a:gd name="connsiteX1" fmla="*/ 509738 w 1753849"/>
              <a:gd name="connsiteY1" fmla="*/ 160502 h 1422776"/>
              <a:gd name="connsiteX2" fmla="*/ 798391 w 1753849"/>
              <a:gd name="connsiteY2" fmla="*/ 6831 h 1422776"/>
              <a:gd name="connsiteX3" fmla="*/ 978971 w 1753849"/>
              <a:gd name="connsiteY3" fmla="*/ 107161 h 1422776"/>
              <a:gd name="connsiteX4" fmla="*/ 1184260 w 1753849"/>
              <a:gd name="connsiteY4" fmla="*/ 244322 h 1422776"/>
              <a:gd name="connsiteX5" fmla="*/ 1389550 w 1753849"/>
              <a:gd name="connsiteY5" fmla="*/ 465302 h 1422776"/>
              <a:gd name="connsiteX6" fmla="*/ 1454070 w 1753849"/>
              <a:gd name="connsiteY6" fmla="*/ 777721 h 1422776"/>
              <a:gd name="connsiteX7" fmla="*/ 1753849 w 1753849"/>
              <a:gd name="connsiteY7" fmla="*/ 1422776 h 1422776"/>
              <a:gd name="connsiteX0" fmla="*/ 0 w 1753849"/>
              <a:gd name="connsiteY0" fmla="*/ 1329888 h 1434819"/>
              <a:gd name="connsiteX1" fmla="*/ 509738 w 1753849"/>
              <a:gd name="connsiteY1" fmla="*/ 172545 h 1434819"/>
              <a:gd name="connsiteX2" fmla="*/ 798391 w 1753849"/>
              <a:gd name="connsiteY2" fmla="*/ 18874 h 1434819"/>
              <a:gd name="connsiteX3" fmla="*/ 1043490 w 1753849"/>
              <a:gd name="connsiteY3" fmla="*/ 20144 h 1434819"/>
              <a:gd name="connsiteX4" fmla="*/ 1184260 w 1753849"/>
              <a:gd name="connsiteY4" fmla="*/ 256365 h 1434819"/>
              <a:gd name="connsiteX5" fmla="*/ 1389550 w 1753849"/>
              <a:gd name="connsiteY5" fmla="*/ 477345 h 1434819"/>
              <a:gd name="connsiteX6" fmla="*/ 1454070 w 1753849"/>
              <a:gd name="connsiteY6" fmla="*/ 789764 h 1434819"/>
              <a:gd name="connsiteX7" fmla="*/ 1753849 w 1753849"/>
              <a:gd name="connsiteY7" fmla="*/ 1434819 h 1434819"/>
              <a:gd name="connsiteX0" fmla="*/ 0 w 1753849"/>
              <a:gd name="connsiteY0" fmla="*/ 1329888 h 1434819"/>
              <a:gd name="connsiteX1" fmla="*/ 439353 w 1753849"/>
              <a:gd name="connsiteY1" fmla="*/ 317325 h 1434819"/>
              <a:gd name="connsiteX2" fmla="*/ 798391 w 1753849"/>
              <a:gd name="connsiteY2" fmla="*/ 18874 h 1434819"/>
              <a:gd name="connsiteX3" fmla="*/ 1043490 w 1753849"/>
              <a:gd name="connsiteY3" fmla="*/ 20144 h 1434819"/>
              <a:gd name="connsiteX4" fmla="*/ 1184260 w 1753849"/>
              <a:gd name="connsiteY4" fmla="*/ 256365 h 1434819"/>
              <a:gd name="connsiteX5" fmla="*/ 1389550 w 1753849"/>
              <a:gd name="connsiteY5" fmla="*/ 477345 h 1434819"/>
              <a:gd name="connsiteX6" fmla="*/ 1454070 w 1753849"/>
              <a:gd name="connsiteY6" fmla="*/ 789764 h 1434819"/>
              <a:gd name="connsiteX7" fmla="*/ 1753849 w 1753849"/>
              <a:gd name="connsiteY7" fmla="*/ 1434819 h 1434819"/>
              <a:gd name="connsiteX0" fmla="*/ 0 w 1753849"/>
              <a:gd name="connsiteY0" fmla="*/ 1333672 h 1438603"/>
              <a:gd name="connsiteX1" fmla="*/ 439353 w 1753849"/>
              <a:gd name="connsiteY1" fmla="*/ 321109 h 1438603"/>
              <a:gd name="connsiteX2" fmla="*/ 574257 w 1753849"/>
              <a:gd name="connsiteY2" fmla="*/ 153469 h 1438603"/>
              <a:gd name="connsiteX3" fmla="*/ 798391 w 1753849"/>
              <a:gd name="connsiteY3" fmla="*/ 22658 h 1438603"/>
              <a:gd name="connsiteX4" fmla="*/ 1043490 w 1753849"/>
              <a:gd name="connsiteY4" fmla="*/ 23928 h 1438603"/>
              <a:gd name="connsiteX5" fmla="*/ 1184260 w 1753849"/>
              <a:gd name="connsiteY5" fmla="*/ 260149 h 1438603"/>
              <a:gd name="connsiteX6" fmla="*/ 1389550 w 1753849"/>
              <a:gd name="connsiteY6" fmla="*/ 481129 h 1438603"/>
              <a:gd name="connsiteX7" fmla="*/ 1454070 w 1753849"/>
              <a:gd name="connsiteY7" fmla="*/ 793548 h 1438603"/>
              <a:gd name="connsiteX8" fmla="*/ 1753849 w 1753849"/>
              <a:gd name="connsiteY8" fmla="*/ 1438603 h 1438603"/>
              <a:gd name="connsiteX0" fmla="*/ 0 w 1753849"/>
              <a:gd name="connsiteY0" fmla="*/ 1333672 h 1438603"/>
              <a:gd name="connsiteX1" fmla="*/ 439353 w 1753849"/>
              <a:gd name="connsiteY1" fmla="*/ 321109 h 1438603"/>
              <a:gd name="connsiteX2" fmla="*/ 609450 w 1753849"/>
              <a:gd name="connsiteY2" fmla="*/ 237289 h 1438603"/>
              <a:gd name="connsiteX3" fmla="*/ 798391 w 1753849"/>
              <a:gd name="connsiteY3" fmla="*/ 22658 h 1438603"/>
              <a:gd name="connsiteX4" fmla="*/ 1043490 w 1753849"/>
              <a:gd name="connsiteY4" fmla="*/ 23928 h 1438603"/>
              <a:gd name="connsiteX5" fmla="*/ 1184260 w 1753849"/>
              <a:gd name="connsiteY5" fmla="*/ 260149 h 1438603"/>
              <a:gd name="connsiteX6" fmla="*/ 1389550 w 1753849"/>
              <a:gd name="connsiteY6" fmla="*/ 481129 h 1438603"/>
              <a:gd name="connsiteX7" fmla="*/ 1454070 w 1753849"/>
              <a:gd name="connsiteY7" fmla="*/ 793548 h 1438603"/>
              <a:gd name="connsiteX8" fmla="*/ 1753849 w 1753849"/>
              <a:gd name="connsiteY8" fmla="*/ 1438603 h 143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3849" h="1438603">
                <a:moveTo>
                  <a:pt x="0" y="1333672"/>
                </a:moveTo>
                <a:cubicBezTo>
                  <a:pt x="92777" y="1136972"/>
                  <a:pt x="299445" y="545961"/>
                  <a:pt x="439353" y="321109"/>
                </a:cubicBezTo>
                <a:cubicBezTo>
                  <a:pt x="535062" y="124409"/>
                  <a:pt x="549610" y="287031"/>
                  <a:pt x="609450" y="237289"/>
                </a:cubicBezTo>
                <a:cubicBezTo>
                  <a:pt x="669290" y="187547"/>
                  <a:pt x="720186" y="44248"/>
                  <a:pt x="798391" y="22658"/>
                </a:cubicBezTo>
                <a:cubicBezTo>
                  <a:pt x="876596" y="1068"/>
                  <a:pt x="979179" y="-15654"/>
                  <a:pt x="1043490" y="23928"/>
                </a:cubicBezTo>
                <a:cubicBezTo>
                  <a:pt x="1107802" y="63510"/>
                  <a:pt x="1115830" y="200459"/>
                  <a:pt x="1184260" y="260149"/>
                </a:cubicBezTo>
                <a:cubicBezTo>
                  <a:pt x="1252690" y="319839"/>
                  <a:pt x="1364133" y="437949"/>
                  <a:pt x="1389550" y="481129"/>
                </a:cubicBezTo>
                <a:cubicBezTo>
                  <a:pt x="1414967" y="524309"/>
                  <a:pt x="1387488" y="645399"/>
                  <a:pt x="1454070" y="793548"/>
                </a:cubicBezTo>
                <a:cubicBezTo>
                  <a:pt x="1520652" y="941697"/>
                  <a:pt x="1695088" y="1305694"/>
                  <a:pt x="1753849" y="143860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0" name="直線單箭頭接點 4">
            <a:extLst>
              <a:ext uri="{FF2B5EF4-FFF2-40B4-BE49-F238E27FC236}">
                <a16:creationId xmlns:a16="http://schemas.microsoft.com/office/drawing/2014/main" id="{8EF748E1-E307-4BEB-BE3D-B7FDCD5D8346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5">
            <a:extLst>
              <a:ext uri="{FF2B5EF4-FFF2-40B4-BE49-F238E27FC236}">
                <a16:creationId xmlns:a16="http://schemas.microsoft.com/office/drawing/2014/main" id="{AFB8EC8B-3F47-4063-BFA5-1A1F97450FA2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8">
                <a:extLst>
                  <a:ext uri="{FF2B5EF4-FFF2-40B4-BE49-F238E27FC236}">
                    <a16:creationId xmlns:a16="http://schemas.microsoft.com/office/drawing/2014/main" id="{26A6A649-FBF3-4D2A-A9B3-34BAB2657682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8">
                <a:extLst>
                  <a:ext uri="{FF2B5EF4-FFF2-40B4-BE49-F238E27FC236}">
                    <a16:creationId xmlns:a16="http://schemas.microsoft.com/office/drawing/2014/main" id="{26A6A649-FBF3-4D2A-A9B3-34BAB2657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9">
                <a:extLst>
                  <a:ext uri="{FF2B5EF4-FFF2-40B4-BE49-F238E27FC236}">
                    <a16:creationId xmlns:a16="http://schemas.microsoft.com/office/drawing/2014/main" id="{96DF2A4F-F3EC-4EF0-96F7-DC0E3CA239D6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9">
                <a:extLst>
                  <a:ext uri="{FF2B5EF4-FFF2-40B4-BE49-F238E27FC236}">
                    <a16:creationId xmlns:a16="http://schemas.microsoft.com/office/drawing/2014/main" id="{96DF2A4F-F3EC-4EF0-96F7-DC0E3CA23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6">
            <a:extLst>
              <a:ext uri="{FF2B5EF4-FFF2-40B4-BE49-F238E27FC236}">
                <a16:creationId xmlns:a16="http://schemas.microsoft.com/office/drawing/2014/main" id="{0AF60A13-FAB9-46F4-AE0B-4368AB5CE28F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7">
            <a:extLst>
              <a:ext uri="{FF2B5EF4-FFF2-40B4-BE49-F238E27FC236}">
                <a16:creationId xmlns:a16="http://schemas.microsoft.com/office/drawing/2014/main" id="{04509FAD-7C8B-405F-8606-D9435D0A5059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9">
                <a:extLst>
                  <a:ext uri="{FF2B5EF4-FFF2-40B4-BE49-F238E27FC236}">
                    <a16:creationId xmlns:a16="http://schemas.microsoft.com/office/drawing/2014/main" id="{60103E20-8199-4368-8A47-6206A6694BAA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6" name="文字方塊 19">
                <a:extLst>
                  <a:ext uri="{FF2B5EF4-FFF2-40B4-BE49-F238E27FC236}">
                    <a16:creationId xmlns:a16="http://schemas.microsoft.com/office/drawing/2014/main" id="{60103E20-8199-4368-8A47-6206A6694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20">
                <a:extLst>
                  <a:ext uri="{FF2B5EF4-FFF2-40B4-BE49-F238E27FC236}">
                    <a16:creationId xmlns:a16="http://schemas.microsoft.com/office/drawing/2014/main" id="{4DE2245E-A5D0-4898-891D-77A8D1B86373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7" name="文字方塊 20">
                <a:extLst>
                  <a:ext uri="{FF2B5EF4-FFF2-40B4-BE49-F238E27FC236}">
                    <a16:creationId xmlns:a16="http://schemas.microsoft.com/office/drawing/2014/main" id="{4DE2245E-A5D0-4898-891D-77A8D1B86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21">
            <a:extLst>
              <a:ext uri="{FF2B5EF4-FFF2-40B4-BE49-F238E27FC236}">
                <a16:creationId xmlns:a16="http://schemas.microsoft.com/office/drawing/2014/main" id="{4E5A8ACB-8059-4C5A-9172-B5F501AAA7A3}"/>
              </a:ext>
            </a:extLst>
          </p:cNvPr>
          <p:cNvSpPr/>
          <p:nvPr/>
        </p:nvSpPr>
        <p:spPr>
          <a:xfrm>
            <a:off x="6000144" y="213568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橢圓 22">
            <a:extLst>
              <a:ext uri="{FF2B5EF4-FFF2-40B4-BE49-F238E27FC236}">
                <a16:creationId xmlns:a16="http://schemas.microsoft.com/office/drawing/2014/main" id="{950041F9-6949-45B3-A868-D3F1E4688871}"/>
              </a:ext>
            </a:extLst>
          </p:cNvPr>
          <p:cNvSpPr/>
          <p:nvPr/>
        </p:nvSpPr>
        <p:spPr>
          <a:xfrm>
            <a:off x="7197572" y="1760017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橢圓 23">
            <a:extLst>
              <a:ext uri="{FF2B5EF4-FFF2-40B4-BE49-F238E27FC236}">
                <a16:creationId xmlns:a16="http://schemas.microsoft.com/office/drawing/2014/main" id="{2ED26240-3CE2-4D36-B655-BDB98210E82E}"/>
              </a:ext>
            </a:extLst>
          </p:cNvPr>
          <p:cNvSpPr/>
          <p:nvPr/>
        </p:nvSpPr>
        <p:spPr>
          <a:xfrm>
            <a:off x="7720375" y="255104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1" name="手繪多邊形: 圖案 55">
            <a:extLst>
              <a:ext uri="{FF2B5EF4-FFF2-40B4-BE49-F238E27FC236}">
                <a16:creationId xmlns:a16="http://schemas.microsoft.com/office/drawing/2014/main" id="{D6B491DC-1B56-46A3-B89F-4935C4F4196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2" name="橢圓 56">
            <a:extLst>
              <a:ext uri="{FF2B5EF4-FFF2-40B4-BE49-F238E27FC236}">
                <a16:creationId xmlns:a16="http://schemas.microsoft.com/office/drawing/2014/main" id="{0772E274-7BDF-4A14-BAB3-F95E4C607241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3" name="橢圓 57">
            <a:extLst>
              <a:ext uri="{FF2B5EF4-FFF2-40B4-BE49-F238E27FC236}">
                <a16:creationId xmlns:a16="http://schemas.microsoft.com/office/drawing/2014/main" id="{7D5A6684-A541-4D6B-9684-6C645D6A253E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4" name="橢圓 58">
            <a:extLst>
              <a:ext uri="{FF2B5EF4-FFF2-40B4-BE49-F238E27FC236}">
                <a16:creationId xmlns:a16="http://schemas.microsoft.com/office/drawing/2014/main" id="{B1C04D7D-BA3A-469C-A991-10344DA32AC2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5" name="橢圓 59">
            <a:extLst>
              <a:ext uri="{FF2B5EF4-FFF2-40B4-BE49-F238E27FC236}">
                <a16:creationId xmlns:a16="http://schemas.microsoft.com/office/drawing/2014/main" id="{5DFB7D65-6772-4865-94BF-2422BA2C6F7E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6" name="橢圓 60">
            <a:extLst>
              <a:ext uri="{FF2B5EF4-FFF2-40B4-BE49-F238E27FC236}">
                <a16:creationId xmlns:a16="http://schemas.microsoft.com/office/drawing/2014/main" id="{48A19454-D8CE-41E6-858D-3611698D709E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7" name="橢圓 61">
            <a:extLst>
              <a:ext uri="{FF2B5EF4-FFF2-40B4-BE49-F238E27FC236}">
                <a16:creationId xmlns:a16="http://schemas.microsoft.com/office/drawing/2014/main" id="{AE5B57FB-DB8A-4B12-94EE-E3FBB71D19C5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8" name="文字方塊 70">
            <a:extLst>
              <a:ext uri="{FF2B5EF4-FFF2-40B4-BE49-F238E27FC236}">
                <a16:creationId xmlns:a16="http://schemas.microsoft.com/office/drawing/2014/main" id="{71486B8E-3E07-4BA5-807C-543458C33C76}"/>
              </a:ext>
            </a:extLst>
          </p:cNvPr>
          <p:cNvSpPr txBox="1"/>
          <p:nvPr/>
        </p:nvSpPr>
        <p:spPr>
          <a:xfrm>
            <a:off x="3732761" y="1567865"/>
            <a:ext cx="114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Flexible model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9" name="箭號: 向右 71">
            <a:extLst>
              <a:ext uri="{FF2B5EF4-FFF2-40B4-BE49-F238E27FC236}">
                <a16:creationId xmlns:a16="http://schemas.microsoft.com/office/drawing/2014/main" id="{99525317-E868-438A-95B2-E371EB7B8509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0" name="橢圓 44">
            <a:extLst>
              <a:ext uri="{FF2B5EF4-FFF2-40B4-BE49-F238E27FC236}">
                <a16:creationId xmlns:a16="http://schemas.microsoft.com/office/drawing/2014/main" id="{790E22DF-87E1-404E-A196-203815DEFE1E}"/>
              </a:ext>
            </a:extLst>
          </p:cNvPr>
          <p:cNvSpPr/>
          <p:nvPr/>
        </p:nvSpPr>
        <p:spPr>
          <a:xfrm>
            <a:off x="3346200" y="297735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1" name="橢圓 45">
            <a:extLst>
              <a:ext uri="{FF2B5EF4-FFF2-40B4-BE49-F238E27FC236}">
                <a16:creationId xmlns:a16="http://schemas.microsoft.com/office/drawing/2014/main" id="{08113D90-4AF7-40F2-B1F7-B10F54C37449}"/>
              </a:ext>
            </a:extLst>
          </p:cNvPr>
          <p:cNvSpPr/>
          <p:nvPr/>
        </p:nvSpPr>
        <p:spPr>
          <a:xfrm>
            <a:off x="2492078" y="2202371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2" name="橢圓 46">
            <a:extLst>
              <a:ext uri="{FF2B5EF4-FFF2-40B4-BE49-F238E27FC236}">
                <a16:creationId xmlns:a16="http://schemas.microsoft.com/office/drawing/2014/main" id="{E52C5890-3D92-43C3-81A4-59E47A22B985}"/>
              </a:ext>
            </a:extLst>
          </p:cNvPr>
          <p:cNvSpPr/>
          <p:nvPr/>
        </p:nvSpPr>
        <p:spPr>
          <a:xfrm>
            <a:off x="2003285" y="2520271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3" name="橢圓 47">
            <a:extLst>
              <a:ext uri="{FF2B5EF4-FFF2-40B4-BE49-F238E27FC236}">
                <a16:creationId xmlns:a16="http://schemas.microsoft.com/office/drawing/2014/main" id="{F042A462-59BC-42F5-A247-CA3A2BDAC764}"/>
              </a:ext>
            </a:extLst>
          </p:cNvPr>
          <p:cNvSpPr/>
          <p:nvPr/>
        </p:nvSpPr>
        <p:spPr>
          <a:xfrm>
            <a:off x="1630142" y="313043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4" name="橢圓 48">
            <a:extLst>
              <a:ext uri="{FF2B5EF4-FFF2-40B4-BE49-F238E27FC236}">
                <a16:creationId xmlns:a16="http://schemas.microsoft.com/office/drawing/2014/main" id="{5DC8F989-E8D4-406B-8BAF-797F008D8EBA}"/>
              </a:ext>
            </a:extLst>
          </p:cNvPr>
          <p:cNvSpPr/>
          <p:nvPr/>
        </p:nvSpPr>
        <p:spPr>
          <a:xfrm>
            <a:off x="1517095" y="341944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5" name="橢圓 49">
            <a:extLst>
              <a:ext uri="{FF2B5EF4-FFF2-40B4-BE49-F238E27FC236}">
                <a16:creationId xmlns:a16="http://schemas.microsoft.com/office/drawing/2014/main" id="{29A33400-EA5A-4199-8BA0-00CA86251172}"/>
              </a:ext>
            </a:extLst>
          </p:cNvPr>
          <p:cNvSpPr/>
          <p:nvPr/>
        </p:nvSpPr>
        <p:spPr>
          <a:xfrm>
            <a:off x="3655636" y="3496460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6" name="橢圓 50">
            <a:extLst>
              <a:ext uri="{FF2B5EF4-FFF2-40B4-BE49-F238E27FC236}">
                <a16:creationId xmlns:a16="http://schemas.microsoft.com/office/drawing/2014/main" id="{C455B1E1-A852-46A3-8BEB-4B457E409A81}"/>
              </a:ext>
            </a:extLst>
          </p:cNvPr>
          <p:cNvSpPr/>
          <p:nvPr/>
        </p:nvSpPr>
        <p:spPr>
          <a:xfrm>
            <a:off x="6000144" y="2134558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橢圓 54">
            <a:extLst>
              <a:ext uri="{FF2B5EF4-FFF2-40B4-BE49-F238E27FC236}">
                <a16:creationId xmlns:a16="http://schemas.microsoft.com/office/drawing/2014/main" id="{A5BC88EE-A8AE-456B-A62A-A6A89EF45A19}"/>
              </a:ext>
            </a:extLst>
          </p:cNvPr>
          <p:cNvSpPr/>
          <p:nvPr/>
        </p:nvSpPr>
        <p:spPr>
          <a:xfrm>
            <a:off x="7197572" y="175888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8" name="橢圓 62">
            <a:extLst>
              <a:ext uri="{FF2B5EF4-FFF2-40B4-BE49-F238E27FC236}">
                <a16:creationId xmlns:a16="http://schemas.microsoft.com/office/drawing/2014/main" id="{2D3ADB61-40E1-4745-9A4D-80AC1FBC4313}"/>
              </a:ext>
            </a:extLst>
          </p:cNvPr>
          <p:cNvSpPr/>
          <p:nvPr/>
        </p:nvSpPr>
        <p:spPr>
          <a:xfrm>
            <a:off x="7720375" y="254991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9" name="橢圓 63">
            <a:extLst>
              <a:ext uri="{FF2B5EF4-FFF2-40B4-BE49-F238E27FC236}">
                <a16:creationId xmlns:a16="http://schemas.microsoft.com/office/drawing/2014/main" id="{7DF53546-414F-4444-A1E9-21923AC9198D}"/>
              </a:ext>
            </a:extLst>
          </p:cNvPr>
          <p:cNvSpPr/>
          <p:nvPr/>
        </p:nvSpPr>
        <p:spPr>
          <a:xfrm>
            <a:off x="7560139" y="227902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0" name="橢圓 72">
            <a:extLst>
              <a:ext uri="{FF2B5EF4-FFF2-40B4-BE49-F238E27FC236}">
                <a16:creationId xmlns:a16="http://schemas.microsoft.com/office/drawing/2014/main" id="{EE6D6388-1A43-4B20-AD89-300D3E13F4F0}"/>
              </a:ext>
            </a:extLst>
          </p:cNvPr>
          <p:cNvSpPr/>
          <p:nvPr/>
        </p:nvSpPr>
        <p:spPr>
          <a:xfrm>
            <a:off x="6706017" y="1504044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橢圓 74">
            <a:extLst>
              <a:ext uri="{FF2B5EF4-FFF2-40B4-BE49-F238E27FC236}">
                <a16:creationId xmlns:a16="http://schemas.microsoft.com/office/drawing/2014/main" id="{3C0594A0-167E-4389-B2CB-0CA630E199A5}"/>
              </a:ext>
            </a:extLst>
          </p:cNvPr>
          <p:cNvSpPr/>
          <p:nvPr/>
        </p:nvSpPr>
        <p:spPr>
          <a:xfrm>
            <a:off x="6217224" y="1821944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2" name="橢圓 76">
            <a:extLst>
              <a:ext uri="{FF2B5EF4-FFF2-40B4-BE49-F238E27FC236}">
                <a16:creationId xmlns:a16="http://schemas.microsoft.com/office/drawing/2014/main" id="{1C56EB5E-7115-47E7-B2B9-E5C391977979}"/>
              </a:ext>
            </a:extLst>
          </p:cNvPr>
          <p:cNvSpPr/>
          <p:nvPr/>
        </p:nvSpPr>
        <p:spPr>
          <a:xfrm>
            <a:off x="5844081" y="243211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3" name="橢圓 79">
            <a:extLst>
              <a:ext uri="{FF2B5EF4-FFF2-40B4-BE49-F238E27FC236}">
                <a16:creationId xmlns:a16="http://schemas.microsoft.com/office/drawing/2014/main" id="{3FE8A0C9-64A6-4D89-9105-01A06CCB4662}"/>
              </a:ext>
            </a:extLst>
          </p:cNvPr>
          <p:cNvSpPr/>
          <p:nvPr/>
        </p:nvSpPr>
        <p:spPr>
          <a:xfrm>
            <a:off x="5731034" y="272112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4" name="橢圓 80">
            <a:extLst>
              <a:ext uri="{FF2B5EF4-FFF2-40B4-BE49-F238E27FC236}">
                <a16:creationId xmlns:a16="http://schemas.microsoft.com/office/drawing/2014/main" id="{B7ABD451-783D-47ED-AB45-60B10D5A9CF3}"/>
              </a:ext>
            </a:extLst>
          </p:cNvPr>
          <p:cNvSpPr/>
          <p:nvPr/>
        </p:nvSpPr>
        <p:spPr>
          <a:xfrm>
            <a:off x="7869575" y="279813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5" name="文字方塊 2">
            <a:extLst>
              <a:ext uri="{FF2B5EF4-FFF2-40B4-BE49-F238E27FC236}">
                <a16:creationId xmlns:a16="http://schemas.microsoft.com/office/drawing/2014/main" id="{1A888D5E-1611-4D23-931B-93F77C26A29A}"/>
              </a:ext>
            </a:extLst>
          </p:cNvPr>
          <p:cNvSpPr txBox="1"/>
          <p:nvPr/>
        </p:nvSpPr>
        <p:spPr>
          <a:xfrm>
            <a:off x="4452930" y="3452760"/>
            <a:ext cx="301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training data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6" name="文字方塊 82">
            <a:extLst>
              <a:ext uri="{FF2B5EF4-FFF2-40B4-BE49-F238E27FC236}">
                <a16:creationId xmlns:a16="http://schemas.microsoft.com/office/drawing/2014/main" id="{E3B0FA27-F698-4CE3-A51B-918E6B4AF7D7}"/>
              </a:ext>
            </a:extLst>
          </p:cNvPr>
          <p:cNvSpPr txBox="1"/>
          <p:nvPr/>
        </p:nvSpPr>
        <p:spPr>
          <a:xfrm>
            <a:off x="833187" y="4562000"/>
            <a:ext cx="311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Data augmentation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EB31E3BA-78BF-4EEE-914C-5608E9A65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05" y="5286349"/>
            <a:ext cx="1869511" cy="12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4C479387-C0AA-40DB-9A60-50B97BA59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4010" y="5271469"/>
            <a:ext cx="1869511" cy="12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1564AB2A-E631-45D3-86BE-798D43DC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38631" y="5245884"/>
            <a:ext cx="1869511" cy="12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://www.mobanwang.com/icon/UploadFiles_8971/200909/20090903224008317.png">
            <a:extLst>
              <a:ext uri="{FF2B5EF4-FFF2-40B4-BE49-F238E27FC236}">
                <a16:creationId xmlns:a16="http://schemas.microsoft.com/office/drawing/2014/main" id="{431E6662-9BF1-4D80-BF93-CA14C3DB2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18" y="5488194"/>
            <a:ext cx="784733" cy="7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圖片 6">
            <a:extLst>
              <a:ext uri="{FF2B5EF4-FFF2-40B4-BE49-F238E27FC236}">
                <a16:creationId xmlns:a16="http://schemas.microsoft.com/office/drawing/2014/main" id="{902E967A-DC8C-4E8D-A89D-9818186B6B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791" y="5253610"/>
            <a:ext cx="1578225" cy="12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6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Overfitting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grpSp>
        <p:nvGrpSpPr>
          <p:cNvPr id="8" name="群組 79">
            <a:extLst>
              <a:ext uri="{FF2B5EF4-FFF2-40B4-BE49-F238E27FC236}">
                <a16:creationId xmlns:a16="http://schemas.microsoft.com/office/drawing/2014/main" id="{E478069D-AAF6-44C1-A066-1A14EC539BC8}"/>
              </a:ext>
            </a:extLst>
          </p:cNvPr>
          <p:cNvGrpSpPr/>
          <p:nvPr/>
        </p:nvGrpSpPr>
        <p:grpSpPr>
          <a:xfrm>
            <a:off x="5449484" y="813436"/>
            <a:ext cx="3257488" cy="2286406"/>
            <a:chOff x="5999125" y="4110157"/>
            <a:chExt cx="3257488" cy="2286406"/>
          </a:xfrm>
        </p:grpSpPr>
        <p:sp>
          <p:nvSpPr>
            <p:cNvPr id="9" name="手繪多邊形: 圖案 80">
              <a:extLst>
                <a:ext uri="{FF2B5EF4-FFF2-40B4-BE49-F238E27FC236}">
                  <a16:creationId xmlns:a16="http://schemas.microsoft.com/office/drawing/2014/main" id="{43BF6160-1947-421D-8290-6AFD47C46289}"/>
                </a:ext>
              </a:extLst>
            </p:cNvPr>
            <p:cNvSpPr/>
            <p:nvPr/>
          </p:nvSpPr>
          <p:spPr>
            <a:xfrm>
              <a:off x="6120657" y="4735456"/>
              <a:ext cx="1659010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0" name="手繪多邊形: 圖案 81">
              <a:extLst>
                <a:ext uri="{FF2B5EF4-FFF2-40B4-BE49-F238E27FC236}">
                  <a16:creationId xmlns:a16="http://schemas.microsoft.com/office/drawing/2014/main" id="{33103408-D644-46D5-8607-53D079D921B1}"/>
                </a:ext>
              </a:extLst>
            </p:cNvPr>
            <p:cNvSpPr/>
            <p:nvPr/>
          </p:nvSpPr>
          <p:spPr>
            <a:xfrm>
              <a:off x="6273056" y="4887856"/>
              <a:ext cx="2278497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1" name="手繪多邊形: 圖案 82">
              <a:extLst>
                <a:ext uri="{FF2B5EF4-FFF2-40B4-BE49-F238E27FC236}">
                  <a16:creationId xmlns:a16="http://schemas.microsoft.com/office/drawing/2014/main" id="{86571340-E7C7-4E61-BC18-A7208DC7F167}"/>
                </a:ext>
              </a:extLst>
            </p:cNvPr>
            <p:cNvSpPr/>
            <p:nvPr/>
          </p:nvSpPr>
          <p:spPr>
            <a:xfrm>
              <a:off x="7445203" y="4663963"/>
              <a:ext cx="1659010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手繪多邊形: 圖案 83">
              <a:extLst>
                <a:ext uri="{FF2B5EF4-FFF2-40B4-BE49-F238E27FC236}">
                  <a16:creationId xmlns:a16="http://schemas.microsoft.com/office/drawing/2014/main" id="{B46A2504-492C-494C-8C97-C538DF6631B4}"/>
                </a:ext>
              </a:extLst>
            </p:cNvPr>
            <p:cNvSpPr/>
            <p:nvPr/>
          </p:nvSpPr>
          <p:spPr>
            <a:xfrm>
              <a:off x="7597603" y="5662948"/>
              <a:ext cx="1659010" cy="607788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3" name="手繪多邊形: 圖案 84">
              <a:extLst>
                <a:ext uri="{FF2B5EF4-FFF2-40B4-BE49-F238E27FC236}">
                  <a16:creationId xmlns:a16="http://schemas.microsoft.com/office/drawing/2014/main" id="{3B44B7EE-130E-444B-9D0E-84D0AA130EDF}"/>
                </a:ext>
              </a:extLst>
            </p:cNvPr>
            <p:cNvSpPr/>
            <p:nvPr/>
          </p:nvSpPr>
          <p:spPr>
            <a:xfrm flipV="1">
              <a:off x="5999125" y="4656920"/>
              <a:ext cx="1659010" cy="607788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手繪多邊形: 圖案 85">
              <a:extLst>
                <a:ext uri="{FF2B5EF4-FFF2-40B4-BE49-F238E27FC236}">
                  <a16:creationId xmlns:a16="http://schemas.microsoft.com/office/drawing/2014/main" id="{8A2AFC3A-46B6-47A5-B4FE-9DAF249A2F17}"/>
                </a:ext>
              </a:extLst>
            </p:cNvPr>
            <p:cNvSpPr/>
            <p:nvPr/>
          </p:nvSpPr>
          <p:spPr>
            <a:xfrm flipV="1">
              <a:off x="6794236" y="4110157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手繪多邊形: 圖案 86">
              <a:extLst>
                <a:ext uri="{FF2B5EF4-FFF2-40B4-BE49-F238E27FC236}">
                  <a16:creationId xmlns:a16="http://schemas.microsoft.com/office/drawing/2014/main" id="{F8D12D30-834C-41E7-ABF4-3C01EE825F6F}"/>
                </a:ext>
              </a:extLst>
            </p:cNvPr>
            <p:cNvSpPr/>
            <p:nvPr/>
          </p:nvSpPr>
          <p:spPr>
            <a:xfrm flipV="1">
              <a:off x="7707778" y="4134428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6" name="手繪多邊形: 圖案 87">
              <a:extLst>
                <a:ext uri="{FF2B5EF4-FFF2-40B4-BE49-F238E27FC236}">
                  <a16:creationId xmlns:a16="http://schemas.microsoft.com/office/drawing/2014/main" id="{B7844FCC-9F31-46C6-896C-32F796748DFB}"/>
                </a:ext>
              </a:extLst>
            </p:cNvPr>
            <p:cNvSpPr/>
            <p:nvPr/>
          </p:nvSpPr>
          <p:spPr>
            <a:xfrm flipV="1">
              <a:off x="8067129" y="4251862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cxnSp>
        <p:nvCxnSpPr>
          <p:cNvPr id="17" name="直線單箭頭接點 4">
            <a:extLst>
              <a:ext uri="{FF2B5EF4-FFF2-40B4-BE49-F238E27FC236}">
                <a16:creationId xmlns:a16="http://schemas.microsoft.com/office/drawing/2014/main" id="{24673ECF-8967-421A-87A9-28FEDD5EB12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5">
            <a:extLst>
              <a:ext uri="{FF2B5EF4-FFF2-40B4-BE49-F238E27FC236}">
                <a16:creationId xmlns:a16="http://schemas.microsoft.com/office/drawing/2014/main" id="{8F00DB5E-A5AA-4E3C-8650-107A941FF292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8">
                <a:extLst>
                  <a:ext uri="{FF2B5EF4-FFF2-40B4-BE49-F238E27FC236}">
                    <a16:creationId xmlns:a16="http://schemas.microsoft.com/office/drawing/2014/main" id="{E50B4A50-8952-4648-B0C2-C77E61341054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8">
                <a:extLst>
                  <a:ext uri="{FF2B5EF4-FFF2-40B4-BE49-F238E27FC236}">
                    <a16:creationId xmlns:a16="http://schemas.microsoft.com/office/drawing/2014/main" id="{E50B4A50-8952-4648-B0C2-C77E61341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9">
                <a:extLst>
                  <a:ext uri="{FF2B5EF4-FFF2-40B4-BE49-F238E27FC236}">
                    <a16:creationId xmlns:a16="http://schemas.microsoft.com/office/drawing/2014/main" id="{02AB5708-CE33-46B8-9C2A-FEC664FCBAA1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9">
                <a:extLst>
                  <a:ext uri="{FF2B5EF4-FFF2-40B4-BE49-F238E27FC236}">
                    <a16:creationId xmlns:a16="http://schemas.microsoft.com/office/drawing/2014/main" id="{02AB5708-CE33-46B8-9C2A-FEC664FCB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17">
            <a:extLst>
              <a:ext uri="{FF2B5EF4-FFF2-40B4-BE49-F238E27FC236}">
                <a16:creationId xmlns:a16="http://schemas.microsoft.com/office/drawing/2014/main" id="{C8CB1B25-F7AE-4B36-A401-031F8099F26A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19">
                <a:extLst>
                  <a:ext uri="{FF2B5EF4-FFF2-40B4-BE49-F238E27FC236}">
                    <a16:creationId xmlns:a16="http://schemas.microsoft.com/office/drawing/2014/main" id="{94AF5064-D941-498A-A14D-4DE98713AB42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19">
                <a:extLst>
                  <a:ext uri="{FF2B5EF4-FFF2-40B4-BE49-F238E27FC236}">
                    <a16:creationId xmlns:a16="http://schemas.microsoft.com/office/drawing/2014/main" id="{94AF5064-D941-498A-A14D-4DE98713A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0">
                <a:extLst>
                  <a:ext uri="{FF2B5EF4-FFF2-40B4-BE49-F238E27FC236}">
                    <a16:creationId xmlns:a16="http://schemas.microsoft.com/office/drawing/2014/main" id="{16DDE7F7-DDD0-4DFC-92CB-143E765D2984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20">
                <a:extLst>
                  <a:ext uri="{FF2B5EF4-FFF2-40B4-BE49-F238E27FC236}">
                    <a16:creationId xmlns:a16="http://schemas.microsoft.com/office/drawing/2014/main" id="{16DDE7F7-DDD0-4DFC-92CB-143E765D2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手繪多邊形: 圖案 55">
            <a:extLst>
              <a:ext uri="{FF2B5EF4-FFF2-40B4-BE49-F238E27FC236}">
                <a16:creationId xmlns:a16="http://schemas.microsoft.com/office/drawing/2014/main" id="{EA7632A2-E7F6-476D-B5BD-9585348374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5" name="橢圓 56">
            <a:extLst>
              <a:ext uri="{FF2B5EF4-FFF2-40B4-BE49-F238E27FC236}">
                <a16:creationId xmlns:a16="http://schemas.microsoft.com/office/drawing/2014/main" id="{1CA9EBB1-3003-4374-84EE-12E0F0D0B9BC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6" name="橢圓 57">
            <a:extLst>
              <a:ext uri="{FF2B5EF4-FFF2-40B4-BE49-F238E27FC236}">
                <a16:creationId xmlns:a16="http://schemas.microsoft.com/office/drawing/2014/main" id="{248EB328-2F74-4D70-8E9A-1D5DA37F5A54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7" name="橢圓 58">
            <a:extLst>
              <a:ext uri="{FF2B5EF4-FFF2-40B4-BE49-F238E27FC236}">
                <a16:creationId xmlns:a16="http://schemas.microsoft.com/office/drawing/2014/main" id="{C0B91F38-E693-44F6-BEFA-51536FE440D7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8" name="橢圓 59">
            <a:extLst>
              <a:ext uri="{FF2B5EF4-FFF2-40B4-BE49-F238E27FC236}">
                <a16:creationId xmlns:a16="http://schemas.microsoft.com/office/drawing/2014/main" id="{BC85C9FF-E353-4517-B7C2-162432549FC6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9" name="橢圓 60">
            <a:extLst>
              <a:ext uri="{FF2B5EF4-FFF2-40B4-BE49-F238E27FC236}">
                <a16:creationId xmlns:a16="http://schemas.microsoft.com/office/drawing/2014/main" id="{3849C5DD-B7BA-42EB-A24B-AEC239581931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0" name="橢圓 61">
            <a:extLst>
              <a:ext uri="{FF2B5EF4-FFF2-40B4-BE49-F238E27FC236}">
                <a16:creationId xmlns:a16="http://schemas.microsoft.com/office/drawing/2014/main" id="{5B206239-BC90-496C-A558-18C0BD560404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31" name="直線接點 64">
            <a:extLst>
              <a:ext uri="{FF2B5EF4-FFF2-40B4-BE49-F238E27FC236}">
                <a16:creationId xmlns:a16="http://schemas.microsoft.com/office/drawing/2014/main" id="{B0A8EF44-877B-498F-83C5-AFD536F9191D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65">
            <a:extLst>
              <a:ext uri="{FF2B5EF4-FFF2-40B4-BE49-F238E27FC236}">
                <a16:creationId xmlns:a16="http://schemas.microsoft.com/office/drawing/2014/main" id="{A21F30B0-2A3C-47DD-A98F-1EBC3973D664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Real data distribution (not observable)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3" name="橢圓 66">
            <a:extLst>
              <a:ext uri="{FF2B5EF4-FFF2-40B4-BE49-F238E27FC236}">
                <a16:creationId xmlns:a16="http://schemas.microsoft.com/office/drawing/2014/main" id="{C3F37341-DBA4-4FC6-82FF-A42F40B51A60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4" name="文字方塊 67">
            <a:extLst>
              <a:ext uri="{FF2B5EF4-FFF2-40B4-BE49-F238E27FC236}">
                <a16:creationId xmlns:a16="http://schemas.microsoft.com/office/drawing/2014/main" id="{1DF354CD-915C-40D1-B3A9-FF361FF38799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5" name="橢圓 68">
            <a:extLst>
              <a:ext uri="{FF2B5EF4-FFF2-40B4-BE49-F238E27FC236}">
                <a16:creationId xmlns:a16="http://schemas.microsoft.com/office/drawing/2014/main" id="{40F7F79A-9822-49A9-BE2B-189E12B2E3E7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6" name="文字方塊 69">
            <a:extLst>
              <a:ext uri="{FF2B5EF4-FFF2-40B4-BE49-F238E27FC236}">
                <a16:creationId xmlns:a16="http://schemas.microsoft.com/office/drawing/2014/main" id="{196BD0B8-D3FD-4DA4-AEEC-FEC1F769F399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Testing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文字方塊 70">
            <a:extLst>
              <a:ext uri="{FF2B5EF4-FFF2-40B4-BE49-F238E27FC236}">
                <a16:creationId xmlns:a16="http://schemas.microsoft.com/office/drawing/2014/main" id="{A85A42F9-9948-41DB-A22E-31F70D43AF3F}"/>
              </a:ext>
            </a:extLst>
          </p:cNvPr>
          <p:cNvSpPr txBox="1"/>
          <p:nvPr/>
        </p:nvSpPr>
        <p:spPr>
          <a:xfrm>
            <a:off x="3032615" y="1580144"/>
            <a:ext cx="238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constrained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model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8" name="箭號: 向右 71">
            <a:extLst>
              <a:ext uri="{FF2B5EF4-FFF2-40B4-BE49-F238E27FC236}">
                <a16:creationId xmlns:a16="http://schemas.microsoft.com/office/drawing/2014/main" id="{F023DBEE-A043-4330-8C02-BF6AED489623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39" name="直線單箭頭接點 16">
            <a:extLst>
              <a:ext uri="{FF2B5EF4-FFF2-40B4-BE49-F238E27FC236}">
                <a16:creationId xmlns:a16="http://schemas.microsoft.com/office/drawing/2014/main" id="{AB9ABAC3-1504-4BCF-969F-C139AD9BEEF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44">
                <a:extLst>
                  <a:ext uri="{FF2B5EF4-FFF2-40B4-BE49-F238E27FC236}">
                    <a16:creationId xmlns:a16="http://schemas.microsoft.com/office/drawing/2014/main" id="{0DEB3CCB-C2DE-484D-AE96-7C0AC44D1C86}"/>
                  </a:ext>
                </a:extLst>
              </p:cNvPr>
              <p:cNvSpPr txBox="1"/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𝑏𝑥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40" name="文字方塊 44">
                <a:extLst>
                  <a:ext uri="{FF2B5EF4-FFF2-40B4-BE49-F238E27FC236}">
                    <a16:creationId xmlns:a16="http://schemas.microsoft.com/office/drawing/2014/main" id="{0DEB3CCB-C2DE-484D-AE96-7C0AC44D1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blipFill>
                <a:blip r:embed="rId7"/>
                <a:stretch>
                  <a:fillRect l="-2828" r="-77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18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Overfitting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grpSp>
        <p:nvGrpSpPr>
          <p:cNvPr id="8" name="群組 50">
            <a:extLst>
              <a:ext uri="{FF2B5EF4-FFF2-40B4-BE49-F238E27FC236}">
                <a16:creationId xmlns:a16="http://schemas.microsoft.com/office/drawing/2014/main" id="{7800459C-6A3A-4AAD-A35B-B3AE1EF1D728}"/>
              </a:ext>
            </a:extLst>
          </p:cNvPr>
          <p:cNvGrpSpPr/>
          <p:nvPr/>
        </p:nvGrpSpPr>
        <p:grpSpPr>
          <a:xfrm>
            <a:off x="5449484" y="813436"/>
            <a:ext cx="3257488" cy="2286406"/>
            <a:chOff x="5999125" y="4110157"/>
            <a:chExt cx="3257488" cy="2286406"/>
          </a:xfrm>
        </p:grpSpPr>
        <p:sp>
          <p:nvSpPr>
            <p:cNvPr id="9" name="手繪多邊形: 圖案 54">
              <a:extLst>
                <a:ext uri="{FF2B5EF4-FFF2-40B4-BE49-F238E27FC236}">
                  <a16:creationId xmlns:a16="http://schemas.microsoft.com/office/drawing/2014/main" id="{BF7D77DF-3326-4923-87E4-405243CB9D64}"/>
                </a:ext>
              </a:extLst>
            </p:cNvPr>
            <p:cNvSpPr/>
            <p:nvPr/>
          </p:nvSpPr>
          <p:spPr>
            <a:xfrm>
              <a:off x="6120657" y="4735456"/>
              <a:ext cx="1659010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0" name="手繪多邊形: 圖案 62">
              <a:extLst>
                <a:ext uri="{FF2B5EF4-FFF2-40B4-BE49-F238E27FC236}">
                  <a16:creationId xmlns:a16="http://schemas.microsoft.com/office/drawing/2014/main" id="{B8E70052-F1D6-44B1-BFCA-E6C22FEA0145}"/>
                </a:ext>
              </a:extLst>
            </p:cNvPr>
            <p:cNvSpPr/>
            <p:nvPr/>
          </p:nvSpPr>
          <p:spPr>
            <a:xfrm>
              <a:off x="6273056" y="4887856"/>
              <a:ext cx="2278497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1" name="手繪多邊形: 圖案 63">
              <a:extLst>
                <a:ext uri="{FF2B5EF4-FFF2-40B4-BE49-F238E27FC236}">
                  <a16:creationId xmlns:a16="http://schemas.microsoft.com/office/drawing/2014/main" id="{5E0AF89F-2E50-4DA9-A997-DED36F16D861}"/>
                </a:ext>
              </a:extLst>
            </p:cNvPr>
            <p:cNvSpPr/>
            <p:nvPr/>
          </p:nvSpPr>
          <p:spPr>
            <a:xfrm>
              <a:off x="7445203" y="4663963"/>
              <a:ext cx="1659010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手繪多邊形: 圖案 72">
              <a:extLst>
                <a:ext uri="{FF2B5EF4-FFF2-40B4-BE49-F238E27FC236}">
                  <a16:creationId xmlns:a16="http://schemas.microsoft.com/office/drawing/2014/main" id="{88D77228-5701-44A2-AFC4-A4B79F62EEBE}"/>
                </a:ext>
              </a:extLst>
            </p:cNvPr>
            <p:cNvSpPr/>
            <p:nvPr/>
          </p:nvSpPr>
          <p:spPr>
            <a:xfrm>
              <a:off x="7597603" y="5662948"/>
              <a:ext cx="1659010" cy="607788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3" name="手繪多邊形: 圖案 73">
              <a:extLst>
                <a:ext uri="{FF2B5EF4-FFF2-40B4-BE49-F238E27FC236}">
                  <a16:creationId xmlns:a16="http://schemas.microsoft.com/office/drawing/2014/main" id="{72977A4C-D104-436A-928D-FC523173C6D0}"/>
                </a:ext>
              </a:extLst>
            </p:cNvPr>
            <p:cNvSpPr/>
            <p:nvPr/>
          </p:nvSpPr>
          <p:spPr>
            <a:xfrm flipV="1">
              <a:off x="5999125" y="4656920"/>
              <a:ext cx="1659010" cy="607788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手繪多邊形: 圖案 74">
              <a:extLst>
                <a:ext uri="{FF2B5EF4-FFF2-40B4-BE49-F238E27FC236}">
                  <a16:creationId xmlns:a16="http://schemas.microsoft.com/office/drawing/2014/main" id="{3EACD9E6-C37D-483A-95DB-742381FBD927}"/>
                </a:ext>
              </a:extLst>
            </p:cNvPr>
            <p:cNvSpPr/>
            <p:nvPr/>
          </p:nvSpPr>
          <p:spPr>
            <a:xfrm flipV="1">
              <a:off x="6794236" y="4110157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手繪多邊形: 圖案 75">
              <a:extLst>
                <a:ext uri="{FF2B5EF4-FFF2-40B4-BE49-F238E27FC236}">
                  <a16:creationId xmlns:a16="http://schemas.microsoft.com/office/drawing/2014/main" id="{E8890A33-14F1-48FA-AE46-136693EC6011}"/>
                </a:ext>
              </a:extLst>
            </p:cNvPr>
            <p:cNvSpPr/>
            <p:nvPr/>
          </p:nvSpPr>
          <p:spPr>
            <a:xfrm flipV="1">
              <a:off x="7707778" y="4134428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6" name="手繪多邊形: 圖案 76">
              <a:extLst>
                <a:ext uri="{FF2B5EF4-FFF2-40B4-BE49-F238E27FC236}">
                  <a16:creationId xmlns:a16="http://schemas.microsoft.com/office/drawing/2014/main" id="{E179753D-A081-41D0-A3BA-D626545F0D59}"/>
                </a:ext>
              </a:extLst>
            </p:cNvPr>
            <p:cNvSpPr/>
            <p:nvPr/>
          </p:nvSpPr>
          <p:spPr>
            <a:xfrm flipV="1">
              <a:off x="8067129" y="4251862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17" name="手繪多邊形: 圖案 47">
            <a:extLst>
              <a:ext uri="{FF2B5EF4-FFF2-40B4-BE49-F238E27FC236}">
                <a16:creationId xmlns:a16="http://schemas.microsoft.com/office/drawing/2014/main" id="{ED8992E2-8CCD-4498-A500-92BB02C1CE92}"/>
              </a:ext>
            </a:extLst>
          </p:cNvPr>
          <p:cNvSpPr/>
          <p:nvPr/>
        </p:nvSpPr>
        <p:spPr>
          <a:xfrm>
            <a:off x="5811377" y="4606034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手繪多邊形: 圖案 46">
            <a:extLst>
              <a:ext uri="{FF2B5EF4-FFF2-40B4-BE49-F238E27FC236}">
                <a16:creationId xmlns:a16="http://schemas.microsoft.com/office/drawing/2014/main" id="{56767F0D-05D7-4FFC-B8DC-0FACBD399091}"/>
              </a:ext>
            </a:extLst>
          </p:cNvPr>
          <p:cNvSpPr/>
          <p:nvPr/>
        </p:nvSpPr>
        <p:spPr>
          <a:xfrm>
            <a:off x="5730251" y="1579593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0" name="直線單箭頭接點 4">
            <a:extLst>
              <a:ext uri="{FF2B5EF4-FFF2-40B4-BE49-F238E27FC236}">
                <a16:creationId xmlns:a16="http://schemas.microsoft.com/office/drawing/2014/main" id="{3290DE74-C6D5-439B-9C58-9A17A5C8DC90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5">
            <a:extLst>
              <a:ext uri="{FF2B5EF4-FFF2-40B4-BE49-F238E27FC236}">
                <a16:creationId xmlns:a16="http://schemas.microsoft.com/office/drawing/2014/main" id="{044C13BF-2378-493C-883A-CCCDCBE5734B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8">
                <a:extLst>
                  <a:ext uri="{FF2B5EF4-FFF2-40B4-BE49-F238E27FC236}">
                    <a16:creationId xmlns:a16="http://schemas.microsoft.com/office/drawing/2014/main" id="{758215AD-893B-4013-BB15-39EDFA3E637A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8">
                <a:extLst>
                  <a:ext uri="{FF2B5EF4-FFF2-40B4-BE49-F238E27FC236}">
                    <a16:creationId xmlns:a16="http://schemas.microsoft.com/office/drawing/2014/main" id="{758215AD-893B-4013-BB15-39EDFA3E6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9">
                <a:extLst>
                  <a:ext uri="{FF2B5EF4-FFF2-40B4-BE49-F238E27FC236}">
                    <a16:creationId xmlns:a16="http://schemas.microsoft.com/office/drawing/2014/main" id="{82A7310D-15B8-4C9F-99A3-D12F02D60897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9">
                <a:extLst>
                  <a:ext uri="{FF2B5EF4-FFF2-40B4-BE49-F238E27FC236}">
                    <a16:creationId xmlns:a16="http://schemas.microsoft.com/office/drawing/2014/main" id="{82A7310D-15B8-4C9F-99A3-D12F02D6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16">
            <a:extLst>
              <a:ext uri="{FF2B5EF4-FFF2-40B4-BE49-F238E27FC236}">
                <a16:creationId xmlns:a16="http://schemas.microsoft.com/office/drawing/2014/main" id="{5F48A578-427F-4617-8FF3-887484B9CCD8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17">
            <a:extLst>
              <a:ext uri="{FF2B5EF4-FFF2-40B4-BE49-F238E27FC236}">
                <a16:creationId xmlns:a16="http://schemas.microsoft.com/office/drawing/2014/main" id="{1B65A440-5DAA-4D8D-B391-C764410465F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19">
                <a:extLst>
                  <a:ext uri="{FF2B5EF4-FFF2-40B4-BE49-F238E27FC236}">
                    <a16:creationId xmlns:a16="http://schemas.microsoft.com/office/drawing/2014/main" id="{2806CEAA-A5E8-4EC7-A5B9-EA4ACD50B03F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19">
                <a:extLst>
                  <a:ext uri="{FF2B5EF4-FFF2-40B4-BE49-F238E27FC236}">
                    <a16:creationId xmlns:a16="http://schemas.microsoft.com/office/drawing/2014/main" id="{2806CEAA-A5E8-4EC7-A5B9-EA4ACD50B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0">
                <a:extLst>
                  <a:ext uri="{FF2B5EF4-FFF2-40B4-BE49-F238E27FC236}">
                    <a16:creationId xmlns:a16="http://schemas.microsoft.com/office/drawing/2014/main" id="{9C17A128-2A37-4E45-BB86-EF845AF2206B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7" name="文字方塊 20">
                <a:extLst>
                  <a:ext uri="{FF2B5EF4-FFF2-40B4-BE49-F238E27FC236}">
                    <a16:creationId xmlns:a16="http://schemas.microsoft.com/office/drawing/2014/main" id="{9C17A128-2A37-4E45-BB86-EF845AF2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1">
            <a:extLst>
              <a:ext uri="{FF2B5EF4-FFF2-40B4-BE49-F238E27FC236}">
                <a16:creationId xmlns:a16="http://schemas.microsoft.com/office/drawing/2014/main" id="{DE4917D4-38A5-4C0D-A047-E6D9E18B9036}"/>
              </a:ext>
            </a:extLst>
          </p:cNvPr>
          <p:cNvSpPr/>
          <p:nvPr/>
        </p:nvSpPr>
        <p:spPr>
          <a:xfrm>
            <a:off x="6000144" y="213568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9" name="橢圓 22">
            <a:extLst>
              <a:ext uri="{FF2B5EF4-FFF2-40B4-BE49-F238E27FC236}">
                <a16:creationId xmlns:a16="http://schemas.microsoft.com/office/drawing/2014/main" id="{E245FFC7-7CA9-468C-9EEC-8FF10CE22403}"/>
              </a:ext>
            </a:extLst>
          </p:cNvPr>
          <p:cNvSpPr/>
          <p:nvPr/>
        </p:nvSpPr>
        <p:spPr>
          <a:xfrm>
            <a:off x="7197572" y="1760017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0" name="橢圓 23">
            <a:extLst>
              <a:ext uri="{FF2B5EF4-FFF2-40B4-BE49-F238E27FC236}">
                <a16:creationId xmlns:a16="http://schemas.microsoft.com/office/drawing/2014/main" id="{7BD18F8E-4C2C-48D4-9F89-433847BF5F8F}"/>
              </a:ext>
            </a:extLst>
          </p:cNvPr>
          <p:cNvSpPr/>
          <p:nvPr/>
        </p:nvSpPr>
        <p:spPr>
          <a:xfrm>
            <a:off x="7720375" y="255104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31" name="直線單箭頭接點 27">
            <a:extLst>
              <a:ext uri="{FF2B5EF4-FFF2-40B4-BE49-F238E27FC236}">
                <a16:creationId xmlns:a16="http://schemas.microsoft.com/office/drawing/2014/main" id="{6DED04FB-8BAB-4DD2-841C-DDBB7729A03A}"/>
              </a:ext>
            </a:extLst>
          </p:cNvPr>
          <p:cNvCxnSpPr>
            <a:cxnSpLocks/>
          </p:cNvCxnSpPr>
          <p:nvPr/>
        </p:nvCxnSpPr>
        <p:spPr>
          <a:xfrm>
            <a:off x="5691456" y="6175465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28">
            <a:extLst>
              <a:ext uri="{FF2B5EF4-FFF2-40B4-BE49-F238E27FC236}">
                <a16:creationId xmlns:a16="http://schemas.microsoft.com/office/drawing/2014/main" id="{1B91A40D-215C-4CEC-8BF4-2D0AB60A0697}"/>
              </a:ext>
            </a:extLst>
          </p:cNvPr>
          <p:cNvCxnSpPr>
            <a:cxnSpLocks/>
          </p:cNvCxnSpPr>
          <p:nvPr/>
        </p:nvCxnSpPr>
        <p:spPr>
          <a:xfrm rot="16200000">
            <a:off x="4574688" y="5058697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0">
                <a:extLst>
                  <a:ext uri="{FF2B5EF4-FFF2-40B4-BE49-F238E27FC236}">
                    <a16:creationId xmlns:a16="http://schemas.microsoft.com/office/drawing/2014/main" id="{9DCA120B-6BBA-4D00-B28B-3E29E44B1492}"/>
                  </a:ext>
                </a:extLst>
              </p:cNvPr>
              <p:cNvSpPr txBox="1"/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3" name="文字方塊 30">
                <a:extLst>
                  <a:ext uri="{FF2B5EF4-FFF2-40B4-BE49-F238E27FC236}">
                    <a16:creationId xmlns:a16="http://schemas.microsoft.com/office/drawing/2014/main" id="{9DCA120B-6BBA-4D00-B28B-3E29E44B1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1">
                <a:extLst>
                  <a:ext uri="{FF2B5EF4-FFF2-40B4-BE49-F238E27FC236}">
                    <a16:creationId xmlns:a16="http://schemas.microsoft.com/office/drawing/2014/main" id="{B9AA51DA-CE2D-4BC2-8CBD-19C8B0453271}"/>
                  </a:ext>
                </a:extLst>
              </p:cNvPr>
              <p:cNvSpPr txBox="1"/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4" name="文字方塊 31">
                <a:extLst>
                  <a:ext uri="{FF2B5EF4-FFF2-40B4-BE49-F238E27FC236}">
                    <a16:creationId xmlns:a16="http://schemas.microsoft.com/office/drawing/2014/main" id="{B9AA51DA-CE2D-4BC2-8CBD-19C8B0453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51">
            <a:extLst>
              <a:ext uri="{FF2B5EF4-FFF2-40B4-BE49-F238E27FC236}">
                <a16:creationId xmlns:a16="http://schemas.microsoft.com/office/drawing/2014/main" id="{9D8CFEF6-883B-4130-BF73-188461C630AA}"/>
              </a:ext>
            </a:extLst>
          </p:cNvPr>
          <p:cNvSpPr/>
          <p:nvPr/>
        </p:nvSpPr>
        <p:spPr>
          <a:xfrm>
            <a:off x="7466819" y="504658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6" name="橢圓 52">
            <a:extLst>
              <a:ext uri="{FF2B5EF4-FFF2-40B4-BE49-F238E27FC236}">
                <a16:creationId xmlns:a16="http://schemas.microsoft.com/office/drawing/2014/main" id="{62BC422B-EB9F-4C58-A600-743543C04525}"/>
              </a:ext>
            </a:extLst>
          </p:cNvPr>
          <p:cNvSpPr/>
          <p:nvPr/>
        </p:nvSpPr>
        <p:spPr>
          <a:xfrm>
            <a:off x="7053441" y="4622469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橢圓 53">
            <a:extLst>
              <a:ext uri="{FF2B5EF4-FFF2-40B4-BE49-F238E27FC236}">
                <a16:creationId xmlns:a16="http://schemas.microsoft.com/office/drawing/2014/main" id="{F12BA33A-86B6-4B17-8408-6E491320C75D}"/>
              </a:ext>
            </a:extLst>
          </p:cNvPr>
          <p:cNvSpPr/>
          <p:nvPr/>
        </p:nvSpPr>
        <p:spPr>
          <a:xfrm>
            <a:off x="6508082" y="4624546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8" name="手繪多邊形: 圖案 55">
            <a:extLst>
              <a:ext uri="{FF2B5EF4-FFF2-40B4-BE49-F238E27FC236}">
                <a16:creationId xmlns:a16="http://schemas.microsoft.com/office/drawing/2014/main" id="{349EEBAC-62CB-4CD5-B2C1-4FBF83230490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9" name="橢圓 56">
            <a:extLst>
              <a:ext uri="{FF2B5EF4-FFF2-40B4-BE49-F238E27FC236}">
                <a16:creationId xmlns:a16="http://schemas.microsoft.com/office/drawing/2014/main" id="{3166155E-7D67-4C5E-A0FA-2E252215A639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0" name="橢圓 57">
            <a:extLst>
              <a:ext uri="{FF2B5EF4-FFF2-40B4-BE49-F238E27FC236}">
                <a16:creationId xmlns:a16="http://schemas.microsoft.com/office/drawing/2014/main" id="{9250B028-3488-49DA-9A1F-A8C4B9AB5B0D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橢圓 58">
            <a:extLst>
              <a:ext uri="{FF2B5EF4-FFF2-40B4-BE49-F238E27FC236}">
                <a16:creationId xmlns:a16="http://schemas.microsoft.com/office/drawing/2014/main" id="{52ECAD5C-A4D3-44CC-829A-BDFEE0561755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2" name="橢圓 59">
            <a:extLst>
              <a:ext uri="{FF2B5EF4-FFF2-40B4-BE49-F238E27FC236}">
                <a16:creationId xmlns:a16="http://schemas.microsoft.com/office/drawing/2014/main" id="{C31659DC-7761-4591-8B69-661D8858144E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3" name="橢圓 60">
            <a:extLst>
              <a:ext uri="{FF2B5EF4-FFF2-40B4-BE49-F238E27FC236}">
                <a16:creationId xmlns:a16="http://schemas.microsoft.com/office/drawing/2014/main" id="{5AEFEFE5-747A-4890-8472-F76112569CCA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4" name="橢圓 61">
            <a:extLst>
              <a:ext uri="{FF2B5EF4-FFF2-40B4-BE49-F238E27FC236}">
                <a16:creationId xmlns:a16="http://schemas.microsoft.com/office/drawing/2014/main" id="{552538AA-5DF9-4253-A0FE-BF605A614161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45" name="直線接點 64">
            <a:extLst>
              <a:ext uri="{FF2B5EF4-FFF2-40B4-BE49-F238E27FC236}">
                <a16:creationId xmlns:a16="http://schemas.microsoft.com/office/drawing/2014/main" id="{157378B9-504F-455C-BA0A-0FC261466082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65">
            <a:extLst>
              <a:ext uri="{FF2B5EF4-FFF2-40B4-BE49-F238E27FC236}">
                <a16:creationId xmlns:a16="http://schemas.microsoft.com/office/drawing/2014/main" id="{5FD9CFF6-C4F2-4AEF-8CA7-29E8822A4F16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Real data distribution (not observable)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7" name="橢圓 66">
            <a:extLst>
              <a:ext uri="{FF2B5EF4-FFF2-40B4-BE49-F238E27FC236}">
                <a16:creationId xmlns:a16="http://schemas.microsoft.com/office/drawing/2014/main" id="{F9FFE3CB-D2C8-42EB-BD5E-DA3B0C088DC0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8" name="文字方塊 67">
            <a:extLst>
              <a:ext uri="{FF2B5EF4-FFF2-40B4-BE49-F238E27FC236}">
                <a16:creationId xmlns:a16="http://schemas.microsoft.com/office/drawing/2014/main" id="{BC17C20F-441E-4A52-8C44-56CE354B23C6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9" name="橢圓 68">
            <a:extLst>
              <a:ext uri="{FF2B5EF4-FFF2-40B4-BE49-F238E27FC236}">
                <a16:creationId xmlns:a16="http://schemas.microsoft.com/office/drawing/2014/main" id="{5DFE9068-DB01-45D1-A83F-2CF09A479241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0" name="文字方塊 69">
            <a:extLst>
              <a:ext uri="{FF2B5EF4-FFF2-40B4-BE49-F238E27FC236}">
                <a16:creationId xmlns:a16="http://schemas.microsoft.com/office/drawing/2014/main" id="{881D7C72-9102-4A60-BDD5-18D7EA760F1B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Testing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1" name="文字方塊 70">
            <a:extLst>
              <a:ext uri="{FF2B5EF4-FFF2-40B4-BE49-F238E27FC236}">
                <a16:creationId xmlns:a16="http://schemas.microsoft.com/office/drawing/2014/main" id="{D10BE75D-3625-4F58-B651-BF323EA56D21}"/>
              </a:ext>
            </a:extLst>
          </p:cNvPr>
          <p:cNvSpPr txBox="1"/>
          <p:nvPr/>
        </p:nvSpPr>
        <p:spPr>
          <a:xfrm>
            <a:off x="3032615" y="1580144"/>
            <a:ext cx="238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constrained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model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2" name="箭號: 向右 71">
            <a:extLst>
              <a:ext uri="{FF2B5EF4-FFF2-40B4-BE49-F238E27FC236}">
                <a16:creationId xmlns:a16="http://schemas.microsoft.com/office/drawing/2014/main" id="{AF33585F-D8DE-47F2-896A-D42493661D71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44">
                <a:extLst>
                  <a:ext uri="{FF2B5EF4-FFF2-40B4-BE49-F238E27FC236}">
                    <a16:creationId xmlns:a16="http://schemas.microsoft.com/office/drawing/2014/main" id="{3F435C55-06D4-44C2-852B-7BCC3A879430}"/>
                  </a:ext>
                </a:extLst>
              </p:cNvPr>
              <p:cNvSpPr txBox="1"/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𝑏𝑥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53" name="文字方塊 44">
                <a:extLst>
                  <a:ext uri="{FF2B5EF4-FFF2-40B4-BE49-F238E27FC236}">
                    <a16:creationId xmlns:a16="http://schemas.microsoft.com/office/drawing/2014/main" id="{3F435C55-06D4-44C2-852B-7BCC3A87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blipFill>
                <a:blip r:embed="rId9"/>
                <a:stretch>
                  <a:fillRect l="-2828" r="-77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9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3" grpId="0"/>
      <p:bldP spid="34" grpId="0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3A54D78D-AB2C-44F7-AFE9-D672A4A01BC9}"/>
              </a:ext>
            </a:extLst>
          </p:cNvPr>
          <p:cNvSpPr txBox="1">
            <a:spLocks/>
          </p:cNvSpPr>
          <p:nvPr/>
        </p:nvSpPr>
        <p:spPr>
          <a:xfrm>
            <a:off x="154495" y="47698"/>
            <a:ext cx="71122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kern="0" spc="-10" dirty="0">
                <a:solidFill>
                  <a:schemeClr val="bg1"/>
                </a:solidFill>
              </a:rPr>
              <a:t>Defining </a:t>
            </a:r>
            <a:r>
              <a:rPr lang="en-US" sz="3600" kern="0" dirty="0">
                <a:solidFill>
                  <a:schemeClr val="bg1"/>
                </a:solidFill>
              </a:rPr>
              <a:t>the Learning</a:t>
            </a:r>
            <a:r>
              <a:rPr lang="en-US" sz="3600" kern="0" spc="-35" dirty="0">
                <a:solidFill>
                  <a:schemeClr val="bg1"/>
                </a:solidFill>
              </a:rPr>
              <a:t> </a:t>
            </a:r>
            <a:r>
              <a:rPr lang="en-US" sz="3600" kern="0" spc="-85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03BCBF5-1158-4CDB-BAEE-DD1F969DDC85}"/>
              </a:ext>
            </a:extLst>
          </p:cNvPr>
          <p:cNvSpPr txBox="1"/>
          <p:nvPr/>
        </p:nvSpPr>
        <p:spPr>
          <a:xfrm>
            <a:off x="1163150" y="1047115"/>
            <a:ext cx="6676390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marR="5080" indent="904240">
              <a:lnSpc>
                <a:spcPct val="113100"/>
              </a:lnSpc>
              <a:spcBef>
                <a:spcPts val="100"/>
              </a:spcBef>
            </a:pPr>
            <a:r>
              <a:rPr sz="2800" spc="-15" dirty="0">
                <a:solidFill>
                  <a:srgbClr val="FF3300"/>
                </a:solidFill>
                <a:latin typeface="Calibri"/>
                <a:cs typeface="Calibri"/>
              </a:rPr>
              <a:t>Improve </a:t>
            </a:r>
            <a:r>
              <a:rPr sz="2800" spc="-5" dirty="0">
                <a:solidFill>
                  <a:srgbClr val="FF3300"/>
                </a:solidFill>
                <a:latin typeface="Calibri"/>
                <a:cs typeface="Calibri"/>
              </a:rPr>
              <a:t>on </a:t>
            </a:r>
            <a:r>
              <a:rPr sz="2800" spc="-10" dirty="0">
                <a:solidFill>
                  <a:srgbClr val="FF3300"/>
                </a:solidFill>
                <a:latin typeface="Calibri"/>
                <a:cs typeface="Calibri"/>
              </a:rPr>
              <a:t>task </a:t>
            </a:r>
            <a:r>
              <a:rPr sz="2800" spc="-150" dirty="0">
                <a:solidFill>
                  <a:srgbClr val="FF3300"/>
                </a:solidFill>
                <a:latin typeface="Calibri"/>
                <a:cs typeface="Calibri"/>
              </a:rPr>
              <a:t>T, </a:t>
            </a:r>
            <a:r>
              <a:rPr sz="2800" spc="-5" dirty="0">
                <a:solidFill>
                  <a:srgbClr val="FF3300"/>
                </a:solidFill>
                <a:latin typeface="Calibri"/>
                <a:cs typeface="Calibri"/>
              </a:rPr>
              <a:t>with </a:t>
            </a:r>
            <a:r>
              <a:rPr sz="2800" spc="-10" dirty="0">
                <a:solidFill>
                  <a:srgbClr val="FF3300"/>
                </a:solidFill>
                <a:latin typeface="Calibri"/>
                <a:cs typeface="Calibri"/>
              </a:rPr>
              <a:t>respect </a:t>
            </a:r>
            <a:r>
              <a:rPr sz="2800" spc="-15" dirty="0">
                <a:solidFill>
                  <a:srgbClr val="FF3300"/>
                </a:solidFill>
                <a:latin typeface="Calibri"/>
                <a:cs typeface="Calibri"/>
              </a:rPr>
              <a:t>to  </a:t>
            </a:r>
            <a:r>
              <a:rPr sz="2800" spc="-10" dirty="0">
                <a:solidFill>
                  <a:srgbClr val="FF3300"/>
                </a:solidFill>
                <a:latin typeface="Calibri"/>
                <a:cs typeface="Calibri"/>
              </a:rPr>
              <a:t>performance metric </a:t>
            </a:r>
            <a:r>
              <a:rPr sz="2800" spc="-175" dirty="0">
                <a:solidFill>
                  <a:srgbClr val="FF3300"/>
                </a:solidFill>
                <a:latin typeface="Calibri"/>
                <a:cs typeface="Calibri"/>
              </a:rPr>
              <a:t>P, </a:t>
            </a:r>
            <a:r>
              <a:rPr sz="2800" spc="-5" dirty="0">
                <a:solidFill>
                  <a:srgbClr val="FF3300"/>
                </a:solidFill>
                <a:latin typeface="Calibri"/>
                <a:cs typeface="Calibri"/>
              </a:rPr>
              <a:t>based on </a:t>
            </a:r>
            <a:r>
              <a:rPr sz="2800" spc="-10" dirty="0">
                <a:solidFill>
                  <a:srgbClr val="FF3300"/>
                </a:solidFill>
                <a:latin typeface="Calibri"/>
                <a:cs typeface="Calibri"/>
              </a:rPr>
              <a:t>experience</a:t>
            </a:r>
            <a:r>
              <a:rPr sz="2800" spc="-26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2080"/>
              </a:lnSpc>
              <a:spcBef>
                <a:spcPts val="2435"/>
              </a:spcBef>
            </a:pPr>
            <a:r>
              <a:rPr sz="1800" spc="-60" dirty="0">
                <a:latin typeface="Calibri"/>
                <a:cs typeface="Calibri"/>
              </a:rPr>
              <a:t>T: </a:t>
            </a:r>
            <a:r>
              <a:rPr sz="1800" spc="-10" dirty="0">
                <a:latin typeface="Calibri"/>
                <a:cs typeface="Calibri"/>
              </a:rPr>
              <a:t>Playing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checkers</a:t>
            </a:r>
            <a:endParaRPr sz="1800" dirty="0">
              <a:latin typeface="Calibri"/>
              <a:cs typeface="Calibri"/>
            </a:endParaRPr>
          </a:p>
          <a:p>
            <a:pPr marL="12700" marR="1220470">
              <a:lnSpc>
                <a:spcPts val="1900"/>
              </a:lnSpc>
              <a:spcBef>
                <a:spcPts val="200"/>
              </a:spcBef>
            </a:pPr>
            <a:r>
              <a:rPr sz="1800" spc="-5" dirty="0">
                <a:latin typeface="Calibri"/>
                <a:cs typeface="Calibri"/>
              </a:rPr>
              <a:t>P: </a:t>
            </a:r>
            <a:r>
              <a:rPr sz="1800" spc="-15" dirty="0">
                <a:latin typeface="Calibri"/>
                <a:cs typeface="Calibri"/>
              </a:rPr>
              <a:t>Percentage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games won against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arbitrary </a:t>
            </a:r>
            <a:r>
              <a:rPr sz="1800" spc="-5" dirty="0">
                <a:latin typeface="Calibri"/>
                <a:cs typeface="Calibri"/>
              </a:rPr>
              <a:t>opponent  E: </a:t>
            </a:r>
            <a:r>
              <a:rPr sz="1800" spc="-10" dirty="0">
                <a:latin typeface="Calibri"/>
                <a:cs typeface="Calibri"/>
              </a:rPr>
              <a:t>Playing practice games against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itself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080"/>
              </a:lnSpc>
              <a:spcBef>
                <a:spcPts val="1720"/>
              </a:spcBef>
            </a:pPr>
            <a:r>
              <a:rPr sz="1800" spc="-60" dirty="0">
                <a:latin typeface="Calibri"/>
                <a:cs typeface="Calibri"/>
              </a:rPr>
              <a:t>T: </a:t>
            </a:r>
            <a:r>
              <a:rPr sz="1800" spc="-5" dirty="0">
                <a:latin typeface="Calibri"/>
                <a:cs typeface="Calibri"/>
              </a:rPr>
              <a:t>Recognizing </a:t>
            </a:r>
            <a:r>
              <a:rPr sz="1800" spc="-10" dirty="0">
                <a:latin typeface="Calibri"/>
                <a:cs typeface="Calibri"/>
              </a:rPr>
              <a:t>hand-written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words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1950"/>
              </a:lnSpc>
            </a:pPr>
            <a:r>
              <a:rPr sz="1800" spc="-5" dirty="0">
                <a:latin typeface="Calibri"/>
                <a:cs typeface="Calibri"/>
              </a:rPr>
              <a:t>P: </a:t>
            </a:r>
            <a:r>
              <a:rPr sz="1800" spc="-15" dirty="0">
                <a:latin typeface="Calibri"/>
                <a:cs typeface="Calibri"/>
              </a:rPr>
              <a:t>Percentage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words correctly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classified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030"/>
              </a:lnSpc>
            </a:pPr>
            <a:r>
              <a:rPr sz="1800" spc="-5" dirty="0">
                <a:latin typeface="Calibri"/>
                <a:cs typeface="Calibri"/>
              </a:rPr>
              <a:t>E: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human-labeled images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handwritten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words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030"/>
              </a:lnSpc>
              <a:spcBef>
                <a:spcPts val="1739"/>
              </a:spcBef>
            </a:pPr>
            <a:r>
              <a:rPr sz="1800" spc="-60" dirty="0">
                <a:latin typeface="Calibri"/>
                <a:cs typeface="Calibri"/>
              </a:rPr>
              <a:t>T: </a:t>
            </a:r>
            <a:r>
              <a:rPr sz="1800" spc="-5" dirty="0">
                <a:latin typeface="Calibri"/>
                <a:cs typeface="Calibri"/>
              </a:rPr>
              <a:t>Driving 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-15" dirty="0">
                <a:latin typeface="Calibri"/>
                <a:cs typeface="Calibri"/>
              </a:rPr>
              <a:t>four-lane highways </a:t>
            </a:r>
            <a:r>
              <a:rPr sz="1800" spc="-5" dirty="0">
                <a:latin typeface="Calibri"/>
                <a:cs typeface="Calibri"/>
              </a:rPr>
              <a:t>using vision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sensors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1950"/>
              </a:lnSpc>
            </a:pPr>
            <a:r>
              <a:rPr sz="1800" spc="-5" dirty="0">
                <a:latin typeface="Calibri"/>
                <a:cs typeface="Calibri"/>
              </a:rPr>
              <a:t>P: </a:t>
            </a:r>
            <a:r>
              <a:rPr sz="1800" spc="-20" dirty="0">
                <a:latin typeface="Calibri"/>
                <a:cs typeface="Calibri"/>
              </a:rPr>
              <a:t>Average </a:t>
            </a:r>
            <a:r>
              <a:rPr sz="1800" spc="-10" dirty="0">
                <a:latin typeface="Calibri"/>
                <a:cs typeface="Calibri"/>
              </a:rPr>
              <a:t>distance </a:t>
            </a:r>
            <a:r>
              <a:rPr sz="1800" spc="-15" dirty="0">
                <a:latin typeface="Calibri"/>
                <a:cs typeface="Calibri"/>
              </a:rPr>
              <a:t>traveled before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human-judged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</a:t>
            </a:r>
            <a:endParaRPr sz="1800" dirty="0">
              <a:latin typeface="Calibri"/>
              <a:cs typeface="Calibri"/>
            </a:endParaRPr>
          </a:p>
          <a:p>
            <a:pPr marL="274320" marR="682625" indent="-262255">
              <a:lnSpc>
                <a:spcPts val="1900"/>
              </a:lnSpc>
              <a:spcBef>
                <a:spcPts val="200"/>
              </a:spcBef>
            </a:pPr>
            <a:r>
              <a:rPr sz="1800" spc="-5" dirty="0">
                <a:latin typeface="Calibri"/>
                <a:cs typeface="Calibri"/>
              </a:rPr>
              <a:t>E: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sequence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images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steering </a:t>
            </a:r>
            <a:r>
              <a:rPr sz="1800" spc="-5" dirty="0">
                <a:latin typeface="Calibri"/>
                <a:cs typeface="Calibri"/>
              </a:rPr>
              <a:t>commands </a:t>
            </a:r>
            <a:r>
              <a:rPr sz="1800" spc="-10" dirty="0">
                <a:latin typeface="Calibri"/>
                <a:cs typeface="Calibri"/>
              </a:rPr>
              <a:t>recorded </a:t>
            </a:r>
            <a:r>
              <a:rPr sz="1800" spc="-5" dirty="0">
                <a:latin typeface="Calibri"/>
                <a:cs typeface="Calibri"/>
              </a:rPr>
              <a:t>while  observing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human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driver.</a:t>
            </a:r>
            <a:endParaRPr sz="1800" dirty="0">
              <a:latin typeface="Calibri"/>
              <a:cs typeface="Calibri"/>
            </a:endParaRPr>
          </a:p>
          <a:p>
            <a:pPr marL="12700" marR="1724660" algn="just">
              <a:lnSpc>
                <a:spcPct val="90300"/>
              </a:lnSpc>
              <a:spcBef>
                <a:spcPts val="1930"/>
              </a:spcBef>
            </a:pPr>
            <a:r>
              <a:rPr sz="1800" spc="-60" dirty="0">
                <a:latin typeface="Calibri"/>
                <a:cs typeface="Calibri"/>
              </a:rPr>
              <a:t>T: </a:t>
            </a:r>
            <a:r>
              <a:rPr sz="1800" spc="-15" dirty="0">
                <a:latin typeface="Calibri"/>
                <a:cs typeface="Calibri"/>
              </a:rPr>
              <a:t>Categorize </a:t>
            </a:r>
            <a:r>
              <a:rPr sz="1800" spc="-5" dirty="0">
                <a:latin typeface="Calibri"/>
                <a:cs typeface="Calibri"/>
              </a:rPr>
              <a:t>email messages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spam 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legitimate.  </a:t>
            </a:r>
            <a:r>
              <a:rPr sz="1800" spc="-5" dirty="0">
                <a:latin typeface="Calibri"/>
                <a:cs typeface="Calibri"/>
              </a:rPr>
              <a:t>P: </a:t>
            </a:r>
            <a:r>
              <a:rPr sz="1800" spc="-15" dirty="0">
                <a:latin typeface="Calibri"/>
                <a:cs typeface="Calibri"/>
              </a:rPr>
              <a:t>Percentage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email messages </a:t>
            </a:r>
            <a:r>
              <a:rPr sz="1800" spc="-10" dirty="0">
                <a:latin typeface="Calibri"/>
                <a:cs typeface="Calibri"/>
              </a:rPr>
              <a:t>correctly </a:t>
            </a:r>
            <a:r>
              <a:rPr sz="1800" spc="-5" dirty="0">
                <a:latin typeface="Calibri"/>
                <a:cs typeface="Calibri"/>
              </a:rPr>
              <a:t>classified.  E: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emails, some with human-given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labels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7E89726-15FE-4FCC-AACD-FE185BDF510A}"/>
              </a:ext>
            </a:extLst>
          </p:cNvPr>
          <p:cNvSpPr txBox="1"/>
          <p:nvPr/>
        </p:nvSpPr>
        <p:spPr>
          <a:xfrm>
            <a:off x="78739" y="6569510"/>
            <a:ext cx="18186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Slide credit: </a:t>
            </a:r>
            <a:r>
              <a:rPr sz="1400" spc="-10" dirty="0">
                <a:latin typeface="Calibri"/>
                <a:cs typeface="Calibri"/>
              </a:rPr>
              <a:t>Ray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Mooney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229176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Overfitting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cxnSp>
        <p:nvCxnSpPr>
          <p:cNvPr id="9" name="直線單箭頭接點 4">
            <a:extLst>
              <a:ext uri="{FF2B5EF4-FFF2-40B4-BE49-F238E27FC236}">
                <a16:creationId xmlns:a16="http://schemas.microsoft.com/office/drawing/2014/main" id="{A3A41EC0-F808-43A7-9792-7F165551B091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5">
            <a:extLst>
              <a:ext uri="{FF2B5EF4-FFF2-40B4-BE49-F238E27FC236}">
                <a16:creationId xmlns:a16="http://schemas.microsoft.com/office/drawing/2014/main" id="{82425B66-24D6-48A5-AEF6-F90E3B5A9DD8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8">
                <a:extLst>
                  <a:ext uri="{FF2B5EF4-FFF2-40B4-BE49-F238E27FC236}">
                    <a16:creationId xmlns:a16="http://schemas.microsoft.com/office/drawing/2014/main" id="{2954A18A-E826-4522-94A5-CFA2C496302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8">
                <a:extLst>
                  <a:ext uri="{FF2B5EF4-FFF2-40B4-BE49-F238E27FC236}">
                    <a16:creationId xmlns:a16="http://schemas.microsoft.com/office/drawing/2014/main" id="{2954A18A-E826-4522-94A5-CFA2C496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9">
                <a:extLst>
                  <a:ext uri="{FF2B5EF4-FFF2-40B4-BE49-F238E27FC236}">
                    <a16:creationId xmlns:a16="http://schemas.microsoft.com/office/drawing/2014/main" id="{85EE4723-CD68-4AC2-93A3-28503E991C1C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9">
                <a:extLst>
                  <a:ext uri="{FF2B5EF4-FFF2-40B4-BE49-F238E27FC236}">
                    <a16:creationId xmlns:a16="http://schemas.microsoft.com/office/drawing/2014/main" id="{85EE4723-CD68-4AC2-93A3-28503E991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手繪多邊形: 圖案 55">
            <a:extLst>
              <a:ext uri="{FF2B5EF4-FFF2-40B4-BE49-F238E27FC236}">
                <a16:creationId xmlns:a16="http://schemas.microsoft.com/office/drawing/2014/main" id="{4DD1DA2D-0688-4310-AF37-2C6A49D53625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橢圓 56">
            <a:extLst>
              <a:ext uri="{FF2B5EF4-FFF2-40B4-BE49-F238E27FC236}">
                <a16:creationId xmlns:a16="http://schemas.microsoft.com/office/drawing/2014/main" id="{F5E3659A-87CB-474B-A1EE-DEC76073B6C0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橢圓 57">
            <a:extLst>
              <a:ext uri="{FF2B5EF4-FFF2-40B4-BE49-F238E27FC236}">
                <a16:creationId xmlns:a16="http://schemas.microsoft.com/office/drawing/2014/main" id="{4EB81E96-CDF9-4102-85B9-7D14CE4880BA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橢圓 58">
            <a:extLst>
              <a:ext uri="{FF2B5EF4-FFF2-40B4-BE49-F238E27FC236}">
                <a16:creationId xmlns:a16="http://schemas.microsoft.com/office/drawing/2014/main" id="{55E9D6B8-CC40-44B7-BE41-B2D9C2A48A8B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橢圓 59">
            <a:extLst>
              <a:ext uri="{FF2B5EF4-FFF2-40B4-BE49-F238E27FC236}">
                <a16:creationId xmlns:a16="http://schemas.microsoft.com/office/drawing/2014/main" id="{450440F9-6DC7-4A36-91C4-3AA8818906FF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橢圓 60">
            <a:extLst>
              <a:ext uri="{FF2B5EF4-FFF2-40B4-BE49-F238E27FC236}">
                <a16:creationId xmlns:a16="http://schemas.microsoft.com/office/drawing/2014/main" id="{D0150685-B2E6-4A3D-8913-F48720AEBC2F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橢圓 61">
            <a:extLst>
              <a:ext uri="{FF2B5EF4-FFF2-40B4-BE49-F238E27FC236}">
                <a16:creationId xmlns:a16="http://schemas.microsoft.com/office/drawing/2014/main" id="{DC68B20A-4DDE-4B64-845A-E98AF1359AB6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字方塊 39">
            <a:extLst>
              <a:ext uri="{FF2B5EF4-FFF2-40B4-BE49-F238E27FC236}">
                <a16:creationId xmlns:a16="http://schemas.microsoft.com/office/drawing/2014/main" id="{4059F5FC-33E5-43B4-BB86-E5ECB3C594B5}"/>
              </a:ext>
            </a:extLst>
          </p:cNvPr>
          <p:cNvSpPr txBox="1"/>
          <p:nvPr/>
        </p:nvSpPr>
        <p:spPr>
          <a:xfrm>
            <a:off x="950902" y="4709764"/>
            <a:ext cx="32565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Less features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Early stopping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Regularization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Dropout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1" name="文字方塊 42">
            <a:extLst>
              <a:ext uri="{FF2B5EF4-FFF2-40B4-BE49-F238E27FC236}">
                <a16:creationId xmlns:a16="http://schemas.microsoft.com/office/drawing/2014/main" id="{73A4C360-51C9-47EA-A26E-5E0A6FB39E76}"/>
              </a:ext>
            </a:extLst>
          </p:cNvPr>
          <p:cNvSpPr txBox="1"/>
          <p:nvPr/>
        </p:nvSpPr>
        <p:spPr>
          <a:xfrm>
            <a:off x="925878" y="4336483"/>
            <a:ext cx="5405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Less parameters, sharing parameters </a:t>
            </a:r>
          </a:p>
        </p:txBody>
      </p:sp>
      <p:sp>
        <p:nvSpPr>
          <p:cNvPr id="22" name="橢圓 3">
            <a:extLst>
              <a:ext uri="{FF2B5EF4-FFF2-40B4-BE49-F238E27FC236}">
                <a16:creationId xmlns:a16="http://schemas.microsoft.com/office/drawing/2014/main" id="{49E1338A-CFF4-4B88-A17F-B14AAD66CD36}"/>
              </a:ext>
            </a:extLst>
          </p:cNvPr>
          <p:cNvSpPr/>
          <p:nvPr/>
        </p:nvSpPr>
        <p:spPr>
          <a:xfrm>
            <a:off x="6098455" y="4244810"/>
            <a:ext cx="2548329" cy="20346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3" name="橢圓 45">
            <a:extLst>
              <a:ext uri="{FF2B5EF4-FFF2-40B4-BE49-F238E27FC236}">
                <a16:creationId xmlns:a16="http://schemas.microsoft.com/office/drawing/2014/main" id="{ABBA16A7-728D-4094-98E8-FC396F1D4DEC}"/>
              </a:ext>
            </a:extLst>
          </p:cNvPr>
          <p:cNvSpPr/>
          <p:nvPr/>
        </p:nvSpPr>
        <p:spPr>
          <a:xfrm>
            <a:off x="7106701" y="5190798"/>
            <a:ext cx="1227347" cy="826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CNN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4" name="文字方塊 6">
            <a:extLst>
              <a:ext uri="{FF2B5EF4-FFF2-40B4-BE49-F238E27FC236}">
                <a16:creationId xmlns:a16="http://schemas.microsoft.com/office/drawing/2014/main" id="{857E3504-FE5F-4437-8841-84D780D8BB61}"/>
              </a:ext>
            </a:extLst>
          </p:cNvPr>
          <p:cNvSpPr txBox="1"/>
          <p:nvPr/>
        </p:nvSpPr>
        <p:spPr>
          <a:xfrm>
            <a:off x="6339857" y="4698054"/>
            <a:ext cx="233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Fully-connected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25" name="群組 2">
            <a:extLst>
              <a:ext uri="{FF2B5EF4-FFF2-40B4-BE49-F238E27FC236}">
                <a16:creationId xmlns:a16="http://schemas.microsoft.com/office/drawing/2014/main" id="{775B5359-95C0-442B-8E7E-A5A8FED9D6B7}"/>
              </a:ext>
            </a:extLst>
          </p:cNvPr>
          <p:cNvGrpSpPr/>
          <p:nvPr/>
        </p:nvGrpSpPr>
        <p:grpSpPr>
          <a:xfrm>
            <a:off x="3032615" y="813436"/>
            <a:ext cx="5674357" cy="2790446"/>
            <a:chOff x="3032615" y="813436"/>
            <a:chExt cx="5674357" cy="2790446"/>
          </a:xfrm>
        </p:grpSpPr>
        <p:grpSp>
          <p:nvGrpSpPr>
            <p:cNvPr id="26" name="群組 29">
              <a:extLst>
                <a:ext uri="{FF2B5EF4-FFF2-40B4-BE49-F238E27FC236}">
                  <a16:creationId xmlns:a16="http://schemas.microsoft.com/office/drawing/2014/main" id="{605A7C95-8854-4360-9CE5-EC9B0AA9399D}"/>
                </a:ext>
              </a:extLst>
            </p:cNvPr>
            <p:cNvGrpSpPr/>
            <p:nvPr/>
          </p:nvGrpSpPr>
          <p:grpSpPr>
            <a:xfrm>
              <a:off x="5449484" y="813436"/>
              <a:ext cx="3257488" cy="2286406"/>
              <a:chOff x="5999125" y="4110157"/>
              <a:chExt cx="3257488" cy="2286406"/>
            </a:xfrm>
          </p:grpSpPr>
          <p:sp>
            <p:nvSpPr>
              <p:cNvPr id="38" name="手繪多邊形: 圖案 30">
                <a:extLst>
                  <a:ext uri="{FF2B5EF4-FFF2-40B4-BE49-F238E27FC236}">
                    <a16:creationId xmlns:a16="http://schemas.microsoft.com/office/drawing/2014/main" id="{88082B7A-90BC-4DEE-B968-E705A1634C61}"/>
                  </a:ext>
                </a:extLst>
              </p:cNvPr>
              <p:cNvSpPr/>
              <p:nvPr/>
            </p:nvSpPr>
            <p:spPr>
              <a:xfrm>
                <a:off x="6120657" y="4735456"/>
                <a:ext cx="1659010" cy="1454373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39" name="手繪多邊形: 圖案 31">
                <a:extLst>
                  <a:ext uri="{FF2B5EF4-FFF2-40B4-BE49-F238E27FC236}">
                    <a16:creationId xmlns:a16="http://schemas.microsoft.com/office/drawing/2014/main" id="{A557FB90-4D28-4004-A36C-CC930EF2C1F7}"/>
                  </a:ext>
                </a:extLst>
              </p:cNvPr>
              <p:cNvSpPr/>
              <p:nvPr/>
            </p:nvSpPr>
            <p:spPr>
              <a:xfrm>
                <a:off x="6273056" y="4887856"/>
                <a:ext cx="2278497" cy="1454373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40" name="手繪多邊形: 圖案 32">
                <a:extLst>
                  <a:ext uri="{FF2B5EF4-FFF2-40B4-BE49-F238E27FC236}">
                    <a16:creationId xmlns:a16="http://schemas.microsoft.com/office/drawing/2014/main" id="{464C11A5-A370-4919-9B01-A1AB7D3B4F1D}"/>
                  </a:ext>
                </a:extLst>
              </p:cNvPr>
              <p:cNvSpPr/>
              <p:nvPr/>
            </p:nvSpPr>
            <p:spPr>
              <a:xfrm>
                <a:off x="7445203" y="4663963"/>
                <a:ext cx="1659010" cy="1454373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41" name="手繪多邊形: 圖案 33">
                <a:extLst>
                  <a:ext uri="{FF2B5EF4-FFF2-40B4-BE49-F238E27FC236}">
                    <a16:creationId xmlns:a16="http://schemas.microsoft.com/office/drawing/2014/main" id="{837C2670-F1A8-4A8E-8968-1794372D9215}"/>
                  </a:ext>
                </a:extLst>
              </p:cNvPr>
              <p:cNvSpPr/>
              <p:nvPr/>
            </p:nvSpPr>
            <p:spPr>
              <a:xfrm>
                <a:off x="7597603" y="5662948"/>
                <a:ext cx="1659010" cy="607788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42" name="手繪多邊形: 圖案 34">
                <a:extLst>
                  <a:ext uri="{FF2B5EF4-FFF2-40B4-BE49-F238E27FC236}">
                    <a16:creationId xmlns:a16="http://schemas.microsoft.com/office/drawing/2014/main" id="{650BB4F3-2577-42BA-8F31-66C8FACF7522}"/>
                  </a:ext>
                </a:extLst>
              </p:cNvPr>
              <p:cNvSpPr/>
              <p:nvPr/>
            </p:nvSpPr>
            <p:spPr>
              <a:xfrm flipV="1">
                <a:off x="5999125" y="4656920"/>
                <a:ext cx="1659010" cy="607788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43" name="手繪多邊形: 圖案 35">
                <a:extLst>
                  <a:ext uri="{FF2B5EF4-FFF2-40B4-BE49-F238E27FC236}">
                    <a16:creationId xmlns:a16="http://schemas.microsoft.com/office/drawing/2014/main" id="{ECAF65E7-08F9-4602-A615-39DC932EDC1C}"/>
                  </a:ext>
                </a:extLst>
              </p:cNvPr>
              <p:cNvSpPr/>
              <p:nvPr/>
            </p:nvSpPr>
            <p:spPr>
              <a:xfrm flipV="1">
                <a:off x="6794236" y="4110157"/>
                <a:ext cx="650967" cy="2144701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44" name="手繪多邊形: 圖案 36">
                <a:extLst>
                  <a:ext uri="{FF2B5EF4-FFF2-40B4-BE49-F238E27FC236}">
                    <a16:creationId xmlns:a16="http://schemas.microsoft.com/office/drawing/2014/main" id="{83F4D997-6F26-4386-9976-A46D1E7C1B5E}"/>
                  </a:ext>
                </a:extLst>
              </p:cNvPr>
              <p:cNvSpPr/>
              <p:nvPr/>
            </p:nvSpPr>
            <p:spPr>
              <a:xfrm flipV="1">
                <a:off x="7707778" y="4134428"/>
                <a:ext cx="650967" cy="2144701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45" name="手繪多邊形: 圖案 37">
                <a:extLst>
                  <a:ext uri="{FF2B5EF4-FFF2-40B4-BE49-F238E27FC236}">
                    <a16:creationId xmlns:a16="http://schemas.microsoft.com/office/drawing/2014/main" id="{E768D249-56B9-4812-8F7D-49E4F996A223}"/>
                  </a:ext>
                </a:extLst>
              </p:cNvPr>
              <p:cNvSpPr/>
              <p:nvPr/>
            </p:nvSpPr>
            <p:spPr>
              <a:xfrm flipV="1">
                <a:off x="8067129" y="4251862"/>
                <a:ext cx="650967" cy="2144701"/>
              </a:xfrm>
              <a:custGeom>
                <a:avLst/>
                <a:gdLst>
                  <a:gd name="connsiteX0" fmla="*/ 0 w 1753849"/>
                  <a:gd name="connsiteY0" fmla="*/ 1349442 h 1454373"/>
                  <a:gd name="connsiteX1" fmla="*/ 839449 w 1753849"/>
                  <a:gd name="connsiteY1" fmla="*/ 328 h 1454373"/>
                  <a:gd name="connsiteX2" fmla="*/ 1753849 w 1753849"/>
                  <a:gd name="connsiteY2" fmla="*/ 1454373 h 145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3849" h="1454373">
                    <a:moveTo>
                      <a:pt x="0" y="1349442"/>
                    </a:moveTo>
                    <a:cubicBezTo>
                      <a:pt x="273570" y="666141"/>
                      <a:pt x="547141" y="-17160"/>
                      <a:pt x="839449" y="328"/>
                    </a:cubicBezTo>
                    <a:cubicBezTo>
                      <a:pt x="1131757" y="17816"/>
                      <a:pt x="1442803" y="736094"/>
                      <a:pt x="1753849" y="145437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p:grpSp>
        <p:sp>
          <p:nvSpPr>
            <p:cNvPr id="27" name="手繪多邊形: 圖案 38">
              <a:extLst>
                <a:ext uri="{FF2B5EF4-FFF2-40B4-BE49-F238E27FC236}">
                  <a16:creationId xmlns:a16="http://schemas.microsoft.com/office/drawing/2014/main" id="{9070AA77-5A81-4694-A8B8-919B3C2DF9E5}"/>
                </a:ext>
              </a:extLst>
            </p:cNvPr>
            <p:cNvSpPr/>
            <p:nvPr/>
          </p:nvSpPr>
          <p:spPr>
            <a:xfrm>
              <a:off x="5730251" y="1579593"/>
              <a:ext cx="2278497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28" name="直線單箭頭接點 43">
              <a:extLst>
                <a:ext uri="{FF2B5EF4-FFF2-40B4-BE49-F238E27FC236}">
                  <a16:creationId xmlns:a16="http://schemas.microsoft.com/office/drawing/2014/main" id="{440E1163-BD36-4EC6-BECC-B2FF7D6BA2D6}"/>
                </a:ext>
              </a:extLst>
            </p:cNvPr>
            <p:cNvCxnSpPr>
              <a:cxnSpLocks/>
            </p:cNvCxnSpPr>
            <p:nvPr/>
          </p:nvCxnSpPr>
          <p:spPr>
            <a:xfrm>
              <a:off x="5639445" y="3187831"/>
              <a:ext cx="25483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44">
              <a:extLst>
                <a:ext uri="{FF2B5EF4-FFF2-40B4-BE49-F238E27FC236}">
                  <a16:creationId xmlns:a16="http://schemas.microsoft.com/office/drawing/2014/main" id="{EC126218-06C1-48F9-AC78-9387CAF507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22677" y="2071063"/>
              <a:ext cx="22335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47">
                  <a:extLst>
                    <a:ext uri="{FF2B5EF4-FFF2-40B4-BE49-F238E27FC236}">
                      <a16:creationId xmlns:a16="http://schemas.microsoft.com/office/drawing/2014/main" id="{3F21B92E-7A8F-4C50-91CA-0916A14DC335}"/>
                    </a:ext>
                  </a:extLst>
                </p:cNvPr>
                <p:cNvSpPr txBox="1"/>
                <p:nvPr/>
              </p:nvSpPr>
              <p:spPr>
                <a:xfrm>
                  <a:off x="7916997" y="323455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6118FD12-C5C1-4560-81E4-876BB4F13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997" y="323455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48">
                  <a:extLst>
                    <a:ext uri="{FF2B5EF4-FFF2-40B4-BE49-F238E27FC236}">
                      <a16:creationId xmlns:a16="http://schemas.microsoft.com/office/drawing/2014/main" id="{E3AEC7B2-B488-40A4-9BBB-557866B4B935}"/>
                    </a:ext>
                  </a:extLst>
                </p:cNvPr>
                <p:cNvSpPr txBox="1"/>
                <p:nvPr/>
              </p:nvSpPr>
              <p:spPr>
                <a:xfrm>
                  <a:off x="5278745" y="954295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9C3EC609-AED2-4839-986F-FD4A8F811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745" y="954295"/>
                  <a:ext cx="24570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30000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橢圓 49">
              <a:extLst>
                <a:ext uri="{FF2B5EF4-FFF2-40B4-BE49-F238E27FC236}">
                  <a16:creationId xmlns:a16="http://schemas.microsoft.com/office/drawing/2014/main" id="{7A8DE04F-545B-4EFC-99CD-7F1E66F89F14}"/>
                </a:ext>
              </a:extLst>
            </p:cNvPr>
            <p:cNvSpPr/>
            <p:nvPr/>
          </p:nvSpPr>
          <p:spPr>
            <a:xfrm>
              <a:off x="6000144" y="2135689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33" name="橢圓 50">
              <a:extLst>
                <a:ext uri="{FF2B5EF4-FFF2-40B4-BE49-F238E27FC236}">
                  <a16:creationId xmlns:a16="http://schemas.microsoft.com/office/drawing/2014/main" id="{EABF157B-013A-4771-B61D-27208E6D8E8A}"/>
                </a:ext>
              </a:extLst>
            </p:cNvPr>
            <p:cNvSpPr/>
            <p:nvPr/>
          </p:nvSpPr>
          <p:spPr>
            <a:xfrm>
              <a:off x="7197572" y="1760017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34" name="橢圓 51">
              <a:extLst>
                <a:ext uri="{FF2B5EF4-FFF2-40B4-BE49-F238E27FC236}">
                  <a16:creationId xmlns:a16="http://schemas.microsoft.com/office/drawing/2014/main" id="{7292C3D7-4257-40FE-B8EA-82D5BC77BA82}"/>
                </a:ext>
              </a:extLst>
            </p:cNvPr>
            <p:cNvSpPr/>
            <p:nvPr/>
          </p:nvSpPr>
          <p:spPr>
            <a:xfrm>
              <a:off x="7720375" y="2551046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35" name="文字方塊 52">
              <a:extLst>
                <a:ext uri="{FF2B5EF4-FFF2-40B4-BE49-F238E27FC236}">
                  <a16:creationId xmlns:a16="http://schemas.microsoft.com/office/drawing/2014/main" id="{0C9C8C10-C43B-4489-A262-14C0337CE667}"/>
                </a:ext>
              </a:extLst>
            </p:cNvPr>
            <p:cNvSpPr txBox="1"/>
            <p:nvPr/>
          </p:nvSpPr>
          <p:spPr>
            <a:xfrm>
              <a:off x="3032615" y="1580144"/>
              <a:ext cx="238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constrained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model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36" name="箭號: 向右 53">
              <a:extLst>
                <a:ext uri="{FF2B5EF4-FFF2-40B4-BE49-F238E27FC236}">
                  <a16:creationId xmlns:a16="http://schemas.microsoft.com/office/drawing/2014/main" id="{46369B29-AF13-43ED-8C98-FB48EC2E59A0}"/>
                </a:ext>
              </a:extLst>
            </p:cNvPr>
            <p:cNvSpPr/>
            <p:nvPr/>
          </p:nvSpPr>
          <p:spPr>
            <a:xfrm rot="19894898">
              <a:off x="4209907" y="2401710"/>
              <a:ext cx="1107098" cy="46166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54">
                  <a:extLst>
                    <a:ext uri="{FF2B5EF4-FFF2-40B4-BE49-F238E27FC236}">
                      <a16:creationId xmlns:a16="http://schemas.microsoft.com/office/drawing/2014/main" id="{3B3BDCC4-0242-4FC9-88D4-4C0002FC0C42}"/>
                    </a:ext>
                  </a:extLst>
                </p:cNvPr>
                <p:cNvSpPr txBox="1"/>
                <p:nvPr/>
              </p:nvSpPr>
              <p:spPr>
                <a:xfrm>
                  <a:off x="6064931" y="1095999"/>
                  <a:ext cx="2370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𝑏𝑥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6130EDFB-075C-4E74-B028-CB6FFE279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931" y="1095999"/>
                  <a:ext cx="237026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28" r="-771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627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Overfitting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grpSp>
        <p:nvGrpSpPr>
          <p:cNvPr id="8" name="群組 26">
            <a:extLst>
              <a:ext uri="{FF2B5EF4-FFF2-40B4-BE49-F238E27FC236}">
                <a16:creationId xmlns:a16="http://schemas.microsoft.com/office/drawing/2014/main" id="{E59D2798-CEDB-48BF-A1F0-9B1C31CC56D6}"/>
              </a:ext>
            </a:extLst>
          </p:cNvPr>
          <p:cNvGrpSpPr/>
          <p:nvPr/>
        </p:nvGrpSpPr>
        <p:grpSpPr>
          <a:xfrm>
            <a:off x="5673053" y="998134"/>
            <a:ext cx="2734752" cy="2031373"/>
            <a:chOff x="8799852" y="1073911"/>
            <a:chExt cx="2734752" cy="2031373"/>
          </a:xfrm>
        </p:grpSpPr>
        <p:cxnSp>
          <p:nvCxnSpPr>
            <p:cNvPr id="9" name="直線接點 40">
              <a:extLst>
                <a:ext uri="{FF2B5EF4-FFF2-40B4-BE49-F238E27FC236}">
                  <a16:creationId xmlns:a16="http://schemas.microsoft.com/office/drawing/2014/main" id="{48835592-9A0F-48A4-BB79-F431FB3E1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9852" y="2509376"/>
              <a:ext cx="2598821" cy="443508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43">
              <a:extLst>
                <a:ext uri="{FF2B5EF4-FFF2-40B4-BE49-F238E27FC236}">
                  <a16:creationId xmlns:a16="http://schemas.microsoft.com/office/drawing/2014/main" id="{E8CF5743-CA0A-48A3-BD05-FDCBAFFD3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4719" y="2280356"/>
              <a:ext cx="2598821" cy="443508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54">
              <a:extLst>
                <a:ext uri="{FF2B5EF4-FFF2-40B4-BE49-F238E27FC236}">
                  <a16:creationId xmlns:a16="http://schemas.microsoft.com/office/drawing/2014/main" id="{3DBB0989-BAED-4300-AE0C-4416A328E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2252" y="2127956"/>
              <a:ext cx="2202582" cy="977328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62">
              <a:extLst>
                <a:ext uri="{FF2B5EF4-FFF2-40B4-BE49-F238E27FC236}">
                  <a16:creationId xmlns:a16="http://schemas.microsoft.com/office/drawing/2014/main" id="{CC8B3F6A-1B4E-41BD-94BD-884E21F5A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7119" y="1626216"/>
              <a:ext cx="1663120" cy="1250048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63">
              <a:extLst>
                <a:ext uri="{FF2B5EF4-FFF2-40B4-BE49-F238E27FC236}">
                  <a16:creationId xmlns:a16="http://schemas.microsoft.com/office/drawing/2014/main" id="{D5292E02-9BBF-448F-9142-6E12AADD0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2793" y="1073911"/>
              <a:ext cx="966325" cy="1728936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72">
              <a:extLst>
                <a:ext uri="{FF2B5EF4-FFF2-40B4-BE49-F238E27FC236}">
                  <a16:creationId xmlns:a16="http://schemas.microsoft.com/office/drawing/2014/main" id="{35BF7BAB-EBE4-4944-8111-70FC199C9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5193" y="1858328"/>
              <a:ext cx="1679671" cy="109691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73">
              <a:extLst>
                <a:ext uri="{FF2B5EF4-FFF2-40B4-BE49-F238E27FC236}">
                  <a16:creationId xmlns:a16="http://schemas.microsoft.com/office/drawing/2014/main" id="{894EC368-175C-47DC-80D7-EFFA4C517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3978" y="1562774"/>
              <a:ext cx="1679671" cy="109691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74">
              <a:extLst>
                <a:ext uri="{FF2B5EF4-FFF2-40B4-BE49-F238E27FC236}">
                  <a16:creationId xmlns:a16="http://schemas.microsoft.com/office/drawing/2014/main" id="{57A3D043-D96E-461C-899D-563C8AFF9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6437" y="1318612"/>
              <a:ext cx="1679671" cy="109691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75">
              <a:extLst>
                <a:ext uri="{FF2B5EF4-FFF2-40B4-BE49-F238E27FC236}">
                  <a16:creationId xmlns:a16="http://schemas.microsoft.com/office/drawing/2014/main" id="{D03A638C-EC7A-42E1-8724-410BDDE7C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8837" y="1813140"/>
              <a:ext cx="1815997" cy="754792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76">
              <a:extLst>
                <a:ext uri="{FF2B5EF4-FFF2-40B4-BE49-F238E27FC236}">
                  <a16:creationId xmlns:a16="http://schemas.microsoft.com/office/drawing/2014/main" id="{EAA1E3E6-9D24-4840-9462-E68ACF18B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1237" y="1572623"/>
              <a:ext cx="1968567" cy="114770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77">
              <a:extLst>
                <a:ext uri="{FF2B5EF4-FFF2-40B4-BE49-F238E27FC236}">
                  <a16:creationId xmlns:a16="http://schemas.microsoft.com/office/drawing/2014/main" id="{F6E31028-E538-4E82-A855-6FFD3DC26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3637" y="1725023"/>
              <a:ext cx="1968567" cy="114770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78">
              <a:extLst>
                <a:ext uri="{FF2B5EF4-FFF2-40B4-BE49-F238E27FC236}">
                  <a16:creationId xmlns:a16="http://schemas.microsoft.com/office/drawing/2014/main" id="{C5789CD1-3FB5-44FE-A7E9-6186A19D8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6037" y="1877423"/>
              <a:ext cx="1968567" cy="114770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單箭頭接點 4">
            <a:extLst>
              <a:ext uri="{FF2B5EF4-FFF2-40B4-BE49-F238E27FC236}">
                <a16:creationId xmlns:a16="http://schemas.microsoft.com/office/drawing/2014/main" id="{18954A41-4AB5-4F0C-9E3D-9680CDF95E52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5">
            <a:extLst>
              <a:ext uri="{FF2B5EF4-FFF2-40B4-BE49-F238E27FC236}">
                <a16:creationId xmlns:a16="http://schemas.microsoft.com/office/drawing/2014/main" id="{442CB764-0C6D-456C-A252-E543EE2A94E4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8">
                <a:extLst>
                  <a:ext uri="{FF2B5EF4-FFF2-40B4-BE49-F238E27FC236}">
                    <a16:creationId xmlns:a16="http://schemas.microsoft.com/office/drawing/2014/main" id="{D02A72A2-EB8E-4ACD-987D-90C67E8637B3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8">
                <a:extLst>
                  <a:ext uri="{FF2B5EF4-FFF2-40B4-BE49-F238E27FC236}">
                    <a16:creationId xmlns:a16="http://schemas.microsoft.com/office/drawing/2014/main" id="{D02A72A2-EB8E-4ACD-987D-90C67E863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9">
                <a:extLst>
                  <a:ext uri="{FF2B5EF4-FFF2-40B4-BE49-F238E27FC236}">
                    <a16:creationId xmlns:a16="http://schemas.microsoft.com/office/drawing/2014/main" id="{6B18CC16-0EA9-4F56-B55E-A71C9630AA2C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4" name="文字方塊 9">
                <a:extLst>
                  <a:ext uri="{FF2B5EF4-FFF2-40B4-BE49-F238E27FC236}">
                    <a16:creationId xmlns:a16="http://schemas.microsoft.com/office/drawing/2014/main" id="{6B18CC16-0EA9-4F56-B55E-A71C9630A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16">
            <a:extLst>
              <a:ext uri="{FF2B5EF4-FFF2-40B4-BE49-F238E27FC236}">
                <a16:creationId xmlns:a16="http://schemas.microsoft.com/office/drawing/2014/main" id="{1FFFBA7C-749B-4C4A-AEEF-853EF1708B84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17">
            <a:extLst>
              <a:ext uri="{FF2B5EF4-FFF2-40B4-BE49-F238E27FC236}">
                <a16:creationId xmlns:a16="http://schemas.microsoft.com/office/drawing/2014/main" id="{A96B61D8-64CF-44C3-B099-A9B83DEB74D8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19">
                <a:extLst>
                  <a:ext uri="{FF2B5EF4-FFF2-40B4-BE49-F238E27FC236}">
                    <a16:creationId xmlns:a16="http://schemas.microsoft.com/office/drawing/2014/main" id="{4B350E6C-3D5C-4F44-A97E-38C946C9E88A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7" name="文字方塊 19">
                <a:extLst>
                  <a:ext uri="{FF2B5EF4-FFF2-40B4-BE49-F238E27FC236}">
                    <a16:creationId xmlns:a16="http://schemas.microsoft.com/office/drawing/2014/main" id="{4B350E6C-3D5C-4F44-A97E-38C946C9E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0">
                <a:extLst>
                  <a:ext uri="{FF2B5EF4-FFF2-40B4-BE49-F238E27FC236}">
                    <a16:creationId xmlns:a16="http://schemas.microsoft.com/office/drawing/2014/main" id="{F6313405-EDC1-4D25-87CC-4EFC21685AB1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0">
                <a:extLst>
                  <a:ext uri="{FF2B5EF4-FFF2-40B4-BE49-F238E27FC236}">
                    <a16:creationId xmlns:a16="http://schemas.microsoft.com/office/drawing/2014/main" id="{F6313405-EDC1-4D25-87CC-4EFC21685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">
            <a:extLst>
              <a:ext uri="{FF2B5EF4-FFF2-40B4-BE49-F238E27FC236}">
                <a16:creationId xmlns:a16="http://schemas.microsoft.com/office/drawing/2014/main" id="{2AE69A4D-497F-4CED-9841-A9704E4F8900}"/>
              </a:ext>
            </a:extLst>
          </p:cNvPr>
          <p:cNvGrpSpPr/>
          <p:nvPr/>
        </p:nvGrpSpPr>
        <p:grpSpPr>
          <a:xfrm>
            <a:off x="6000144" y="1760017"/>
            <a:ext cx="1916853" cy="987651"/>
            <a:chOff x="6000144" y="1760017"/>
            <a:chExt cx="1916853" cy="987651"/>
          </a:xfrm>
        </p:grpSpPr>
        <p:sp>
          <p:nvSpPr>
            <p:cNvPr id="30" name="橢圓 21">
              <a:extLst>
                <a:ext uri="{FF2B5EF4-FFF2-40B4-BE49-F238E27FC236}">
                  <a16:creationId xmlns:a16="http://schemas.microsoft.com/office/drawing/2014/main" id="{882C5A88-7E8D-4891-964B-71557D5BDCD6}"/>
                </a:ext>
              </a:extLst>
            </p:cNvPr>
            <p:cNvSpPr/>
            <p:nvPr/>
          </p:nvSpPr>
          <p:spPr>
            <a:xfrm>
              <a:off x="6000144" y="2135689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31" name="橢圓 22">
              <a:extLst>
                <a:ext uri="{FF2B5EF4-FFF2-40B4-BE49-F238E27FC236}">
                  <a16:creationId xmlns:a16="http://schemas.microsoft.com/office/drawing/2014/main" id="{41D9B7E9-8825-4D2E-8248-A64D394CFA3B}"/>
                </a:ext>
              </a:extLst>
            </p:cNvPr>
            <p:cNvSpPr/>
            <p:nvPr/>
          </p:nvSpPr>
          <p:spPr>
            <a:xfrm>
              <a:off x="7197572" y="1760017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32" name="橢圓 23">
              <a:extLst>
                <a:ext uri="{FF2B5EF4-FFF2-40B4-BE49-F238E27FC236}">
                  <a16:creationId xmlns:a16="http://schemas.microsoft.com/office/drawing/2014/main" id="{0C7AF101-AE63-4F7C-9ED7-644FACBD656C}"/>
                </a:ext>
              </a:extLst>
            </p:cNvPr>
            <p:cNvSpPr/>
            <p:nvPr/>
          </p:nvSpPr>
          <p:spPr>
            <a:xfrm>
              <a:off x="7720375" y="2551046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cxnSp>
        <p:nvCxnSpPr>
          <p:cNvPr id="33" name="直線單箭頭接點 27">
            <a:extLst>
              <a:ext uri="{FF2B5EF4-FFF2-40B4-BE49-F238E27FC236}">
                <a16:creationId xmlns:a16="http://schemas.microsoft.com/office/drawing/2014/main" id="{2BFD96D9-8F4F-436A-AC18-69DB75E8E606}"/>
              </a:ext>
            </a:extLst>
          </p:cNvPr>
          <p:cNvCxnSpPr>
            <a:cxnSpLocks/>
          </p:cNvCxnSpPr>
          <p:nvPr/>
        </p:nvCxnSpPr>
        <p:spPr>
          <a:xfrm>
            <a:off x="5691456" y="6175465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28">
            <a:extLst>
              <a:ext uri="{FF2B5EF4-FFF2-40B4-BE49-F238E27FC236}">
                <a16:creationId xmlns:a16="http://schemas.microsoft.com/office/drawing/2014/main" id="{9BCC0FD8-4692-43E9-9C5D-ECEAE8E85526}"/>
              </a:ext>
            </a:extLst>
          </p:cNvPr>
          <p:cNvCxnSpPr>
            <a:cxnSpLocks/>
          </p:cNvCxnSpPr>
          <p:nvPr/>
        </p:nvCxnSpPr>
        <p:spPr>
          <a:xfrm rot="16200000">
            <a:off x="4574688" y="5058697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0">
                <a:extLst>
                  <a:ext uri="{FF2B5EF4-FFF2-40B4-BE49-F238E27FC236}">
                    <a16:creationId xmlns:a16="http://schemas.microsoft.com/office/drawing/2014/main" id="{28280D18-4CDD-4C59-8B42-3546693BAEFE}"/>
                  </a:ext>
                </a:extLst>
              </p:cNvPr>
              <p:cNvSpPr txBox="1"/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5" name="文字方塊 30">
                <a:extLst>
                  <a:ext uri="{FF2B5EF4-FFF2-40B4-BE49-F238E27FC236}">
                    <a16:creationId xmlns:a16="http://schemas.microsoft.com/office/drawing/2014/main" id="{28280D18-4CDD-4C59-8B42-3546693B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1">
                <a:extLst>
                  <a:ext uri="{FF2B5EF4-FFF2-40B4-BE49-F238E27FC236}">
                    <a16:creationId xmlns:a16="http://schemas.microsoft.com/office/drawing/2014/main" id="{1B6F39DA-F4A8-47AC-ABA3-CAC030CCCCC6}"/>
                  </a:ext>
                </a:extLst>
              </p:cNvPr>
              <p:cNvSpPr txBox="1"/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6" name="文字方塊 31">
                <a:extLst>
                  <a:ext uri="{FF2B5EF4-FFF2-40B4-BE49-F238E27FC236}">
                    <a16:creationId xmlns:a16="http://schemas.microsoft.com/office/drawing/2014/main" id="{1B6F39DA-F4A8-47AC-ABA3-CAC030CCC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51">
            <a:extLst>
              <a:ext uri="{FF2B5EF4-FFF2-40B4-BE49-F238E27FC236}">
                <a16:creationId xmlns:a16="http://schemas.microsoft.com/office/drawing/2014/main" id="{BD7B03BC-090B-484D-91AE-8095DC5B326F}"/>
              </a:ext>
            </a:extLst>
          </p:cNvPr>
          <p:cNvSpPr/>
          <p:nvPr/>
        </p:nvSpPr>
        <p:spPr>
          <a:xfrm>
            <a:off x="7466819" y="504658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8" name="橢圓 52">
            <a:extLst>
              <a:ext uri="{FF2B5EF4-FFF2-40B4-BE49-F238E27FC236}">
                <a16:creationId xmlns:a16="http://schemas.microsoft.com/office/drawing/2014/main" id="{9565A0F6-BD9E-4F60-B43A-D05AB7A6D8B2}"/>
              </a:ext>
            </a:extLst>
          </p:cNvPr>
          <p:cNvSpPr/>
          <p:nvPr/>
        </p:nvSpPr>
        <p:spPr>
          <a:xfrm>
            <a:off x="7053441" y="4622469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9" name="橢圓 53">
            <a:extLst>
              <a:ext uri="{FF2B5EF4-FFF2-40B4-BE49-F238E27FC236}">
                <a16:creationId xmlns:a16="http://schemas.microsoft.com/office/drawing/2014/main" id="{F4F1C9C0-B16A-4AAE-9005-4C58AE424CE2}"/>
              </a:ext>
            </a:extLst>
          </p:cNvPr>
          <p:cNvSpPr/>
          <p:nvPr/>
        </p:nvSpPr>
        <p:spPr>
          <a:xfrm>
            <a:off x="6508082" y="4624546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0" name="手繪多邊形: 圖案 55">
            <a:extLst>
              <a:ext uri="{FF2B5EF4-FFF2-40B4-BE49-F238E27FC236}">
                <a16:creationId xmlns:a16="http://schemas.microsoft.com/office/drawing/2014/main" id="{60BAD18B-491B-4CF0-A8B9-DC90332A8F3C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橢圓 56">
            <a:extLst>
              <a:ext uri="{FF2B5EF4-FFF2-40B4-BE49-F238E27FC236}">
                <a16:creationId xmlns:a16="http://schemas.microsoft.com/office/drawing/2014/main" id="{0DDB6343-DFB7-4457-99A6-A538A9C04E5E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2" name="橢圓 57">
            <a:extLst>
              <a:ext uri="{FF2B5EF4-FFF2-40B4-BE49-F238E27FC236}">
                <a16:creationId xmlns:a16="http://schemas.microsoft.com/office/drawing/2014/main" id="{9ACC7E14-7553-4FE4-B218-D6454904C88E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3" name="橢圓 58">
            <a:extLst>
              <a:ext uri="{FF2B5EF4-FFF2-40B4-BE49-F238E27FC236}">
                <a16:creationId xmlns:a16="http://schemas.microsoft.com/office/drawing/2014/main" id="{691B8353-C10E-49CE-A945-5D391C5216D7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4" name="橢圓 59">
            <a:extLst>
              <a:ext uri="{FF2B5EF4-FFF2-40B4-BE49-F238E27FC236}">
                <a16:creationId xmlns:a16="http://schemas.microsoft.com/office/drawing/2014/main" id="{56F4BB08-A954-4D54-A7D8-7830AD112C4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5" name="橢圓 60">
            <a:extLst>
              <a:ext uri="{FF2B5EF4-FFF2-40B4-BE49-F238E27FC236}">
                <a16:creationId xmlns:a16="http://schemas.microsoft.com/office/drawing/2014/main" id="{AC86C228-4EEF-43FB-8AA2-A5F94B07D2CA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6" name="橢圓 61">
            <a:extLst>
              <a:ext uri="{FF2B5EF4-FFF2-40B4-BE49-F238E27FC236}">
                <a16:creationId xmlns:a16="http://schemas.microsoft.com/office/drawing/2014/main" id="{2BB10AE9-8C63-4B3E-9072-5B5F59968902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47" name="直線接點 64">
            <a:extLst>
              <a:ext uri="{FF2B5EF4-FFF2-40B4-BE49-F238E27FC236}">
                <a16:creationId xmlns:a16="http://schemas.microsoft.com/office/drawing/2014/main" id="{C95CE38D-7A9F-4DB2-BD10-A22CF7FFCEFE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65">
            <a:extLst>
              <a:ext uri="{FF2B5EF4-FFF2-40B4-BE49-F238E27FC236}">
                <a16:creationId xmlns:a16="http://schemas.microsoft.com/office/drawing/2014/main" id="{3C69464F-4277-4A9A-A904-8FD6267F602F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Real data distribution (not observable)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9" name="橢圓 66">
            <a:extLst>
              <a:ext uri="{FF2B5EF4-FFF2-40B4-BE49-F238E27FC236}">
                <a16:creationId xmlns:a16="http://schemas.microsoft.com/office/drawing/2014/main" id="{564CDFD4-B6D8-4398-B67A-512B20858755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0" name="文字方塊 67">
            <a:extLst>
              <a:ext uri="{FF2B5EF4-FFF2-40B4-BE49-F238E27FC236}">
                <a16:creationId xmlns:a16="http://schemas.microsoft.com/office/drawing/2014/main" id="{76854568-C5D3-4DC5-8373-19DB1D60092D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1" name="橢圓 68">
            <a:extLst>
              <a:ext uri="{FF2B5EF4-FFF2-40B4-BE49-F238E27FC236}">
                <a16:creationId xmlns:a16="http://schemas.microsoft.com/office/drawing/2014/main" id="{0EDF10DC-8791-4FE1-8FCD-551DFEFC9797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2" name="文字方塊 69">
            <a:extLst>
              <a:ext uri="{FF2B5EF4-FFF2-40B4-BE49-F238E27FC236}">
                <a16:creationId xmlns:a16="http://schemas.microsoft.com/office/drawing/2014/main" id="{9996435D-FF85-45CB-AE30-89681B509FAB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Testing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3" name="文字方塊 70">
            <a:extLst>
              <a:ext uri="{FF2B5EF4-FFF2-40B4-BE49-F238E27FC236}">
                <a16:creationId xmlns:a16="http://schemas.microsoft.com/office/drawing/2014/main" id="{217B7A35-922C-436D-937C-41F4C81BF6F1}"/>
              </a:ext>
            </a:extLst>
          </p:cNvPr>
          <p:cNvSpPr txBox="1"/>
          <p:nvPr/>
        </p:nvSpPr>
        <p:spPr>
          <a:xfrm>
            <a:off x="3471240" y="1626216"/>
            <a:ext cx="170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constrain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too much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4" name="箭號: 向右 71">
            <a:extLst>
              <a:ext uri="{FF2B5EF4-FFF2-40B4-BE49-F238E27FC236}">
                <a16:creationId xmlns:a16="http://schemas.microsoft.com/office/drawing/2014/main" id="{0C7B7027-F3A0-43F0-AF60-5A3BB76F804C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44">
                <a:extLst>
                  <a:ext uri="{FF2B5EF4-FFF2-40B4-BE49-F238E27FC236}">
                    <a16:creationId xmlns:a16="http://schemas.microsoft.com/office/drawing/2014/main" id="{FEF541EC-66CC-4586-8692-5A8137298B14}"/>
                  </a:ext>
                </a:extLst>
              </p:cNvPr>
              <p:cNvSpPr txBox="1"/>
              <p:nvPr/>
            </p:nvSpPr>
            <p:spPr>
              <a:xfrm>
                <a:off x="6898199" y="1159416"/>
                <a:ext cx="15304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55" name="文字方塊 44">
                <a:extLst>
                  <a:ext uri="{FF2B5EF4-FFF2-40B4-BE49-F238E27FC236}">
                    <a16:creationId xmlns:a16="http://schemas.microsoft.com/office/drawing/2014/main" id="{FEF541EC-66CC-4586-8692-5A8137298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9" y="1159416"/>
                <a:ext cx="1530483" cy="369332"/>
              </a:xfrm>
              <a:prstGeom prst="rect">
                <a:avLst/>
              </a:prstGeom>
              <a:blipFill>
                <a:blip r:embed="rId9"/>
                <a:stretch>
                  <a:fillRect l="-4382" r="-398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3">
            <a:extLst>
              <a:ext uri="{FF2B5EF4-FFF2-40B4-BE49-F238E27FC236}">
                <a16:creationId xmlns:a16="http://schemas.microsoft.com/office/drawing/2014/main" id="{D0AD3AE5-B91C-4022-A115-CDFD1F723216}"/>
              </a:ext>
            </a:extLst>
          </p:cNvPr>
          <p:cNvCxnSpPr>
            <a:cxnSpLocks/>
          </p:cNvCxnSpPr>
          <p:nvPr/>
        </p:nvCxnSpPr>
        <p:spPr>
          <a:xfrm flipV="1">
            <a:off x="5811377" y="1582892"/>
            <a:ext cx="2183050" cy="13483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41">
            <a:extLst>
              <a:ext uri="{FF2B5EF4-FFF2-40B4-BE49-F238E27FC236}">
                <a16:creationId xmlns:a16="http://schemas.microsoft.com/office/drawing/2014/main" id="{E8F0DD6C-0BCC-435E-B349-B67BD626668A}"/>
              </a:ext>
            </a:extLst>
          </p:cNvPr>
          <p:cNvCxnSpPr>
            <a:cxnSpLocks/>
          </p:cNvCxnSpPr>
          <p:nvPr/>
        </p:nvCxnSpPr>
        <p:spPr>
          <a:xfrm flipV="1">
            <a:off x="5808251" y="4645099"/>
            <a:ext cx="2183050" cy="13483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42">
            <a:extLst>
              <a:ext uri="{FF2B5EF4-FFF2-40B4-BE49-F238E27FC236}">
                <a16:creationId xmlns:a16="http://schemas.microsoft.com/office/drawing/2014/main" id="{7C072C38-0B57-4F24-A095-73D128501586}"/>
              </a:ext>
            </a:extLst>
          </p:cNvPr>
          <p:cNvSpPr txBox="1"/>
          <p:nvPr/>
        </p:nvSpPr>
        <p:spPr>
          <a:xfrm>
            <a:off x="5940248" y="3889637"/>
            <a:ext cx="290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Back to model bias 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4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  <p:bldP spid="38" grpId="0" animBg="1"/>
      <p:bldP spid="39" grpId="0" animBg="1"/>
      <p:bldP spid="55" grpId="0"/>
      <p:bldP spid="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Overfitting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36CE3CC-A506-4271-9F87-258D425B8E7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Bias-Complexity Trade-off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cxnSp>
        <p:nvCxnSpPr>
          <p:cNvPr id="9" name="直線單箭頭接點 4">
            <a:extLst>
              <a:ext uri="{FF2B5EF4-FFF2-40B4-BE49-F238E27FC236}">
                <a16:creationId xmlns:a16="http://schemas.microsoft.com/office/drawing/2014/main" id="{6BCADDB3-5780-4EF4-8745-5E527A606BB6}"/>
              </a:ext>
            </a:extLst>
          </p:cNvPr>
          <p:cNvCxnSpPr/>
          <p:nvPr/>
        </p:nvCxnSpPr>
        <p:spPr>
          <a:xfrm>
            <a:off x="2057398" y="5238750"/>
            <a:ext cx="5429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5">
            <a:extLst>
              <a:ext uri="{FF2B5EF4-FFF2-40B4-BE49-F238E27FC236}">
                <a16:creationId xmlns:a16="http://schemas.microsoft.com/office/drawing/2014/main" id="{4532CBFF-4C54-4761-AB56-9E3B90F93B91}"/>
              </a:ext>
            </a:extLst>
          </p:cNvPr>
          <p:cNvCxnSpPr>
            <a:cxnSpLocks/>
          </p:cNvCxnSpPr>
          <p:nvPr/>
        </p:nvCxnSpPr>
        <p:spPr>
          <a:xfrm flipV="1">
            <a:off x="2057398" y="1943100"/>
            <a:ext cx="0" cy="32956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7">
            <a:extLst>
              <a:ext uri="{FF2B5EF4-FFF2-40B4-BE49-F238E27FC236}">
                <a16:creationId xmlns:a16="http://schemas.microsoft.com/office/drawing/2014/main" id="{B030E5BA-E6DE-419F-B294-FDC6500BF636}"/>
              </a:ext>
            </a:extLst>
          </p:cNvPr>
          <p:cNvSpPr txBox="1"/>
          <p:nvPr/>
        </p:nvSpPr>
        <p:spPr>
          <a:xfrm>
            <a:off x="628650" y="1928515"/>
            <a:ext cx="121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字方塊 8">
            <a:extLst>
              <a:ext uri="{FF2B5EF4-FFF2-40B4-BE49-F238E27FC236}">
                <a16:creationId xmlns:a16="http://schemas.microsoft.com/office/drawing/2014/main" id="{899C3588-AEFF-4859-BC84-391A78527056}"/>
              </a:ext>
            </a:extLst>
          </p:cNvPr>
          <p:cNvSpPr txBox="1"/>
          <p:nvPr/>
        </p:nvSpPr>
        <p:spPr>
          <a:xfrm>
            <a:off x="1847846" y="5354338"/>
            <a:ext cx="5886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Model becomes complex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(e.g. more features, more parameters)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手繪多邊形: 圖案 9">
            <a:extLst>
              <a:ext uri="{FF2B5EF4-FFF2-40B4-BE49-F238E27FC236}">
                <a16:creationId xmlns:a16="http://schemas.microsoft.com/office/drawing/2014/main" id="{59F89747-BB3E-456A-B1CA-BC0B5A77359E}"/>
              </a:ext>
            </a:extLst>
          </p:cNvPr>
          <p:cNvSpPr/>
          <p:nvPr/>
        </p:nvSpPr>
        <p:spPr>
          <a:xfrm>
            <a:off x="2324098" y="2307941"/>
            <a:ext cx="4895849" cy="2678398"/>
          </a:xfrm>
          <a:custGeom>
            <a:avLst/>
            <a:gdLst>
              <a:gd name="connsiteX0" fmla="*/ 0 w 4724400"/>
              <a:gd name="connsiteY0" fmla="*/ 0 h 3072733"/>
              <a:gd name="connsiteX1" fmla="*/ 457200 w 4724400"/>
              <a:gd name="connsiteY1" fmla="*/ 1657350 h 3072733"/>
              <a:gd name="connsiteX2" fmla="*/ 1314450 w 4724400"/>
              <a:gd name="connsiteY2" fmla="*/ 2743200 h 3072733"/>
              <a:gd name="connsiteX3" fmla="*/ 2933700 w 4724400"/>
              <a:gd name="connsiteY3" fmla="*/ 3028950 h 3072733"/>
              <a:gd name="connsiteX4" fmla="*/ 4724400 w 4724400"/>
              <a:gd name="connsiteY4" fmla="*/ 3067050 h 307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0" h="3072733">
                <a:moveTo>
                  <a:pt x="0" y="0"/>
                </a:moveTo>
                <a:cubicBezTo>
                  <a:pt x="119062" y="600075"/>
                  <a:pt x="238125" y="1200150"/>
                  <a:pt x="457200" y="1657350"/>
                </a:cubicBezTo>
                <a:cubicBezTo>
                  <a:pt x="676275" y="2114550"/>
                  <a:pt x="901700" y="2514600"/>
                  <a:pt x="1314450" y="2743200"/>
                </a:cubicBezTo>
                <a:cubicBezTo>
                  <a:pt x="1727200" y="2971800"/>
                  <a:pt x="2365375" y="2974975"/>
                  <a:pt x="2933700" y="3028950"/>
                </a:cubicBezTo>
                <a:cubicBezTo>
                  <a:pt x="3502025" y="3082925"/>
                  <a:pt x="4113212" y="3074987"/>
                  <a:pt x="4724400" y="3067050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字方塊 10">
            <a:extLst>
              <a:ext uri="{FF2B5EF4-FFF2-40B4-BE49-F238E27FC236}">
                <a16:creationId xmlns:a16="http://schemas.microsoft.com/office/drawing/2014/main" id="{AD9FFF5E-0D3D-4932-8141-C0F53309C8AF}"/>
              </a:ext>
            </a:extLst>
          </p:cNvPr>
          <p:cNvSpPr txBox="1"/>
          <p:nvPr/>
        </p:nvSpPr>
        <p:spPr>
          <a:xfrm>
            <a:off x="6286500" y="4381522"/>
            <a:ext cx="222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Training loss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手繪多邊形: 圖案 11">
            <a:extLst>
              <a:ext uri="{FF2B5EF4-FFF2-40B4-BE49-F238E27FC236}">
                <a16:creationId xmlns:a16="http://schemas.microsoft.com/office/drawing/2014/main" id="{FA230A78-04B1-4B39-AC25-D3DF5671762A}"/>
              </a:ext>
            </a:extLst>
          </p:cNvPr>
          <p:cNvSpPr/>
          <p:nvPr/>
        </p:nvSpPr>
        <p:spPr>
          <a:xfrm>
            <a:off x="2362196" y="1996450"/>
            <a:ext cx="5314950" cy="2800482"/>
          </a:xfrm>
          <a:custGeom>
            <a:avLst/>
            <a:gdLst>
              <a:gd name="connsiteX0" fmla="*/ 0 w 5314950"/>
              <a:gd name="connsiteY0" fmla="*/ 0 h 2800482"/>
              <a:gd name="connsiteX1" fmla="*/ 1066800 w 5314950"/>
              <a:gd name="connsiteY1" fmla="*/ 2286000 h 2800482"/>
              <a:gd name="connsiteX2" fmla="*/ 2647950 w 5314950"/>
              <a:gd name="connsiteY2" fmla="*/ 2800350 h 2800482"/>
              <a:gd name="connsiteX3" fmla="*/ 3981450 w 5314950"/>
              <a:gd name="connsiteY3" fmla="*/ 2266950 h 2800482"/>
              <a:gd name="connsiteX4" fmla="*/ 5314950 w 5314950"/>
              <a:gd name="connsiteY4" fmla="*/ 152400 h 280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950" h="2800482">
                <a:moveTo>
                  <a:pt x="0" y="0"/>
                </a:moveTo>
                <a:cubicBezTo>
                  <a:pt x="312737" y="909637"/>
                  <a:pt x="625475" y="1819275"/>
                  <a:pt x="1066800" y="2286000"/>
                </a:cubicBezTo>
                <a:cubicBezTo>
                  <a:pt x="1508125" y="2752725"/>
                  <a:pt x="2162175" y="2803525"/>
                  <a:pt x="2647950" y="2800350"/>
                </a:cubicBezTo>
                <a:cubicBezTo>
                  <a:pt x="3133725" y="2797175"/>
                  <a:pt x="3536950" y="2708275"/>
                  <a:pt x="3981450" y="2266950"/>
                </a:cubicBezTo>
                <a:cubicBezTo>
                  <a:pt x="4425950" y="1825625"/>
                  <a:pt x="4870450" y="989012"/>
                  <a:pt x="5314950" y="1524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9CACDFB0-7CB9-4D89-B7DE-F77F7F24978A}"/>
              </a:ext>
            </a:extLst>
          </p:cNvPr>
          <p:cNvSpPr txBox="1"/>
          <p:nvPr/>
        </p:nvSpPr>
        <p:spPr>
          <a:xfrm>
            <a:off x="5638799" y="2001234"/>
            <a:ext cx="222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Testing loss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7" name="直線接點 14">
            <a:extLst>
              <a:ext uri="{FF2B5EF4-FFF2-40B4-BE49-F238E27FC236}">
                <a16:creationId xmlns:a16="http://schemas.microsoft.com/office/drawing/2014/main" id="{11E4831A-5545-41BD-80D3-0E084CE9F5E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791071" y="3987520"/>
            <a:ext cx="0" cy="1251230"/>
          </a:xfrm>
          <a:prstGeom prst="line">
            <a:avLst/>
          </a:prstGeom>
          <a:ln w="76200">
            <a:solidFill>
              <a:srgbClr val="00001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5">
            <a:extLst>
              <a:ext uri="{FF2B5EF4-FFF2-40B4-BE49-F238E27FC236}">
                <a16:creationId xmlns:a16="http://schemas.microsoft.com/office/drawing/2014/main" id="{668A38D0-70FA-425A-8FC9-43AE7E20257B}"/>
              </a:ext>
            </a:extLst>
          </p:cNvPr>
          <p:cNvSpPr txBox="1"/>
          <p:nvPr/>
        </p:nvSpPr>
        <p:spPr>
          <a:xfrm>
            <a:off x="3590924" y="3464300"/>
            <a:ext cx="2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select this one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82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Overfitting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8DA9E3-A0BA-417D-8656-2EC6149F9662}"/>
              </a:ext>
            </a:extLst>
          </p:cNvPr>
          <p:cNvSpPr/>
          <p:nvPr/>
        </p:nvSpPr>
        <p:spPr>
          <a:xfrm>
            <a:off x="388257" y="2204854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E1C25F-A08C-4944-91B0-76CB9AEF6EF3}"/>
              </a:ext>
            </a:extLst>
          </p:cNvPr>
          <p:cNvSpPr/>
          <p:nvPr/>
        </p:nvSpPr>
        <p:spPr>
          <a:xfrm>
            <a:off x="4784951" y="2204854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D32933-3D55-486B-A07F-96C60EC5FE61}"/>
              </a:ext>
            </a:extLst>
          </p:cNvPr>
          <p:cNvSpPr/>
          <p:nvPr/>
        </p:nvSpPr>
        <p:spPr>
          <a:xfrm>
            <a:off x="6831239" y="2189364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6">
            <a:extLst>
              <a:ext uri="{FF2B5EF4-FFF2-40B4-BE49-F238E27FC236}">
                <a16:creationId xmlns:a16="http://schemas.microsoft.com/office/drawing/2014/main" id="{E270989E-E6BA-4D90-864F-DA719C54E2AC}"/>
              </a:ext>
            </a:extLst>
          </p:cNvPr>
          <p:cNvSpPr txBox="1"/>
          <p:nvPr/>
        </p:nvSpPr>
        <p:spPr>
          <a:xfrm>
            <a:off x="4784951" y="1690689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public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7">
            <a:extLst>
              <a:ext uri="{FF2B5EF4-FFF2-40B4-BE49-F238E27FC236}">
                <a16:creationId xmlns:a16="http://schemas.microsoft.com/office/drawing/2014/main" id="{FB1B16D3-5882-4F6C-8A63-C921CC8ABCDF}"/>
              </a:ext>
            </a:extLst>
          </p:cNvPr>
          <p:cNvSpPr txBox="1"/>
          <p:nvPr/>
        </p:nvSpPr>
        <p:spPr>
          <a:xfrm>
            <a:off x="6915377" y="1718400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private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315F87-1031-41C3-B425-BEB7E283BC52}"/>
              </a:ext>
            </a:extLst>
          </p:cNvPr>
          <p:cNvSpPr/>
          <p:nvPr/>
        </p:nvSpPr>
        <p:spPr>
          <a:xfrm>
            <a:off x="388257" y="3346082"/>
            <a:ext cx="1737179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53758D-C69A-42A6-9CDB-0D4AD56FB8E7}"/>
              </a:ext>
            </a:extLst>
          </p:cNvPr>
          <p:cNvSpPr/>
          <p:nvPr/>
        </p:nvSpPr>
        <p:spPr>
          <a:xfrm>
            <a:off x="2408691" y="3360596"/>
            <a:ext cx="1778454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Validation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5" name="直線單箭頭接點 12">
            <a:extLst>
              <a:ext uri="{FF2B5EF4-FFF2-40B4-BE49-F238E27FC236}">
                <a16:creationId xmlns:a16="http://schemas.microsoft.com/office/drawing/2014/main" id="{B62A7D89-6DB4-4758-929E-BA084A85B223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1256847" y="2828968"/>
            <a:ext cx="1030854" cy="517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3">
            <a:extLst>
              <a:ext uri="{FF2B5EF4-FFF2-40B4-BE49-F238E27FC236}">
                <a16:creationId xmlns:a16="http://schemas.microsoft.com/office/drawing/2014/main" id="{AB583A23-0354-4F05-819D-45FDB1D08AC0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2287701" y="2828968"/>
            <a:ext cx="1010217" cy="531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68ED57F-07A9-4F05-9180-23BC40A15AC3}"/>
              </a:ext>
            </a:extLst>
          </p:cNvPr>
          <p:cNvSpPr txBox="1"/>
          <p:nvPr/>
        </p:nvSpPr>
        <p:spPr>
          <a:xfrm>
            <a:off x="668337" y="469595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2EFD23-6D5A-4E34-B9A3-62F3B210BB5F}"/>
              </a:ext>
            </a:extLst>
          </p:cNvPr>
          <p:cNvSpPr txBox="1"/>
          <p:nvPr/>
        </p:nvSpPr>
        <p:spPr>
          <a:xfrm>
            <a:off x="668337" y="519852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BE19496-9F27-4F6B-AC1E-96F68E4A0591}"/>
              </a:ext>
            </a:extLst>
          </p:cNvPr>
          <p:cNvSpPr txBox="1"/>
          <p:nvPr/>
        </p:nvSpPr>
        <p:spPr>
          <a:xfrm>
            <a:off x="668336" y="569508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66F23B4-EBD6-4199-BC6A-B213611C62F4}"/>
              </a:ext>
            </a:extLst>
          </p:cNvPr>
          <p:cNvSpPr txBox="1"/>
          <p:nvPr/>
        </p:nvSpPr>
        <p:spPr>
          <a:xfrm>
            <a:off x="2822800" y="4695955"/>
            <a:ext cx="148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0.9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47807CB-A9CB-4FFC-8C0A-40B20F65337E}"/>
              </a:ext>
            </a:extLst>
          </p:cNvPr>
          <p:cNvSpPr txBox="1"/>
          <p:nvPr/>
        </p:nvSpPr>
        <p:spPr>
          <a:xfrm>
            <a:off x="2822800" y="5198527"/>
            <a:ext cx="155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0.7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04183D-C1E6-4380-BC7D-8D4FA4F6C731}"/>
              </a:ext>
            </a:extLst>
          </p:cNvPr>
          <p:cNvSpPr txBox="1"/>
          <p:nvPr/>
        </p:nvSpPr>
        <p:spPr>
          <a:xfrm>
            <a:off x="2822801" y="5701088"/>
            <a:ext cx="155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D122759-A629-4D2A-A9DE-C0B4BCDE7516}"/>
              </a:ext>
            </a:extLst>
          </p:cNvPr>
          <p:cNvCxnSpPr/>
          <p:nvPr/>
        </p:nvCxnSpPr>
        <p:spPr>
          <a:xfrm>
            <a:off x="1897062" y="4947169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BA39A25-27DC-40A1-9E23-8A7EC3A3C54E}"/>
              </a:ext>
            </a:extLst>
          </p:cNvPr>
          <p:cNvCxnSpPr/>
          <p:nvPr/>
        </p:nvCxnSpPr>
        <p:spPr>
          <a:xfrm>
            <a:off x="1897062" y="5426354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C87C507-D750-49CE-81D7-F8EBC94D91EC}"/>
              </a:ext>
            </a:extLst>
          </p:cNvPr>
          <p:cNvCxnSpPr/>
          <p:nvPr/>
        </p:nvCxnSpPr>
        <p:spPr>
          <a:xfrm>
            <a:off x="1933347" y="5925920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861C9D4-4374-4059-8A95-AF8CFB2A408F}"/>
              </a:ext>
            </a:extLst>
          </p:cNvPr>
          <p:cNvCxnSpPr/>
          <p:nvPr/>
        </p:nvCxnSpPr>
        <p:spPr>
          <a:xfrm>
            <a:off x="4178526" y="5925920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897B954-D10B-48F3-A9D7-C1A0ECEDEE24}"/>
              </a:ext>
            </a:extLst>
          </p:cNvPr>
          <p:cNvSpPr txBox="1"/>
          <p:nvPr/>
        </p:nvSpPr>
        <p:spPr>
          <a:xfrm>
            <a:off x="5055846" y="5710121"/>
            <a:ext cx="155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&gt;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48FBFD3A-C616-4215-8465-9D7E676A90C8}"/>
              </a:ext>
            </a:extLst>
          </p:cNvPr>
          <p:cNvSpPr/>
          <p:nvPr/>
        </p:nvSpPr>
        <p:spPr>
          <a:xfrm>
            <a:off x="574900" y="4710988"/>
            <a:ext cx="223328" cy="1460798"/>
          </a:xfrm>
          <a:prstGeom prst="leftBrace">
            <a:avLst>
              <a:gd name="adj1" fmla="val 47727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9" name="直線單箭頭接點 29">
            <a:extLst>
              <a:ext uri="{FF2B5EF4-FFF2-40B4-BE49-F238E27FC236}">
                <a16:creationId xmlns:a16="http://schemas.microsoft.com/office/drawing/2014/main" id="{E5163517-C45F-4DCA-9105-A8C4208F85A2}"/>
              </a:ext>
            </a:extLst>
          </p:cNvPr>
          <p:cNvCxnSpPr/>
          <p:nvPr/>
        </p:nvCxnSpPr>
        <p:spPr>
          <a:xfrm>
            <a:off x="6408849" y="5958808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30">
            <a:extLst>
              <a:ext uri="{FF2B5EF4-FFF2-40B4-BE49-F238E27FC236}">
                <a16:creationId xmlns:a16="http://schemas.microsoft.com/office/drawing/2014/main" id="{5DC65183-E59F-4004-B241-5167B77FCE9F}"/>
              </a:ext>
            </a:extLst>
          </p:cNvPr>
          <p:cNvSpPr txBox="1"/>
          <p:nvPr/>
        </p:nvSpPr>
        <p:spPr>
          <a:xfrm>
            <a:off x="7261961" y="5688282"/>
            <a:ext cx="1564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&gt;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1" name="直線接點 31">
            <a:extLst>
              <a:ext uri="{FF2B5EF4-FFF2-40B4-BE49-F238E27FC236}">
                <a16:creationId xmlns:a16="http://schemas.microsoft.com/office/drawing/2014/main" id="{38F28D03-AFE2-4B43-B361-821860ED334A}"/>
              </a:ext>
            </a:extLst>
          </p:cNvPr>
          <p:cNvCxnSpPr/>
          <p:nvPr/>
        </p:nvCxnSpPr>
        <p:spPr>
          <a:xfrm>
            <a:off x="483732" y="4463142"/>
            <a:ext cx="0" cy="929341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2FF24A9-B0B4-4ADC-890C-9D8669CB1163}"/>
              </a:ext>
            </a:extLst>
          </p:cNvPr>
          <p:cNvSpPr/>
          <p:nvPr/>
        </p:nvSpPr>
        <p:spPr>
          <a:xfrm>
            <a:off x="762904" y="5671183"/>
            <a:ext cx="3325249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3" name="直線接點 36">
            <a:extLst>
              <a:ext uri="{FF2B5EF4-FFF2-40B4-BE49-F238E27FC236}">
                <a16:creationId xmlns:a16="http://schemas.microsoft.com/office/drawing/2014/main" id="{A7B5EC2C-C87C-4660-815D-BBF041A3C081}"/>
              </a:ext>
            </a:extLst>
          </p:cNvPr>
          <p:cNvCxnSpPr/>
          <p:nvPr/>
        </p:nvCxnSpPr>
        <p:spPr>
          <a:xfrm flipH="1" flipV="1">
            <a:off x="5626878" y="5178073"/>
            <a:ext cx="0" cy="5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8">
            <a:extLst>
              <a:ext uri="{FF2B5EF4-FFF2-40B4-BE49-F238E27FC236}">
                <a16:creationId xmlns:a16="http://schemas.microsoft.com/office/drawing/2014/main" id="{E4B2DB90-0CB8-459A-BD5E-AF17EC526FA5}"/>
              </a:ext>
            </a:extLst>
          </p:cNvPr>
          <p:cNvCxnSpPr/>
          <p:nvPr/>
        </p:nvCxnSpPr>
        <p:spPr>
          <a:xfrm flipH="1">
            <a:off x="4187146" y="5157620"/>
            <a:ext cx="14397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9">
            <a:extLst>
              <a:ext uri="{FF2B5EF4-FFF2-40B4-BE49-F238E27FC236}">
                <a16:creationId xmlns:a16="http://schemas.microsoft.com/office/drawing/2014/main" id="{D484A45C-62B5-466A-BDF6-BE364C46A28C}"/>
              </a:ext>
            </a:extLst>
          </p:cNvPr>
          <p:cNvSpPr txBox="1"/>
          <p:nvPr/>
        </p:nvSpPr>
        <p:spPr>
          <a:xfrm>
            <a:off x="4552610" y="3436988"/>
            <a:ext cx="439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Using the results of public testing data to select your model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47">
            <a:extLst>
              <a:ext uri="{FF2B5EF4-FFF2-40B4-BE49-F238E27FC236}">
                <a16:creationId xmlns:a16="http://schemas.microsoft.com/office/drawing/2014/main" id="{CD8BA1A3-F905-4BCF-B983-EC72E3723887}"/>
              </a:ext>
            </a:extLst>
          </p:cNvPr>
          <p:cNvSpPr txBox="1"/>
          <p:nvPr/>
        </p:nvSpPr>
        <p:spPr>
          <a:xfrm>
            <a:off x="4552610" y="4218501"/>
            <a:ext cx="373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You are making public set better than private set.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48">
            <a:extLst>
              <a:ext uri="{FF2B5EF4-FFF2-40B4-BE49-F238E27FC236}">
                <a16:creationId xmlns:a16="http://schemas.microsoft.com/office/drawing/2014/main" id="{090FD305-CA92-42FB-886B-EB744B7E2718}"/>
              </a:ext>
            </a:extLst>
          </p:cNvPr>
          <p:cNvSpPr txBox="1"/>
          <p:nvPr/>
        </p:nvSpPr>
        <p:spPr>
          <a:xfrm>
            <a:off x="5626878" y="5141967"/>
            <a:ext cx="251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Not recommend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4">
            <a:extLst>
              <a:ext uri="{FF2B5EF4-FFF2-40B4-BE49-F238E27FC236}">
                <a16:creationId xmlns:a16="http://schemas.microsoft.com/office/drawing/2014/main" id="{ABA9DA06-0A03-4481-987D-E28EEF2C8871}"/>
              </a:ext>
            </a:extLst>
          </p:cNvPr>
          <p:cNvSpPr txBox="1"/>
          <p:nvPr/>
        </p:nvSpPr>
        <p:spPr>
          <a:xfrm>
            <a:off x="420120" y="1644421"/>
            <a:ext cx="373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How to split?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標題 1">
            <a:extLst>
              <a:ext uri="{FF2B5EF4-FFF2-40B4-BE49-F238E27FC236}">
                <a16:creationId xmlns:a16="http://schemas.microsoft.com/office/drawing/2014/main" id="{6272DD4A-E54E-40F2-A129-8F49FEF0FC3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Cross Validation</a:t>
            </a:r>
            <a:endParaRPr kumimoji="0" lang="zh-TW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65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18" grpId="0"/>
      <p:bldP spid="19" grpId="0"/>
      <p:bldP spid="20" grpId="0"/>
      <p:bldP spid="21" grpId="0"/>
      <p:bldP spid="22" grpId="0"/>
      <p:bldP spid="27" grpId="0"/>
      <p:bldP spid="28" grpId="0" animBg="1"/>
      <p:bldP spid="30" grpId="0"/>
      <p:bldP spid="32" grpId="0" animBg="1"/>
      <p:bldP spid="35" grpId="0"/>
      <p:bldP spid="36" grpId="0"/>
      <p:bldP spid="37" grpId="0"/>
      <p:bldP spid="3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Overfitting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DD9088-8DA4-46EF-9EE5-EA7491F9B569}"/>
              </a:ext>
            </a:extLst>
          </p:cNvPr>
          <p:cNvSpPr/>
          <p:nvPr/>
        </p:nvSpPr>
        <p:spPr>
          <a:xfrm>
            <a:off x="4767431" y="1670057"/>
            <a:ext cx="1278618" cy="351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4ADA7B2-8FD0-486D-844D-672973EBBC2E}"/>
              </a:ext>
            </a:extLst>
          </p:cNvPr>
          <p:cNvSpPr txBox="1">
            <a:spLocks/>
          </p:cNvSpPr>
          <p:nvPr/>
        </p:nvSpPr>
        <p:spPr>
          <a:xfrm>
            <a:off x="628650" y="2221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N-fold Cross Validation</a:t>
            </a:r>
            <a:endParaRPr kumimoji="0" lang="zh-TW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76B426-367B-44EE-A38F-D26E85E0D15D}"/>
              </a:ext>
            </a:extLst>
          </p:cNvPr>
          <p:cNvSpPr/>
          <p:nvPr/>
        </p:nvSpPr>
        <p:spPr>
          <a:xfrm>
            <a:off x="760412" y="1581646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11A6C6-F1F0-496A-88AE-2E42D5A63E31}"/>
              </a:ext>
            </a:extLst>
          </p:cNvPr>
          <p:cNvSpPr/>
          <p:nvPr/>
        </p:nvSpPr>
        <p:spPr>
          <a:xfrm>
            <a:off x="760412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FE94FD-1D28-48A4-B001-98D64BF49D05}"/>
              </a:ext>
            </a:extLst>
          </p:cNvPr>
          <p:cNvSpPr/>
          <p:nvPr/>
        </p:nvSpPr>
        <p:spPr>
          <a:xfrm>
            <a:off x="2126456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728717-AB19-4D9D-B58E-B776DF607853}"/>
              </a:ext>
            </a:extLst>
          </p:cNvPr>
          <p:cNvSpPr/>
          <p:nvPr/>
        </p:nvSpPr>
        <p:spPr>
          <a:xfrm>
            <a:off x="3492500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Val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E3148B-9554-4BDB-931E-66218E3D021A}"/>
              </a:ext>
            </a:extLst>
          </p:cNvPr>
          <p:cNvSpPr/>
          <p:nvPr/>
        </p:nvSpPr>
        <p:spPr>
          <a:xfrm>
            <a:off x="760412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3BD96F-0241-48F8-B9A9-0F2AE5E7941C}"/>
              </a:ext>
            </a:extLst>
          </p:cNvPr>
          <p:cNvSpPr/>
          <p:nvPr/>
        </p:nvSpPr>
        <p:spPr>
          <a:xfrm>
            <a:off x="2126456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Val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42EE0D-CC2F-4626-8E5E-78B4D4466F3C}"/>
              </a:ext>
            </a:extLst>
          </p:cNvPr>
          <p:cNvSpPr/>
          <p:nvPr/>
        </p:nvSpPr>
        <p:spPr>
          <a:xfrm>
            <a:off x="3492500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311535-AC3D-40F6-8BC0-BACD7DA35C91}"/>
              </a:ext>
            </a:extLst>
          </p:cNvPr>
          <p:cNvSpPr/>
          <p:nvPr/>
        </p:nvSpPr>
        <p:spPr>
          <a:xfrm>
            <a:off x="760412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Val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A25202-375E-48F6-B794-9B979CB4D2DD}"/>
              </a:ext>
            </a:extLst>
          </p:cNvPr>
          <p:cNvSpPr/>
          <p:nvPr/>
        </p:nvSpPr>
        <p:spPr>
          <a:xfrm>
            <a:off x="2126456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183A9D-160C-4855-B87E-9B46D4C71E81}"/>
              </a:ext>
            </a:extLst>
          </p:cNvPr>
          <p:cNvSpPr/>
          <p:nvPr/>
        </p:nvSpPr>
        <p:spPr>
          <a:xfrm>
            <a:off x="3492500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3">
            <a:extLst>
              <a:ext uri="{FF2B5EF4-FFF2-40B4-BE49-F238E27FC236}">
                <a16:creationId xmlns:a16="http://schemas.microsoft.com/office/drawing/2014/main" id="{C4661B33-E3D7-4370-81BE-C60C09D37F3C}"/>
              </a:ext>
            </a:extLst>
          </p:cNvPr>
          <p:cNvSpPr txBox="1"/>
          <p:nvPr/>
        </p:nvSpPr>
        <p:spPr>
          <a:xfrm>
            <a:off x="4808083" y="1691499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14">
            <a:extLst>
              <a:ext uri="{FF2B5EF4-FFF2-40B4-BE49-F238E27FC236}">
                <a16:creationId xmlns:a16="http://schemas.microsoft.com/office/drawing/2014/main" id="{02EC8F08-AF57-4020-B0A0-8F6D9CB3A89A}"/>
              </a:ext>
            </a:extLst>
          </p:cNvPr>
          <p:cNvSpPr txBox="1"/>
          <p:nvPr/>
        </p:nvSpPr>
        <p:spPr>
          <a:xfrm>
            <a:off x="6121626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15">
            <a:extLst>
              <a:ext uri="{FF2B5EF4-FFF2-40B4-BE49-F238E27FC236}">
                <a16:creationId xmlns:a16="http://schemas.microsoft.com/office/drawing/2014/main" id="{01994762-8DC9-4DA1-8A2B-B10B7C08B86E}"/>
              </a:ext>
            </a:extLst>
          </p:cNvPr>
          <p:cNvSpPr txBox="1"/>
          <p:nvPr/>
        </p:nvSpPr>
        <p:spPr>
          <a:xfrm>
            <a:off x="7384369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19">
            <a:extLst>
              <a:ext uri="{FF2B5EF4-FFF2-40B4-BE49-F238E27FC236}">
                <a16:creationId xmlns:a16="http://schemas.microsoft.com/office/drawing/2014/main" id="{8073EA10-1347-48B8-AA65-D7AE2D0DAB99}"/>
              </a:ext>
            </a:extLst>
          </p:cNvPr>
          <p:cNvSpPr txBox="1"/>
          <p:nvPr/>
        </p:nvSpPr>
        <p:spPr>
          <a:xfrm>
            <a:off x="7341340" y="2414179"/>
            <a:ext cx="145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0">
            <a:extLst>
              <a:ext uri="{FF2B5EF4-FFF2-40B4-BE49-F238E27FC236}">
                <a16:creationId xmlns:a16="http://schemas.microsoft.com/office/drawing/2014/main" id="{E1BB4B13-CF22-40B5-8BBA-DE35B36B57E9}"/>
              </a:ext>
            </a:extLst>
          </p:cNvPr>
          <p:cNvSpPr txBox="1"/>
          <p:nvPr/>
        </p:nvSpPr>
        <p:spPr>
          <a:xfrm>
            <a:off x="7366738" y="3096469"/>
            <a:ext cx="142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1">
            <a:extLst>
              <a:ext uri="{FF2B5EF4-FFF2-40B4-BE49-F238E27FC236}">
                <a16:creationId xmlns:a16="http://schemas.microsoft.com/office/drawing/2014/main" id="{234992F6-E0B8-4B8D-844D-DD29990993A6}"/>
              </a:ext>
            </a:extLst>
          </p:cNvPr>
          <p:cNvSpPr txBox="1"/>
          <p:nvPr/>
        </p:nvSpPr>
        <p:spPr>
          <a:xfrm>
            <a:off x="7341340" y="3778759"/>
            <a:ext cx="146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2">
            <a:extLst>
              <a:ext uri="{FF2B5EF4-FFF2-40B4-BE49-F238E27FC236}">
                <a16:creationId xmlns:a16="http://schemas.microsoft.com/office/drawing/2014/main" id="{D6A0E76F-9720-4913-A491-1E8E683FF2F7}"/>
              </a:ext>
            </a:extLst>
          </p:cNvPr>
          <p:cNvSpPr txBox="1"/>
          <p:nvPr/>
        </p:nvSpPr>
        <p:spPr>
          <a:xfrm>
            <a:off x="6013908" y="2414179"/>
            <a:ext cx="14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=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3">
            <a:extLst>
              <a:ext uri="{FF2B5EF4-FFF2-40B4-BE49-F238E27FC236}">
                <a16:creationId xmlns:a16="http://schemas.microsoft.com/office/drawing/2014/main" id="{0A1BE7AC-ABBA-4507-9238-3A9AA0012CE5}"/>
              </a:ext>
            </a:extLst>
          </p:cNvPr>
          <p:cNvSpPr txBox="1"/>
          <p:nvPr/>
        </p:nvSpPr>
        <p:spPr>
          <a:xfrm>
            <a:off x="6013908" y="3096469"/>
            <a:ext cx="14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=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4">
            <a:extLst>
              <a:ext uri="{FF2B5EF4-FFF2-40B4-BE49-F238E27FC236}">
                <a16:creationId xmlns:a16="http://schemas.microsoft.com/office/drawing/2014/main" id="{F0950D07-B502-4598-83EA-DB77B50A433E}"/>
              </a:ext>
            </a:extLst>
          </p:cNvPr>
          <p:cNvSpPr txBox="1"/>
          <p:nvPr/>
        </p:nvSpPr>
        <p:spPr>
          <a:xfrm>
            <a:off x="6039306" y="3778759"/>
            <a:ext cx="147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5">
            <a:extLst>
              <a:ext uri="{FF2B5EF4-FFF2-40B4-BE49-F238E27FC236}">
                <a16:creationId xmlns:a16="http://schemas.microsoft.com/office/drawing/2014/main" id="{702E0E9D-27C6-4669-866F-3E14F26D4437}"/>
              </a:ext>
            </a:extLst>
          </p:cNvPr>
          <p:cNvSpPr txBox="1"/>
          <p:nvPr/>
        </p:nvSpPr>
        <p:spPr>
          <a:xfrm>
            <a:off x="4660902" y="2404294"/>
            <a:ext cx="14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6">
            <a:extLst>
              <a:ext uri="{FF2B5EF4-FFF2-40B4-BE49-F238E27FC236}">
                <a16:creationId xmlns:a16="http://schemas.microsoft.com/office/drawing/2014/main" id="{675A10D2-C632-42E8-A6D5-36E7034D00D8}"/>
              </a:ext>
            </a:extLst>
          </p:cNvPr>
          <p:cNvSpPr txBox="1"/>
          <p:nvPr/>
        </p:nvSpPr>
        <p:spPr>
          <a:xfrm>
            <a:off x="4660902" y="3086584"/>
            <a:ext cx="14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27">
            <a:extLst>
              <a:ext uri="{FF2B5EF4-FFF2-40B4-BE49-F238E27FC236}">
                <a16:creationId xmlns:a16="http://schemas.microsoft.com/office/drawing/2014/main" id="{ED47B8BB-F1B5-4EED-BAC6-19B876B5FAD8}"/>
              </a:ext>
            </a:extLst>
          </p:cNvPr>
          <p:cNvSpPr txBox="1"/>
          <p:nvPr/>
        </p:nvSpPr>
        <p:spPr>
          <a:xfrm>
            <a:off x="4621893" y="3768874"/>
            <a:ext cx="153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28">
            <a:extLst>
              <a:ext uri="{FF2B5EF4-FFF2-40B4-BE49-F238E27FC236}">
                <a16:creationId xmlns:a16="http://schemas.microsoft.com/office/drawing/2014/main" id="{4EA138A7-C7C0-4383-9660-FCADD063C351}"/>
              </a:ext>
            </a:extLst>
          </p:cNvPr>
          <p:cNvSpPr txBox="1"/>
          <p:nvPr/>
        </p:nvSpPr>
        <p:spPr>
          <a:xfrm>
            <a:off x="7287984" y="4359449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Avg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29">
            <a:extLst>
              <a:ext uri="{FF2B5EF4-FFF2-40B4-BE49-F238E27FC236}">
                <a16:creationId xmlns:a16="http://schemas.microsoft.com/office/drawing/2014/main" id="{F8C9F5BB-35B6-4AB9-BACA-41D5E482EC2A}"/>
              </a:ext>
            </a:extLst>
          </p:cNvPr>
          <p:cNvSpPr txBox="1"/>
          <p:nvPr/>
        </p:nvSpPr>
        <p:spPr>
          <a:xfrm>
            <a:off x="6070825" y="4359448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Avg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0">
            <a:extLst>
              <a:ext uri="{FF2B5EF4-FFF2-40B4-BE49-F238E27FC236}">
                <a16:creationId xmlns:a16="http://schemas.microsoft.com/office/drawing/2014/main" id="{98BBD758-9EA5-4AE2-B047-FEC7DF4F8B33}"/>
              </a:ext>
            </a:extLst>
          </p:cNvPr>
          <p:cNvSpPr txBox="1"/>
          <p:nvPr/>
        </p:nvSpPr>
        <p:spPr>
          <a:xfrm>
            <a:off x="4718388" y="4349562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Avg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0.3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7CE3DE2-F977-4223-A9D9-5F15CD743367}"/>
              </a:ext>
            </a:extLst>
          </p:cNvPr>
          <p:cNvSpPr/>
          <p:nvPr/>
        </p:nvSpPr>
        <p:spPr>
          <a:xfrm>
            <a:off x="2807378" y="5607482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31BB581-89D0-4011-9400-6B57360494B4}"/>
              </a:ext>
            </a:extLst>
          </p:cNvPr>
          <p:cNvSpPr/>
          <p:nvPr/>
        </p:nvSpPr>
        <p:spPr>
          <a:xfrm>
            <a:off x="4853666" y="5591992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Set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B814E3F-E7EE-4EAC-A260-AB5D723AD564}"/>
              </a:ext>
            </a:extLst>
          </p:cNvPr>
          <p:cNvSpPr txBox="1"/>
          <p:nvPr/>
        </p:nvSpPr>
        <p:spPr>
          <a:xfrm>
            <a:off x="2891516" y="6153653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public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920D7D0-FA9E-4B83-9F97-12C3A8B5B6A7}"/>
              </a:ext>
            </a:extLst>
          </p:cNvPr>
          <p:cNvSpPr txBox="1"/>
          <p:nvPr/>
        </p:nvSpPr>
        <p:spPr>
          <a:xfrm>
            <a:off x="5021942" y="6181364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private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單箭頭接點 39">
            <a:extLst>
              <a:ext uri="{FF2B5EF4-FFF2-40B4-BE49-F238E27FC236}">
                <a16:creationId xmlns:a16="http://schemas.microsoft.com/office/drawing/2014/main" id="{1591D17C-CCE1-4E57-81E9-7BF73BF433F1}"/>
              </a:ext>
            </a:extLst>
          </p:cNvPr>
          <p:cNvCxnSpPr/>
          <p:nvPr/>
        </p:nvCxnSpPr>
        <p:spPr>
          <a:xfrm>
            <a:off x="328613" y="1857375"/>
            <a:ext cx="0" cy="406216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0">
            <a:extLst>
              <a:ext uri="{FF2B5EF4-FFF2-40B4-BE49-F238E27FC236}">
                <a16:creationId xmlns:a16="http://schemas.microsoft.com/office/drawing/2014/main" id="{690BDCCB-FBC4-446D-9A05-F1C48F45DDB7}"/>
              </a:ext>
            </a:extLst>
          </p:cNvPr>
          <p:cNvCxnSpPr>
            <a:stCxn id="34" idx="1"/>
          </p:cNvCxnSpPr>
          <p:nvPr/>
        </p:nvCxnSpPr>
        <p:spPr>
          <a:xfrm flipH="1">
            <a:off x="328613" y="4765061"/>
            <a:ext cx="438977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2">
            <a:extLst>
              <a:ext uri="{FF2B5EF4-FFF2-40B4-BE49-F238E27FC236}">
                <a16:creationId xmlns:a16="http://schemas.microsoft.com/office/drawing/2014/main" id="{F7FCCE36-5020-4838-B1EA-43ECCEE8112F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28614" y="1874223"/>
            <a:ext cx="43179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4">
            <a:extLst>
              <a:ext uri="{FF2B5EF4-FFF2-40B4-BE49-F238E27FC236}">
                <a16:creationId xmlns:a16="http://schemas.microsoft.com/office/drawing/2014/main" id="{FCD891AF-0A75-46B2-997A-D49FEDC83A89}"/>
              </a:ext>
            </a:extLst>
          </p:cNvPr>
          <p:cNvCxnSpPr/>
          <p:nvPr/>
        </p:nvCxnSpPr>
        <p:spPr>
          <a:xfrm>
            <a:off x="328614" y="5919539"/>
            <a:ext cx="247876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92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/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pic>
        <p:nvPicPr>
          <p:cNvPr id="8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550E37CD-08AE-4E65-9FFE-91C220EB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529" y="388810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3">
            <a:extLst>
              <a:ext uri="{FF2B5EF4-FFF2-40B4-BE49-F238E27FC236}">
                <a16:creationId xmlns:a16="http://schemas.microsoft.com/office/drawing/2014/main" id="{77EA009F-9CC7-4C9F-9ADC-F1FFDC7A4449}"/>
              </a:ext>
            </a:extLst>
          </p:cNvPr>
          <p:cNvSpPr txBox="1"/>
          <p:nvPr/>
        </p:nvSpPr>
        <p:spPr>
          <a:xfrm>
            <a:off x="2894692" y="73536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 on 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文字方塊 4">
            <a:extLst>
              <a:ext uri="{FF2B5EF4-FFF2-40B4-BE49-F238E27FC236}">
                <a16:creationId xmlns:a16="http://schemas.microsoft.com/office/drawing/2014/main" id="{BC3F6A89-3C4D-4A62-9862-202ED1F0ACC3}"/>
              </a:ext>
            </a:extLst>
          </p:cNvPr>
          <p:cNvSpPr txBox="1"/>
          <p:nvPr/>
        </p:nvSpPr>
        <p:spPr>
          <a:xfrm>
            <a:off x="2587171" y="133227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文字方塊 5">
            <a:extLst>
              <a:ext uri="{FF2B5EF4-FFF2-40B4-BE49-F238E27FC236}">
                <a16:creationId xmlns:a16="http://schemas.microsoft.com/office/drawing/2014/main" id="{DF076D1C-0F45-486C-AF5F-B55FCBB9B4FB}"/>
              </a:ext>
            </a:extLst>
          </p:cNvPr>
          <p:cNvSpPr txBox="1"/>
          <p:nvPr/>
        </p:nvSpPr>
        <p:spPr>
          <a:xfrm>
            <a:off x="5496381" y="133227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字方塊 6">
            <a:extLst>
              <a:ext uri="{FF2B5EF4-FFF2-40B4-BE49-F238E27FC236}">
                <a16:creationId xmlns:a16="http://schemas.microsoft.com/office/drawing/2014/main" id="{FC360413-8EA0-4710-BF58-311793A812F1}"/>
              </a:ext>
            </a:extLst>
          </p:cNvPr>
          <p:cNvSpPr txBox="1"/>
          <p:nvPr/>
        </p:nvSpPr>
        <p:spPr>
          <a:xfrm>
            <a:off x="811779" y="215312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model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bias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文字方塊 7">
            <a:extLst>
              <a:ext uri="{FF2B5EF4-FFF2-40B4-BE49-F238E27FC236}">
                <a16:creationId xmlns:a16="http://schemas.microsoft.com/office/drawing/2014/main" id="{C7815180-863A-42FB-AA35-BCB76C5B4008}"/>
              </a:ext>
            </a:extLst>
          </p:cNvPr>
          <p:cNvSpPr txBox="1"/>
          <p:nvPr/>
        </p:nvSpPr>
        <p:spPr>
          <a:xfrm>
            <a:off x="3286576" y="237551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optimization </a:t>
            </a:r>
          </a:p>
        </p:txBody>
      </p:sp>
      <p:sp>
        <p:nvSpPr>
          <p:cNvPr id="14" name="文字方塊 8">
            <a:extLst>
              <a:ext uri="{FF2B5EF4-FFF2-40B4-BE49-F238E27FC236}">
                <a16:creationId xmlns:a16="http://schemas.microsoft.com/office/drawing/2014/main" id="{A4B48E62-EB23-424A-879D-F59EC5C13A16}"/>
              </a:ext>
            </a:extLst>
          </p:cNvPr>
          <p:cNvSpPr txBox="1"/>
          <p:nvPr/>
        </p:nvSpPr>
        <p:spPr>
          <a:xfrm>
            <a:off x="475682" y="327108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make your model complex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文字方塊 9">
            <a:extLst>
              <a:ext uri="{FF2B5EF4-FFF2-40B4-BE49-F238E27FC236}">
                <a16:creationId xmlns:a16="http://schemas.microsoft.com/office/drawing/2014/main" id="{20B388EC-603B-4CA1-89B2-C6086FB5B69A}"/>
              </a:ext>
            </a:extLst>
          </p:cNvPr>
          <p:cNvSpPr txBox="1"/>
          <p:nvPr/>
        </p:nvSpPr>
        <p:spPr>
          <a:xfrm>
            <a:off x="2731743" y="3269622"/>
            <a:ext cx="222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powerful optimization technology 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字方塊 10">
            <a:extLst>
              <a:ext uri="{FF2B5EF4-FFF2-40B4-BE49-F238E27FC236}">
                <a16:creationId xmlns:a16="http://schemas.microsoft.com/office/drawing/2014/main" id="{7F1CBBDE-8572-493A-A2D2-563C35626E7F}"/>
              </a:ext>
            </a:extLst>
          </p:cNvPr>
          <p:cNvSpPr txBox="1"/>
          <p:nvPr/>
        </p:nvSpPr>
        <p:spPr>
          <a:xfrm>
            <a:off x="5496381" y="222776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 on testing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字方塊 11">
            <a:extLst>
              <a:ext uri="{FF2B5EF4-FFF2-40B4-BE49-F238E27FC236}">
                <a16:creationId xmlns:a16="http://schemas.microsoft.com/office/drawing/2014/main" id="{9E2B6E26-CB59-46F5-BB1A-7FA9A6678111}"/>
              </a:ext>
            </a:extLst>
          </p:cNvPr>
          <p:cNvSpPr txBox="1"/>
          <p:nvPr/>
        </p:nvSpPr>
        <p:spPr>
          <a:xfrm>
            <a:off x="3286575" y="423313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overfitting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文字方塊 12">
            <a:extLst>
              <a:ext uri="{FF2B5EF4-FFF2-40B4-BE49-F238E27FC236}">
                <a16:creationId xmlns:a16="http://schemas.microsoft.com/office/drawing/2014/main" id="{5A204754-E92D-4A9A-A648-D6648E3291D2}"/>
              </a:ext>
            </a:extLst>
          </p:cNvPr>
          <p:cNvSpPr txBox="1"/>
          <p:nvPr/>
        </p:nvSpPr>
        <p:spPr>
          <a:xfrm>
            <a:off x="6318591" y="423313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mismatch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文字方塊 13">
            <a:extLst>
              <a:ext uri="{FF2B5EF4-FFF2-40B4-BE49-F238E27FC236}">
                <a16:creationId xmlns:a16="http://schemas.microsoft.com/office/drawing/2014/main" id="{3714A1D3-C187-493F-A780-0779247562A7}"/>
              </a:ext>
            </a:extLst>
          </p:cNvPr>
          <p:cNvSpPr txBox="1"/>
          <p:nvPr/>
        </p:nvSpPr>
        <p:spPr>
          <a:xfrm>
            <a:off x="7351851" y="297035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字方塊 14">
            <a:extLst>
              <a:ext uri="{FF2B5EF4-FFF2-40B4-BE49-F238E27FC236}">
                <a16:creationId xmlns:a16="http://schemas.microsoft.com/office/drawing/2014/main" id="{24A90CA5-9DB1-403A-B927-77FE34CC89A1}"/>
              </a:ext>
            </a:extLst>
          </p:cNvPr>
          <p:cNvSpPr txBox="1"/>
          <p:nvPr/>
        </p:nvSpPr>
        <p:spPr>
          <a:xfrm>
            <a:off x="5094098" y="301169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線單箭頭接點 19">
            <a:extLst>
              <a:ext uri="{FF2B5EF4-FFF2-40B4-BE49-F238E27FC236}">
                <a16:creationId xmlns:a16="http://schemas.microsoft.com/office/drawing/2014/main" id="{9C529FF9-B9D0-46F2-B3A1-2A825C3A4397}"/>
              </a:ext>
            </a:extLst>
          </p:cNvPr>
          <p:cNvCxnSpPr>
            <a:cxnSpLocks/>
          </p:cNvCxnSpPr>
          <p:nvPr/>
        </p:nvCxnSpPr>
        <p:spPr>
          <a:xfrm flipH="1">
            <a:off x="2838223" y="118054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0">
            <a:extLst>
              <a:ext uri="{FF2B5EF4-FFF2-40B4-BE49-F238E27FC236}">
                <a16:creationId xmlns:a16="http://schemas.microsoft.com/office/drawing/2014/main" id="{C46062FB-2D4A-4861-9CD5-DA94CF7A5C4F}"/>
              </a:ext>
            </a:extLst>
          </p:cNvPr>
          <p:cNvCxnSpPr>
            <a:cxnSpLocks/>
          </p:cNvCxnSpPr>
          <p:nvPr/>
        </p:nvCxnSpPr>
        <p:spPr>
          <a:xfrm>
            <a:off x="4824187" y="118702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3">
            <a:extLst>
              <a:ext uri="{FF2B5EF4-FFF2-40B4-BE49-F238E27FC236}">
                <a16:creationId xmlns:a16="http://schemas.microsoft.com/office/drawing/2014/main" id="{63396776-B074-4E81-A0AE-F2A8CDCB2CEE}"/>
              </a:ext>
            </a:extLst>
          </p:cNvPr>
          <p:cNvCxnSpPr>
            <a:cxnSpLocks/>
          </p:cNvCxnSpPr>
          <p:nvPr/>
        </p:nvCxnSpPr>
        <p:spPr>
          <a:xfrm flipH="1">
            <a:off x="1630589" y="231496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5">
            <a:extLst>
              <a:ext uri="{FF2B5EF4-FFF2-40B4-BE49-F238E27FC236}">
                <a16:creationId xmlns:a16="http://schemas.microsoft.com/office/drawing/2014/main" id="{C852B356-BD11-4078-BDE6-96D40FA0C81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4552" y="233382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9">
            <a:extLst>
              <a:ext uri="{FF2B5EF4-FFF2-40B4-BE49-F238E27FC236}">
                <a16:creationId xmlns:a16="http://schemas.microsoft.com/office/drawing/2014/main" id="{D6FE65B4-7DC8-40B6-872F-3206967CA7DE}"/>
              </a:ext>
            </a:extLst>
          </p:cNvPr>
          <p:cNvCxnSpPr>
            <a:cxnSpLocks/>
          </p:cNvCxnSpPr>
          <p:nvPr/>
        </p:nvCxnSpPr>
        <p:spPr>
          <a:xfrm flipH="1">
            <a:off x="5705248" y="267122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1">
            <a:extLst>
              <a:ext uri="{FF2B5EF4-FFF2-40B4-BE49-F238E27FC236}">
                <a16:creationId xmlns:a16="http://schemas.microsoft.com/office/drawing/2014/main" id="{DFA4D490-8B0E-4A05-8ED8-CE4BDEF0222D}"/>
              </a:ext>
            </a:extLst>
          </p:cNvPr>
          <p:cNvCxnSpPr>
            <a:cxnSpLocks/>
          </p:cNvCxnSpPr>
          <p:nvPr/>
        </p:nvCxnSpPr>
        <p:spPr>
          <a:xfrm>
            <a:off x="6978527" y="267119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43">
            <a:extLst>
              <a:ext uri="{FF2B5EF4-FFF2-40B4-BE49-F238E27FC236}">
                <a16:creationId xmlns:a16="http://schemas.microsoft.com/office/drawing/2014/main" id="{272076F7-354C-46CA-91B8-11C97C619C14}"/>
              </a:ext>
            </a:extLst>
          </p:cNvPr>
          <p:cNvCxnSpPr>
            <a:cxnSpLocks/>
          </p:cNvCxnSpPr>
          <p:nvPr/>
        </p:nvCxnSpPr>
        <p:spPr>
          <a:xfrm flipH="1">
            <a:off x="4362572" y="405597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4">
            <a:extLst>
              <a:ext uri="{FF2B5EF4-FFF2-40B4-BE49-F238E27FC236}">
                <a16:creationId xmlns:a16="http://schemas.microsoft.com/office/drawing/2014/main" id="{71BD1D84-AD77-4469-B5DE-C12547B5FEE0}"/>
              </a:ext>
            </a:extLst>
          </p:cNvPr>
          <p:cNvCxnSpPr>
            <a:cxnSpLocks/>
          </p:cNvCxnSpPr>
          <p:nvPr/>
        </p:nvCxnSpPr>
        <p:spPr>
          <a:xfrm>
            <a:off x="5743011" y="407484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2">
            <a:extLst>
              <a:ext uri="{FF2B5EF4-FFF2-40B4-BE49-F238E27FC236}">
                <a16:creationId xmlns:a16="http://schemas.microsoft.com/office/drawing/2014/main" id="{9E15893F-F341-4EB1-97C7-463C190BC00E}"/>
              </a:ext>
            </a:extLst>
          </p:cNvPr>
          <p:cNvCxnSpPr>
            <a:cxnSpLocks/>
          </p:cNvCxnSpPr>
          <p:nvPr/>
        </p:nvCxnSpPr>
        <p:spPr>
          <a:xfrm flipH="1" flipV="1">
            <a:off x="1587386" y="410208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6">
            <a:extLst>
              <a:ext uri="{FF2B5EF4-FFF2-40B4-BE49-F238E27FC236}">
                <a16:creationId xmlns:a16="http://schemas.microsoft.com/office/drawing/2014/main" id="{36A249D9-0B69-4548-8E20-8025255F8C20}"/>
              </a:ext>
            </a:extLst>
          </p:cNvPr>
          <p:cNvCxnSpPr>
            <a:cxnSpLocks/>
          </p:cNvCxnSpPr>
          <p:nvPr/>
        </p:nvCxnSpPr>
        <p:spPr>
          <a:xfrm>
            <a:off x="1630928" y="619752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54">
            <a:extLst>
              <a:ext uri="{FF2B5EF4-FFF2-40B4-BE49-F238E27FC236}">
                <a16:creationId xmlns:a16="http://schemas.microsoft.com/office/drawing/2014/main" id="{D6840E19-E0AE-4513-9FBA-7F679261968E}"/>
              </a:ext>
            </a:extLst>
          </p:cNvPr>
          <p:cNvSpPr txBox="1"/>
          <p:nvPr/>
        </p:nvSpPr>
        <p:spPr>
          <a:xfrm>
            <a:off x="252612" y="5193043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trade-off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4" name="文字方塊 62">
            <a:extLst>
              <a:ext uri="{FF2B5EF4-FFF2-40B4-BE49-F238E27FC236}">
                <a16:creationId xmlns:a16="http://schemas.microsoft.com/office/drawing/2014/main" id="{D5927B7D-4015-4343-9936-88DDD4F16660}"/>
              </a:ext>
            </a:extLst>
          </p:cNvPr>
          <p:cNvSpPr txBox="1"/>
          <p:nvPr/>
        </p:nvSpPr>
        <p:spPr>
          <a:xfrm>
            <a:off x="448751" y="81539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General Guide</a:t>
            </a:r>
            <a:endParaRPr kumimoji="0" lang="zh-TW" altLang="en-US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8" name="文字方塊 35">
            <a:extLst>
              <a:ext uri="{FF2B5EF4-FFF2-40B4-BE49-F238E27FC236}">
                <a16:creationId xmlns:a16="http://schemas.microsoft.com/office/drawing/2014/main" id="{506D2311-9995-4540-90D6-6A32F833674B}"/>
              </a:ext>
            </a:extLst>
          </p:cNvPr>
          <p:cNvSpPr txBox="1"/>
          <p:nvPr/>
        </p:nvSpPr>
        <p:spPr>
          <a:xfrm>
            <a:off x="6767449" y="5147329"/>
            <a:ext cx="235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Transfer learning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9" name="文字方塊 36">
            <a:extLst>
              <a:ext uri="{FF2B5EF4-FFF2-40B4-BE49-F238E27FC236}">
                <a16:creationId xmlns:a16="http://schemas.microsoft.com/office/drawing/2014/main" id="{C6523551-1717-4C2B-A9A1-FF4D07E1915E}"/>
              </a:ext>
            </a:extLst>
          </p:cNvPr>
          <p:cNvSpPr txBox="1"/>
          <p:nvPr/>
        </p:nvSpPr>
        <p:spPr>
          <a:xfrm>
            <a:off x="2522825" y="596669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make your model simpler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0" name="文字方塊 37">
            <a:extLst>
              <a:ext uri="{FF2B5EF4-FFF2-40B4-BE49-F238E27FC236}">
                <a16:creationId xmlns:a16="http://schemas.microsoft.com/office/drawing/2014/main" id="{803B26F1-CFD7-44C0-AB14-3ED412DC400D}"/>
              </a:ext>
            </a:extLst>
          </p:cNvPr>
          <p:cNvSpPr txBox="1"/>
          <p:nvPr/>
        </p:nvSpPr>
        <p:spPr>
          <a:xfrm>
            <a:off x="2508931" y="516119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文字方塊 38">
            <a:extLst>
              <a:ext uri="{FF2B5EF4-FFF2-40B4-BE49-F238E27FC236}">
                <a16:creationId xmlns:a16="http://schemas.microsoft.com/office/drawing/2014/main" id="{D91C6A14-4EF8-474A-9D5F-96A81A4B92A6}"/>
              </a:ext>
            </a:extLst>
          </p:cNvPr>
          <p:cNvSpPr txBox="1"/>
          <p:nvPr/>
        </p:nvSpPr>
        <p:spPr>
          <a:xfrm>
            <a:off x="2513693" y="555953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data augmentation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598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pic>
        <p:nvPicPr>
          <p:cNvPr id="8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550E37CD-08AE-4E65-9FFE-91C220EB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529" y="3888100"/>
            <a:ext cx="1593392" cy="9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3">
            <a:extLst>
              <a:ext uri="{FF2B5EF4-FFF2-40B4-BE49-F238E27FC236}">
                <a16:creationId xmlns:a16="http://schemas.microsoft.com/office/drawing/2014/main" id="{77EA009F-9CC7-4C9F-9ADC-F1FFDC7A4449}"/>
              </a:ext>
            </a:extLst>
          </p:cNvPr>
          <p:cNvSpPr txBox="1"/>
          <p:nvPr/>
        </p:nvSpPr>
        <p:spPr>
          <a:xfrm>
            <a:off x="2894692" y="735363"/>
            <a:ext cx="38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 on 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文字方塊 4">
            <a:extLst>
              <a:ext uri="{FF2B5EF4-FFF2-40B4-BE49-F238E27FC236}">
                <a16:creationId xmlns:a16="http://schemas.microsoft.com/office/drawing/2014/main" id="{BC3F6A89-3C4D-4A62-9862-202ED1F0ACC3}"/>
              </a:ext>
            </a:extLst>
          </p:cNvPr>
          <p:cNvSpPr txBox="1"/>
          <p:nvPr/>
        </p:nvSpPr>
        <p:spPr>
          <a:xfrm>
            <a:off x="2587171" y="1332275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文字方塊 5">
            <a:extLst>
              <a:ext uri="{FF2B5EF4-FFF2-40B4-BE49-F238E27FC236}">
                <a16:creationId xmlns:a16="http://schemas.microsoft.com/office/drawing/2014/main" id="{DF076D1C-0F45-486C-AF5F-B55FCBB9B4FB}"/>
              </a:ext>
            </a:extLst>
          </p:cNvPr>
          <p:cNvSpPr txBox="1"/>
          <p:nvPr/>
        </p:nvSpPr>
        <p:spPr>
          <a:xfrm>
            <a:off x="5496381" y="1332274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字方塊 6">
            <a:extLst>
              <a:ext uri="{FF2B5EF4-FFF2-40B4-BE49-F238E27FC236}">
                <a16:creationId xmlns:a16="http://schemas.microsoft.com/office/drawing/2014/main" id="{FC360413-8EA0-4710-BF58-311793A812F1}"/>
              </a:ext>
            </a:extLst>
          </p:cNvPr>
          <p:cNvSpPr txBox="1"/>
          <p:nvPr/>
        </p:nvSpPr>
        <p:spPr>
          <a:xfrm>
            <a:off x="811779" y="2153124"/>
            <a:ext cx="155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model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bias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文字方塊 7">
            <a:extLst>
              <a:ext uri="{FF2B5EF4-FFF2-40B4-BE49-F238E27FC236}">
                <a16:creationId xmlns:a16="http://schemas.microsoft.com/office/drawing/2014/main" id="{C7815180-863A-42FB-AA35-BCB76C5B4008}"/>
              </a:ext>
            </a:extLst>
          </p:cNvPr>
          <p:cNvSpPr txBox="1"/>
          <p:nvPr/>
        </p:nvSpPr>
        <p:spPr>
          <a:xfrm>
            <a:off x="3286576" y="237551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optimization </a:t>
            </a:r>
          </a:p>
        </p:txBody>
      </p:sp>
      <p:sp>
        <p:nvSpPr>
          <p:cNvPr id="14" name="文字方塊 8">
            <a:extLst>
              <a:ext uri="{FF2B5EF4-FFF2-40B4-BE49-F238E27FC236}">
                <a16:creationId xmlns:a16="http://schemas.microsoft.com/office/drawing/2014/main" id="{A4B48E62-EB23-424A-879D-F59EC5C13A16}"/>
              </a:ext>
            </a:extLst>
          </p:cNvPr>
          <p:cNvSpPr txBox="1"/>
          <p:nvPr/>
        </p:nvSpPr>
        <p:spPr>
          <a:xfrm>
            <a:off x="475682" y="3271087"/>
            <a:ext cx="22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make your model complex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文字方塊 9">
            <a:extLst>
              <a:ext uri="{FF2B5EF4-FFF2-40B4-BE49-F238E27FC236}">
                <a16:creationId xmlns:a16="http://schemas.microsoft.com/office/drawing/2014/main" id="{20B388EC-603B-4CA1-89B2-C6086FB5B69A}"/>
              </a:ext>
            </a:extLst>
          </p:cNvPr>
          <p:cNvSpPr txBox="1"/>
          <p:nvPr/>
        </p:nvSpPr>
        <p:spPr>
          <a:xfrm>
            <a:off x="2731743" y="3269622"/>
            <a:ext cx="222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powerful optimization technology 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字方塊 10">
            <a:extLst>
              <a:ext uri="{FF2B5EF4-FFF2-40B4-BE49-F238E27FC236}">
                <a16:creationId xmlns:a16="http://schemas.microsoft.com/office/drawing/2014/main" id="{7F1CBBDE-8572-493A-A2D2-563C35626E7F}"/>
              </a:ext>
            </a:extLst>
          </p:cNvPr>
          <p:cNvSpPr txBox="1"/>
          <p:nvPr/>
        </p:nvSpPr>
        <p:spPr>
          <a:xfrm>
            <a:off x="5496381" y="222776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 on testing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字方塊 11">
            <a:extLst>
              <a:ext uri="{FF2B5EF4-FFF2-40B4-BE49-F238E27FC236}">
                <a16:creationId xmlns:a16="http://schemas.microsoft.com/office/drawing/2014/main" id="{9E2B6E26-CB59-46F5-BB1A-7FA9A6678111}"/>
              </a:ext>
            </a:extLst>
          </p:cNvPr>
          <p:cNvSpPr txBox="1"/>
          <p:nvPr/>
        </p:nvSpPr>
        <p:spPr>
          <a:xfrm>
            <a:off x="3286575" y="423313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overfitting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文字方塊 12">
            <a:extLst>
              <a:ext uri="{FF2B5EF4-FFF2-40B4-BE49-F238E27FC236}">
                <a16:creationId xmlns:a16="http://schemas.microsoft.com/office/drawing/2014/main" id="{5A204754-E92D-4A9A-A648-D6648E3291D2}"/>
              </a:ext>
            </a:extLst>
          </p:cNvPr>
          <p:cNvSpPr txBox="1"/>
          <p:nvPr/>
        </p:nvSpPr>
        <p:spPr>
          <a:xfrm>
            <a:off x="6318591" y="4233133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mismatch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文字方塊 13">
            <a:extLst>
              <a:ext uri="{FF2B5EF4-FFF2-40B4-BE49-F238E27FC236}">
                <a16:creationId xmlns:a16="http://schemas.microsoft.com/office/drawing/2014/main" id="{3714A1D3-C187-493F-A780-0779247562A7}"/>
              </a:ext>
            </a:extLst>
          </p:cNvPr>
          <p:cNvSpPr txBox="1"/>
          <p:nvPr/>
        </p:nvSpPr>
        <p:spPr>
          <a:xfrm>
            <a:off x="7351851" y="2970358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字方塊 14">
            <a:extLst>
              <a:ext uri="{FF2B5EF4-FFF2-40B4-BE49-F238E27FC236}">
                <a16:creationId xmlns:a16="http://schemas.microsoft.com/office/drawing/2014/main" id="{24A90CA5-9DB1-403A-B927-77FE34CC89A1}"/>
              </a:ext>
            </a:extLst>
          </p:cNvPr>
          <p:cNvSpPr txBox="1"/>
          <p:nvPr/>
        </p:nvSpPr>
        <p:spPr>
          <a:xfrm>
            <a:off x="5094098" y="3011692"/>
            <a:ext cx="155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線單箭頭接點 19">
            <a:extLst>
              <a:ext uri="{FF2B5EF4-FFF2-40B4-BE49-F238E27FC236}">
                <a16:creationId xmlns:a16="http://schemas.microsoft.com/office/drawing/2014/main" id="{9C529FF9-B9D0-46F2-B3A1-2A825C3A4397}"/>
              </a:ext>
            </a:extLst>
          </p:cNvPr>
          <p:cNvCxnSpPr>
            <a:cxnSpLocks/>
          </p:cNvCxnSpPr>
          <p:nvPr/>
        </p:nvCxnSpPr>
        <p:spPr>
          <a:xfrm flipH="1">
            <a:off x="2838223" y="1180544"/>
            <a:ext cx="1979161" cy="10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0">
            <a:extLst>
              <a:ext uri="{FF2B5EF4-FFF2-40B4-BE49-F238E27FC236}">
                <a16:creationId xmlns:a16="http://schemas.microsoft.com/office/drawing/2014/main" id="{C46062FB-2D4A-4861-9CD5-DA94CF7A5C4F}"/>
              </a:ext>
            </a:extLst>
          </p:cNvPr>
          <p:cNvCxnSpPr>
            <a:cxnSpLocks/>
          </p:cNvCxnSpPr>
          <p:nvPr/>
        </p:nvCxnSpPr>
        <p:spPr>
          <a:xfrm>
            <a:off x="4824187" y="1187027"/>
            <a:ext cx="2027461" cy="1097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3">
            <a:extLst>
              <a:ext uri="{FF2B5EF4-FFF2-40B4-BE49-F238E27FC236}">
                <a16:creationId xmlns:a16="http://schemas.microsoft.com/office/drawing/2014/main" id="{63396776-B074-4E81-A0AE-F2A8CDCB2CEE}"/>
              </a:ext>
            </a:extLst>
          </p:cNvPr>
          <p:cNvCxnSpPr>
            <a:cxnSpLocks/>
          </p:cNvCxnSpPr>
          <p:nvPr/>
        </p:nvCxnSpPr>
        <p:spPr>
          <a:xfrm flipH="1">
            <a:off x="1630589" y="2314961"/>
            <a:ext cx="1137557" cy="8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5">
            <a:extLst>
              <a:ext uri="{FF2B5EF4-FFF2-40B4-BE49-F238E27FC236}">
                <a16:creationId xmlns:a16="http://schemas.microsoft.com/office/drawing/2014/main" id="{C852B356-BD11-4078-BDE6-96D40FA0C81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4552" y="2333824"/>
            <a:ext cx="988895" cy="93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9">
            <a:extLst>
              <a:ext uri="{FF2B5EF4-FFF2-40B4-BE49-F238E27FC236}">
                <a16:creationId xmlns:a16="http://schemas.microsoft.com/office/drawing/2014/main" id="{D6FE65B4-7DC8-40B6-872F-3206967CA7DE}"/>
              </a:ext>
            </a:extLst>
          </p:cNvPr>
          <p:cNvCxnSpPr>
            <a:cxnSpLocks/>
          </p:cNvCxnSpPr>
          <p:nvPr/>
        </p:nvCxnSpPr>
        <p:spPr>
          <a:xfrm flipH="1">
            <a:off x="5705248" y="2671223"/>
            <a:ext cx="1226687" cy="13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1">
            <a:extLst>
              <a:ext uri="{FF2B5EF4-FFF2-40B4-BE49-F238E27FC236}">
                <a16:creationId xmlns:a16="http://schemas.microsoft.com/office/drawing/2014/main" id="{DFA4D490-8B0E-4A05-8ED8-CE4BDEF0222D}"/>
              </a:ext>
            </a:extLst>
          </p:cNvPr>
          <p:cNvCxnSpPr>
            <a:cxnSpLocks/>
          </p:cNvCxnSpPr>
          <p:nvPr/>
        </p:nvCxnSpPr>
        <p:spPr>
          <a:xfrm>
            <a:off x="6978527" y="2671195"/>
            <a:ext cx="1406315" cy="128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43">
            <a:extLst>
              <a:ext uri="{FF2B5EF4-FFF2-40B4-BE49-F238E27FC236}">
                <a16:creationId xmlns:a16="http://schemas.microsoft.com/office/drawing/2014/main" id="{272076F7-354C-46CA-91B8-11C97C619C14}"/>
              </a:ext>
            </a:extLst>
          </p:cNvPr>
          <p:cNvCxnSpPr>
            <a:cxnSpLocks/>
          </p:cNvCxnSpPr>
          <p:nvPr/>
        </p:nvCxnSpPr>
        <p:spPr>
          <a:xfrm flipH="1">
            <a:off x="4362572" y="4055978"/>
            <a:ext cx="1294035" cy="10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4">
            <a:extLst>
              <a:ext uri="{FF2B5EF4-FFF2-40B4-BE49-F238E27FC236}">
                <a16:creationId xmlns:a16="http://schemas.microsoft.com/office/drawing/2014/main" id="{71BD1D84-AD77-4469-B5DE-C12547B5FEE0}"/>
              </a:ext>
            </a:extLst>
          </p:cNvPr>
          <p:cNvCxnSpPr>
            <a:cxnSpLocks/>
          </p:cNvCxnSpPr>
          <p:nvPr/>
        </p:nvCxnSpPr>
        <p:spPr>
          <a:xfrm>
            <a:off x="5743011" y="4074841"/>
            <a:ext cx="1315119" cy="1102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2">
            <a:extLst>
              <a:ext uri="{FF2B5EF4-FFF2-40B4-BE49-F238E27FC236}">
                <a16:creationId xmlns:a16="http://schemas.microsoft.com/office/drawing/2014/main" id="{9E15893F-F341-4EB1-97C7-463C190BC00E}"/>
              </a:ext>
            </a:extLst>
          </p:cNvPr>
          <p:cNvCxnSpPr>
            <a:cxnSpLocks/>
          </p:cNvCxnSpPr>
          <p:nvPr/>
        </p:nvCxnSpPr>
        <p:spPr>
          <a:xfrm flipH="1" flipV="1">
            <a:off x="1587386" y="4102084"/>
            <a:ext cx="0" cy="21099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6">
            <a:extLst>
              <a:ext uri="{FF2B5EF4-FFF2-40B4-BE49-F238E27FC236}">
                <a16:creationId xmlns:a16="http://schemas.microsoft.com/office/drawing/2014/main" id="{36A249D9-0B69-4548-8E20-8025255F8C20}"/>
              </a:ext>
            </a:extLst>
          </p:cNvPr>
          <p:cNvCxnSpPr>
            <a:cxnSpLocks/>
          </p:cNvCxnSpPr>
          <p:nvPr/>
        </p:nvCxnSpPr>
        <p:spPr>
          <a:xfrm>
            <a:off x="1630928" y="6197522"/>
            <a:ext cx="891897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54">
            <a:extLst>
              <a:ext uri="{FF2B5EF4-FFF2-40B4-BE49-F238E27FC236}">
                <a16:creationId xmlns:a16="http://schemas.microsoft.com/office/drawing/2014/main" id="{D6840E19-E0AE-4513-9FBA-7F679261968E}"/>
              </a:ext>
            </a:extLst>
          </p:cNvPr>
          <p:cNvSpPr txBox="1"/>
          <p:nvPr/>
        </p:nvSpPr>
        <p:spPr>
          <a:xfrm>
            <a:off x="252612" y="5193043"/>
            <a:ext cx="15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trade-off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4" name="文字方塊 62">
            <a:extLst>
              <a:ext uri="{FF2B5EF4-FFF2-40B4-BE49-F238E27FC236}">
                <a16:creationId xmlns:a16="http://schemas.microsoft.com/office/drawing/2014/main" id="{D5927B7D-4015-4343-9936-88DDD4F16660}"/>
              </a:ext>
            </a:extLst>
          </p:cNvPr>
          <p:cNvSpPr txBox="1"/>
          <p:nvPr/>
        </p:nvSpPr>
        <p:spPr>
          <a:xfrm>
            <a:off x="448751" y="815396"/>
            <a:ext cx="1729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General Guide</a:t>
            </a:r>
            <a:endParaRPr kumimoji="0" lang="zh-TW" altLang="en-US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5" name="矩形: 圓角 60">
            <a:extLst>
              <a:ext uri="{FF2B5EF4-FFF2-40B4-BE49-F238E27FC236}">
                <a16:creationId xmlns:a16="http://schemas.microsoft.com/office/drawing/2014/main" id="{8F2367FB-BDBF-4337-8D90-50165F5AD7B1}"/>
              </a:ext>
            </a:extLst>
          </p:cNvPr>
          <p:cNvSpPr/>
          <p:nvPr/>
        </p:nvSpPr>
        <p:spPr>
          <a:xfrm>
            <a:off x="3474739" y="735364"/>
            <a:ext cx="2697150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6" name="矩形: 圓角 65">
            <a:extLst>
              <a:ext uri="{FF2B5EF4-FFF2-40B4-BE49-F238E27FC236}">
                <a16:creationId xmlns:a16="http://schemas.microsoft.com/office/drawing/2014/main" id="{B28E64EC-CDA8-4A62-9860-CA0533E09FB6}"/>
              </a:ext>
            </a:extLst>
          </p:cNvPr>
          <p:cNvSpPr/>
          <p:nvPr/>
        </p:nvSpPr>
        <p:spPr>
          <a:xfrm>
            <a:off x="5869704" y="1292547"/>
            <a:ext cx="862201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矩形: 圓角 66">
            <a:extLst>
              <a:ext uri="{FF2B5EF4-FFF2-40B4-BE49-F238E27FC236}">
                <a16:creationId xmlns:a16="http://schemas.microsoft.com/office/drawing/2014/main" id="{7440CF7B-02F0-4F34-88C6-06AC4AC40276}"/>
              </a:ext>
            </a:extLst>
          </p:cNvPr>
          <p:cNvSpPr/>
          <p:nvPr/>
        </p:nvSpPr>
        <p:spPr>
          <a:xfrm>
            <a:off x="5415036" y="3022347"/>
            <a:ext cx="829655" cy="4403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8" name="文字方塊 35">
            <a:extLst>
              <a:ext uri="{FF2B5EF4-FFF2-40B4-BE49-F238E27FC236}">
                <a16:creationId xmlns:a16="http://schemas.microsoft.com/office/drawing/2014/main" id="{506D2311-9995-4540-90D6-6A32F833674B}"/>
              </a:ext>
            </a:extLst>
          </p:cNvPr>
          <p:cNvSpPr txBox="1"/>
          <p:nvPr/>
        </p:nvSpPr>
        <p:spPr>
          <a:xfrm>
            <a:off x="6767449" y="5147329"/>
            <a:ext cx="235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Transfer learning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9" name="文字方塊 36">
            <a:extLst>
              <a:ext uri="{FF2B5EF4-FFF2-40B4-BE49-F238E27FC236}">
                <a16:creationId xmlns:a16="http://schemas.microsoft.com/office/drawing/2014/main" id="{C6523551-1717-4C2B-A9A1-FF4D07E1915E}"/>
              </a:ext>
            </a:extLst>
          </p:cNvPr>
          <p:cNvSpPr txBox="1"/>
          <p:nvPr/>
        </p:nvSpPr>
        <p:spPr>
          <a:xfrm>
            <a:off x="2522825" y="5966690"/>
            <a:ext cx="362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make your model simpler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0" name="文字方塊 37">
            <a:extLst>
              <a:ext uri="{FF2B5EF4-FFF2-40B4-BE49-F238E27FC236}">
                <a16:creationId xmlns:a16="http://schemas.microsoft.com/office/drawing/2014/main" id="{803B26F1-CFD7-44C0-AB14-3ED412DC400D}"/>
              </a:ext>
            </a:extLst>
          </p:cNvPr>
          <p:cNvSpPr txBox="1"/>
          <p:nvPr/>
        </p:nvSpPr>
        <p:spPr>
          <a:xfrm>
            <a:off x="2508931" y="5161193"/>
            <a:ext cx="43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more training data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文字方塊 38">
            <a:extLst>
              <a:ext uri="{FF2B5EF4-FFF2-40B4-BE49-F238E27FC236}">
                <a16:creationId xmlns:a16="http://schemas.microsoft.com/office/drawing/2014/main" id="{D91C6A14-4EF8-474A-9D5F-96A81A4B92A6}"/>
              </a:ext>
            </a:extLst>
          </p:cNvPr>
          <p:cNvSpPr txBox="1"/>
          <p:nvPr/>
        </p:nvSpPr>
        <p:spPr>
          <a:xfrm>
            <a:off x="2513693" y="5559536"/>
            <a:ext cx="34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data augmentation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2" name="矩形: 圓角 35">
            <a:extLst>
              <a:ext uri="{FF2B5EF4-FFF2-40B4-BE49-F238E27FC236}">
                <a16:creationId xmlns:a16="http://schemas.microsoft.com/office/drawing/2014/main" id="{9A2D708A-D0CE-48D0-8E00-4CA50F3C0A3F}"/>
              </a:ext>
            </a:extLst>
          </p:cNvPr>
          <p:cNvSpPr/>
          <p:nvPr/>
        </p:nvSpPr>
        <p:spPr>
          <a:xfrm>
            <a:off x="6254654" y="4204103"/>
            <a:ext cx="1481345" cy="451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69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Framework of ML —— Mismatch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4C41660-E88A-4BF6-8083-52B78117BAE7}"/>
              </a:ext>
            </a:extLst>
          </p:cNvPr>
          <p:cNvSpPr txBox="1">
            <a:spLocks/>
          </p:cNvSpPr>
          <p:nvPr/>
        </p:nvSpPr>
        <p:spPr>
          <a:xfrm>
            <a:off x="628650" y="1311275"/>
            <a:ext cx="7886700" cy="492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Your training and testing data have different distributions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9" name="圖片 6">
            <a:extLst>
              <a:ext uri="{FF2B5EF4-FFF2-40B4-BE49-F238E27FC236}">
                <a16:creationId xmlns:a16="http://schemas.microsoft.com/office/drawing/2014/main" id="{515FBE7D-8265-4AFA-9F4A-65A4A9F9F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2936"/>
            <a:ext cx="9144000" cy="921558"/>
          </a:xfrm>
          <a:prstGeom prst="rect">
            <a:avLst/>
          </a:prstGeom>
        </p:spPr>
      </p:pic>
      <p:pic>
        <p:nvPicPr>
          <p:cNvPr id="10" name="圖片 8">
            <a:extLst>
              <a:ext uri="{FF2B5EF4-FFF2-40B4-BE49-F238E27FC236}">
                <a16:creationId xmlns:a16="http://schemas.microsoft.com/office/drawing/2014/main" id="{81625B12-0BDD-439E-91C6-87DFD2F33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9831"/>
            <a:ext cx="9144000" cy="1064712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751965C2-1D74-41ED-8809-0021DC4B38D5}"/>
              </a:ext>
            </a:extLst>
          </p:cNvPr>
          <p:cNvSpPr txBox="1"/>
          <p:nvPr/>
        </p:nvSpPr>
        <p:spPr>
          <a:xfrm>
            <a:off x="0" y="2808166"/>
            <a:ext cx="354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黑体"/>
                <a:cs typeface="+mn-cs"/>
              </a:rPr>
              <a:t>Training Data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字方塊 10">
            <a:extLst>
              <a:ext uri="{FF2B5EF4-FFF2-40B4-BE49-F238E27FC236}">
                <a16:creationId xmlns:a16="http://schemas.microsoft.com/office/drawing/2014/main" id="{A498AAEB-5BC0-4993-8996-69DE9985F497}"/>
              </a:ext>
            </a:extLst>
          </p:cNvPr>
          <p:cNvSpPr txBox="1"/>
          <p:nvPr/>
        </p:nvSpPr>
        <p:spPr>
          <a:xfrm>
            <a:off x="0" y="4621271"/>
            <a:ext cx="354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黑体"/>
                <a:cs typeface="+mn-cs"/>
              </a:rPr>
              <a:t>Testing Data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文字方塊 11">
            <a:extLst>
              <a:ext uri="{FF2B5EF4-FFF2-40B4-BE49-F238E27FC236}">
                <a16:creationId xmlns:a16="http://schemas.microsoft.com/office/drawing/2014/main" id="{8341B64C-82F6-48C4-8A77-378AE73D7DE9}"/>
              </a:ext>
            </a:extLst>
          </p:cNvPr>
          <p:cNvSpPr txBox="1"/>
          <p:nvPr/>
        </p:nvSpPr>
        <p:spPr>
          <a:xfrm>
            <a:off x="2965904" y="4235089"/>
            <a:ext cx="612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Simply increasing the training data will not help.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文字方塊 20">
            <a:extLst>
              <a:ext uri="{FF2B5EF4-FFF2-40B4-BE49-F238E27FC236}">
                <a16:creationId xmlns:a16="http://schemas.microsoft.com/office/drawing/2014/main" id="{F0652A75-3E6B-421A-B80E-0F92105F3B3A}"/>
              </a:ext>
            </a:extLst>
          </p:cNvPr>
          <p:cNvSpPr txBox="1"/>
          <p:nvPr/>
        </p:nvSpPr>
        <p:spPr>
          <a:xfrm>
            <a:off x="2911311" y="1643682"/>
            <a:ext cx="5417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Be aware of how data is generated.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56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Small Gradient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pic>
        <p:nvPicPr>
          <p:cNvPr id="8" name="圖片 22">
            <a:extLst>
              <a:ext uri="{FF2B5EF4-FFF2-40B4-BE49-F238E27FC236}">
                <a16:creationId xmlns:a16="http://schemas.microsoft.com/office/drawing/2014/main" id="{8856C03D-2401-4B0A-BB70-66A3217A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92" y="1259295"/>
            <a:ext cx="3306852" cy="2701452"/>
          </a:xfrm>
          <a:prstGeom prst="rect">
            <a:avLst/>
          </a:prstGeom>
        </p:spPr>
      </p:pic>
      <p:sp>
        <p:nvSpPr>
          <p:cNvPr id="9" name="橢圓 23">
            <a:extLst>
              <a:ext uri="{FF2B5EF4-FFF2-40B4-BE49-F238E27FC236}">
                <a16:creationId xmlns:a16="http://schemas.microsoft.com/office/drawing/2014/main" id="{B44B9FFC-32F5-47AF-914F-EADF96DA2835}"/>
              </a:ext>
            </a:extLst>
          </p:cNvPr>
          <p:cNvSpPr/>
          <p:nvPr/>
        </p:nvSpPr>
        <p:spPr>
          <a:xfrm>
            <a:off x="3781945" y="2617727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C2CE55-F9B4-425C-907E-CB2969396C68}"/>
              </a:ext>
            </a:extLst>
          </p:cNvPr>
          <p:cNvSpPr/>
          <p:nvPr/>
        </p:nvSpPr>
        <p:spPr>
          <a:xfrm>
            <a:off x="3366810" y="1557749"/>
            <a:ext cx="177228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minima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94247CCE-ED28-4D0B-AE9B-4A3B1A92F271}"/>
              </a:ext>
            </a:extLst>
          </p:cNvPr>
          <p:cNvSpPr txBox="1">
            <a:spLocks/>
          </p:cNvSpPr>
          <p:nvPr/>
        </p:nvSpPr>
        <p:spPr>
          <a:xfrm>
            <a:off x="137086" y="7868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Optimization Fails because ……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cxnSp>
        <p:nvCxnSpPr>
          <p:cNvPr id="12" name="直線單箭頭接點 3">
            <a:extLst>
              <a:ext uri="{FF2B5EF4-FFF2-40B4-BE49-F238E27FC236}">
                <a16:creationId xmlns:a16="http://schemas.microsoft.com/office/drawing/2014/main" id="{223F61E0-BFA8-4A34-AC9F-B3D167B3004D}"/>
              </a:ext>
            </a:extLst>
          </p:cNvPr>
          <p:cNvCxnSpPr>
            <a:cxnSpLocks/>
          </p:cNvCxnSpPr>
          <p:nvPr/>
        </p:nvCxnSpPr>
        <p:spPr>
          <a:xfrm>
            <a:off x="1403737" y="6513721"/>
            <a:ext cx="39402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4">
            <a:extLst>
              <a:ext uri="{FF2B5EF4-FFF2-40B4-BE49-F238E27FC236}">
                <a16:creationId xmlns:a16="http://schemas.microsoft.com/office/drawing/2014/main" id="{323C7929-E598-4592-9B61-DC0F28AF9C92}"/>
              </a:ext>
            </a:extLst>
          </p:cNvPr>
          <p:cNvCxnSpPr>
            <a:cxnSpLocks/>
          </p:cNvCxnSpPr>
          <p:nvPr/>
        </p:nvCxnSpPr>
        <p:spPr>
          <a:xfrm flipH="1" flipV="1">
            <a:off x="1403738" y="3138754"/>
            <a:ext cx="1" cy="337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6">
            <a:extLst>
              <a:ext uri="{FF2B5EF4-FFF2-40B4-BE49-F238E27FC236}">
                <a16:creationId xmlns:a16="http://schemas.microsoft.com/office/drawing/2014/main" id="{8540A37B-D625-489C-B47B-C13FA02E3295}"/>
              </a:ext>
            </a:extLst>
          </p:cNvPr>
          <p:cNvSpPr txBox="1"/>
          <p:nvPr/>
        </p:nvSpPr>
        <p:spPr>
          <a:xfrm>
            <a:off x="2384640" y="6006208"/>
            <a:ext cx="1695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updates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文字方塊 7">
            <a:extLst>
              <a:ext uri="{FF2B5EF4-FFF2-40B4-BE49-F238E27FC236}">
                <a16:creationId xmlns:a16="http://schemas.microsoft.com/office/drawing/2014/main" id="{8D6D3162-F651-4E5C-8BE6-BCA8C788DD26}"/>
              </a:ext>
            </a:extLst>
          </p:cNvPr>
          <p:cNvSpPr txBox="1"/>
          <p:nvPr/>
        </p:nvSpPr>
        <p:spPr>
          <a:xfrm>
            <a:off x="73703" y="3138754"/>
            <a:ext cx="124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training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16" name="群組 13">
            <a:extLst>
              <a:ext uri="{FF2B5EF4-FFF2-40B4-BE49-F238E27FC236}">
                <a16:creationId xmlns:a16="http://schemas.microsoft.com/office/drawing/2014/main" id="{0D986B0B-1B8C-4933-B3AF-34D66ABB2405}"/>
              </a:ext>
            </a:extLst>
          </p:cNvPr>
          <p:cNvGrpSpPr/>
          <p:nvPr/>
        </p:nvGrpSpPr>
        <p:grpSpPr>
          <a:xfrm>
            <a:off x="1618935" y="3402177"/>
            <a:ext cx="3655031" cy="2254641"/>
            <a:chOff x="2043998" y="2507859"/>
            <a:chExt cx="3655031" cy="2254641"/>
          </a:xfrm>
        </p:grpSpPr>
        <p:sp>
          <p:nvSpPr>
            <p:cNvPr id="17" name="手繪多邊形: 圖案 9">
              <a:extLst>
                <a:ext uri="{FF2B5EF4-FFF2-40B4-BE49-F238E27FC236}">
                  <a16:creationId xmlns:a16="http://schemas.microsoft.com/office/drawing/2014/main" id="{63109348-49BD-47A7-B69E-D589E922D497}"/>
                </a:ext>
              </a:extLst>
            </p:cNvPr>
            <p:cNvSpPr/>
            <p:nvPr/>
          </p:nvSpPr>
          <p:spPr>
            <a:xfrm>
              <a:off x="2043998" y="2507859"/>
              <a:ext cx="2528002" cy="2159385"/>
            </a:xfrm>
            <a:custGeom>
              <a:avLst/>
              <a:gdLst>
                <a:gd name="connsiteX0" fmla="*/ 0 w 3543093"/>
                <a:gd name="connsiteY0" fmla="*/ 0 h 2843077"/>
                <a:gd name="connsiteX1" fmla="*/ 99752 w 3543093"/>
                <a:gd name="connsiteY1" fmla="*/ 182880 h 2843077"/>
                <a:gd name="connsiteX2" fmla="*/ 116378 w 3543093"/>
                <a:gd name="connsiteY2" fmla="*/ 232756 h 2843077"/>
                <a:gd name="connsiteX3" fmla="*/ 133003 w 3543093"/>
                <a:gd name="connsiteY3" fmla="*/ 349135 h 2843077"/>
                <a:gd name="connsiteX4" fmla="*/ 149629 w 3543093"/>
                <a:gd name="connsiteY4" fmla="*/ 482138 h 2843077"/>
                <a:gd name="connsiteX5" fmla="*/ 182880 w 3543093"/>
                <a:gd name="connsiteY5" fmla="*/ 581891 h 2843077"/>
                <a:gd name="connsiteX6" fmla="*/ 232756 w 3543093"/>
                <a:gd name="connsiteY6" fmla="*/ 598516 h 2843077"/>
                <a:gd name="connsiteX7" fmla="*/ 299258 w 3543093"/>
                <a:gd name="connsiteY7" fmla="*/ 415636 h 2843077"/>
                <a:gd name="connsiteX8" fmla="*/ 315883 w 3543093"/>
                <a:gd name="connsiteY8" fmla="*/ 332509 h 2843077"/>
                <a:gd name="connsiteX9" fmla="*/ 349134 w 3543093"/>
                <a:gd name="connsiteY9" fmla="*/ 232756 h 2843077"/>
                <a:gd name="connsiteX10" fmla="*/ 365760 w 3543093"/>
                <a:gd name="connsiteY10" fmla="*/ 814647 h 2843077"/>
                <a:gd name="connsiteX11" fmla="*/ 399011 w 3543093"/>
                <a:gd name="connsiteY11" fmla="*/ 914400 h 2843077"/>
                <a:gd name="connsiteX12" fmla="*/ 415636 w 3543093"/>
                <a:gd name="connsiteY12" fmla="*/ 997527 h 2843077"/>
                <a:gd name="connsiteX13" fmla="*/ 432261 w 3543093"/>
                <a:gd name="connsiteY13" fmla="*/ 1064029 h 2843077"/>
                <a:gd name="connsiteX14" fmla="*/ 465512 w 3543093"/>
                <a:gd name="connsiteY14" fmla="*/ 881149 h 2843077"/>
                <a:gd name="connsiteX15" fmla="*/ 482138 w 3543093"/>
                <a:gd name="connsiteY15" fmla="*/ 714895 h 2843077"/>
                <a:gd name="connsiteX16" fmla="*/ 498763 w 3543093"/>
                <a:gd name="connsiteY16" fmla="*/ 615142 h 2843077"/>
                <a:gd name="connsiteX17" fmla="*/ 532014 w 3543093"/>
                <a:gd name="connsiteY17" fmla="*/ 681644 h 2843077"/>
                <a:gd name="connsiteX18" fmla="*/ 598516 w 3543093"/>
                <a:gd name="connsiteY18" fmla="*/ 1030778 h 2843077"/>
                <a:gd name="connsiteX19" fmla="*/ 648392 w 3543093"/>
                <a:gd name="connsiteY19" fmla="*/ 931026 h 2843077"/>
                <a:gd name="connsiteX20" fmla="*/ 698269 w 3543093"/>
                <a:gd name="connsiteY20" fmla="*/ 847898 h 2843077"/>
                <a:gd name="connsiteX21" fmla="*/ 781396 w 3543093"/>
                <a:gd name="connsiteY21" fmla="*/ 714895 h 2843077"/>
                <a:gd name="connsiteX22" fmla="*/ 798021 w 3543093"/>
                <a:gd name="connsiteY22" fmla="*/ 665018 h 2843077"/>
                <a:gd name="connsiteX23" fmla="*/ 831272 w 3543093"/>
                <a:gd name="connsiteY23" fmla="*/ 615142 h 2843077"/>
                <a:gd name="connsiteX24" fmla="*/ 847898 w 3543093"/>
                <a:gd name="connsiteY24" fmla="*/ 714895 h 2843077"/>
                <a:gd name="connsiteX25" fmla="*/ 864523 w 3543093"/>
                <a:gd name="connsiteY25" fmla="*/ 1030778 h 2843077"/>
                <a:gd name="connsiteX26" fmla="*/ 914400 w 3543093"/>
                <a:gd name="connsiteY26" fmla="*/ 1014153 h 2843077"/>
                <a:gd name="connsiteX27" fmla="*/ 964276 w 3543093"/>
                <a:gd name="connsiteY27" fmla="*/ 864524 h 2843077"/>
                <a:gd name="connsiteX28" fmla="*/ 980901 w 3543093"/>
                <a:gd name="connsiteY28" fmla="*/ 1313411 h 2843077"/>
                <a:gd name="connsiteX29" fmla="*/ 1030778 w 3543093"/>
                <a:gd name="connsiteY29" fmla="*/ 1263535 h 2843077"/>
                <a:gd name="connsiteX30" fmla="*/ 1064029 w 3543093"/>
                <a:gd name="connsiteY30" fmla="*/ 1197033 h 2843077"/>
                <a:gd name="connsiteX31" fmla="*/ 1080654 w 3543093"/>
                <a:gd name="connsiteY31" fmla="*/ 1280160 h 2843077"/>
                <a:gd name="connsiteX32" fmla="*/ 1113905 w 3543093"/>
                <a:gd name="connsiteY32" fmla="*/ 1496291 h 2843077"/>
                <a:gd name="connsiteX33" fmla="*/ 1130531 w 3543093"/>
                <a:gd name="connsiteY33" fmla="*/ 1413164 h 2843077"/>
                <a:gd name="connsiteX34" fmla="*/ 1147156 w 3543093"/>
                <a:gd name="connsiteY34" fmla="*/ 1346662 h 2843077"/>
                <a:gd name="connsiteX35" fmla="*/ 1163781 w 3543093"/>
                <a:gd name="connsiteY35" fmla="*/ 1662546 h 2843077"/>
                <a:gd name="connsiteX36" fmla="*/ 1246909 w 3543093"/>
                <a:gd name="connsiteY36" fmla="*/ 1512916 h 2843077"/>
                <a:gd name="connsiteX37" fmla="*/ 1330036 w 3543093"/>
                <a:gd name="connsiteY37" fmla="*/ 1579418 h 2843077"/>
                <a:gd name="connsiteX38" fmla="*/ 1379912 w 3543093"/>
                <a:gd name="connsiteY38" fmla="*/ 1512916 h 2843077"/>
                <a:gd name="connsiteX39" fmla="*/ 1396538 w 3543093"/>
                <a:gd name="connsiteY39" fmla="*/ 1629295 h 2843077"/>
                <a:gd name="connsiteX40" fmla="*/ 1429789 w 3543093"/>
                <a:gd name="connsiteY40" fmla="*/ 1878676 h 2843077"/>
                <a:gd name="connsiteX41" fmla="*/ 1512916 w 3543093"/>
                <a:gd name="connsiteY41" fmla="*/ 1978429 h 2843077"/>
                <a:gd name="connsiteX42" fmla="*/ 1562792 w 3543093"/>
                <a:gd name="connsiteY42" fmla="*/ 2044931 h 2843077"/>
                <a:gd name="connsiteX43" fmla="*/ 1579418 w 3543093"/>
                <a:gd name="connsiteY43" fmla="*/ 2094807 h 2843077"/>
                <a:gd name="connsiteX44" fmla="*/ 1629294 w 3543093"/>
                <a:gd name="connsiteY44" fmla="*/ 2144684 h 2843077"/>
                <a:gd name="connsiteX45" fmla="*/ 1662545 w 3543093"/>
                <a:gd name="connsiteY45" fmla="*/ 2194560 h 2843077"/>
                <a:gd name="connsiteX46" fmla="*/ 1712421 w 3543093"/>
                <a:gd name="connsiteY46" fmla="*/ 2028306 h 2843077"/>
                <a:gd name="connsiteX47" fmla="*/ 1729047 w 3543093"/>
                <a:gd name="connsiteY47" fmla="*/ 1895302 h 2843077"/>
                <a:gd name="connsiteX48" fmla="*/ 1762298 w 3543093"/>
                <a:gd name="connsiteY48" fmla="*/ 1695796 h 2843077"/>
                <a:gd name="connsiteX49" fmla="*/ 1778923 w 3543093"/>
                <a:gd name="connsiteY49" fmla="*/ 2111433 h 2843077"/>
                <a:gd name="connsiteX50" fmla="*/ 1828800 w 3543093"/>
                <a:gd name="connsiteY50" fmla="*/ 2144684 h 2843077"/>
                <a:gd name="connsiteX51" fmla="*/ 1862051 w 3543093"/>
                <a:gd name="connsiteY51" fmla="*/ 2094807 h 2843077"/>
                <a:gd name="connsiteX52" fmla="*/ 1878676 w 3543093"/>
                <a:gd name="connsiteY52" fmla="*/ 2211186 h 2843077"/>
                <a:gd name="connsiteX53" fmla="*/ 1895301 w 3543093"/>
                <a:gd name="connsiteY53" fmla="*/ 2261062 h 2843077"/>
                <a:gd name="connsiteX54" fmla="*/ 1961803 w 3543093"/>
                <a:gd name="connsiteY54" fmla="*/ 2244436 h 2843077"/>
                <a:gd name="connsiteX55" fmla="*/ 1978429 w 3543093"/>
                <a:gd name="connsiteY55" fmla="*/ 2394066 h 2843077"/>
                <a:gd name="connsiteX56" fmla="*/ 1995054 w 3543093"/>
                <a:gd name="connsiteY56" fmla="*/ 2460567 h 2843077"/>
                <a:gd name="connsiteX57" fmla="*/ 2044931 w 3543093"/>
                <a:gd name="connsiteY57" fmla="*/ 2394066 h 2843077"/>
                <a:gd name="connsiteX58" fmla="*/ 2061556 w 3543093"/>
                <a:gd name="connsiteY58" fmla="*/ 2327564 h 2843077"/>
                <a:gd name="connsiteX59" fmla="*/ 2078181 w 3543093"/>
                <a:gd name="connsiteY59" fmla="*/ 2443942 h 2843077"/>
                <a:gd name="connsiteX60" fmla="*/ 2161309 w 3543093"/>
                <a:gd name="connsiteY60" fmla="*/ 2676698 h 2843077"/>
                <a:gd name="connsiteX61" fmla="*/ 2211185 w 3543093"/>
                <a:gd name="connsiteY61" fmla="*/ 2643447 h 2843077"/>
                <a:gd name="connsiteX62" fmla="*/ 2227811 w 3543093"/>
                <a:gd name="connsiteY62" fmla="*/ 2510444 h 2843077"/>
                <a:gd name="connsiteX63" fmla="*/ 2327563 w 3543093"/>
                <a:gd name="connsiteY63" fmla="*/ 2493818 h 2843077"/>
                <a:gd name="connsiteX64" fmla="*/ 2394065 w 3543093"/>
                <a:gd name="connsiteY64" fmla="*/ 2427316 h 2843077"/>
                <a:gd name="connsiteX65" fmla="*/ 2443941 w 3543093"/>
                <a:gd name="connsiteY65" fmla="*/ 2394066 h 2843077"/>
                <a:gd name="connsiteX66" fmla="*/ 2477192 w 3543093"/>
                <a:gd name="connsiteY66" fmla="*/ 2344189 h 2843077"/>
                <a:gd name="connsiteX67" fmla="*/ 2493818 w 3543093"/>
                <a:gd name="connsiteY67" fmla="*/ 2527069 h 2843077"/>
                <a:gd name="connsiteX68" fmla="*/ 2510443 w 3543093"/>
                <a:gd name="connsiteY68" fmla="*/ 2576946 h 2843077"/>
                <a:gd name="connsiteX69" fmla="*/ 2560320 w 3543093"/>
                <a:gd name="connsiteY69" fmla="*/ 2543695 h 2843077"/>
                <a:gd name="connsiteX70" fmla="*/ 2576945 w 3543093"/>
                <a:gd name="connsiteY70" fmla="*/ 2593571 h 2843077"/>
                <a:gd name="connsiteX71" fmla="*/ 2593571 w 3543093"/>
                <a:gd name="connsiteY71" fmla="*/ 2676698 h 2843077"/>
                <a:gd name="connsiteX72" fmla="*/ 2643447 w 3543093"/>
                <a:gd name="connsiteY72" fmla="*/ 2626822 h 2843077"/>
                <a:gd name="connsiteX73" fmla="*/ 2726574 w 3543093"/>
                <a:gd name="connsiteY73" fmla="*/ 2560320 h 2843077"/>
                <a:gd name="connsiteX74" fmla="*/ 2759825 w 3543093"/>
                <a:gd name="connsiteY74" fmla="*/ 2493818 h 2843077"/>
                <a:gd name="connsiteX75" fmla="*/ 2842952 w 3543093"/>
                <a:gd name="connsiteY75" fmla="*/ 2643447 h 2843077"/>
                <a:gd name="connsiteX76" fmla="*/ 2909454 w 3543093"/>
                <a:gd name="connsiteY76" fmla="*/ 2660073 h 2843077"/>
                <a:gd name="connsiteX77" fmla="*/ 2926080 w 3543093"/>
                <a:gd name="connsiteY77" fmla="*/ 2610196 h 2843077"/>
                <a:gd name="connsiteX78" fmla="*/ 2975956 w 3543093"/>
                <a:gd name="connsiteY78" fmla="*/ 2543695 h 2843077"/>
                <a:gd name="connsiteX79" fmla="*/ 3025832 w 3543093"/>
                <a:gd name="connsiteY79" fmla="*/ 2576946 h 2843077"/>
                <a:gd name="connsiteX80" fmla="*/ 3092334 w 3543093"/>
                <a:gd name="connsiteY80" fmla="*/ 2410691 h 2843077"/>
                <a:gd name="connsiteX81" fmla="*/ 3125585 w 3543093"/>
                <a:gd name="connsiteY81" fmla="*/ 2360815 h 2843077"/>
                <a:gd name="connsiteX82" fmla="*/ 3142211 w 3543093"/>
                <a:gd name="connsiteY82" fmla="*/ 2793076 h 2843077"/>
                <a:gd name="connsiteX83" fmla="*/ 3208712 w 3543093"/>
                <a:gd name="connsiteY83" fmla="*/ 2826327 h 2843077"/>
                <a:gd name="connsiteX84" fmla="*/ 3258589 w 3543093"/>
                <a:gd name="connsiteY84" fmla="*/ 2626822 h 2843077"/>
                <a:gd name="connsiteX85" fmla="*/ 3275214 w 3543093"/>
                <a:gd name="connsiteY85" fmla="*/ 2676698 h 2843077"/>
                <a:gd name="connsiteX86" fmla="*/ 3325091 w 3543093"/>
                <a:gd name="connsiteY86" fmla="*/ 2560320 h 2843077"/>
                <a:gd name="connsiteX87" fmla="*/ 3358341 w 3543093"/>
                <a:gd name="connsiteY87" fmla="*/ 2660073 h 2843077"/>
                <a:gd name="connsiteX88" fmla="*/ 3408218 w 3543093"/>
                <a:gd name="connsiteY88" fmla="*/ 2776451 h 2843077"/>
                <a:gd name="connsiteX89" fmla="*/ 3474720 w 3543093"/>
                <a:gd name="connsiteY89" fmla="*/ 2842953 h 2843077"/>
                <a:gd name="connsiteX90" fmla="*/ 3541221 w 3543093"/>
                <a:gd name="connsiteY90" fmla="*/ 2793076 h 2843077"/>
                <a:gd name="connsiteX91" fmla="*/ 3507971 w 3543093"/>
                <a:gd name="connsiteY91" fmla="*/ 2643447 h 2843077"/>
                <a:gd name="connsiteX92" fmla="*/ 3541221 w 3543093"/>
                <a:gd name="connsiteY92" fmla="*/ 2560320 h 2843077"/>
                <a:gd name="connsiteX0" fmla="*/ 0 w 3769821"/>
                <a:gd name="connsiteY0" fmla="*/ 0 h 2843077"/>
                <a:gd name="connsiteX1" fmla="*/ 99752 w 3769821"/>
                <a:gd name="connsiteY1" fmla="*/ 182880 h 2843077"/>
                <a:gd name="connsiteX2" fmla="*/ 116378 w 3769821"/>
                <a:gd name="connsiteY2" fmla="*/ 232756 h 2843077"/>
                <a:gd name="connsiteX3" fmla="*/ 133003 w 3769821"/>
                <a:gd name="connsiteY3" fmla="*/ 349135 h 2843077"/>
                <a:gd name="connsiteX4" fmla="*/ 149629 w 3769821"/>
                <a:gd name="connsiteY4" fmla="*/ 482138 h 2843077"/>
                <a:gd name="connsiteX5" fmla="*/ 182880 w 3769821"/>
                <a:gd name="connsiteY5" fmla="*/ 581891 h 2843077"/>
                <a:gd name="connsiteX6" fmla="*/ 232756 w 3769821"/>
                <a:gd name="connsiteY6" fmla="*/ 598516 h 2843077"/>
                <a:gd name="connsiteX7" fmla="*/ 299258 w 3769821"/>
                <a:gd name="connsiteY7" fmla="*/ 415636 h 2843077"/>
                <a:gd name="connsiteX8" fmla="*/ 315883 w 3769821"/>
                <a:gd name="connsiteY8" fmla="*/ 332509 h 2843077"/>
                <a:gd name="connsiteX9" fmla="*/ 349134 w 3769821"/>
                <a:gd name="connsiteY9" fmla="*/ 232756 h 2843077"/>
                <a:gd name="connsiteX10" fmla="*/ 365760 w 3769821"/>
                <a:gd name="connsiteY10" fmla="*/ 814647 h 2843077"/>
                <a:gd name="connsiteX11" fmla="*/ 399011 w 3769821"/>
                <a:gd name="connsiteY11" fmla="*/ 914400 h 2843077"/>
                <a:gd name="connsiteX12" fmla="*/ 415636 w 3769821"/>
                <a:gd name="connsiteY12" fmla="*/ 997527 h 2843077"/>
                <a:gd name="connsiteX13" fmla="*/ 432261 w 3769821"/>
                <a:gd name="connsiteY13" fmla="*/ 1064029 h 2843077"/>
                <a:gd name="connsiteX14" fmla="*/ 465512 w 3769821"/>
                <a:gd name="connsiteY14" fmla="*/ 881149 h 2843077"/>
                <a:gd name="connsiteX15" fmla="*/ 482138 w 3769821"/>
                <a:gd name="connsiteY15" fmla="*/ 714895 h 2843077"/>
                <a:gd name="connsiteX16" fmla="*/ 498763 w 3769821"/>
                <a:gd name="connsiteY16" fmla="*/ 615142 h 2843077"/>
                <a:gd name="connsiteX17" fmla="*/ 532014 w 3769821"/>
                <a:gd name="connsiteY17" fmla="*/ 681644 h 2843077"/>
                <a:gd name="connsiteX18" fmla="*/ 598516 w 3769821"/>
                <a:gd name="connsiteY18" fmla="*/ 1030778 h 2843077"/>
                <a:gd name="connsiteX19" fmla="*/ 648392 w 3769821"/>
                <a:gd name="connsiteY19" fmla="*/ 931026 h 2843077"/>
                <a:gd name="connsiteX20" fmla="*/ 698269 w 3769821"/>
                <a:gd name="connsiteY20" fmla="*/ 847898 h 2843077"/>
                <a:gd name="connsiteX21" fmla="*/ 781396 w 3769821"/>
                <a:gd name="connsiteY21" fmla="*/ 714895 h 2843077"/>
                <a:gd name="connsiteX22" fmla="*/ 798021 w 3769821"/>
                <a:gd name="connsiteY22" fmla="*/ 665018 h 2843077"/>
                <a:gd name="connsiteX23" fmla="*/ 831272 w 3769821"/>
                <a:gd name="connsiteY23" fmla="*/ 615142 h 2843077"/>
                <a:gd name="connsiteX24" fmla="*/ 847898 w 3769821"/>
                <a:gd name="connsiteY24" fmla="*/ 714895 h 2843077"/>
                <a:gd name="connsiteX25" fmla="*/ 864523 w 3769821"/>
                <a:gd name="connsiteY25" fmla="*/ 1030778 h 2843077"/>
                <a:gd name="connsiteX26" fmla="*/ 914400 w 3769821"/>
                <a:gd name="connsiteY26" fmla="*/ 1014153 h 2843077"/>
                <a:gd name="connsiteX27" fmla="*/ 964276 w 3769821"/>
                <a:gd name="connsiteY27" fmla="*/ 864524 h 2843077"/>
                <a:gd name="connsiteX28" fmla="*/ 980901 w 3769821"/>
                <a:gd name="connsiteY28" fmla="*/ 1313411 h 2843077"/>
                <a:gd name="connsiteX29" fmla="*/ 1030778 w 3769821"/>
                <a:gd name="connsiteY29" fmla="*/ 1263535 h 2843077"/>
                <a:gd name="connsiteX30" fmla="*/ 1064029 w 3769821"/>
                <a:gd name="connsiteY30" fmla="*/ 1197033 h 2843077"/>
                <a:gd name="connsiteX31" fmla="*/ 1080654 w 3769821"/>
                <a:gd name="connsiteY31" fmla="*/ 1280160 h 2843077"/>
                <a:gd name="connsiteX32" fmla="*/ 1113905 w 3769821"/>
                <a:gd name="connsiteY32" fmla="*/ 1496291 h 2843077"/>
                <a:gd name="connsiteX33" fmla="*/ 1130531 w 3769821"/>
                <a:gd name="connsiteY33" fmla="*/ 1413164 h 2843077"/>
                <a:gd name="connsiteX34" fmla="*/ 1147156 w 3769821"/>
                <a:gd name="connsiteY34" fmla="*/ 1346662 h 2843077"/>
                <a:gd name="connsiteX35" fmla="*/ 1163781 w 3769821"/>
                <a:gd name="connsiteY35" fmla="*/ 1662546 h 2843077"/>
                <a:gd name="connsiteX36" fmla="*/ 1246909 w 3769821"/>
                <a:gd name="connsiteY36" fmla="*/ 1512916 h 2843077"/>
                <a:gd name="connsiteX37" fmla="*/ 1330036 w 3769821"/>
                <a:gd name="connsiteY37" fmla="*/ 1579418 h 2843077"/>
                <a:gd name="connsiteX38" fmla="*/ 1379912 w 3769821"/>
                <a:gd name="connsiteY38" fmla="*/ 1512916 h 2843077"/>
                <a:gd name="connsiteX39" fmla="*/ 1396538 w 3769821"/>
                <a:gd name="connsiteY39" fmla="*/ 1629295 h 2843077"/>
                <a:gd name="connsiteX40" fmla="*/ 1429789 w 3769821"/>
                <a:gd name="connsiteY40" fmla="*/ 1878676 h 2843077"/>
                <a:gd name="connsiteX41" fmla="*/ 1512916 w 3769821"/>
                <a:gd name="connsiteY41" fmla="*/ 1978429 h 2843077"/>
                <a:gd name="connsiteX42" fmla="*/ 1562792 w 3769821"/>
                <a:gd name="connsiteY42" fmla="*/ 2044931 h 2843077"/>
                <a:gd name="connsiteX43" fmla="*/ 1579418 w 3769821"/>
                <a:gd name="connsiteY43" fmla="*/ 2094807 h 2843077"/>
                <a:gd name="connsiteX44" fmla="*/ 1629294 w 3769821"/>
                <a:gd name="connsiteY44" fmla="*/ 2144684 h 2843077"/>
                <a:gd name="connsiteX45" fmla="*/ 1662545 w 3769821"/>
                <a:gd name="connsiteY45" fmla="*/ 2194560 h 2843077"/>
                <a:gd name="connsiteX46" fmla="*/ 1712421 w 3769821"/>
                <a:gd name="connsiteY46" fmla="*/ 2028306 h 2843077"/>
                <a:gd name="connsiteX47" fmla="*/ 1729047 w 3769821"/>
                <a:gd name="connsiteY47" fmla="*/ 1895302 h 2843077"/>
                <a:gd name="connsiteX48" fmla="*/ 1762298 w 3769821"/>
                <a:gd name="connsiteY48" fmla="*/ 1695796 h 2843077"/>
                <a:gd name="connsiteX49" fmla="*/ 1778923 w 3769821"/>
                <a:gd name="connsiteY49" fmla="*/ 2111433 h 2843077"/>
                <a:gd name="connsiteX50" fmla="*/ 1828800 w 3769821"/>
                <a:gd name="connsiteY50" fmla="*/ 2144684 h 2843077"/>
                <a:gd name="connsiteX51" fmla="*/ 1862051 w 3769821"/>
                <a:gd name="connsiteY51" fmla="*/ 2094807 h 2843077"/>
                <a:gd name="connsiteX52" fmla="*/ 1878676 w 3769821"/>
                <a:gd name="connsiteY52" fmla="*/ 2211186 h 2843077"/>
                <a:gd name="connsiteX53" fmla="*/ 1895301 w 3769821"/>
                <a:gd name="connsiteY53" fmla="*/ 2261062 h 2843077"/>
                <a:gd name="connsiteX54" fmla="*/ 1961803 w 3769821"/>
                <a:gd name="connsiteY54" fmla="*/ 2244436 h 2843077"/>
                <a:gd name="connsiteX55" fmla="*/ 1978429 w 3769821"/>
                <a:gd name="connsiteY55" fmla="*/ 2394066 h 2843077"/>
                <a:gd name="connsiteX56" fmla="*/ 1995054 w 3769821"/>
                <a:gd name="connsiteY56" fmla="*/ 2460567 h 2843077"/>
                <a:gd name="connsiteX57" fmla="*/ 2044931 w 3769821"/>
                <a:gd name="connsiteY57" fmla="*/ 2394066 h 2843077"/>
                <a:gd name="connsiteX58" fmla="*/ 2061556 w 3769821"/>
                <a:gd name="connsiteY58" fmla="*/ 2327564 h 2843077"/>
                <a:gd name="connsiteX59" fmla="*/ 2078181 w 3769821"/>
                <a:gd name="connsiteY59" fmla="*/ 2443942 h 2843077"/>
                <a:gd name="connsiteX60" fmla="*/ 2161309 w 3769821"/>
                <a:gd name="connsiteY60" fmla="*/ 2676698 h 2843077"/>
                <a:gd name="connsiteX61" fmla="*/ 2211185 w 3769821"/>
                <a:gd name="connsiteY61" fmla="*/ 2643447 h 2843077"/>
                <a:gd name="connsiteX62" fmla="*/ 2227811 w 3769821"/>
                <a:gd name="connsiteY62" fmla="*/ 2510444 h 2843077"/>
                <a:gd name="connsiteX63" fmla="*/ 2327563 w 3769821"/>
                <a:gd name="connsiteY63" fmla="*/ 2493818 h 2843077"/>
                <a:gd name="connsiteX64" fmla="*/ 2394065 w 3769821"/>
                <a:gd name="connsiteY64" fmla="*/ 2427316 h 2843077"/>
                <a:gd name="connsiteX65" fmla="*/ 2443941 w 3769821"/>
                <a:gd name="connsiteY65" fmla="*/ 2394066 h 2843077"/>
                <a:gd name="connsiteX66" fmla="*/ 2477192 w 3769821"/>
                <a:gd name="connsiteY66" fmla="*/ 2344189 h 2843077"/>
                <a:gd name="connsiteX67" fmla="*/ 2493818 w 3769821"/>
                <a:gd name="connsiteY67" fmla="*/ 2527069 h 2843077"/>
                <a:gd name="connsiteX68" fmla="*/ 2510443 w 3769821"/>
                <a:gd name="connsiteY68" fmla="*/ 2576946 h 2843077"/>
                <a:gd name="connsiteX69" fmla="*/ 2560320 w 3769821"/>
                <a:gd name="connsiteY69" fmla="*/ 2543695 h 2843077"/>
                <a:gd name="connsiteX70" fmla="*/ 2576945 w 3769821"/>
                <a:gd name="connsiteY70" fmla="*/ 2593571 h 2843077"/>
                <a:gd name="connsiteX71" fmla="*/ 2593571 w 3769821"/>
                <a:gd name="connsiteY71" fmla="*/ 2676698 h 2843077"/>
                <a:gd name="connsiteX72" fmla="*/ 2643447 w 3769821"/>
                <a:gd name="connsiteY72" fmla="*/ 2626822 h 2843077"/>
                <a:gd name="connsiteX73" fmla="*/ 2726574 w 3769821"/>
                <a:gd name="connsiteY73" fmla="*/ 2560320 h 2843077"/>
                <a:gd name="connsiteX74" fmla="*/ 2759825 w 3769821"/>
                <a:gd name="connsiteY74" fmla="*/ 2493818 h 2843077"/>
                <a:gd name="connsiteX75" fmla="*/ 2842952 w 3769821"/>
                <a:gd name="connsiteY75" fmla="*/ 2643447 h 2843077"/>
                <a:gd name="connsiteX76" fmla="*/ 2909454 w 3769821"/>
                <a:gd name="connsiteY76" fmla="*/ 2660073 h 2843077"/>
                <a:gd name="connsiteX77" fmla="*/ 2926080 w 3769821"/>
                <a:gd name="connsiteY77" fmla="*/ 2610196 h 2843077"/>
                <a:gd name="connsiteX78" fmla="*/ 2975956 w 3769821"/>
                <a:gd name="connsiteY78" fmla="*/ 2543695 h 2843077"/>
                <a:gd name="connsiteX79" fmla="*/ 3025832 w 3769821"/>
                <a:gd name="connsiteY79" fmla="*/ 2576946 h 2843077"/>
                <a:gd name="connsiteX80" fmla="*/ 3092334 w 3769821"/>
                <a:gd name="connsiteY80" fmla="*/ 2410691 h 2843077"/>
                <a:gd name="connsiteX81" fmla="*/ 3125585 w 3769821"/>
                <a:gd name="connsiteY81" fmla="*/ 2360815 h 2843077"/>
                <a:gd name="connsiteX82" fmla="*/ 3142211 w 3769821"/>
                <a:gd name="connsiteY82" fmla="*/ 2793076 h 2843077"/>
                <a:gd name="connsiteX83" fmla="*/ 3208712 w 3769821"/>
                <a:gd name="connsiteY83" fmla="*/ 2826327 h 2843077"/>
                <a:gd name="connsiteX84" fmla="*/ 3258589 w 3769821"/>
                <a:gd name="connsiteY84" fmla="*/ 2626822 h 2843077"/>
                <a:gd name="connsiteX85" fmla="*/ 3275214 w 3769821"/>
                <a:gd name="connsiteY85" fmla="*/ 2676698 h 2843077"/>
                <a:gd name="connsiteX86" fmla="*/ 3325091 w 3769821"/>
                <a:gd name="connsiteY86" fmla="*/ 2560320 h 2843077"/>
                <a:gd name="connsiteX87" fmla="*/ 3358341 w 3769821"/>
                <a:gd name="connsiteY87" fmla="*/ 2660073 h 2843077"/>
                <a:gd name="connsiteX88" fmla="*/ 3408218 w 3769821"/>
                <a:gd name="connsiteY88" fmla="*/ 2776451 h 2843077"/>
                <a:gd name="connsiteX89" fmla="*/ 3474720 w 3769821"/>
                <a:gd name="connsiteY89" fmla="*/ 2842953 h 2843077"/>
                <a:gd name="connsiteX90" fmla="*/ 3541221 w 3769821"/>
                <a:gd name="connsiteY90" fmla="*/ 2793076 h 2843077"/>
                <a:gd name="connsiteX91" fmla="*/ 3507971 w 3769821"/>
                <a:gd name="connsiteY91" fmla="*/ 2643447 h 2843077"/>
                <a:gd name="connsiteX92" fmla="*/ 3769821 w 3769821"/>
                <a:gd name="connsiteY92" fmla="*/ 2465897 h 2843077"/>
                <a:gd name="connsiteX0" fmla="*/ 0 w 3769821"/>
                <a:gd name="connsiteY0" fmla="*/ 0 h 2843077"/>
                <a:gd name="connsiteX1" fmla="*/ 99752 w 3769821"/>
                <a:gd name="connsiteY1" fmla="*/ 182880 h 2843077"/>
                <a:gd name="connsiteX2" fmla="*/ 116378 w 3769821"/>
                <a:gd name="connsiteY2" fmla="*/ 232756 h 2843077"/>
                <a:gd name="connsiteX3" fmla="*/ 133003 w 3769821"/>
                <a:gd name="connsiteY3" fmla="*/ 349135 h 2843077"/>
                <a:gd name="connsiteX4" fmla="*/ 149629 w 3769821"/>
                <a:gd name="connsiteY4" fmla="*/ 482138 h 2843077"/>
                <a:gd name="connsiteX5" fmla="*/ 182880 w 3769821"/>
                <a:gd name="connsiteY5" fmla="*/ 581891 h 2843077"/>
                <a:gd name="connsiteX6" fmla="*/ 232756 w 3769821"/>
                <a:gd name="connsiteY6" fmla="*/ 598516 h 2843077"/>
                <a:gd name="connsiteX7" fmla="*/ 299258 w 3769821"/>
                <a:gd name="connsiteY7" fmla="*/ 415636 h 2843077"/>
                <a:gd name="connsiteX8" fmla="*/ 315883 w 3769821"/>
                <a:gd name="connsiteY8" fmla="*/ 332509 h 2843077"/>
                <a:gd name="connsiteX9" fmla="*/ 349134 w 3769821"/>
                <a:gd name="connsiteY9" fmla="*/ 232756 h 2843077"/>
                <a:gd name="connsiteX10" fmla="*/ 365760 w 3769821"/>
                <a:gd name="connsiteY10" fmla="*/ 814647 h 2843077"/>
                <a:gd name="connsiteX11" fmla="*/ 399011 w 3769821"/>
                <a:gd name="connsiteY11" fmla="*/ 914400 h 2843077"/>
                <a:gd name="connsiteX12" fmla="*/ 415636 w 3769821"/>
                <a:gd name="connsiteY12" fmla="*/ 997527 h 2843077"/>
                <a:gd name="connsiteX13" fmla="*/ 432261 w 3769821"/>
                <a:gd name="connsiteY13" fmla="*/ 1064029 h 2843077"/>
                <a:gd name="connsiteX14" fmla="*/ 465512 w 3769821"/>
                <a:gd name="connsiteY14" fmla="*/ 881149 h 2843077"/>
                <a:gd name="connsiteX15" fmla="*/ 482138 w 3769821"/>
                <a:gd name="connsiteY15" fmla="*/ 714895 h 2843077"/>
                <a:gd name="connsiteX16" fmla="*/ 498763 w 3769821"/>
                <a:gd name="connsiteY16" fmla="*/ 615142 h 2843077"/>
                <a:gd name="connsiteX17" fmla="*/ 532014 w 3769821"/>
                <a:gd name="connsiteY17" fmla="*/ 681644 h 2843077"/>
                <a:gd name="connsiteX18" fmla="*/ 598516 w 3769821"/>
                <a:gd name="connsiteY18" fmla="*/ 1030778 h 2843077"/>
                <a:gd name="connsiteX19" fmla="*/ 648392 w 3769821"/>
                <a:gd name="connsiteY19" fmla="*/ 931026 h 2843077"/>
                <a:gd name="connsiteX20" fmla="*/ 698269 w 3769821"/>
                <a:gd name="connsiteY20" fmla="*/ 847898 h 2843077"/>
                <a:gd name="connsiteX21" fmla="*/ 781396 w 3769821"/>
                <a:gd name="connsiteY21" fmla="*/ 714895 h 2843077"/>
                <a:gd name="connsiteX22" fmla="*/ 798021 w 3769821"/>
                <a:gd name="connsiteY22" fmla="*/ 665018 h 2843077"/>
                <a:gd name="connsiteX23" fmla="*/ 831272 w 3769821"/>
                <a:gd name="connsiteY23" fmla="*/ 615142 h 2843077"/>
                <a:gd name="connsiteX24" fmla="*/ 847898 w 3769821"/>
                <a:gd name="connsiteY24" fmla="*/ 714895 h 2843077"/>
                <a:gd name="connsiteX25" fmla="*/ 864523 w 3769821"/>
                <a:gd name="connsiteY25" fmla="*/ 1030778 h 2843077"/>
                <a:gd name="connsiteX26" fmla="*/ 914400 w 3769821"/>
                <a:gd name="connsiteY26" fmla="*/ 1014153 h 2843077"/>
                <a:gd name="connsiteX27" fmla="*/ 964276 w 3769821"/>
                <a:gd name="connsiteY27" fmla="*/ 864524 h 2843077"/>
                <a:gd name="connsiteX28" fmla="*/ 980901 w 3769821"/>
                <a:gd name="connsiteY28" fmla="*/ 1313411 h 2843077"/>
                <a:gd name="connsiteX29" fmla="*/ 1030778 w 3769821"/>
                <a:gd name="connsiteY29" fmla="*/ 1263535 h 2843077"/>
                <a:gd name="connsiteX30" fmla="*/ 1064029 w 3769821"/>
                <a:gd name="connsiteY30" fmla="*/ 1197033 h 2843077"/>
                <a:gd name="connsiteX31" fmla="*/ 1080654 w 3769821"/>
                <a:gd name="connsiteY31" fmla="*/ 1280160 h 2843077"/>
                <a:gd name="connsiteX32" fmla="*/ 1113905 w 3769821"/>
                <a:gd name="connsiteY32" fmla="*/ 1496291 h 2843077"/>
                <a:gd name="connsiteX33" fmla="*/ 1130531 w 3769821"/>
                <a:gd name="connsiteY33" fmla="*/ 1413164 h 2843077"/>
                <a:gd name="connsiteX34" fmla="*/ 1147156 w 3769821"/>
                <a:gd name="connsiteY34" fmla="*/ 1346662 h 2843077"/>
                <a:gd name="connsiteX35" fmla="*/ 1163781 w 3769821"/>
                <a:gd name="connsiteY35" fmla="*/ 1662546 h 2843077"/>
                <a:gd name="connsiteX36" fmla="*/ 1246909 w 3769821"/>
                <a:gd name="connsiteY36" fmla="*/ 1512916 h 2843077"/>
                <a:gd name="connsiteX37" fmla="*/ 1330036 w 3769821"/>
                <a:gd name="connsiteY37" fmla="*/ 1579418 h 2843077"/>
                <a:gd name="connsiteX38" fmla="*/ 1379912 w 3769821"/>
                <a:gd name="connsiteY38" fmla="*/ 1512916 h 2843077"/>
                <a:gd name="connsiteX39" fmla="*/ 1396538 w 3769821"/>
                <a:gd name="connsiteY39" fmla="*/ 1629295 h 2843077"/>
                <a:gd name="connsiteX40" fmla="*/ 1429789 w 3769821"/>
                <a:gd name="connsiteY40" fmla="*/ 1878676 h 2843077"/>
                <a:gd name="connsiteX41" fmla="*/ 1512916 w 3769821"/>
                <a:gd name="connsiteY41" fmla="*/ 1978429 h 2843077"/>
                <a:gd name="connsiteX42" fmla="*/ 1562792 w 3769821"/>
                <a:gd name="connsiteY42" fmla="*/ 2044931 h 2843077"/>
                <a:gd name="connsiteX43" fmla="*/ 1579418 w 3769821"/>
                <a:gd name="connsiteY43" fmla="*/ 2094807 h 2843077"/>
                <a:gd name="connsiteX44" fmla="*/ 1629294 w 3769821"/>
                <a:gd name="connsiteY44" fmla="*/ 2144684 h 2843077"/>
                <a:gd name="connsiteX45" fmla="*/ 1662545 w 3769821"/>
                <a:gd name="connsiteY45" fmla="*/ 2194560 h 2843077"/>
                <a:gd name="connsiteX46" fmla="*/ 1712421 w 3769821"/>
                <a:gd name="connsiteY46" fmla="*/ 2028306 h 2843077"/>
                <a:gd name="connsiteX47" fmla="*/ 1729047 w 3769821"/>
                <a:gd name="connsiteY47" fmla="*/ 1895302 h 2843077"/>
                <a:gd name="connsiteX48" fmla="*/ 1762298 w 3769821"/>
                <a:gd name="connsiteY48" fmla="*/ 1695796 h 2843077"/>
                <a:gd name="connsiteX49" fmla="*/ 1778923 w 3769821"/>
                <a:gd name="connsiteY49" fmla="*/ 2111433 h 2843077"/>
                <a:gd name="connsiteX50" fmla="*/ 1828800 w 3769821"/>
                <a:gd name="connsiteY50" fmla="*/ 2144684 h 2843077"/>
                <a:gd name="connsiteX51" fmla="*/ 1862051 w 3769821"/>
                <a:gd name="connsiteY51" fmla="*/ 2094807 h 2843077"/>
                <a:gd name="connsiteX52" fmla="*/ 1878676 w 3769821"/>
                <a:gd name="connsiteY52" fmla="*/ 2211186 h 2843077"/>
                <a:gd name="connsiteX53" fmla="*/ 1895301 w 3769821"/>
                <a:gd name="connsiteY53" fmla="*/ 2261062 h 2843077"/>
                <a:gd name="connsiteX54" fmla="*/ 1961803 w 3769821"/>
                <a:gd name="connsiteY54" fmla="*/ 2244436 h 2843077"/>
                <a:gd name="connsiteX55" fmla="*/ 1978429 w 3769821"/>
                <a:gd name="connsiteY55" fmla="*/ 2394066 h 2843077"/>
                <a:gd name="connsiteX56" fmla="*/ 1995054 w 3769821"/>
                <a:gd name="connsiteY56" fmla="*/ 2460567 h 2843077"/>
                <a:gd name="connsiteX57" fmla="*/ 2044931 w 3769821"/>
                <a:gd name="connsiteY57" fmla="*/ 2394066 h 2843077"/>
                <a:gd name="connsiteX58" fmla="*/ 2061556 w 3769821"/>
                <a:gd name="connsiteY58" fmla="*/ 2327564 h 2843077"/>
                <a:gd name="connsiteX59" fmla="*/ 2078181 w 3769821"/>
                <a:gd name="connsiteY59" fmla="*/ 2443942 h 2843077"/>
                <a:gd name="connsiteX60" fmla="*/ 2161309 w 3769821"/>
                <a:gd name="connsiteY60" fmla="*/ 2676698 h 2843077"/>
                <a:gd name="connsiteX61" fmla="*/ 2211185 w 3769821"/>
                <a:gd name="connsiteY61" fmla="*/ 2643447 h 2843077"/>
                <a:gd name="connsiteX62" fmla="*/ 2227811 w 3769821"/>
                <a:gd name="connsiteY62" fmla="*/ 2510444 h 2843077"/>
                <a:gd name="connsiteX63" fmla="*/ 2327563 w 3769821"/>
                <a:gd name="connsiteY63" fmla="*/ 2493818 h 2843077"/>
                <a:gd name="connsiteX64" fmla="*/ 2394065 w 3769821"/>
                <a:gd name="connsiteY64" fmla="*/ 2427316 h 2843077"/>
                <a:gd name="connsiteX65" fmla="*/ 2443941 w 3769821"/>
                <a:gd name="connsiteY65" fmla="*/ 2394066 h 2843077"/>
                <a:gd name="connsiteX66" fmla="*/ 2477192 w 3769821"/>
                <a:gd name="connsiteY66" fmla="*/ 2344189 h 2843077"/>
                <a:gd name="connsiteX67" fmla="*/ 2493818 w 3769821"/>
                <a:gd name="connsiteY67" fmla="*/ 2527069 h 2843077"/>
                <a:gd name="connsiteX68" fmla="*/ 2510443 w 3769821"/>
                <a:gd name="connsiteY68" fmla="*/ 2576946 h 2843077"/>
                <a:gd name="connsiteX69" fmla="*/ 2560320 w 3769821"/>
                <a:gd name="connsiteY69" fmla="*/ 2543695 h 2843077"/>
                <a:gd name="connsiteX70" fmla="*/ 2576945 w 3769821"/>
                <a:gd name="connsiteY70" fmla="*/ 2593571 h 2843077"/>
                <a:gd name="connsiteX71" fmla="*/ 2593571 w 3769821"/>
                <a:gd name="connsiteY71" fmla="*/ 2676698 h 2843077"/>
                <a:gd name="connsiteX72" fmla="*/ 2643447 w 3769821"/>
                <a:gd name="connsiteY72" fmla="*/ 2626822 h 2843077"/>
                <a:gd name="connsiteX73" fmla="*/ 2726574 w 3769821"/>
                <a:gd name="connsiteY73" fmla="*/ 2560320 h 2843077"/>
                <a:gd name="connsiteX74" fmla="*/ 2759825 w 3769821"/>
                <a:gd name="connsiteY74" fmla="*/ 2493818 h 2843077"/>
                <a:gd name="connsiteX75" fmla="*/ 2842952 w 3769821"/>
                <a:gd name="connsiteY75" fmla="*/ 2643447 h 2843077"/>
                <a:gd name="connsiteX76" fmla="*/ 2909454 w 3769821"/>
                <a:gd name="connsiteY76" fmla="*/ 2660073 h 2843077"/>
                <a:gd name="connsiteX77" fmla="*/ 2926080 w 3769821"/>
                <a:gd name="connsiteY77" fmla="*/ 2610196 h 2843077"/>
                <a:gd name="connsiteX78" fmla="*/ 2975956 w 3769821"/>
                <a:gd name="connsiteY78" fmla="*/ 2543695 h 2843077"/>
                <a:gd name="connsiteX79" fmla="*/ 3025832 w 3769821"/>
                <a:gd name="connsiteY79" fmla="*/ 2576946 h 2843077"/>
                <a:gd name="connsiteX80" fmla="*/ 3092334 w 3769821"/>
                <a:gd name="connsiteY80" fmla="*/ 2410691 h 2843077"/>
                <a:gd name="connsiteX81" fmla="*/ 3125585 w 3769821"/>
                <a:gd name="connsiteY81" fmla="*/ 2360815 h 2843077"/>
                <a:gd name="connsiteX82" fmla="*/ 3142211 w 3769821"/>
                <a:gd name="connsiteY82" fmla="*/ 2793076 h 2843077"/>
                <a:gd name="connsiteX83" fmla="*/ 3208712 w 3769821"/>
                <a:gd name="connsiteY83" fmla="*/ 2826327 h 2843077"/>
                <a:gd name="connsiteX84" fmla="*/ 3258589 w 3769821"/>
                <a:gd name="connsiteY84" fmla="*/ 2626822 h 2843077"/>
                <a:gd name="connsiteX85" fmla="*/ 3275214 w 3769821"/>
                <a:gd name="connsiteY85" fmla="*/ 2676698 h 2843077"/>
                <a:gd name="connsiteX86" fmla="*/ 3325091 w 3769821"/>
                <a:gd name="connsiteY86" fmla="*/ 2560320 h 2843077"/>
                <a:gd name="connsiteX87" fmla="*/ 3358341 w 3769821"/>
                <a:gd name="connsiteY87" fmla="*/ 2660073 h 2843077"/>
                <a:gd name="connsiteX88" fmla="*/ 3408218 w 3769821"/>
                <a:gd name="connsiteY88" fmla="*/ 2776451 h 2843077"/>
                <a:gd name="connsiteX89" fmla="*/ 3474720 w 3769821"/>
                <a:gd name="connsiteY89" fmla="*/ 2842953 h 2843077"/>
                <a:gd name="connsiteX90" fmla="*/ 3541221 w 3769821"/>
                <a:gd name="connsiteY90" fmla="*/ 2793076 h 2843077"/>
                <a:gd name="connsiteX91" fmla="*/ 3622271 w 3769821"/>
                <a:gd name="connsiteY91" fmla="*/ 2706396 h 2843077"/>
                <a:gd name="connsiteX92" fmla="*/ 3769821 w 3769821"/>
                <a:gd name="connsiteY92" fmla="*/ 2465897 h 2843077"/>
                <a:gd name="connsiteX0" fmla="*/ 0 w 3706321"/>
                <a:gd name="connsiteY0" fmla="*/ 0 h 2843077"/>
                <a:gd name="connsiteX1" fmla="*/ 99752 w 3706321"/>
                <a:gd name="connsiteY1" fmla="*/ 182880 h 2843077"/>
                <a:gd name="connsiteX2" fmla="*/ 116378 w 3706321"/>
                <a:gd name="connsiteY2" fmla="*/ 232756 h 2843077"/>
                <a:gd name="connsiteX3" fmla="*/ 133003 w 3706321"/>
                <a:gd name="connsiteY3" fmla="*/ 349135 h 2843077"/>
                <a:gd name="connsiteX4" fmla="*/ 149629 w 3706321"/>
                <a:gd name="connsiteY4" fmla="*/ 482138 h 2843077"/>
                <a:gd name="connsiteX5" fmla="*/ 182880 w 3706321"/>
                <a:gd name="connsiteY5" fmla="*/ 581891 h 2843077"/>
                <a:gd name="connsiteX6" fmla="*/ 232756 w 3706321"/>
                <a:gd name="connsiteY6" fmla="*/ 598516 h 2843077"/>
                <a:gd name="connsiteX7" fmla="*/ 299258 w 3706321"/>
                <a:gd name="connsiteY7" fmla="*/ 415636 h 2843077"/>
                <a:gd name="connsiteX8" fmla="*/ 315883 w 3706321"/>
                <a:gd name="connsiteY8" fmla="*/ 332509 h 2843077"/>
                <a:gd name="connsiteX9" fmla="*/ 349134 w 3706321"/>
                <a:gd name="connsiteY9" fmla="*/ 232756 h 2843077"/>
                <a:gd name="connsiteX10" fmla="*/ 365760 w 3706321"/>
                <a:gd name="connsiteY10" fmla="*/ 814647 h 2843077"/>
                <a:gd name="connsiteX11" fmla="*/ 399011 w 3706321"/>
                <a:gd name="connsiteY11" fmla="*/ 914400 h 2843077"/>
                <a:gd name="connsiteX12" fmla="*/ 415636 w 3706321"/>
                <a:gd name="connsiteY12" fmla="*/ 997527 h 2843077"/>
                <a:gd name="connsiteX13" fmla="*/ 432261 w 3706321"/>
                <a:gd name="connsiteY13" fmla="*/ 1064029 h 2843077"/>
                <a:gd name="connsiteX14" fmla="*/ 465512 w 3706321"/>
                <a:gd name="connsiteY14" fmla="*/ 881149 h 2843077"/>
                <a:gd name="connsiteX15" fmla="*/ 482138 w 3706321"/>
                <a:gd name="connsiteY15" fmla="*/ 714895 h 2843077"/>
                <a:gd name="connsiteX16" fmla="*/ 498763 w 3706321"/>
                <a:gd name="connsiteY16" fmla="*/ 615142 h 2843077"/>
                <a:gd name="connsiteX17" fmla="*/ 532014 w 3706321"/>
                <a:gd name="connsiteY17" fmla="*/ 681644 h 2843077"/>
                <a:gd name="connsiteX18" fmla="*/ 598516 w 3706321"/>
                <a:gd name="connsiteY18" fmla="*/ 1030778 h 2843077"/>
                <a:gd name="connsiteX19" fmla="*/ 648392 w 3706321"/>
                <a:gd name="connsiteY19" fmla="*/ 931026 h 2843077"/>
                <a:gd name="connsiteX20" fmla="*/ 698269 w 3706321"/>
                <a:gd name="connsiteY20" fmla="*/ 847898 h 2843077"/>
                <a:gd name="connsiteX21" fmla="*/ 781396 w 3706321"/>
                <a:gd name="connsiteY21" fmla="*/ 714895 h 2843077"/>
                <a:gd name="connsiteX22" fmla="*/ 798021 w 3706321"/>
                <a:gd name="connsiteY22" fmla="*/ 665018 h 2843077"/>
                <a:gd name="connsiteX23" fmla="*/ 831272 w 3706321"/>
                <a:gd name="connsiteY23" fmla="*/ 615142 h 2843077"/>
                <a:gd name="connsiteX24" fmla="*/ 847898 w 3706321"/>
                <a:gd name="connsiteY24" fmla="*/ 714895 h 2843077"/>
                <a:gd name="connsiteX25" fmla="*/ 864523 w 3706321"/>
                <a:gd name="connsiteY25" fmla="*/ 1030778 h 2843077"/>
                <a:gd name="connsiteX26" fmla="*/ 914400 w 3706321"/>
                <a:gd name="connsiteY26" fmla="*/ 1014153 h 2843077"/>
                <a:gd name="connsiteX27" fmla="*/ 964276 w 3706321"/>
                <a:gd name="connsiteY27" fmla="*/ 864524 h 2843077"/>
                <a:gd name="connsiteX28" fmla="*/ 980901 w 3706321"/>
                <a:gd name="connsiteY28" fmla="*/ 1313411 h 2843077"/>
                <a:gd name="connsiteX29" fmla="*/ 1030778 w 3706321"/>
                <a:gd name="connsiteY29" fmla="*/ 1263535 h 2843077"/>
                <a:gd name="connsiteX30" fmla="*/ 1064029 w 3706321"/>
                <a:gd name="connsiteY30" fmla="*/ 1197033 h 2843077"/>
                <a:gd name="connsiteX31" fmla="*/ 1080654 w 3706321"/>
                <a:gd name="connsiteY31" fmla="*/ 1280160 h 2843077"/>
                <a:gd name="connsiteX32" fmla="*/ 1113905 w 3706321"/>
                <a:gd name="connsiteY32" fmla="*/ 1496291 h 2843077"/>
                <a:gd name="connsiteX33" fmla="*/ 1130531 w 3706321"/>
                <a:gd name="connsiteY33" fmla="*/ 1413164 h 2843077"/>
                <a:gd name="connsiteX34" fmla="*/ 1147156 w 3706321"/>
                <a:gd name="connsiteY34" fmla="*/ 1346662 h 2843077"/>
                <a:gd name="connsiteX35" fmla="*/ 1163781 w 3706321"/>
                <a:gd name="connsiteY35" fmla="*/ 1662546 h 2843077"/>
                <a:gd name="connsiteX36" fmla="*/ 1246909 w 3706321"/>
                <a:gd name="connsiteY36" fmla="*/ 1512916 h 2843077"/>
                <a:gd name="connsiteX37" fmla="*/ 1330036 w 3706321"/>
                <a:gd name="connsiteY37" fmla="*/ 1579418 h 2843077"/>
                <a:gd name="connsiteX38" fmla="*/ 1379912 w 3706321"/>
                <a:gd name="connsiteY38" fmla="*/ 1512916 h 2843077"/>
                <a:gd name="connsiteX39" fmla="*/ 1396538 w 3706321"/>
                <a:gd name="connsiteY39" fmla="*/ 1629295 h 2843077"/>
                <a:gd name="connsiteX40" fmla="*/ 1429789 w 3706321"/>
                <a:gd name="connsiteY40" fmla="*/ 1878676 h 2843077"/>
                <a:gd name="connsiteX41" fmla="*/ 1512916 w 3706321"/>
                <a:gd name="connsiteY41" fmla="*/ 1978429 h 2843077"/>
                <a:gd name="connsiteX42" fmla="*/ 1562792 w 3706321"/>
                <a:gd name="connsiteY42" fmla="*/ 2044931 h 2843077"/>
                <a:gd name="connsiteX43" fmla="*/ 1579418 w 3706321"/>
                <a:gd name="connsiteY43" fmla="*/ 2094807 h 2843077"/>
                <a:gd name="connsiteX44" fmla="*/ 1629294 w 3706321"/>
                <a:gd name="connsiteY44" fmla="*/ 2144684 h 2843077"/>
                <a:gd name="connsiteX45" fmla="*/ 1662545 w 3706321"/>
                <a:gd name="connsiteY45" fmla="*/ 2194560 h 2843077"/>
                <a:gd name="connsiteX46" fmla="*/ 1712421 w 3706321"/>
                <a:gd name="connsiteY46" fmla="*/ 2028306 h 2843077"/>
                <a:gd name="connsiteX47" fmla="*/ 1729047 w 3706321"/>
                <a:gd name="connsiteY47" fmla="*/ 1895302 h 2843077"/>
                <a:gd name="connsiteX48" fmla="*/ 1762298 w 3706321"/>
                <a:gd name="connsiteY48" fmla="*/ 1695796 h 2843077"/>
                <a:gd name="connsiteX49" fmla="*/ 1778923 w 3706321"/>
                <a:gd name="connsiteY49" fmla="*/ 2111433 h 2843077"/>
                <a:gd name="connsiteX50" fmla="*/ 1828800 w 3706321"/>
                <a:gd name="connsiteY50" fmla="*/ 2144684 h 2843077"/>
                <a:gd name="connsiteX51" fmla="*/ 1862051 w 3706321"/>
                <a:gd name="connsiteY51" fmla="*/ 2094807 h 2843077"/>
                <a:gd name="connsiteX52" fmla="*/ 1878676 w 3706321"/>
                <a:gd name="connsiteY52" fmla="*/ 2211186 h 2843077"/>
                <a:gd name="connsiteX53" fmla="*/ 1895301 w 3706321"/>
                <a:gd name="connsiteY53" fmla="*/ 2261062 h 2843077"/>
                <a:gd name="connsiteX54" fmla="*/ 1961803 w 3706321"/>
                <a:gd name="connsiteY54" fmla="*/ 2244436 h 2843077"/>
                <a:gd name="connsiteX55" fmla="*/ 1978429 w 3706321"/>
                <a:gd name="connsiteY55" fmla="*/ 2394066 h 2843077"/>
                <a:gd name="connsiteX56" fmla="*/ 1995054 w 3706321"/>
                <a:gd name="connsiteY56" fmla="*/ 2460567 h 2843077"/>
                <a:gd name="connsiteX57" fmla="*/ 2044931 w 3706321"/>
                <a:gd name="connsiteY57" fmla="*/ 2394066 h 2843077"/>
                <a:gd name="connsiteX58" fmla="*/ 2061556 w 3706321"/>
                <a:gd name="connsiteY58" fmla="*/ 2327564 h 2843077"/>
                <a:gd name="connsiteX59" fmla="*/ 2078181 w 3706321"/>
                <a:gd name="connsiteY59" fmla="*/ 2443942 h 2843077"/>
                <a:gd name="connsiteX60" fmla="*/ 2161309 w 3706321"/>
                <a:gd name="connsiteY60" fmla="*/ 2676698 h 2843077"/>
                <a:gd name="connsiteX61" fmla="*/ 2211185 w 3706321"/>
                <a:gd name="connsiteY61" fmla="*/ 2643447 h 2843077"/>
                <a:gd name="connsiteX62" fmla="*/ 2227811 w 3706321"/>
                <a:gd name="connsiteY62" fmla="*/ 2510444 h 2843077"/>
                <a:gd name="connsiteX63" fmla="*/ 2327563 w 3706321"/>
                <a:gd name="connsiteY63" fmla="*/ 2493818 h 2843077"/>
                <a:gd name="connsiteX64" fmla="*/ 2394065 w 3706321"/>
                <a:gd name="connsiteY64" fmla="*/ 2427316 h 2843077"/>
                <a:gd name="connsiteX65" fmla="*/ 2443941 w 3706321"/>
                <a:gd name="connsiteY65" fmla="*/ 2394066 h 2843077"/>
                <a:gd name="connsiteX66" fmla="*/ 2477192 w 3706321"/>
                <a:gd name="connsiteY66" fmla="*/ 2344189 h 2843077"/>
                <a:gd name="connsiteX67" fmla="*/ 2493818 w 3706321"/>
                <a:gd name="connsiteY67" fmla="*/ 2527069 h 2843077"/>
                <a:gd name="connsiteX68" fmla="*/ 2510443 w 3706321"/>
                <a:gd name="connsiteY68" fmla="*/ 2576946 h 2843077"/>
                <a:gd name="connsiteX69" fmla="*/ 2560320 w 3706321"/>
                <a:gd name="connsiteY69" fmla="*/ 2543695 h 2843077"/>
                <a:gd name="connsiteX70" fmla="*/ 2576945 w 3706321"/>
                <a:gd name="connsiteY70" fmla="*/ 2593571 h 2843077"/>
                <a:gd name="connsiteX71" fmla="*/ 2593571 w 3706321"/>
                <a:gd name="connsiteY71" fmla="*/ 2676698 h 2843077"/>
                <a:gd name="connsiteX72" fmla="*/ 2643447 w 3706321"/>
                <a:gd name="connsiteY72" fmla="*/ 2626822 h 2843077"/>
                <a:gd name="connsiteX73" fmla="*/ 2726574 w 3706321"/>
                <a:gd name="connsiteY73" fmla="*/ 2560320 h 2843077"/>
                <a:gd name="connsiteX74" fmla="*/ 2759825 w 3706321"/>
                <a:gd name="connsiteY74" fmla="*/ 2493818 h 2843077"/>
                <a:gd name="connsiteX75" fmla="*/ 2842952 w 3706321"/>
                <a:gd name="connsiteY75" fmla="*/ 2643447 h 2843077"/>
                <a:gd name="connsiteX76" fmla="*/ 2909454 w 3706321"/>
                <a:gd name="connsiteY76" fmla="*/ 2660073 h 2843077"/>
                <a:gd name="connsiteX77" fmla="*/ 2926080 w 3706321"/>
                <a:gd name="connsiteY77" fmla="*/ 2610196 h 2843077"/>
                <a:gd name="connsiteX78" fmla="*/ 2975956 w 3706321"/>
                <a:gd name="connsiteY78" fmla="*/ 2543695 h 2843077"/>
                <a:gd name="connsiteX79" fmla="*/ 3025832 w 3706321"/>
                <a:gd name="connsiteY79" fmla="*/ 2576946 h 2843077"/>
                <a:gd name="connsiteX80" fmla="*/ 3092334 w 3706321"/>
                <a:gd name="connsiteY80" fmla="*/ 2410691 h 2843077"/>
                <a:gd name="connsiteX81" fmla="*/ 3125585 w 3706321"/>
                <a:gd name="connsiteY81" fmla="*/ 2360815 h 2843077"/>
                <a:gd name="connsiteX82" fmla="*/ 3142211 w 3706321"/>
                <a:gd name="connsiteY82" fmla="*/ 2793076 h 2843077"/>
                <a:gd name="connsiteX83" fmla="*/ 3208712 w 3706321"/>
                <a:gd name="connsiteY83" fmla="*/ 2826327 h 2843077"/>
                <a:gd name="connsiteX84" fmla="*/ 3258589 w 3706321"/>
                <a:gd name="connsiteY84" fmla="*/ 2626822 h 2843077"/>
                <a:gd name="connsiteX85" fmla="*/ 3275214 w 3706321"/>
                <a:gd name="connsiteY85" fmla="*/ 2676698 h 2843077"/>
                <a:gd name="connsiteX86" fmla="*/ 3325091 w 3706321"/>
                <a:gd name="connsiteY86" fmla="*/ 2560320 h 2843077"/>
                <a:gd name="connsiteX87" fmla="*/ 3358341 w 3706321"/>
                <a:gd name="connsiteY87" fmla="*/ 2660073 h 2843077"/>
                <a:gd name="connsiteX88" fmla="*/ 3408218 w 3706321"/>
                <a:gd name="connsiteY88" fmla="*/ 2776451 h 2843077"/>
                <a:gd name="connsiteX89" fmla="*/ 3474720 w 3706321"/>
                <a:gd name="connsiteY89" fmla="*/ 2842953 h 2843077"/>
                <a:gd name="connsiteX90" fmla="*/ 3541221 w 3706321"/>
                <a:gd name="connsiteY90" fmla="*/ 2793076 h 2843077"/>
                <a:gd name="connsiteX91" fmla="*/ 3622271 w 3706321"/>
                <a:gd name="connsiteY91" fmla="*/ 2706396 h 2843077"/>
                <a:gd name="connsiteX92" fmla="*/ 3706321 w 3706321"/>
                <a:gd name="connsiteY92" fmla="*/ 2607532 h 284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706321" h="2843077">
                  <a:moveTo>
                    <a:pt x="0" y="0"/>
                  </a:moveTo>
                  <a:cubicBezTo>
                    <a:pt x="88397" y="110498"/>
                    <a:pt x="55279" y="49462"/>
                    <a:pt x="99752" y="182880"/>
                  </a:cubicBezTo>
                  <a:lnTo>
                    <a:pt x="116378" y="232756"/>
                  </a:lnTo>
                  <a:cubicBezTo>
                    <a:pt x="121920" y="271549"/>
                    <a:pt x="127824" y="310292"/>
                    <a:pt x="133003" y="349135"/>
                  </a:cubicBezTo>
                  <a:cubicBezTo>
                    <a:pt x="138908" y="393422"/>
                    <a:pt x="140267" y="438450"/>
                    <a:pt x="149629" y="482138"/>
                  </a:cubicBezTo>
                  <a:cubicBezTo>
                    <a:pt x="156973" y="516410"/>
                    <a:pt x="149629" y="570808"/>
                    <a:pt x="182880" y="581891"/>
                  </a:cubicBezTo>
                  <a:lnTo>
                    <a:pt x="232756" y="598516"/>
                  </a:lnTo>
                  <a:cubicBezTo>
                    <a:pt x="249946" y="555542"/>
                    <a:pt x="290721" y="458324"/>
                    <a:pt x="299258" y="415636"/>
                  </a:cubicBezTo>
                  <a:cubicBezTo>
                    <a:pt x="304800" y="387927"/>
                    <a:pt x="308448" y="359771"/>
                    <a:pt x="315883" y="332509"/>
                  </a:cubicBezTo>
                  <a:cubicBezTo>
                    <a:pt x="325105" y="298694"/>
                    <a:pt x="349134" y="232756"/>
                    <a:pt x="349134" y="232756"/>
                  </a:cubicBezTo>
                  <a:cubicBezTo>
                    <a:pt x="354676" y="426720"/>
                    <a:pt x="351599" y="621122"/>
                    <a:pt x="365760" y="814647"/>
                  </a:cubicBezTo>
                  <a:cubicBezTo>
                    <a:pt x="368318" y="849603"/>
                    <a:pt x="389789" y="880585"/>
                    <a:pt x="399011" y="914400"/>
                  </a:cubicBezTo>
                  <a:cubicBezTo>
                    <a:pt x="406446" y="941662"/>
                    <a:pt x="409506" y="969942"/>
                    <a:pt x="415636" y="997527"/>
                  </a:cubicBezTo>
                  <a:cubicBezTo>
                    <a:pt x="420593" y="1019832"/>
                    <a:pt x="426719" y="1041862"/>
                    <a:pt x="432261" y="1064029"/>
                  </a:cubicBezTo>
                  <a:cubicBezTo>
                    <a:pt x="443345" y="1003069"/>
                    <a:pt x="456749" y="942486"/>
                    <a:pt x="465512" y="881149"/>
                  </a:cubicBezTo>
                  <a:cubicBezTo>
                    <a:pt x="473388" y="826014"/>
                    <a:pt x="475230" y="770159"/>
                    <a:pt x="482138" y="714895"/>
                  </a:cubicBezTo>
                  <a:cubicBezTo>
                    <a:pt x="486319" y="681446"/>
                    <a:pt x="493221" y="648393"/>
                    <a:pt x="498763" y="615142"/>
                  </a:cubicBezTo>
                  <a:cubicBezTo>
                    <a:pt x="509847" y="637309"/>
                    <a:pt x="529173" y="657024"/>
                    <a:pt x="532014" y="681644"/>
                  </a:cubicBezTo>
                  <a:cubicBezTo>
                    <a:pt x="575245" y="1056307"/>
                    <a:pt x="429152" y="1087235"/>
                    <a:pt x="598516" y="1030778"/>
                  </a:cubicBezTo>
                  <a:cubicBezTo>
                    <a:pt x="693809" y="887840"/>
                    <a:pt x="579560" y="1068690"/>
                    <a:pt x="648392" y="931026"/>
                  </a:cubicBezTo>
                  <a:cubicBezTo>
                    <a:pt x="662843" y="902123"/>
                    <a:pt x="682576" y="876146"/>
                    <a:pt x="698269" y="847898"/>
                  </a:cubicBezTo>
                  <a:cubicBezTo>
                    <a:pt x="763473" y="730531"/>
                    <a:pt x="694779" y="830383"/>
                    <a:pt x="781396" y="714895"/>
                  </a:cubicBezTo>
                  <a:cubicBezTo>
                    <a:pt x="786938" y="698269"/>
                    <a:pt x="790184" y="680693"/>
                    <a:pt x="798021" y="665018"/>
                  </a:cubicBezTo>
                  <a:cubicBezTo>
                    <a:pt x="806957" y="647146"/>
                    <a:pt x="817143" y="601013"/>
                    <a:pt x="831272" y="615142"/>
                  </a:cubicBezTo>
                  <a:cubicBezTo>
                    <a:pt x="855108" y="638978"/>
                    <a:pt x="842356" y="681644"/>
                    <a:pt x="847898" y="714895"/>
                  </a:cubicBezTo>
                  <a:cubicBezTo>
                    <a:pt x="853440" y="820189"/>
                    <a:pt x="841650" y="927849"/>
                    <a:pt x="864523" y="1030778"/>
                  </a:cubicBezTo>
                  <a:cubicBezTo>
                    <a:pt x="868325" y="1047886"/>
                    <a:pt x="905383" y="1029180"/>
                    <a:pt x="914400" y="1014153"/>
                  </a:cubicBezTo>
                  <a:cubicBezTo>
                    <a:pt x="941449" y="969071"/>
                    <a:pt x="964276" y="864524"/>
                    <a:pt x="964276" y="864524"/>
                  </a:cubicBezTo>
                  <a:cubicBezTo>
                    <a:pt x="969818" y="1014153"/>
                    <a:pt x="956285" y="1165717"/>
                    <a:pt x="980901" y="1313411"/>
                  </a:cubicBezTo>
                  <a:cubicBezTo>
                    <a:pt x="984766" y="1336603"/>
                    <a:pt x="1017112" y="1282667"/>
                    <a:pt x="1030778" y="1263535"/>
                  </a:cubicBezTo>
                  <a:cubicBezTo>
                    <a:pt x="1045183" y="1243368"/>
                    <a:pt x="1052945" y="1219200"/>
                    <a:pt x="1064029" y="1197033"/>
                  </a:cubicBezTo>
                  <a:cubicBezTo>
                    <a:pt x="1069571" y="1224742"/>
                    <a:pt x="1076008" y="1252287"/>
                    <a:pt x="1080654" y="1280160"/>
                  </a:cubicBezTo>
                  <a:cubicBezTo>
                    <a:pt x="1092637" y="1352060"/>
                    <a:pt x="1088311" y="1428041"/>
                    <a:pt x="1113905" y="1496291"/>
                  </a:cubicBezTo>
                  <a:cubicBezTo>
                    <a:pt x="1123827" y="1522750"/>
                    <a:pt x="1124401" y="1440749"/>
                    <a:pt x="1130531" y="1413164"/>
                  </a:cubicBezTo>
                  <a:cubicBezTo>
                    <a:pt x="1135488" y="1390859"/>
                    <a:pt x="1141614" y="1368829"/>
                    <a:pt x="1147156" y="1346662"/>
                  </a:cubicBezTo>
                  <a:cubicBezTo>
                    <a:pt x="1152698" y="1451957"/>
                    <a:pt x="1125930" y="1564134"/>
                    <a:pt x="1163781" y="1662546"/>
                  </a:cubicBezTo>
                  <a:cubicBezTo>
                    <a:pt x="1184197" y="1715629"/>
                    <a:pt x="1242119" y="1527287"/>
                    <a:pt x="1246909" y="1512916"/>
                  </a:cubicBezTo>
                  <a:cubicBezTo>
                    <a:pt x="1274925" y="1596963"/>
                    <a:pt x="1257584" y="1651871"/>
                    <a:pt x="1330036" y="1579418"/>
                  </a:cubicBezTo>
                  <a:cubicBezTo>
                    <a:pt x="1349629" y="1559825"/>
                    <a:pt x="1363287" y="1535083"/>
                    <a:pt x="1379912" y="1512916"/>
                  </a:cubicBezTo>
                  <a:cubicBezTo>
                    <a:pt x="1385454" y="1551709"/>
                    <a:pt x="1392436" y="1590323"/>
                    <a:pt x="1396538" y="1629295"/>
                  </a:cubicBezTo>
                  <a:cubicBezTo>
                    <a:pt x="1401492" y="1676357"/>
                    <a:pt x="1395507" y="1810112"/>
                    <a:pt x="1429789" y="1878676"/>
                  </a:cubicBezTo>
                  <a:cubicBezTo>
                    <a:pt x="1459187" y="1937471"/>
                    <a:pt x="1468791" y="1926949"/>
                    <a:pt x="1512916" y="1978429"/>
                  </a:cubicBezTo>
                  <a:cubicBezTo>
                    <a:pt x="1530949" y="1999467"/>
                    <a:pt x="1546167" y="2022764"/>
                    <a:pt x="1562792" y="2044931"/>
                  </a:cubicBezTo>
                  <a:cubicBezTo>
                    <a:pt x="1568334" y="2061556"/>
                    <a:pt x="1569697" y="2080226"/>
                    <a:pt x="1579418" y="2094807"/>
                  </a:cubicBezTo>
                  <a:cubicBezTo>
                    <a:pt x="1592460" y="2114370"/>
                    <a:pt x="1614242" y="2126622"/>
                    <a:pt x="1629294" y="2144684"/>
                  </a:cubicBezTo>
                  <a:cubicBezTo>
                    <a:pt x="1642086" y="2160034"/>
                    <a:pt x="1651461" y="2177935"/>
                    <a:pt x="1662545" y="2194560"/>
                  </a:cubicBezTo>
                  <a:cubicBezTo>
                    <a:pt x="1716707" y="2113318"/>
                    <a:pt x="1694591" y="2162034"/>
                    <a:pt x="1712421" y="2028306"/>
                  </a:cubicBezTo>
                  <a:cubicBezTo>
                    <a:pt x="1718326" y="1984018"/>
                    <a:pt x="1723827" y="1939676"/>
                    <a:pt x="1729047" y="1895302"/>
                  </a:cubicBezTo>
                  <a:cubicBezTo>
                    <a:pt x="1749295" y="1723191"/>
                    <a:pt x="1729213" y="1795049"/>
                    <a:pt x="1762298" y="1695796"/>
                  </a:cubicBezTo>
                  <a:cubicBezTo>
                    <a:pt x="1767840" y="1834342"/>
                    <a:pt x="1758603" y="1974274"/>
                    <a:pt x="1778923" y="2111433"/>
                  </a:cubicBezTo>
                  <a:cubicBezTo>
                    <a:pt x="1781851" y="2131199"/>
                    <a:pt x="1809207" y="2148603"/>
                    <a:pt x="1828800" y="2144684"/>
                  </a:cubicBezTo>
                  <a:cubicBezTo>
                    <a:pt x="1848393" y="2140765"/>
                    <a:pt x="1850967" y="2111433"/>
                    <a:pt x="1862051" y="2094807"/>
                  </a:cubicBezTo>
                  <a:cubicBezTo>
                    <a:pt x="1867593" y="2133600"/>
                    <a:pt x="1870991" y="2172760"/>
                    <a:pt x="1878676" y="2211186"/>
                  </a:cubicBezTo>
                  <a:cubicBezTo>
                    <a:pt x="1882113" y="2228370"/>
                    <a:pt x="1879030" y="2254554"/>
                    <a:pt x="1895301" y="2261062"/>
                  </a:cubicBezTo>
                  <a:cubicBezTo>
                    <a:pt x="1916516" y="2269548"/>
                    <a:pt x="1939636" y="2249978"/>
                    <a:pt x="1961803" y="2244436"/>
                  </a:cubicBezTo>
                  <a:cubicBezTo>
                    <a:pt x="1967345" y="2294313"/>
                    <a:pt x="1970798" y="2344466"/>
                    <a:pt x="1978429" y="2394066"/>
                  </a:cubicBezTo>
                  <a:cubicBezTo>
                    <a:pt x="1981903" y="2416650"/>
                    <a:pt x="1972205" y="2460567"/>
                    <a:pt x="1995054" y="2460567"/>
                  </a:cubicBezTo>
                  <a:cubicBezTo>
                    <a:pt x="2022763" y="2460567"/>
                    <a:pt x="2028305" y="2416233"/>
                    <a:pt x="2044931" y="2394066"/>
                  </a:cubicBezTo>
                  <a:cubicBezTo>
                    <a:pt x="2050473" y="2371899"/>
                    <a:pt x="2048882" y="2308552"/>
                    <a:pt x="2061556" y="2327564"/>
                  </a:cubicBezTo>
                  <a:cubicBezTo>
                    <a:pt x="2083292" y="2360169"/>
                    <a:pt x="2069970" y="2405625"/>
                    <a:pt x="2078181" y="2443942"/>
                  </a:cubicBezTo>
                  <a:cubicBezTo>
                    <a:pt x="2100604" y="2548582"/>
                    <a:pt x="2118996" y="2577969"/>
                    <a:pt x="2161309" y="2676698"/>
                  </a:cubicBezTo>
                  <a:cubicBezTo>
                    <a:pt x="2177934" y="2665614"/>
                    <a:pt x="2203764" y="2661999"/>
                    <a:pt x="2211185" y="2643447"/>
                  </a:cubicBezTo>
                  <a:cubicBezTo>
                    <a:pt x="2227779" y="2601963"/>
                    <a:pt x="2200381" y="2545712"/>
                    <a:pt x="2227811" y="2510444"/>
                  </a:cubicBezTo>
                  <a:cubicBezTo>
                    <a:pt x="2248507" y="2483835"/>
                    <a:pt x="2294312" y="2499360"/>
                    <a:pt x="2327563" y="2493818"/>
                  </a:cubicBezTo>
                  <a:cubicBezTo>
                    <a:pt x="2349730" y="2471651"/>
                    <a:pt x="2370263" y="2447718"/>
                    <a:pt x="2394065" y="2427316"/>
                  </a:cubicBezTo>
                  <a:cubicBezTo>
                    <a:pt x="2409236" y="2414313"/>
                    <a:pt x="2429812" y="2408195"/>
                    <a:pt x="2443941" y="2394066"/>
                  </a:cubicBezTo>
                  <a:cubicBezTo>
                    <a:pt x="2458070" y="2379937"/>
                    <a:pt x="2466108" y="2360815"/>
                    <a:pt x="2477192" y="2344189"/>
                  </a:cubicBezTo>
                  <a:cubicBezTo>
                    <a:pt x="2482734" y="2405149"/>
                    <a:pt x="2485161" y="2466473"/>
                    <a:pt x="2493818" y="2527069"/>
                  </a:cubicBezTo>
                  <a:cubicBezTo>
                    <a:pt x="2496296" y="2544418"/>
                    <a:pt x="2493441" y="2572695"/>
                    <a:pt x="2510443" y="2576946"/>
                  </a:cubicBezTo>
                  <a:cubicBezTo>
                    <a:pt x="2529828" y="2581792"/>
                    <a:pt x="2543694" y="2554779"/>
                    <a:pt x="2560320" y="2543695"/>
                  </a:cubicBezTo>
                  <a:cubicBezTo>
                    <a:pt x="2565862" y="2560320"/>
                    <a:pt x="2572695" y="2576570"/>
                    <a:pt x="2576945" y="2593571"/>
                  </a:cubicBezTo>
                  <a:cubicBezTo>
                    <a:pt x="2583799" y="2620985"/>
                    <a:pt x="2568296" y="2664061"/>
                    <a:pt x="2593571" y="2676698"/>
                  </a:cubicBezTo>
                  <a:cubicBezTo>
                    <a:pt x="2614601" y="2687213"/>
                    <a:pt x="2626822" y="2643447"/>
                    <a:pt x="2643447" y="2626822"/>
                  </a:cubicBezTo>
                  <a:cubicBezTo>
                    <a:pt x="2684539" y="2503542"/>
                    <a:pt x="2620590" y="2648641"/>
                    <a:pt x="2726574" y="2560320"/>
                  </a:cubicBezTo>
                  <a:cubicBezTo>
                    <a:pt x="2745613" y="2544454"/>
                    <a:pt x="2748741" y="2515985"/>
                    <a:pt x="2759825" y="2493818"/>
                  </a:cubicBezTo>
                  <a:cubicBezTo>
                    <a:pt x="2796513" y="2677257"/>
                    <a:pt x="2739461" y="2677946"/>
                    <a:pt x="2842952" y="2643447"/>
                  </a:cubicBezTo>
                  <a:cubicBezTo>
                    <a:pt x="2865119" y="2648989"/>
                    <a:pt x="2888239" y="2668559"/>
                    <a:pt x="2909454" y="2660073"/>
                  </a:cubicBezTo>
                  <a:cubicBezTo>
                    <a:pt x="2925726" y="2653564"/>
                    <a:pt x="2917385" y="2625412"/>
                    <a:pt x="2926080" y="2610196"/>
                  </a:cubicBezTo>
                  <a:cubicBezTo>
                    <a:pt x="2939827" y="2586138"/>
                    <a:pt x="2959331" y="2565862"/>
                    <a:pt x="2975956" y="2543695"/>
                  </a:cubicBezTo>
                  <a:cubicBezTo>
                    <a:pt x="2992581" y="2554779"/>
                    <a:pt x="3007960" y="2585882"/>
                    <a:pt x="3025832" y="2576946"/>
                  </a:cubicBezTo>
                  <a:cubicBezTo>
                    <a:pt x="3083843" y="2547940"/>
                    <a:pt x="3074973" y="2456988"/>
                    <a:pt x="3092334" y="2410691"/>
                  </a:cubicBezTo>
                  <a:cubicBezTo>
                    <a:pt x="3099350" y="2391982"/>
                    <a:pt x="3114501" y="2377440"/>
                    <a:pt x="3125585" y="2360815"/>
                  </a:cubicBezTo>
                  <a:cubicBezTo>
                    <a:pt x="3131127" y="2504902"/>
                    <a:pt x="3132290" y="2649224"/>
                    <a:pt x="3142211" y="2793076"/>
                  </a:cubicBezTo>
                  <a:cubicBezTo>
                    <a:pt x="3147192" y="2865307"/>
                    <a:pt x="3159395" y="2842767"/>
                    <a:pt x="3208712" y="2826327"/>
                  </a:cubicBezTo>
                  <a:cubicBezTo>
                    <a:pt x="3252623" y="2694595"/>
                    <a:pt x="3236201" y="2761147"/>
                    <a:pt x="3258589" y="2626822"/>
                  </a:cubicBezTo>
                  <a:cubicBezTo>
                    <a:pt x="3264131" y="2643447"/>
                    <a:pt x="3257689" y="2676698"/>
                    <a:pt x="3275214" y="2676698"/>
                  </a:cubicBezTo>
                  <a:cubicBezTo>
                    <a:pt x="3303917" y="2676698"/>
                    <a:pt x="3323314" y="2567430"/>
                    <a:pt x="3325091" y="2560320"/>
                  </a:cubicBezTo>
                  <a:lnTo>
                    <a:pt x="3358341" y="2660073"/>
                  </a:lnTo>
                  <a:cubicBezTo>
                    <a:pt x="3371181" y="2698594"/>
                    <a:pt x="3383568" y="2743584"/>
                    <a:pt x="3408218" y="2776451"/>
                  </a:cubicBezTo>
                  <a:cubicBezTo>
                    <a:pt x="3427028" y="2801530"/>
                    <a:pt x="3452553" y="2820786"/>
                    <a:pt x="3474720" y="2842953"/>
                  </a:cubicBezTo>
                  <a:cubicBezTo>
                    <a:pt x="3496887" y="2826327"/>
                    <a:pt x="3516629" y="2815835"/>
                    <a:pt x="3541221" y="2793076"/>
                  </a:cubicBezTo>
                  <a:cubicBezTo>
                    <a:pt x="3565813" y="2770317"/>
                    <a:pt x="3634344" y="2742617"/>
                    <a:pt x="3622271" y="2706396"/>
                  </a:cubicBezTo>
                  <a:cubicBezTo>
                    <a:pt x="3639983" y="2617835"/>
                    <a:pt x="3661438" y="2607532"/>
                    <a:pt x="3706321" y="2607532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8" name="手繪多邊形: 圖案 12">
              <a:extLst>
                <a:ext uri="{FF2B5EF4-FFF2-40B4-BE49-F238E27FC236}">
                  <a16:creationId xmlns:a16="http://schemas.microsoft.com/office/drawing/2014/main" id="{E8AF3470-AC80-4E66-A13F-4A6DA8685C9C}"/>
                </a:ext>
              </a:extLst>
            </p:cNvPr>
            <p:cNvSpPr/>
            <p:nvPr/>
          </p:nvSpPr>
          <p:spPr>
            <a:xfrm>
              <a:off x="4572000" y="4419600"/>
              <a:ext cx="1127029" cy="342900"/>
            </a:xfrm>
            <a:custGeom>
              <a:avLst/>
              <a:gdLst>
                <a:gd name="connsiteX0" fmla="*/ 0 w 1127029"/>
                <a:gd name="connsiteY0" fmla="*/ 76200 h 342900"/>
                <a:gd name="connsiteX1" fmla="*/ 57150 w 1127029"/>
                <a:gd name="connsiteY1" fmla="*/ 266700 h 342900"/>
                <a:gd name="connsiteX2" fmla="*/ 114300 w 1127029"/>
                <a:gd name="connsiteY2" fmla="*/ 304800 h 342900"/>
                <a:gd name="connsiteX3" fmla="*/ 171450 w 1127029"/>
                <a:gd name="connsiteY3" fmla="*/ 190500 h 342900"/>
                <a:gd name="connsiteX4" fmla="*/ 228600 w 1127029"/>
                <a:gd name="connsiteY4" fmla="*/ 228600 h 342900"/>
                <a:gd name="connsiteX5" fmla="*/ 247650 w 1127029"/>
                <a:gd name="connsiteY5" fmla="*/ 171450 h 342900"/>
                <a:gd name="connsiteX6" fmla="*/ 304800 w 1127029"/>
                <a:gd name="connsiteY6" fmla="*/ 190500 h 342900"/>
                <a:gd name="connsiteX7" fmla="*/ 323850 w 1127029"/>
                <a:gd name="connsiteY7" fmla="*/ 114300 h 342900"/>
                <a:gd name="connsiteX8" fmla="*/ 361950 w 1127029"/>
                <a:gd name="connsiteY8" fmla="*/ 0 h 342900"/>
                <a:gd name="connsiteX9" fmla="*/ 381000 w 1127029"/>
                <a:gd name="connsiteY9" fmla="*/ 76200 h 342900"/>
                <a:gd name="connsiteX10" fmla="*/ 400050 w 1127029"/>
                <a:gd name="connsiteY10" fmla="*/ 285750 h 342900"/>
                <a:gd name="connsiteX11" fmla="*/ 495300 w 1127029"/>
                <a:gd name="connsiteY11" fmla="*/ 266700 h 342900"/>
                <a:gd name="connsiteX12" fmla="*/ 533400 w 1127029"/>
                <a:gd name="connsiteY12" fmla="*/ 190500 h 342900"/>
                <a:gd name="connsiteX13" fmla="*/ 552450 w 1127029"/>
                <a:gd name="connsiteY13" fmla="*/ 133350 h 342900"/>
                <a:gd name="connsiteX14" fmla="*/ 571500 w 1127029"/>
                <a:gd name="connsiteY14" fmla="*/ 209550 h 342900"/>
                <a:gd name="connsiteX15" fmla="*/ 628650 w 1127029"/>
                <a:gd name="connsiteY15" fmla="*/ 247650 h 342900"/>
                <a:gd name="connsiteX16" fmla="*/ 723900 w 1127029"/>
                <a:gd name="connsiteY16" fmla="*/ 114300 h 342900"/>
                <a:gd name="connsiteX17" fmla="*/ 742950 w 1127029"/>
                <a:gd name="connsiteY17" fmla="*/ 342900 h 342900"/>
                <a:gd name="connsiteX18" fmla="*/ 800100 w 1127029"/>
                <a:gd name="connsiteY18" fmla="*/ 209550 h 342900"/>
                <a:gd name="connsiteX19" fmla="*/ 819150 w 1127029"/>
                <a:gd name="connsiteY19" fmla="*/ 76200 h 342900"/>
                <a:gd name="connsiteX20" fmla="*/ 838200 w 1127029"/>
                <a:gd name="connsiteY20" fmla="*/ 133350 h 342900"/>
                <a:gd name="connsiteX21" fmla="*/ 971550 w 1127029"/>
                <a:gd name="connsiteY21" fmla="*/ 266700 h 342900"/>
                <a:gd name="connsiteX22" fmla="*/ 1104900 w 1127029"/>
                <a:gd name="connsiteY22" fmla="*/ 209550 h 342900"/>
                <a:gd name="connsiteX23" fmla="*/ 1123950 w 1127029"/>
                <a:gd name="connsiteY23" fmla="*/ 152400 h 342900"/>
                <a:gd name="connsiteX24" fmla="*/ 1085850 w 1127029"/>
                <a:gd name="connsiteY24" fmla="*/ 247650 h 342900"/>
                <a:gd name="connsiteX25" fmla="*/ 1066800 w 1127029"/>
                <a:gd name="connsiteY25" fmla="*/ 3238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7029" h="342900">
                  <a:moveTo>
                    <a:pt x="0" y="76200"/>
                  </a:moveTo>
                  <a:cubicBezTo>
                    <a:pt x="11991" y="160135"/>
                    <a:pt x="-606" y="208944"/>
                    <a:pt x="57150" y="266700"/>
                  </a:cubicBezTo>
                  <a:cubicBezTo>
                    <a:pt x="73339" y="282889"/>
                    <a:pt x="95250" y="292100"/>
                    <a:pt x="114300" y="304800"/>
                  </a:cubicBezTo>
                  <a:cubicBezTo>
                    <a:pt x="120540" y="286080"/>
                    <a:pt x="145072" y="195776"/>
                    <a:pt x="171450" y="190500"/>
                  </a:cubicBezTo>
                  <a:cubicBezTo>
                    <a:pt x="193901" y="186010"/>
                    <a:pt x="209550" y="215900"/>
                    <a:pt x="228600" y="228600"/>
                  </a:cubicBezTo>
                  <a:cubicBezTo>
                    <a:pt x="234950" y="209550"/>
                    <a:pt x="229689" y="180430"/>
                    <a:pt x="247650" y="171450"/>
                  </a:cubicBezTo>
                  <a:cubicBezTo>
                    <a:pt x="265611" y="162470"/>
                    <a:pt x="288736" y="202548"/>
                    <a:pt x="304800" y="190500"/>
                  </a:cubicBezTo>
                  <a:cubicBezTo>
                    <a:pt x="325745" y="174791"/>
                    <a:pt x="316327" y="139378"/>
                    <a:pt x="323850" y="114300"/>
                  </a:cubicBezTo>
                  <a:cubicBezTo>
                    <a:pt x="335390" y="75833"/>
                    <a:pt x="361950" y="0"/>
                    <a:pt x="361950" y="0"/>
                  </a:cubicBezTo>
                  <a:cubicBezTo>
                    <a:pt x="368300" y="25400"/>
                    <a:pt x="377540" y="50248"/>
                    <a:pt x="381000" y="76200"/>
                  </a:cubicBezTo>
                  <a:cubicBezTo>
                    <a:pt x="390270" y="145723"/>
                    <a:pt x="363964" y="225607"/>
                    <a:pt x="400050" y="285750"/>
                  </a:cubicBezTo>
                  <a:cubicBezTo>
                    <a:pt x="416709" y="313515"/>
                    <a:pt x="463550" y="273050"/>
                    <a:pt x="495300" y="266700"/>
                  </a:cubicBezTo>
                  <a:cubicBezTo>
                    <a:pt x="508000" y="241300"/>
                    <a:pt x="522213" y="216602"/>
                    <a:pt x="533400" y="190500"/>
                  </a:cubicBezTo>
                  <a:cubicBezTo>
                    <a:pt x="541310" y="172043"/>
                    <a:pt x="534489" y="124370"/>
                    <a:pt x="552450" y="133350"/>
                  </a:cubicBezTo>
                  <a:cubicBezTo>
                    <a:pt x="575868" y="145059"/>
                    <a:pt x="556977" y="187765"/>
                    <a:pt x="571500" y="209550"/>
                  </a:cubicBezTo>
                  <a:cubicBezTo>
                    <a:pt x="584200" y="228600"/>
                    <a:pt x="609600" y="234950"/>
                    <a:pt x="628650" y="247650"/>
                  </a:cubicBezTo>
                  <a:cubicBezTo>
                    <a:pt x="635678" y="237107"/>
                    <a:pt x="720524" y="107549"/>
                    <a:pt x="723900" y="114300"/>
                  </a:cubicBezTo>
                  <a:cubicBezTo>
                    <a:pt x="758096" y="182692"/>
                    <a:pt x="736600" y="266700"/>
                    <a:pt x="742950" y="342900"/>
                  </a:cubicBezTo>
                  <a:cubicBezTo>
                    <a:pt x="763603" y="301594"/>
                    <a:pt x="790757" y="256267"/>
                    <a:pt x="800100" y="209550"/>
                  </a:cubicBezTo>
                  <a:cubicBezTo>
                    <a:pt x="808906" y="165521"/>
                    <a:pt x="812800" y="120650"/>
                    <a:pt x="819150" y="76200"/>
                  </a:cubicBezTo>
                  <a:cubicBezTo>
                    <a:pt x="825500" y="95250"/>
                    <a:pt x="827557" y="116322"/>
                    <a:pt x="838200" y="133350"/>
                  </a:cubicBezTo>
                  <a:cubicBezTo>
                    <a:pt x="894764" y="223853"/>
                    <a:pt x="899679" y="218786"/>
                    <a:pt x="971550" y="266700"/>
                  </a:cubicBezTo>
                  <a:cubicBezTo>
                    <a:pt x="1016000" y="247650"/>
                    <a:pt x="1066212" y="238566"/>
                    <a:pt x="1104900" y="209550"/>
                  </a:cubicBezTo>
                  <a:cubicBezTo>
                    <a:pt x="1120964" y="197502"/>
                    <a:pt x="1132930" y="134439"/>
                    <a:pt x="1123950" y="152400"/>
                  </a:cubicBezTo>
                  <a:cubicBezTo>
                    <a:pt x="1108657" y="182986"/>
                    <a:pt x="1097857" y="215631"/>
                    <a:pt x="1085850" y="247650"/>
                  </a:cubicBezTo>
                  <a:cubicBezTo>
                    <a:pt x="1064792" y="303805"/>
                    <a:pt x="1066800" y="286939"/>
                    <a:pt x="1066800" y="32385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cxnSp>
        <p:nvCxnSpPr>
          <p:cNvPr id="19" name="直線單箭頭接點 15">
            <a:extLst>
              <a:ext uri="{FF2B5EF4-FFF2-40B4-BE49-F238E27FC236}">
                <a16:creationId xmlns:a16="http://schemas.microsoft.com/office/drawing/2014/main" id="{452B8967-85DA-47BF-BF81-115212C23DE4}"/>
              </a:ext>
            </a:extLst>
          </p:cNvPr>
          <p:cNvCxnSpPr>
            <a:cxnSpLocks/>
          </p:cNvCxnSpPr>
          <p:nvPr/>
        </p:nvCxnSpPr>
        <p:spPr>
          <a:xfrm flipH="1">
            <a:off x="5127838" y="5598629"/>
            <a:ext cx="1" cy="85690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7">
            <a:extLst>
              <a:ext uri="{FF2B5EF4-FFF2-40B4-BE49-F238E27FC236}">
                <a16:creationId xmlns:a16="http://schemas.microsoft.com/office/drawing/2014/main" id="{0D3D155F-4748-4023-A85B-234C33BD9CB9}"/>
              </a:ext>
            </a:extLst>
          </p:cNvPr>
          <p:cNvSpPr txBox="1"/>
          <p:nvPr/>
        </p:nvSpPr>
        <p:spPr>
          <a:xfrm>
            <a:off x="5343970" y="5708767"/>
            <a:ext cx="169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Not small enough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1" name="手繪多邊形: 圖案 18">
            <a:extLst>
              <a:ext uri="{FF2B5EF4-FFF2-40B4-BE49-F238E27FC236}">
                <a16:creationId xmlns:a16="http://schemas.microsoft.com/office/drawing/2014/main" id="{08277E24-4397-435B-98B6-0E8F5C6F6B2A}"/>
              </a:ext>
            </a:extLst>
          </p:cNvPr>
          <p:cNvSpPr/>
          <p:nvPr/>
        </p:nvSpPr>
        <p:spPr>
          <a:xfrm rot="21180346">
            <a:off x="1602250" y="4087458"/>
            <a:ext cx="3467100" cy="645319"/>
          </a:xfrm>
          <a:custGeom>
            <a:avLst/>
            <a:gdLst>
              <a:gd name="connsiteX0" fmla="*/ 0 w 3467100"/>
              <a:gd name="connsiteY0" fmla="*/ 0 h 914400"/>
              <a:gd name="connsiteX1" fmla="*/ 38100 w 3467100"/>
              <a:gd name="connsiteY1" fmla="*/ 95250 h 914400"/>
              <a:gd name="connsiteX2" fmla="*/ 57150 w 3467100"/>
              <a:gd name="connsiteY2" fmla="*/ 152400 h 914400"/>
              <a:gd name="connsiteX3" fmla="*/ 190500 w 3467100"/>
              <a:gd name="connsiteY3" fmla="*/ 57150 h 914400"/>
              <a:gd name="connsiteX4" fmla="*/ 247650 w 3467100"/>
              <a:gd name="connsiteY4" fmla="*/ 38100 h 914400"/>
              <a:gd name="connsiteX5" fmla="*/ 323850 w 3467100"/>
              <a:gd name="connsiteY5" fmla="*/ 152400 h 914400"/>
              <a:gd name="connsiteX6" fmla="*/ 342900 w 3467100"/>
              <a:gd name="connsiteY6" fmla="*/ 209550 h 914400"/>
              <a:gd name="connsiteX7" fmla="*/ 400050 w 3467100"/>
              <a:gd name="connsiteY7" fmla="*/ 266700 h 914400"/>
              <a:gd name="connsiteX8" fmla="*/ 533400 w 3467100"/>
              <a:gd name="connsiteY8" fmla="*/ 266700 h 914400"/>
              <a:gd name="connsiteX9" fmla="*/ 609600 w 3467100"/>
              <a:gd name="connsiteY9" fmla="*/ 247650 h 914400"/>
              <a:gd name="connsiteX10" fmla="*/ 704850 w 3467100"/>
              <a:gd name="connsiteY10" fmla="*/ 342900 h 914400"/>
              <a:gd name="connsiteX11" fmla="*/ 781050 w 3467100"/>
              <a:gd name="connsiteY11" fmla="*/ 228600 h 914400"/>
              <a:gd name="connsiteX12" fmla="*/ 838200 w 3467100"/>
              <a:gd name="connsiteY12" fmla="*/ 323850 h 914400"/>
              <a:gd name="connsiteX13" fmla="*/ 857250 w 3467100"/>
              <a:gd name="connsiteY13" fmla="*/ 381000 h 914400"/>
              <a:gd name="connsiteX14" fmla="*/ 1009650 w 3467100"/>
              <a:gd name="connsiteY14" fmla="*/ 342900 h 914400"/>
              <a:gd name="connsiteX15" fmla="*/ 1066800 w 3467100"/>
              <a:gd name="connsiteY15" fmla="*/ 285750 h 914400"/>
              <a:gd name="connsiteX16" fmla="*/ 1104900 w 3467100"/>
              <a:gd name="connsiteY16" fmla="*/ 361950 h 914400"/>
              <a:gd name="connsiteX17" fmla="*/ 1143000 w 3467100"/>
              <a:gd name="connsiteY17" fmla="*/ 457200 h 914400"/>
              <a:gd name="connsiteX18" fmla="*/ 1257300 w 3467100"/>
              <a:gd name="connsiteY18" fmla="*/ 590550 h 914400"/>
              <a:gd name="connsiteX19" fmla="*/ 1314450 w 3467100"/>
              <a:gd name="connsiteY19" fmla="*/ 609600 h 914400"/>
              <a:gd name="connsiteX20" fmla="*/ 1447800 w 3467100"/>
              <a:gd name="connsiteY20" fmla="*/ 476250 h 914400"/>
              <a:gd name="connsiteX21" fmla="*/ 1504950 w 3467100"/>
              <a:gd name="connsiteY21" fmla="*/ 419100 h 914400"/>
              <a:gd name="connsiteX22" fmla="*/ 1543050 w 3467100"/>
              <a:gd name="connsiteY22" fmla="*/ 476250 h 914400"/>
              <a:gd name="connsiteX23" fmla="*/ 1562100 w 3467100"/>
              <a:gd name="connsiteY23" fmla="*/ 533400 h 914400"/>
              <a:gd name="connsiteX24" fmla="*/ 1619250 w 3467100"/>
              <a:gd name="connsiteY24" fmla="*/ 571500 h 914400"/>
              <a:gd name="connsiteX25" fmla="*/ 1676400 w 3467100"/>
              <a:gd name="connsiteY25" fmla="*/ 552450 h 914400"/>
              <a:gd name="connsiteX26" fmla="*/ 1809750 w 3467100"/>
              <a:gd name="connsiteY26" fmla="*/ 419100 h 914400"/>
              <a:gd name="connsiteX27" fmla="*/ 1828800 w 3467100"/>
              <a:gd name="connsiteY27" fmla="*/ 571500 h 914400"/>
              <a:gd name="connsiteX28" fmla="*/ 1847850 w 3467100"/>
              <a:gd name="connsiteY28" fmla="*/ 647700 h 914400"/>
              <a:gd name="connsiteX29" fmla="*/ 1924050 w 3467100"/>
              <a:gd name="connsiteY29" fmla="*/ 666750 h 914400"/>
              <a:gd name="connsiteX30" fmla="*/ 2000250 w 3467100"/>
              <a:gd name="connsiteY30" fmla="*/ 590550 h 914400"/>
              <a:gd name="connsiteX31" fmla="*/ 2057400 w 3467100"/>
              <a:gd name="connsiteY31" fmla="*/ 495300 h 914400"/>
              <a:gd name="connsiteX32" fmla="*/ 2095500 w 3467100"/>
              <a:gd name="connsiteY32" fmla="*/ 590550 h 914400"/>
              <a:gd name="connsiteX33" fmla="*/ 2133600 w 3467100"/>
              <a:gd name="connsiteY33" fmla="*/ 647700 h 914400"/>
              <a:gd name="connsiteX34" fmla="*/ 2171700 w 3467100"/>
              <a:gd name="connsiteY34" fmla="*/ 781050 h 914400"/>
              <a:gd name="connsiteX35" fmla="*/ 2247900 w 3467100"/>
              <a:gd name="connsiteY35" fmla="*/ 819150 h 914400"/>
              <a:gd name="connsiteX36" fmla="*/ 2343150 w 3467100"/>
              <a:gd name="connsiteY36" fmla="*/ 685800 h 914400"/>
              <a:gd name="connsiteX37" fmla="*/ 2362200 w 3467100"/>
              <a:gd name="connsiteY37" fmla="*/ 609600 h 914400"/>
              <a:gd name="connsiteX38" fmla="*/ 2400300 w 3467100"/>
              <a:gd name="connsiteY38" fmla="*/ 723900 h 914400"/>
              <a:gd name="connsiteX39" fmla="*/ 2419350 w 3467100"/>
              <a:gd name="connsiteY39" fmla="*/ 781050 h 914400"/>
              <a:gd name="connsiteX40" fmla="*/ 2476500 w 3467100"/>
              <a:gd name="connsiteY40" fmla="*/ 800100 h 914400"/>
              <a:gd name="connsiteX41" fmla="*/ 2552700 w 3467100"/>
              <a:gd name="connsiteY41" fmla="*/ 742950 h 914400"/>
              <a:gd name="connsiteX42" fmla="*/ 2590800 w 3467100"/>
              <a:gd name="connsiteY42" fmla="*/ 685800 h 914400"/>
              <a:gd name="connsiteX43" fmla="*/ 2647950 w 3467100"/>
              <a:gd name="connsiteY43" fmla="*/ 609600 h 914400"/>
              <a:gd name="connsiteX44" fmla="*/ 2667000 w 3467100"/>
              <a:gd name="connsiteY44" fmla="*/ 533400 h 914400"/>
              <a:gd name="connsiteX45" fmla="*/ 2724150 w 3467100"/>
              <a:gd name="connsiteY45" fmla="*/ 628650 h 914400"/>
              <a:gd name="connsiteX46" fmla="*/ 2819400 w 3467100"/>
              <a:gd name="connsiteY46" fmla="*/ 895350 h 914400"/>
              <a:gd name="connsiteX47" fmla="*/ 2876550 w 3467100"/>
              <a:gd name="connsiteY47" fmla="*/ 914400 h 914400"/>
              <a:gd name="connsiteX48" fmla="*/ 2895600 w 3467100"/>
              <a:gd name="connsiteY48" fmla="*/ 857250 h 914400"/>
              <a:gd name="connsiteX49" fmla="*/ 2933700 w 3467100"/>
              <a:gd name="connsiteY49" fmla="*/ 609600 h 914400"/>
              <a:gd name="connsiteX50" fmla="*/ 3276600 w 3467100"/>
              <a:gd name="connsiteY50" fmla="*/ 723900 h 914400"/>
              <a:gd name="connsiteX51" fmla="*/ 3295650 w 3467100"/>
              <a:gd name="connsiteY51" fmla="*/ 876300 h 914400"/>
              <a:gd name="connsiteX52" fmla="*/ 3390900 w 3467100"/>
              <a:gd name="connsiteY52" fmla="*/ 857250 h 914400"/>
              <a:gd name="connsiteX53" fmla="*/ 3429000 w 3467100"/>
              <a:gd name="connsiteY53" fmla="*/ 800100 h 914400"/>
              <a:gd name="connsiteX54" fmla="*/ 3448050 w 3467100"/>
              <a:gd name="connsiteY54" fmla="*/ 857250 h 914400"/>
              <a:gd name="connsiteX55" fmla="*/ 3467100 w 3467100"/>
              <a:gd name="connsiteY55" fmla="*/ 8763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467100" h="914400">
                <a:moveTo>
                  <a:pt x="0" y="0"/>
                </a:moveTo>
                <a:cubicBezTo>
                  <a:pt x="12700" y="31750"/>
                  <a:pt x="26093" y="63231"/>
                  <a:pt x="38100" y="95250"/>
                </a:cubicBezTo>
                <a:cubicBezTo>
                  <a:pt x="45151" y="114052"/>
                  <a:pt x="37459" y="148462"/>
                  <a:pt x="57150" y="152400"/>
                </a:cubicBezTo>
                <a:cubicBezTo>
                  <a:pt x="107749" y="162520"/>
                  <a:pt x="160417" y="77205"/>
                  <a:pt x="190500" y="57150"/>
                </a:cubicBezTo>
                <a:cubicBezTo>
                  <a:pt x="207208" y="46011"/>
                  <a:pt x="228600" y="44450"/>
                  <a:pt x="247650" y="38100"/>
                </a:cubicBezTo>
                <a:cubicBezTo>
                  <a:pt x="273050" y="76200"/>
                  <a:pt x="309370" y="108959"/>
                  <a:pt x="323850" y="152400"/>
                </a:cubicBezTo>
                <a:cubicBezTo>
                  <a:pt x="330200" y="171450"/>
                  <a:pt x="331761" y="192842"/>
                  <a:pt x="342900" y="209550"/>
                </a:cubicBezTo>
                <a:cubicBezTo>
                  <a:pt x="357844" y="231966"/>
                  <a:pt x="381000" y="247650"/>
                  <a:pt x="400050" y="266700"/>
                </a:cubicBezTo>
                <a:cubicBezTo>
                  <a:pt x="638264" y="207147"/>
                  <a:pt x="342094" y="266700"/>
                  <a:pt x="533400" y="266700"/>
                </a:cubicBezTo>
                <a:cubicBezTo>
                  <a:pt x="559582" y="266700"/>
                  <a:pt x="584200" y="254000"/>
                  <a:pt x="609600" y="247650"/>
                </a:cubicBezTo>
                <a:cubicBezTo>
                  <a:pt x="610780" y="250011"/>
                  <a:pt x="653215" y="379782"/>
                  <a:pt x="704850" y="342900"/>
                </a:cubicBezTo>
                <a:cubicBezTo>
                  <a:pt x="742111" y="316285"/>
                  <a:pt x="781050" y="228600"/>
                  <a:pt x="781050" y="228600"/>
                </a:cubicBezTo>
                <a:cubicBezTo>
                  <a:pt x="800100" y="260350"/>
                  <a:pt x="821641" y="290732"/>
                  <a:pt x="838200" y="323850"/>
                </a:cubicBezTo>
                <a:cubicBezTo>
                  <a:pt x="847180" y="341811"/>
                  <a:pt x="837292" y="378782"/>
                  <a:pt x="857250" y="381000"/>
                </a:cubicBezTo>
                <a:cubicBezTo>
                  <a:pt x="909293" y="386783"/>
                  <a:pt x="958850" y="355600"/>
                  <a:pt x="1009650" y="342900"/>
                </a:cubicBezTo>
                <a:cubicBezTo>
                  <a:pt x="1028700" y="323850"/>
                  <a:pt x="1040382" y="280466"/>
                  <a:pt x="1066800" y="285750"/>
                </a:cubicBezTo>
                <a:cubicBezTo>
                  <a:pt x="1094647" y="291319"/>
                  <a:pt x="1093366" y="336000"/>
                  <a:pt x="1104900" y="361950"/>
                </a:cubicBezTo>
                <a:cubicBezTo>
                  <a:pt x="1118788" y="393199"/>
                  <a:pt x="1126393" y="427307"/>
                  <a:pt x="1143000" y="457200"/>
                </a:cubicBezTo>
                <a:cubicBezTo>
                  <a:pt x="1158535" y="485163"/>
                  <a:pt x="1226727" y="570168"/>
                  <a:pt x="1257300" y="590550"/>
                </a:cubicBezTo>
                <a:cubicBezTo>
                  <a:pt x="1274008" y="601689"/>
                  <a:pt x="1295400" y="603250"/>
                  <a:pt x="1314450" y="609600"/>
                </a:cubicBezTo>
                <a:lnTo>
                  <a:pt x="1447800" y="476250"/>
                </a:lnTo>
                <a:lnTo>
                  <a:pt x="1504950" y="419100"/>
                </a:lnTo>
                <a:cubicBezTo>
                  <a:pt x="1517650" y="438150"/>
                  <a:pt x="1532811" y="455772"/>
                  <a:pt x="1543050" y="476250"/>
                </a:cubicBezTo>
                <a:cubicBezTo>
                  <a:pt x="1552030" y="494211"/>
                  <a:pt x="1549556" y="517720"/>
                  <a:pt x="1562100" y="533400"/>
                </a:cubicBezTo>
                <a:cubicBezTo>
                  <a:pt x="1576403" y="551278"/>
                  <a:pt x="1600200" y="558800"/>
                  <a:pt x="1619250" y="571500"/>
                </a:cubicBezTo>
                <a:cubicBezTo>
                  <a:pt x="1638300" y="565150"/>
                  <a:pt x="1660720" y="564994"/>
                  <a:pt x="1676400" y="552450"/>
                </a:cubicBezTo>
                <a:cubicBezTo>
                  <a:pt x="1725487" y="513181"/>
                  <a:pt x="1809750" y="419100"/>
                  <a:pt x="1809750" y="419100"/>
                </a:cubicBezTo>
                <a:cubicBezTo>
                  <a:pt x="1816100" y="469900"/>
                  <a:pt x="1820384" y="521001"/>
                  <a:pt x="1828800" y="571500"/>
                </a:cubicBezTo>
                <a:cubicBezTo>
                  <a:pt x="1833104" y="597325"/>
                  <a:pt x="1829337" y="629187"/>
                  <a:pt x="1847850" y="647700"/>
                </a:cubicBezTo>
                <a:cubicBezTo>
                  <a:pt x="1866363" y="666213"/>
                  <a:pt x="1898650" y="660400"/>
                  <a:pt x="1924050" y="666750"/>
                </a:cubicBezTo>
                <a:cubicBezTo>
                  <a:pt x="1949450" y="641350"/>
                  <a:pt x="1978197" y="618904"/>
                  <a:pt x="2000250" y="590550"/>
                </a:cubicBezTo>
                <a:cubicBezTo>
                  <a:pt x="2022982" y="561323"/>
                  <a:pt x="2020373" y="495300"/>
                  <a:pt x="2057400" y="495300"/>
                </a:cubicBezTo>
                <a:cubicBezTo>
                  <a:pt x="2091596" y="495300"/>
                  <a:pt x="2080207" y="559964"/>
                  <a:pt x="2095500" y="590550"/>
                </a:cubicBezTo>
                <a:cubicBezTo>
                  <a:pt x="2105739" y="611028"/>
                  <a:pt x="2120900" y="628650"/>
                  <a:pt x="2133600" y="647700"/>
                </a:cubicBezTo>
                <a:cubicBezTo>
                  <a:pt x="2133765" y="648359"/>
                  <a:pt x="2162590" y="771940"/>
                  <a:pt x="2171700" y="781050"/>
                </a:cubicBezTo>
                <a:cubicBezTo>
                  <a:pt x="2191780" y="801130"/>
                  <a:pt x="2222500" y="806450"/>
                  <a:pt x="2247900" y="819150"/>
                </a:cubicBezTo>
                <a:cubicBezTo>
                  <a:pt x="2254405" y="810476"/>
                  <a:pt x="2333865" y="707466"/>
                  <a:pt x="2343150" y="685800"/>
                </a:cubicBezTo>
                <a:cubicBezTo>
                  <a:pt x="2353463" y="661735"/>
                  <a:pt x="2355850" y="635000"/>
                  <a:pt x="2362200" y="609600"/>
                </a:cubicBezTo>
                <a:lnTo>
                  <a:pt x="2400300" y="723900"/>
                </a:lnTo>
                <a:cubicBezTo>
                  <a:pt x="2406650" y="742950"/>
                  <a:pt x="2400300" y="774700"/>
                  <a:pt x="2419350" y="781050"/>
                </a:cubicBezTo>
                <a:lnTo>
                  <a:pt x="2476500" y="800100"/>
                </a:lnTo>
                <a:cubicBezTo>
                  <a:pt x="2501900" y="781050"/>
                  <a:pt x="2530249" y="765401"/>
                  <a:pt x="2552700" y="742950"/>
                </a:cubicBezTo>
                <a:cubicBezTo>
                  <a:pt x="2568889" y="726761"/>
                  <a:pt x="2577492" y="704431"/>
                  <a:pt x="2590800" y="685800"/>
                </a:cubicBezTo>
                <a:cubicBezTo>
                  <a:pt x="2609254" y="659964"/>
                  <a:pt x="2628900" y="635000"/>
                  <a:pt x="2647950" y="609600"/>
                </a:cubicBezTo>
                <a:cubicBezTo>
                  <a:pt x="2654300" y="584200"/>
                  <a:pt x="2641600" y="527050"/>
                  <a:pt x="2667000" y="533400"/>
                </a:cubicBezTo>
                <a:cubicBezTo>
                  <a:pt x="2702921" y="542380"/>
                  <a:pt x="2709112" y="594815"/>
                  <a:pt x="2724150" y="628650"/>
                </a:cubicBezTo>
                <a:cubicBezTo>
                  <a:pt x="2755142" y="698382"/>
                  <a:pt x="2745611" y="870754"/>
                  <a:pt x="2819400" y="895350"/>
                </a:cubicBezTo>
                <a:lnTo>
                  <a:pt x="2876550" y="914400"/>
                </a:lnTo>
                <a:cubicBezTo>
                  <a:pt x="2882900" y="895350"/>
                  <a:pt x="2890730" y="876731"/>
                  <a:pt x="2895600" y="857250"/>
                </a:cubicBezTo>
                <a:cubicBezTo>
                  <a:pt x="2917418" y="769979"/>
                  <a:pt x="2922133" y="702137"/>
                  <a:pt x="2933700" y="609600"/>
                </a:cubicBezTo>
                <a:cubicBezTo>
                  <a:pt x="3068199" y="811348"/>
                  <a:pt x="2772948" y="398008"/>
                  <a:pt x="3276600" y="723900"/>
                </a:cubicBezTo>
                <a:cubicBezTo>
                  <a:pt x="3319582" y="751712"/>
                  <a:pt x="3289300" y="825500"/>
                  <a:pt x="3295650" y="876300"/>
                </a:cubicBezTo>
                <a:cubicBezTo>
                  <a:pt x="3327400" y="869950"/>
                  <a:pt x="3362787" y="873314"/>
                  <a:pt x="3390900" y="857250"/>
                </a:cubicBezTo>
                <a:cubicBezTo>
                  <a:pt x="3410779" y="845891"/>
                  <a:pt x="3406105" y="800100"/>
                  <a:pt x="3429000" y="800100"/>
                </a:cubicBezTo>
                <a:cubicBezTo>
                  <a:pt x="3449080" y="800100"/>
                  <a:pt x="3439070" y="839289"/>
                  <a:pt x="3448050" y="857250"/>
                </a:cubicBezTo>
                <a:cubicBezTo>
                  <a:pt x="3452066" y="865282"/>
                  <a:pt x="3460750" y="869950"/>
                  <a:pt x="3467100" y="8763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98A6BE-C9BF-40D2-B21C-5A0FB390CBD8}"/>
              </a:ext>
            </a:extLst>
          </p:cNvPr>
          <p:cNvSpPr txBox="1"/>
          <p:nvPr/>
        </p:nvSpPr>
        <p:spPr>
          <a:xfrm>
            <a:off x="5841556" y="4445145"/>
            <a:ext cx="2440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gradient is close to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zero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3" name="直線單箭頭接點 28">
            <a:extLst>
              <a:ext uri="{FF2B5EF4-FFF2-40B4-BE49-F238E27FC236}">
                <a16:creationId xmlns:a16="http://schemas.microsoft.com/office/drawing/2014/main" id="{1A4C09BE-4846-4426-86F1-54FCFB2E47B4}"/>
              </a:ext>
            </a:extLst>
          </p:cNvPr>
          <p:cNvCxnSpPr>
            <a:cxnSpLocks/>
            <a:stCxn id="27" idx="7"/>
          </p:cNvCxnSpPr>
          <p:nvPr/>
        </p:nvCxnSpPr>
        <p:spPr>
          <a:xfrm>
            <a:off x="5202275" y="4361518"/>
            <a:ext cx="639281" cy="298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30">
            <a:extLst>
              <a:ext uri="{FF2B5EF4-FFF2-40B4-BE49-F238E27FC236}">
                <a16:creationId xmlns:a16="http://schemas.microsoft.com/office/drawing/2014/main" id="{26B8BCCC-8DA8-4FDA-8445-EDADC1B49ECA}"/>
              </a:ext>
            </a:extLst>
          </p:cNvPr>
          <p:cNvCxnSpPr>
            <a:cxnSpLocks/>
          </p:cNvCxnSpPr>
          <p:nvPr/>
        </p:nvCxnSpPr>
        <p:spPr>
          <a:xfrm flipV="1">
            <a:off x="5252650" y="4739435"/>
            <a:ext cx="588906" cy="654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「saddle point」的圖片搜尋結果">
            <a:extLst>
              <a:ext uri="{FF2B5EF4-FFF2-40B4-BE49-F238E27FC236}">
                <a16:creationId xmlns:a16="http://schemas.microsoft.com/office/drawing/2014/main" id="{AA15CDA5-84F8-4134-B380-E5FD3B21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09" y="1065588"/>
            <a:ext cx="3708400" cy="28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橢圓 33">
            <a:extLst>
              <a:ext uri="{FF2B5EF4-FFF2-40B4-BE49-F238E27FC236}">
                <a16:creationId xmlns:a16="http://schemas.microsoft.com/office/drawing/2014/main" id="{17078264-2DF3-481C-8014-4C9C0C4B54AC}"/>
              </a:ext>
            </a:extLst>
          </p:cNvPr>
          <p:cNvSpPr/>
          <p:nvPr/>
        </p:nvSpPr>
        <p:spPr>
          <a:xfrm>
            <a:off x="7374409" y="2381608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34">
            <a:extLst>
              <a:ext uri="{FF2B5EF4-FFF2-40B4-BE49-F238E27FC236}">
                <a16:creationId xmlns:a16="http://schemas.microsoft.com/office/drawing/2014/main" id="{A4E07A38-405E-4AF4-8824-71A3DBA779EF}"/>
              </a:ext>
            </a:extLst>
          </p:cNvPr>
          <p:cNvSpPr/>
          <p:nvPr/>
        </p:nvSpPr>
        <p:spPr>
          <a:xfrm>
            <a:off x="5043397" y="4334259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橢圓 35">
            <a:extLst>
              <a:ext uri="{FF2B5EF4-FFF2-40B4-BE49-F238E27FC236}">
                <a16:creationId xmlns:a16="http://schemas.microsoft.com/office/drawing/2014/main" id="{2FB2361B-D119-47C8-A600-AA331084A4EC}"/>
              </a:ext>
            </a:extLst>
          </p:cNvPr>
          <p:cNvSpPr/>
          <p:nvPr/>
        </p:nvSpPr>
        <p:spPr>
          <a:xfrm>
            <a:off x="5034769" y="5417548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F1D8EC4-5EE8-48CB-BDC6-4EF387E42FD7}"/>
              </a:ext>
            </a:extLst>
          </p:cNvPr>
          <p:cNvSpPr/>
          <p:nvPr/>
        </p:nvSpPr>
        <p:spPr>
          <a:xfrm>
            <a:off x="6541909" y="1569712"/>
            <a:ext cx="174631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saddle point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51642E-AD76-49B8-8CAF-FAC85698127A}"/>
              </a:ext>
            </a:extLst>
          </p:cNvPr>
          <p:cNvSpPr/>
          <p:nvPr/>
        </p:nvSpPr>
        <p:spPr>
          <a:xfrm>
            <a:off x="6947269" y="4925906"/>
            <a:ext cx="17357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critical point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29">
            <a:extLst>
              <a:ext uri="{FF2B5EF4-FFF2-40B4-BE49-F238E27FC236}">
                <a16:creationId xmlns:a16="http://schemas.microsoft.com/office/drawing/2014/main" id="{43EF3F90-1D0F-4462-ADEA-2838A5A7334C}"/>
              </a:ext>
            </a:extLst>
          </p:cNvPr>
          <p:cNvSpPr txBox="1"/>
          <p:nvPr/>
        </p:nvSpPr>
        <p:spPr>
          <a:xfrm>
            <a:off x="4238382" y="3364825"/>
            <a:ext cx="306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Which one?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1A619C-9D8B-4DE7-BCA3-611DA33D13F3}"/>
              </a:ext>
            </a:extLst>
          </p:cNvPr>
          <p:cNvSpPr/>
          <p:nvPr/>
        </p:nvSpPr>
        <p:spPr>
          <a:xfrm>
            <a:off x="1879264" y="2711985"/>
            <a:ext cx="183192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 way to go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06A1B1-C8F5-47C4-AB06-DD0ED449CB63}"/>
              </a:ext>
            </a:extLst>
          </p:cNvPr>
          <p:cNvSpPr/>
          <p:nvPr/>
        </p:nvSpPr>
        <p:spPr>
          <a:xfrm>
            <a:off x="5770186" y="2617727"/>
            <a:ext cx="114351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escape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4" name="直線單箭頭接點 5">
            <a:extLst>
              <a:ext uri="{FF2B5EF4-FFF2-40B4-BE49-F238E27FC236}">
                <a16:creationId xmlns:a16="http://schemas.microsoft.com/office/drawing/2014/main" id="{5E4EEAB4-15E3-4756-BA90-D25EA3510E4A}"/>
              </a:ext>
            </a:extLst>
          </p:cNvPr>
          <p:cNvCxnSpPr/>
          <p:nvPr/>
        </p:nvCxnSpPr>
        <p:spPr>
          <a:xfrm flipH="1">
            <a:off x="7061582" y="2567745"/>
            <a:ext cx="312827" cy="3750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2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/>
      <p:bldP spid="21" grpId="0" animBg="1"/>
      <p:bldP spid="22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Small Gradient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8C5C210F-5A1D-47BE-B413-61F97F2E720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Saddle Point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v.s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. Local Minima 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grpSp>
        <p:nvGrpSpPr>
          <p:cNvPr id="9" name="群組 6">
            <a:extLst>
              <a:ext uri="{FF2B5EF4-FFF2-40B4-BE49-F238E27FC236}">
                <a16:creationId xmlns:a16="http://schemas.microsoft.com/office/drawing/2014/main" id="{7F9D7384-48EE-4CE2-A87D-D84ED8118A29}"/>
              </a:ext>
            </a:extLst>
          </p:cNvPr>
          <p:cNvGrpSpPr/>
          <p:nvPr/>
        </p:nvGrpSpPr>
        <p:grpSpPr>
          <a:xfrm>
            <a:off x="628650" y="3146165"/>
            <a:ext cx="3708400" cy="2892552"/>
            <a:chOff x="4806950" y="1842866"/>
            <a:chExt cx="3708400" cy="2892552"/>
          </a:xfrm>
        </p:grpSpPr>
        <p:pic>
          <p:nvPicPr>
            <p:cNvPr id="10" name="Picture 2" descr="「saddle point」的圖片搜尋結果">
              <a:extLst>
                <a:ext uri="{FF2B5EF4-FFF2-40B4-BE49-F238E27FC236}">
                  <a16:creationId xmlns:a16="http://schemas.microsoft.com/office/drawing/2014/main" id="{64B717A2-5D88-49C3-9E37-061972FF8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50" y="1842866"/>
              <a:ext cx="3708400" cy="2892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橢圓 5">
              <a:extLst>
                <a:ext uri="{FF2B5EF4-FFF2-40B4-BE49-F238E27FC236}">
                  <a16:creationId xmlns:a16="http://schemas.microsoft.com/office/drawing/2014/main" id="{354BAD4A-09EE-4240-BCC8-B6CBF81B9D7D}"/>
                </a:ext>
              </a:extLst>
            </p:cNvPr>
            <p:cNvSpPr/>
            <p:nvPr/>
          </p:nvSpPr>
          <p:spPr>
            <a:xfrm>
              <a:off x="6568081" y="3103005"/>
              <a:ext cx="186137" cy="1861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手繪多邊形: 圖案 7">
            <a:extLst>
              <a:ext uri="{FF2B5EF4-FFF2-40B4-BE49-F238E27FC236}">
                <a16:creationId xmlns:a16="http://schemas.microsoft.com/office/drawing/2014/main" id="{536F9856-207D-4427-B7C9-6DB8577E4C6C}"/>
              </a:ext>
            </a:extLst>
          </p:cNvPr>
          <p:cNvSpPr/>
          <p:nvPr/>
        </p:nvSpPr>
        <p:spPr>
          <a:xfrm>
            <a:off x="1320800" y="2030309"/>
            <a:ext cx="2481943" cy="1317062"/>
          </a:xfrm>
          <a:custGeom>
            <a:avLst/>
            <a:gdLst>
              <a:gd name="connsiteX0" fmla="*/ 0 w 2481943"/>
              <a:gd name="connsiteY0" fmla="*/ 0 h 1713324"/>
              <a:gd name="connsiteX1" fmla="*/ 638628 w 2481943"/>
              <a:gd name="connsiteY1" fmla="*/ 1291771 h 1713324"/>
              <a:gd name="connsiteX2" fmla="*/ 1248228 w 2481943"/>
              <a:gd name="connsiteY2" fmla="*/ 1712685 h 1713324"/>
              <a:gd name="connsiteX3" fmla="*/ 1828800 w 2481943"/>
              <a:gd name="connsiteY3" fmla="*/ 1349828 h 1713324"/>
              <a:gd name="connsiteX4" fmla="*/ 2481943 w 2481943"/>
              <a:gd name="connsiteY4" fmla="*/ 72571 h 171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3" h="1713324">
                <a:moveTo>
                  <a:pt x="0" y="0"/>
                </a:moveTo>
                <a:cubicBezTo>
                  <a:pt x="215295" y="503162"/>
                  <a:pt x="430590" y="1006324"/>
                  <a:pt x="638628" y="1291771"/>
                </a:cubicBezTo>
                <a:cubicBezTo>
                  <a:pt x="846666" y="1577218"/>
                  <a:pt x="1049866" y="1703009"/>
                  <a:pt x="1248228" y="1712685"/>
                </a:cubicBezTo>
                <a:cubicBezTo>
                  <a:pt x="1446590" y="1722361"/>
                  <a:pt x="1623181" y="1623180"/>
                  <a:pt x="1828800" y="1349828"/>
                </a:cubicBezTo>
                <a:cubicBezTo>
                  <a:pt x="2034419" y="1076476"/>
                  <a:pt x="2258181" y="574523"/>
                  <a:pt x="2481943" y="72571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橢圓 8">
            <a:extLst>
              <a:ext uri="{FF2B5EF4-FFF2-40B4-BE49-F238E27FC236}">
                <a16:creationId xmlns:a16="http://schemas.microsoft.com/office/drawing/2014/main" id="{3ABED9F7-E2C5-4A80-A900-3AE98017C033}"/>
              </a:ext>
            </a:extLst>
          </p:cNvPr>
          <p:cNvSpPr/>
          <p:nvPr/>
        </p:nvSpPr>
        <p:spPr>
          <a:xfrm>
            <a:off x="2491553" y="3112091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9">
            <a:extLst>
              <a:ext uri="{FF2B5EF4-FFF2-40B4-BE49-F238E27FC236}">
                <a16:creationId xmlns:a16="http://schemas.microsoft.com/office/drawing/2014/main" id="{9793809B-AF4A-4B82-80FF-95506A798BBF}"/>
              </a:ext>
            </a:extLst>
          </p:cNvPr>
          <p:cNvSpPr txBox="1"/>
          <p:nvPr/>
        </p:nvSpPr>
        <p:spPr>
          <a:xfrm>
            <a:off x="319574" y="6108551"/>
            <a:ext cx="860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When you have lots of parameters, perhaps local minima is rare?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15" name="圖片 11">
            <a:extLst>
              <a:ext uri="{FF2B5EF4-FFF2-40B4-BE49-F238E27FC236}">
                <a16:creationId xmlns:a16="http://schemas.microsoft.com/office/drawing/2014/main" id="{0E17B28D-6C2D-4C79-827D-3212B920F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098" y="1594452"/>
            <a:ext cx="4044875" cy="3407552"/>
          </a:xfrm>
          <a:prstGeom prst="rect">
            <a:avLst/>
          </a:prstGeom>
        </p:spPr>
      </p:pic>
      <p:sp>
        <p:nvSpPr>
          <p:cNvPr id="16" name="橢圓 12">
            <a:extLst>
              <a:ext uri="{FF2B5EF4-FFF2-40B4-BE49-F238E27FC236}">
                <a16:creationId xmlns:a16="http://schemas.microsoft.com/office/drawing/2014/main" id="{990C96FE-2F03-43E6-97C1-5FE1B061DD5F}"/>
              </a:ext>
            </a:extLst>
          </p:cNvPr>
          <p:cNvSpPr/>
          <p:nvPr/>
        </p:nvSpPr>
        <p:spPr>
          <a:xfrm>
            <a:off x="6459398" y="4836366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5">
            <a:extLst>
              <a:ext uri="{FF2B5EF4-FFF2-40B4-BE49-F238E27FC236}">
                <a16:creationId xmlns:a16="http://schemas.microsoft.com/office/drawing/2014/main" id="{DA56144E-F5C8-434C-9780-C698B1748F0A}"/>
              </a:ext>
            </a:extLst>
          </p:cNvPr>
          <p:cNvSpPr txBox="1"/>
          <p:nvPr/>
        </p:nvSpPr>
        <p:spPr>
          <a:xfrm>
            <a:off x="6267799" y="5081340"/>
            <a:ext cx="2629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Saddle point in higher dimension?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7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4235DB51-965F-4384-AE69-1414601EF534}"/>
              </a:ext>
            </a:extLst>
          </p:cNvPr>
          <p:cNvSpPr txBox="1">
            <a:spLocks/>
          </p:cNvSpPr>
          <p:nvPr/>
        </p:nvSpPr>
        <p:spPr>
          <a:xfrm>
            <a:off x="233401" y="116119"/>
            <a:ext cx="86681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200" kern="0" spc="-5" dirty="0">
                <a:solidFill>
                  <a:schemeClr val="bg1"/>
                </a:solidFill>
              </a:rPr>
              <a:t>When </a:t>
            </a:r>
            <a:r>
              <a:rPr lang="en-US" sz="3200" kern="0" dirty="0">
                <a:solidFill>
                  <a:schemeClr val="bg1"/>
                </a:solidFill>
              </a:rPr>
              <a:t>Do </a:t>
            </a:r>
            <a:r>
              <a:rPr lang="en-US" sz="3200" kern="0" spc="-75" dirty="0">
                <a:solidFill>
                  <a:schemeClr val="bg1"/>
                </a:solidFill>
              </a:rPr>
              <a:t>We </a:t>
            </a:r>
            <a:r>
              <a:rPr lang="en-US" sz="3200" kern="0" spc="-5" dirty="0">
                <a:solidFill>
                  <a:schemeClr val="bg1"/>
                </a:solidFill>
              </a:rPr>
              <a:t>Use Machine</a:t>
            </a:r>
            <a:r>
              <a:rPr lang="en-US" sz="3200" kern="0" spc="-15" dirty="0">
                <a:solidFill>
                  <a:schemeClr val="bg1"/>
                </a:solidFill>
              </a:rPr>
              <a:t> </a:t>
            </a:r>
            <a:r>
              <a:rPr lang="en-US" sz="3200" kern="0" spc="-5" dirty="0">
                <a:solidFill>
                  <a:schemeClr val="bg1"/>
                </a:solidFill>
              </a:rPr>
              <a:t>Learning?</a:t>
            </a:r>
            <a:endParaRPr lang="en-US" sz="3200" kern="0" dirty="0">
              <a:solidFill>
                <a:schemeClr val="bg1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EF2C814-A640-4D37-AE61-A09DC1654AC4}"/>
              </a:ext>
            </a:extLst>
          </p:cNvPr>
          <p:cNvSpPr txBox="1"/>
          <p:nvPr/>
        </p:nvSpPr>
        <p:spPr>
          <a:xfrm>
            <a:off x="535940" y="1036743"/>
            <a:ext cx="7489825" cy="21183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800" dirty="0">
                <a:latin typeface="Calibri"/>
                <a:cs typeface="Calibri"/>
              </a:rPr>
              <a:t>ML </a:t>
            </a:r>
            <a:r>
              <a:rPr sz="2800" spc="-5" dirty="0">
                <a:latin typeface="Calibri"/>
                <a:cs typeface="Calibri"/>
              </a:rPr>
              <a:t>is 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Human </a:t>
            </a:r>
            <a:r>
              <a:rPr sz="2400" spc="-10" dirty="0">
                <a:latin typeface="Calibri"/>
                <a:cs typeface="Calibri"/>
              </a:rPr>
              <a:t>expertise </a:t>
            </a:r>
            <a:r>
              <a:rPr sz="2400" dirty="0">
                <a:latin typeface="Calibri"/>
                <a:cs typeface="Calibri"/>
              </a:rPr>
              <a:t>does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exist (navigating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Mars)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Humans can’t </a:t>
            </a:r>
            <a:r>
              <a:rPr sz="2400" spc="-10" dirty="0">
                <a:latin typeface="Calibri"/>
                <a:cs typeface="Calibri"/>
              </a:rPr>
              <a:t>explain </a:t>
            </a:r>
            <a:r>
              <a:rPr sz="2400" spc="-5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expertise </a:t>
            </a:r>
            <a:r>
              <a:rPr sz="2400" spc="-5" dirty="0">
                <a:latin typeface="Calibri"/>
                <a:cs typeface="Calibri"/>
              </a:rPr>
              <a:t>(speech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recognition)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Models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customized </a:t>
            </a:r>
            <a:r>
              <a:rPr sz="2400" spc="-10" dirty="0">
                <a:latin typeface="Calibri"/>
                <a:cs typeface="Calibri"/>
              </a:rPr>
              <a:t>(personalized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medicine)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Models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based on </a:t>
            </a:r>
            <a:r>
              <a:rPr sz="2400" spc="-10" dirty="0">
                <a:latin typeface="Calibri"/>
                <a:cs typeface="Calibri"/>
              </a:rPr>
              <a:t>huge </a:t>
            </a:r>
            <a:r>
              <a:rPr sz="2400" spc="-5" dirty="0">
                <a:latin typeface="Calibri"/>
                <a:cs typeface="Calibri"/>
              </a:rPr>
              <a:t>amounts of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(genomics)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666CA48-20E6-47B1-A997-F08716E4CDF9}"/>
              </a:ext>
            </a:extLst>
          </p:cNvPr>
          <p:cNvSpPr/>
          <p:nvPr/>
        </p:nvSpPr>
        <p:spPr>
          <a:xfrm>
            <a:off x="457200" y="3291621"/>
            <a:ext cx="2082477" cy="1667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6864D91-00DB-4A2A-B065-9EE50374B2F5}"/>
              </a:ext>
            </a:extLst>
          </p:cNvPr>
          <p:cNvSpPr/>
          <p:nvPr/>
        </p:nvSpPr>
        <p:spPr>
          <a:xfrm>
            <a:off x="2702200" y="3291621"/>
            <a:ext cx="2001169" cy="1667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C406F9E9-F569-4464-A178-050DAEA4E1ED}"/>
              </a:ext>
            </a:extLst>
          </p:cNvPr>
          <p:cNvSpPr/>
          <p:nvPr/>
        </p:nvSpPr>
        <p:spPr>
          <a:xfrm>
            <a:off x="4865892" y="3287919"/>
            <a:ext cx="1973474" cy="1671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C381F8F-9D50-4CF5-AA0D-3A56B8E73EFB}"/>
              </a:ext>
            </a:extLst>
          </p:cNvPr>
          <p:cNvSpPr/>
          <p:nvPr/>
        </p:nvSpPr>
        <p:spPr>
          <a:xfrm>
            <a:off x="7001889" y="3291621"/>
            <a:ext cx="1830026" cy="1667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AF750D98-84A7-4460-B0CA-CA09E5E0EE43}"/>
              </a:ext>
            </a:extLst>
          </p:cNvPr>
          <p:cNvSpPr txBox="1"/>
          <p:nvPr/>
        </p:nvSpPr>
        <p:spPr>
          <a:xfrm>
            <a:off x="78739" y="5456343"/>
            <a:ext cx="6566534" cy="13531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800" spc="-5" dirty="0">
                <a:latin typeface="Calibri"/>
                <a:cs typeface="Calibri"/>
              </a:rPr>
              <a:t>Learning </a:t>
            </a:r>
            <a:r>
              <a:rPr sz="2800" dirty="0">
                <a:latin typeface="Calibri"/>
                <a:cs typeface="Calibri"/>
              </a:rPr>
              <a:t>isn’t </a:t>
            </a:r>
            <a:r>
              <a:rPr sz="2800" spc="-25" dirty="0">
                <a:latin typeface="Calibri"/>
                <a:cs typeface="Calibri"/>
              </a:rPr>
              <a:t>always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useful:</a:t>
            </a:r>
            <a:endParaRPr sz="280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no 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“learn” </a:t>
            </a:r>
            <a:r>
              <a:rPr sz="2400" spc="-15" dirty="0">
                <a:latin typeface="Calibri"/>
                <a:cs typeface="Calibri"/>
              </a:rPr>
              <a:t>to calculate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payroll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1400" dirty="0">
                <a:latin typeface="Calibri"/>
                <a:cs typeface="Calibri"/>
              </a:rPr>
              <a:t>Based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slide </a:t>
            </a:r>
            <a:r>
              <a:rPr sz="1400" spc="-5" dirty="0">
                <a:latin typeface="Calibri"/>
                <a:cs typeface="Calibri"/>
              </a:rPr>
              <a:t>by </a:t>
            </a:r>
            <a:r>
              <a:rPr sz="1400" dirty="0">
                <a:latin typeface="Calibri"/>
                <a:cs typeface="Calibri"/>
              </a:rPr>
              <a:t>E.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Alpaydin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13264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Small Gradient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cxnSp>
        <p:nvCxnSpPr>
          <p:cNvPr id="8" name="直線接點 42">
            <a:extLst>
              <a:ext uri="{FF2B5EF4-FFF2-40B4-BE49-F238E27FC236}">
                <a16:creationId xmlns:a16="http://schemas.microsoft.com/office/drawing/2014/main" id="{67E9E926-F4CB-4391-B026-1DF1E3FD48CD}"/>
              </a:ext>
            </a:extLst>
          </p:cNvPr>
          <p:cNvCxnSpPr/>
          <p:nvPr/>
        </p:nvCxnSpPr>
        <p:spPr>
          <a:xfrm>
            <a:off x="6516585" y="4646151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23">
            <a:extLst>
              <a:ext uri="{FF2B5EF4-FFF2-40B4-BE49-F238E27FC236}">
                <a16:creationId xmlns:a16="http://schemas.microsoft.com/office/drawing/2014/main" id="{BB9DD3AF-DBBC-4F1F-952E-181FF17E29A9}"/>
              </a:ext>
            </a:extLst>
          </p:cNvPr>
          <p:cNvSpPr/>
          <p:nvPr/>
        </p:nvSpPr>
        <p:spPr>
          <a:xfrm>
            <a:off x="6185548" y="432962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41">
            <a:extLst>
              <a:ext uri="{FF2B5EF4-FFF2-40B4-BE49-F238E27FC236}">
                <a16:creationId xmlns:a16="http://schemas.microsoft.com/office/drawing/2014/main" id="{223114F9-3867-42B0-AE62-EEEDEBE60653}"/>
              </a:ext>
            </a:extLst>
          </p:cNvPr>
          <p:cNvCxnSpPr/>
          <p:nvPr/>
        </p:nvCxnSpPr>
        <p:spPr>
          <a:xfrm>
            <a:off x="4581333" y="3622333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40">
            <a:extLst>
              <a:ext uri="{FF2B5EF4-FFF2-40B4-BE49-F238E27FC236}">
                <a16:creationId xmlns:a16="http://schemas.microsoft.com/office/drawing/2014/main" id="{908325F6-AC76-498E-A88F-A3F7BE6FA1DA}"/>
              </a:ext>
            </a:extLst>
          </p:cNvPr>
          <p:cNvCxnSpPr/>
          <p:nvPr/>
        </p:nvCxnSpPr>
        <p:spPr>
          <a:xfrm>
            <a:off x="2846465" y="3610631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6">
            <a:extLst>
              <a:ext uri="{FF2B5EF4-FFF2-40B4-BE49-F238E27FC236}">
                <a16:creationId xmlns:a16="http://schemas.microsoft.com/office/drawing/2014/main" id="{E3B99448-AC7C-4A9F-BFB5-DF2C0C7933C2}"/>
              </a:ext>
            </a:extLst>
          </p:cNvPr>
          <p:cNvCxnSpPr/>
          <p:nvPr/>
        </p:nvCxnSpPr>
        <p:spPr>
          <a:xfrm>
            <a:off x="1340939" y="2524411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26">
            <a:extLst>
              <a:ext uri="{FF2B5EF4-FFF2-40B4-BE49-F238E27FC236}">
                <a16:creationId xmlns:a16="http://schemas.microsoft.com/office/drawing/2014/main" id="{784957BC-D3BB-4A8E-AD84-6C5A061E94EC}"/>
              </a:ext>
            </a:extLst>
          </p:cNvPr>
          <p:cNvCxnSpPr/>
          <p:nvPr/>
        </p:nvCxnSpPr>
        <p:spPr>
          <a:xfrm>
            <a:off x="1448998" y="5373244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 5">
            <a:extLst>
              <a:ext uri="{FF2B5EF4-FFF2-40B4-BE49-F238E27FC236}">
                <a16:creationId xmlns:a16="http://schemas.microsoft.com/office/drawing/2014/main" id="{0A8641B5-4D0E-44BF-997A-89F2A8FF6730}"/>
              </a:ext>
            </a:extLst>
          </p:cNvPr>
          <p:cNvSpPr/>
          <p:nvPr/>
        </p:nvSpPr>
        <p:spPr>
          <a:xfrm>
            <a:off x="639480" y="1469460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7209165 w 7754816"/>
              <a:gd name="connsiteY5" fmla="*/ 3270049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250972" y="3474713"/>
                  <a:pt x="5732254" y="3511062"/>
                </a:cubicBezTo>
                <a:cubicBezTo>
                  <a:pt x="6213536" y="3547411"/>
                  <a:pt x="6464737" y="2956457"/>
                  <a:pt x="6710889" y="2916288"/>
                </a:cubicBezTo>
                <a:cubicBezTo>
                  <a:pt x="6957041" y="2876119"/>
                  <a:pt x="7067416" y="3090812"/>
                  <a:pt x="7209165" y="3270049"/>
                </a:cubicBezTo>
                <a:cubicBezTo>
                  <a:pt x="7350914" y="3449286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8">
            <a:extLst>
              <a:ext uri="{FF2B5EF4-FFF2-40B4-BE49-F238E27FC236}">
                <a16:creationId xmlns:a16="http://schemas.microsoft.com/office/drawing/2014/main" id="{6679D6BD-3A68-42BD-BCD3-1A93B4A7A008}"/>
              </a:ext>
            </a:extLst>
          </p:cNvPr>
          <p:cNvSpPr/>
          <p:nvPr/>
        </p:nvSpPr>
        <p:spPr>
          <a:xfrm>
            <a:off x="4264811" y="353243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6" name="直線單箭頭接點 4">
            <a:extLst>
              <a:ext uri="{FF2B5EF4-FFF2-40B4-BE49-F238E27FC236}">
                <a16:creationId xmlns:a16="http://schemas.microsoft.com/office/drawing/2014/main" id="{86755F2E-731D-470E-90D6-5240303E099D}"/>
              </a:ext>
            </a:extLst>
          </p:cNvPr>
          <p:cNvCxnSpPr/>
          <p:nvPr/>
        </p:nvCxnSpPr>
        <p:spPr>
          <a:xfrm>
            <a:off x="449847" y="5514956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3">
            <a:extLst>
              <a:ext uri="{FF2B5EF4-FFF2-40B4-BE49-F238E27FC236}">
                <a16:creationId xmlns:a16="http://schemas.microsoft.com/office/drawing/2014/main" id="{9AF545B7-EDA6-4C09-81F0-52A55DDFCC91}"/>
              </a:ext>
            </a:extLst>
          </p:cNvPr>
          <p:cNvCxnSpPr/>
          <p:nvPr/>
        </p:nvCxnSpPr>
        <p:spPr>
          <a:xfrm flipV="1">
            <a:off x="868079" y="1361314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9">
            <a:extLst>
              <a:ext uri="{FF2B5EF4-FFF2-40B4-BE49-F238E27FC236}">
                <a16:creationId xmlns:a16="http://schemas.microsoft.com/office/drawing/2014/main" id="{A8D27FA7-0C52-4BBC-871E-A7F671C6EAB2}"/>
              </a:ext>
            </a:extLst>
          </p:cNvPr>
          <p:cNvSpPr txBox="1"/>
          <p:nvPr/>
        </p:nvSpPr>
        <p:spPr>
          <a:xfrm>
            <a:off x="819214" y="1271474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6">
            <a:extLst>
              <a:ext uri="{FF2B5EF4-FFF2-40B4-BE49-F238E27FC236}">
                <a16:creationId xmlns:a16="http://schemas.microsoft.com/office/drawing/2014/main" id="{C8491911-8E10-44B4-9289-7EBAEA44C3F7}"/>
              </a:ext>
            </a:extLst>
          </p:cNvPr>
          <p:cNvSpPr txBox="1"/>
          <p:nvPr/>
        </p:nvSpPr>
        <p:spPr>
          <a:xfrm>
            <a:off x="2237202" y="5687577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value of a network parameter w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0">
            <a:extLst>
              <a:ext uri="{FF2B5EF4-FFF2-40B4-BE49-F238E27FC236}">
                <a16:creationId xmlns:a16="http://schemas.microsoft.com/office/drawing/2014/main" id="{BD2B72A0-42BD-448E-8045-A229A6090B6C}"/>
              </a:ext>
            </a:extLst>
          </p:cNvPr>
          <p:cNvSpPr txBox="1"/>
          <p:nvPr/>
        </p:nvSpPr>
        <p:spPr>
          <a:xfrm>
            <a:off x="2252061" y="1505168"/>
            <a:ext cx="254950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Very slow at the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plateau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1">
            <a:extLst>
              <a:ext uri="{FF2B5EF4-FFF2-40B4-BE49-F238E27FC236}">
                <a16:creationId xmlns:a16="http://schemas.microsoft.com/office/drawing/2014/main" id="{69CBDBE9-ECB5-4F28-B897-D717B39D1DED}"/>
              </a:ext>
            </a:extLst>
          </p:cNvPr>
          <p:cNvSpPr txBox="1"/>
          <p:nvPr/>
        </p:nvSpPr>
        <p:spPr>
          <a:xfrm>
            <a:off x="5757856" y="3168018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Stuck at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minima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橢圓 20">
            <a:extLst>
              <a:ext uri="{FF2B5EF4-FFF2-40B4-BE49-F238E27FC236}">
                <a16:creationId xmlns:a16="http://schemas.microsoft.com/office/drawing/2014/main" id="{58ECD598-5835-4F7A-82C1-D6AC0F49D6BC}"/>
              </a:ext>
            </a:extLst>
          </p:cNvPr>
          <p:cNvSpPr/>
          <p:nvPr/>
        </p:nvSpPr>
        <p:spPr>
          <a:xfrm>
            <a:off x="1048142" y="220788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7">
                <a:extLst>
                  <a:ext uri="{FF2B5EF4-FFF2-40B4-BE49-F238E27FC236}">
                    <a16:creationId xmlns:a16="http://schemas.microsoft.com/office/drawing/2014/main" id="{1F941FD4-DA7E-4C80-B484-A173E5120C36}"/>
                  </a:ext>
                </a:extLst>
              </p:cNvPr>
              <p:cNvSpPr txBox="1"/>
              <p:nvPr/>
            </p:nvSpPr>
            <p:spPr>
              <a:xfrm>
                <a:off x="6634181" y="4570213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27">
                <a:extLst>
                  <a:ext uri="{FF2B5EF4-FFF2-40B4-BE49-F238E27FC236}">
                    <a16:creationId xmlns:a16="http://schemas.microsoft.com/office/drawing/2014/main" id="{1F941FD4-DA7E-4C80-B484-A173E5120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81" y="4570213"/>
                <a:ext cx="1288691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橢圓 29">
            <a:extLst>
              <a:ext uri="{FF2B5EF4-FFF2-40B4-BE49-F238E27FC236}">
                <a16:creationId xmlns:a16="http://schemas.microsoft.com/office/drawing/2014/main" id="{51811290-8F8B-4590-B5B8-3FB4A33DC4FC}"/>
              </a:ext>
            </a:extLst>
          </p:cNvPr>
          <p:cNvSpPr/>
          <p:nvPr/>
        </p:nvSpPr>
        <p:spPr>
          <a:xfrm>
            <a:off x="2529942" y="340723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32">
            <a:extLst>
              <a:ext uri="{FF2B5EF4-FFF2-40B4-BE49-F238E27FC236}">
                <a16:creationId xmlns:a16="http://schemas.microsoft.com/office/drawing/2014/main" id="{B4FF8790-99E6-48D5-B5A9-3648A15C44E8}"/>
              </a:ext>
            </a:extLst>
          </p:cNvPr>
          <p:cNvSpPr txBox="1"/>
          <p:nvPr/>
        </p:nvSpPr>
        <p:spPr>
          <a:xfrm>
            <a:off x="4359593" y="2378938"/>
            <a:ext cx="33502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Stuck at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saddle point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6" name="直線單箭頭接點 33">
            <a:extLst>
              <a:ext uri="{FF2B5EF4-FFF2-40B4-BE49-F238E27FC236}">
                <a16:creationId xmlns:a16="http://schemas.microsoft.com/office/drawing/2014/main" id="{C87270E3-2C23-46F9-9F1A-BDAC6E8A9223}"/>
              </a:ext>
            </a:extLst>
          </p:cNvPr>
          <p:cNvCxnSpPr>
            <a:stCxn id="9" idx="7"/>
          </p:cNvCxnSpPr>
          <p:nvPr/>
        </p:nvCxnSpPr>
        <p:spPr>
          <a:xfrm flipV="1">
            <a:off x="6725887" y="3691239"/>
            <a:ext cx="342234" cy="73109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5">
            <a:extLst>
              <a:ext uri="{FF2B5EF4-FFF2-40B4-BE49-F238E27FC236}">
                <a16:creationId xmlns:a16="http://schemas.microsoft.com/office/drawing/2014/main" id="{6F8F60B3-70FC-4866-B570-19386876FE1C}"/>
              </a:ext>
            </a:extLst>
          </p:cNvPr>
          <p:cNvCxnSpPr/>
          <p:nvPr/>
        </p:nvCxnSpPr>
        <p:spPr>
          <a:xfrm flipV="1">
            <a:off x="4742550" y="2840934"/>
            <a:ext cx="344940" cy="7696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36">
            <a:extLst>
              <a:ext uri="{FF2B5EF4-FFF2-40B4-BE49-F238E27FC236}">
                <a16:creationId xmlns:a16="http://schemas.microsoft.com/office/drawing/2014/main" id="{54B9813E-C620-41BA-8353-F01AE7327B62}"/>
              </a:ext>
            </a:extLst>
          </p:cNvPr>
          <p:cNvCxnSpPr>
            <a:stCxn id="24" idx="7"/>
            <a:endCxn id="20" idx="2"/>
          </p:cNvCxnSpPr>
          <p:nvPr/>
        </p:nvCxnSpPr>
        <p:spPr>
          <a:xfrm flipV="1">
            <a:off x="3070281" y="2459275"/>
            <a:ext cx="456533" cy="104067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5">
                <a:extLst>
                  <a:ext uri="{FF2B5EF4-FFF2-40B4-BE49-F238E27FC236}">
                    <a16:creationId xmlns:a16="http://schemas.microsoft.com/office/drawing/2014/main" id="{99A5FDA2-D5A8-4C7E-83C8-4A86A3033606}"/>
                  </a:ext>
                </a:extLst>
              </p:cNvPr>
              <p:cNvSpPr txBox="1"/>
              <p:nvPr/>
            </p:nvSpPr>
            <p:spPr>
              <a:xfrm>
                <a:off x="4684962" y="4562477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5">
                <a:extLst>
                  <a:ext uri="{FF2B5EF4-FFF2-40B4-BE49-F238E27FC236}">
                    <a16:creationId xmlns:a16="http://schemas.microsoft.com/office/drawing/2014/main" id="{99A5FDA2-D5A8-4C7E-83C8-4A86A3033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962" y="4562477"/>
                <a:ext cx="1292685" cy="822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8">
                <a:extLst>
                  <a:ext uri="{FF2B5EF4-FFF2-40B4-BE49-F238E27FC236}">
                    <a16:creationId xmlns:a16="http://schemas.microsoft.com/office/drawing/2014/main" id="{2F63081B-C366-4F9F-99B2-8EE4C2827A00}"/>
                  </a:ext>
                </a:extLst>
              </p:cNvPr>
              <p:cNvSpPr txBox="1"/>
              <p:nvPr/>
            </p:nvSpPr>
            <p:spPr>
              <a:xfrm>
                <a:off x="2912176" y="4570088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8">
                <a:extLst>
                  <a:ext uri="{FF2B5EF4-FFF2-40B4-BE49-F238E27FC236}">
                    <a16:creationId xmlns:a16="http://schemas.microsoft.com/office/drawing/2014/main" id="{2F63081B-C366-4F9F-99B2-8EE4C2827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176" y="4570088"/>
                <a:ext cx="1303192" cy="822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4">
            <a:extLst>
              <a:ext uri="{FF2B5EF4-FFF2-40B4-BE49-F238E27FC236}">
                <a16:creationId xmlns:a16="http://schemas.microsoft.com/office/drawing/2014/main" id="{2C833F87-653E-48AC-BB12-F2E4D64D3E05}"/>
              </a:ext>
            </a:extLst>
          </p:cNvPr>
          <p:cNvSpPr/>
          <p:nvPr/>
        </p:nvSpPr>
        <p:spPr>
          <a:xfrm>
            <a:off x="1232881" y="540689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橢圓 37">
            <a:extLst>
              <a:ext uri="{FF2B5EF4-FFF2-40B4-BE49-F238E27FC236}">
                <a16:creationId xmlns:a16="http://schemas.microsoft.com/office/drawing/2014/main" id="{870B2F6E-1592-4DC9-BA62-2A1DBFCA8035}"/>
              </a:ext>
            </a:extLst>
          </p:cNvPr>
          <p:cNvSpPr/>
          <p:nvPr/>
        </p:nvSpPr>
        <p:spPr>
          <a:xfrm>
            <a:off x="2744809" y="5401198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橢圓 38">
            <a:extLst>
              <a:ext uri="{FF2B5EF4-FFF2-40B4-BE49-F238E27FC236}">
                <a16:creationId xmlns:a16="http://schemas.microsoft.com/office/drawing/2014/main" id="{E1F718E2-2F16-4181-80C3-DECDD0415555}"/>
              </a:ext>
            </a:extLst>
          </p:cNvPr>
          <p:cNvSpPr/>
          <p:nvPr/>
        </p:nvSpPr>
        <p:spPr>
          <a:xfrm>
            <a:off x="4473275" y="537675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橢圓 39">
            <a:extLst>
              <a:ext uri="{FF2B5EF4-FFF2-40B4-BE49-F238E27FC236}">
                <a16:creationId xmlns:a16="http://schemas.microsoft.com/office/drawing/2014/main" id="{0A9B6DF3-CAEA-48EF-9727-AAB674DBA16E}"/>
              </a:ext>
            </a:extLst>
          </p:cNvPr>
          <p:cNvSpPr/>
          <p:nvPr/>
        </p:nvSpPr>
        <p:spPr>
          <a:xfrm>
            <a:off x="6414520" y="538494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">
            <a:extLst>
              <a:ext uri="{FF2B5EF4-FFF2-40B4-BE49-F238E27FC236}">
                <a16:creationId xmlns:a16="http://schemas.microsoft.com/office/drawing/2014/main" id="{748476A4-9427-4480-9BB8-3A825C441116}"/>
              </a:ext>
            </a:extLst>
          </p:cNvPr>
          <p:cNvSpPr txBox="1"/>
          <p:nvPr/>
        </p:nvSpPr>
        <p:spPr>
          <a:xfrm>
            <a:off x="5399125" y="1165260"/>
            <a:ext cx="300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7577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2" grpId="0" animBg="1"/>
      <p:bldP spid="33" grpId="0" animBg="1"/>
      <p:bldP spid="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Small Gradient —— Tips1: Batch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pic>
        <p:nvPicPr>
          <p:cNvPr id="8" name="圖片 4">
            <a:extLst>
              <a:ext uri="{FF2B5EF4-FFF2-40B4-BE49-F238E27FC236}">
                <a16:creationId xmlns:a16="http://schemas.microsoft.com/office/drawing/2014/main" id="{E2559B0A-D7CC-4157-A7E9-F6392E7DF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81" y="2920369"/>
            <a:ext cx="4800001" cy="360000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C3F7B595-C810-45EB-B834-DF029D332368}"/>
              </a:ext>
            </a:extLst>
          </p:cNvPr>
          <p:cNvSpPr txBox="1">
            <a:spLocks/>
          </p:cNvSpPr>
          <p:nvPr/>
        </p:nvSpPr>
        <p:spPr>
          <a:xfrm>
            <a:off x="753653" y="12044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Small Batch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v.s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. Large Batch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id="{5F94ED70-FAF9-4E46-8BCE-953EA9AED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2" y="2942929"/>
            <a:ext cx="4800000" cy="3600000"/>
          </a:xfrm>
          <a:prstGeom prst="rect">
            <a:avLst/>
          </a:prstGeom>
        </p:spPr>
      </p:pic>
      <p:sp>
        <p:nvSpPr>
          <p:cNvPr id="11" name="文字方塊 5">
            <a:extLst>
              <a:ext uri="{FF2B5EF4-FFF2-40B4-BE49-F238E27FC236}">
                <a16:creationId xmlns:a16="http://schemas.microsoft.com/office/drawing/2014/main" id="{D5F0AD46-054A-4285-B167-27E00BACD831}"/>
              </a:ext>
            </a:extLst>
          </p:cNvPr>
          <p:cNvSpPr txBox="1"/>
          <p:nvPr/>
        </p:nvSpPr>
        <p:spPr>
          <a:xfrm>
            <a:off x="695546" y="1777148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= N (Full batch)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7">
            <a:extLst>
              <a:ext uri="{FF2B5EF4-FFF2-40B4-BE49-F238E27FC236}">
                <a16:creationId xmlns:a16="http://schemas.microsoft.com/office/drawing/2014/main" id="{5874B244-FF37-47C4-9A9D-499A6267B269}"/>
              </a:ext>
            </a:extLst>
          </p:cNvPr>
          <p:cNvSpPr txBox="1"/>
          <p:nvPr/>
        </p:nvSpPr>
        <p:spPr>
          <a:xfrm>
            <a:off x="5280262" y="4508001"/>
            <a:ext cx="176044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all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8">
            <a:extLst>
              <a:ext uri="{FF2B5EF4-FFF2-40B4-BE49-F238E27FC236}">
                <a16:creationId xmlns:a16="http://schemas.microsoft.com/office/drawing/2014/main" id="{4DD71535-6FE0-4A80-88AE-892CC922D146}"/>
              </a:ext>
            </a:extLst>
          </p:cNvPr>
          <p:cNvSpPr txBox="1"/>
          <p:nvPr/>
        </p:nvSpPr>
        <p:spPr>
          <a:xfrm>
            <a:off x="1504854" y="3677004"/>
            <a:ext cx="1698171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all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0">
            <a:extLst>
              <a:ext uri="{FF2B5EF4-FFF2-40B4-BE49-F238E27FC236}">
                <a16:creationId xmlns:a16="http://schemas.microsoft.com/office/drawing/2014/main" id="{1210F95C-3981-425E-97D3-20F318607DC4}"/>
              </a:ext>
            </a:extLst>
          </p:cNvPr>
          <p:cNvSpPr txBox="1"/>
          <p:nvPr/>
        </p:nvSpPr>
        <p:spPr>
          <a:xfrm>
            <a:off x="5261587" y="3591070"/>
            <a:ext cx="1807162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only one example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5" name="直線單箭頭接點 13">
            <a:extLst>
              <a:ext uri="{FF2B5EF4-FFF2-40B4-BE49-F238E27FC236}">
                <a16:creationId xmlns:a16="http://schemas.microsoft.com/office/drawing/2014/main" id="{D78E7665-F71F-4C79-888A-51DFB15A58F2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7040705" y="4923500"/>
            <a:ext cx="160195" cy="606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4">
            <a:extLst>
              <a:ext uri="{FF2B5EF4-FFF2-40B4-BE49-F238E27FC236}">
                <a16:creationId xmlns:a16="http://schemas.microsoft.com/office/drawing/2014/main" id="{09FD490F-C89B-402E-AA9C-506336722BED}"/>
              </a:ext>
            </a:extLst>
          </p:cNvPr>
          <p:cNvSpPr txBox="1"/>
          <p:nvPr/>
        </p:nvSpPr>
        <p:spPr>
          <a:xfrm>
            <a:off x="753653" y="2297134"/>
            <a:ext cx="330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after seeing all the 20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7">
            <a:extLst>
              <a:ext uri="{FF2B5EF4-FFF2-40B4-BE49-F238E27FC236}">
                <a16:creationId xmlns:a16="http://schemas.microsoft.com/office/drawing/2014/main" id="{0E910072-FDF1-4243-A21B-1BB7D36A561A}"/>
              </a:ext>
            </a:extLst>
          </p:cNvPr>
          <p:cNvSpPr txBox="1"/>
          <p:nvPr/>
        </p:nvSpPr>
        <p:spPr>
          <a:xfrm>
            <a:off x="4996472" y="2652802"/>
            <a:ext cx="400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20 times in an epoch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8" name="直線單箭頭接點 20">
            <a:extLst>
              <a:ext uri="{FF2B5EF4-FFF2-40B4-BE49-F238E27FC236}">
                <a16:creationId xmlns:a16="http://schemas.microsoft.com/office/drawing/2014/main" id="{C3616F6B-48DB-4B03-82BA-07B2C0967076}"/>
              </a:ext>
            </a:extLst>
          </p:cNvPr>
          <p:cNvCxnSpPr/>
          <p:nvPr/>
        </p:nvCxnSpPr>
        <p:spPr>
          <a:xfrm flipH="1">
            <a:off x="7054993" y="3557099"/>
            <a:ext cx="591165" cy="4494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5">
            <a:extLst>
              <a:ext uri="{FF2B5EF4-FFF2-40B4-BE49-F238E27FC236}">
                <a16:creationId xmlns:a16="http://schemas.microsoft.com/office/drawing/2014/main" id="{48AAD857-B731-4587-BA4D-41C78A31BA5D}"/>
              </a:ext>
            </a:extLst>
          </p:cNvPr>
          <p:cNvSpPr txBox="1"/>
          <p:nvPr/>
        </p:nvSpPr>
        <p:spPr>
          <a:xfrm>
            <a:off x="4996472" y="2267716"/>
            <a:ext cx="330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for each example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9">
            <a:extLst>
              <a:ext uri="{FF2B5EF4-FFF2-40B4-BE49-F238E27FC236}">
                <a16:creationId xmlns:a16="http://schemas.microsoft.com/office/drawing/2014/main" id="{213CF6E8-A152-4A69-BF85-06998A95257D}"/>
              </a:ext>
            </a:extLst>
          </p:cNvPr>
          <p:cNvSpPr txBox="1"/>
          <p:nvPr/>
        </p:nvSpPr>
        <p:spPr>
          <a:xfrm>
            <a:off x="695546" y="1344155"/>
            <a:ext cx="418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Consider 20 examples (N=20)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18">
            <a:extLst>
              <a:ext uri="{FF2B5EF4-FFF2-40B4-BE49-F238E27FC236}">
                <a16:creationId xmlns:a16="http://schemas.microsoft.com/office/drawing/2014/main" id="{7ABD0B42-193B-43B9-A5E9-04F7E5FCE342}"/>
              </a:ext>
            </a:extLst>
          </p:cNvPr>
          <p:cNvSpPr txBox="1"/>
          <p:nvPr/>
        </p:nvSpPr>
        <p:spPr>
          <a:xfrm>
            <a:off x="4996472" y="1764521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= 1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12">
            <a:extLst>
              <a:ext uri="{FF2B5EF4-FFF2-40B4-BE49-F238E27FC236}">
                <a16:creationId xmlns:a16="http://schemas.microsoft.com/office/drawing/2014/main" id="{4BB273D6-3529-42CA-AD76-07AE0CABE1DB}"/>
              </a:ext>
            </a:extLst>
          </p:cNvPr>
          <p:cNvSpPr txBox="1"/>
          <p:nvPr/>
        </p:nvSpPr>
        <p:spPr>
          <a:xfrm>
            <a:off x="831408" y="5646306"/>
            <a:ext cx="3644431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Long time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cooldown, but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powerful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1">
            <a:extLst>
              <a:ext uri="{FF2B5EF4-FFF2-40B4-BE49-F238E27FC236}">
                <a16:creationId xmlns:a16="http://schemas.microsoft.com/office/drawing/2014/main" id="{277D6011-8E3A-400B-9A42-C08B7F0FF448}"/>
              </a:ext>
            </a:extLst>
          </p:cNvPr>
          <p:cNvSpPr txBox="1"/>
          <p:nvPr/>
        </p:nvSpPr>
        <p:spPr>
          <a:xfrm>
            <a:off x="4954030" y="5646306"/>
            <a:ext cx="3843642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Short time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cooldown, but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noisy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5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/>
      <p:bldP spid="22" grpId="0" animBg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Small Gradient —— Tips1: Batch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3390EAD7-FD50-4BD5-B3AE-5608EE5E6EEB}"/>
              </a:ext>
            </a:extLst>
          </p:cNvPr>
          <p:cNvSpPr txBox="1">
            <a:spLocks/>
          </p:cNvSpPr>
          <p:nvPr/>
        </p:nvSpPr>
        <p:spPr>
          <a:xfrm>
            <a:off x="628650" y="23654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Small Batch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v.s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. Large Batch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0CEDC3A5-F615-485D-A0F9-346040C16C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2475" y="1690689"/>
          <a:ext cx="78867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625">
                  <a:extLst>
                    <a:ext uri="{9D8B030D-6E8A-4147-A177-3AD203B41FA5}">
                      <a16:colId xmlns:a16="http://schemas.microsoft.com/office/drawing/2014/main" val="137626929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00637530"/>
                    </a:ext>
                  </a:extLst>
                </a:gridCol>
                <a:gridCol w="2809876">
                  <a:extLst>
                    <a:ext uri="{9D8B030D-6E8A-4147-A177-3AD203B41FA5}">
                      <a16:colId xmlns:a16="http://schemas.microsoft.com/office/drawing/2014/main" val="370915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Small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Large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15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Speed for one update </a:t>
                      </a:r>
                    </a:p>
                    <a:p>
                      <a:r>
                        <a:rPr lang="en-US" altLang="zh-TW" sz="2400" dirty="0"/>
                        <a:t>(no parallel)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Faster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Slower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55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Speed for one update </a:t>
                      </a:r>
                    </a:p>
                    <a:p>
                      <a:r>
                        <a:rPr lang="en-US" altLang="zh-TW" sz="2400" dirty="0"/>
                        <a:t>(with parallel)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Same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Same (not too large)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73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Time for one epoch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Slower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Faster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9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Gradient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Noisy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Stable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Optimization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Better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Worse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5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Generalization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Better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Worse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941769"/>
                  </a:ext>
                </a:extLst>
              </a:tr>
            </a:tbl>
          </a:graphicData>
        </a:graphic>
      </p:graphicFrame>
      <p:pic>
        <p:nvPicPr>
          <p:cNvPr id="10" name="Picture 2" descr="Win PNG Photos | PNG Mart">
            <a:extLst>
              <a:ext uri="{FF2B5EF4-FFF2-40B4-BE49-F238E27FC236}">
                <a16:creationId xmlns:a16="http://schemas.microsoft.com/office/drawing/2014/main" id="{2438C78A-A737-4A88-B00E-7DBBD674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54439"/>
            <a:ext cx="595315" cy="51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in PNG Photos | PNG Mart">
            <a:extLst>
              <a:ext uri="{FF2B5EF4-FFF2-40B4-BE49-F238E27FC236}">
                <a16:creationId xmlns:a16="http://schemas.microsoft.com/office/drawing/2014/main" id="{907395F8-3CD5-4685-AE22-19EEDEC1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4692650"/>
            <a:ext cx="595315" cy="51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in PNG Photos | PNG Mart">
            <a:extLst>
              <a:ext uri="{FF2B5EF4-FFF2-40B4-BE49-F238E27FC236}">
                <a16:creationId xmlns:a16="http://schemas.microsoft.com/office/drawing/2014/main" id="{B02EE6CB-82CF-4CB8-BE59-B99984B9C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99" y="5167311"/>
            <a:ext cx="595315" cy="51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5">
            <a:extLst>
              <a:ext uri="{FF2B5EF4-FFF2-40B4-BE49-F238E27FC236}">
                <a16:creationId xmlns:a16="http://schemas.microsoft.com/office/drawing/2014/main" id="{2D255A74-6A3A-4AE7-AAAD-09C9D4285371}"/>
              </a:ext>
            </a:extLst>
          </p:cNvPr>
          <p:cNvSpPr txBox="1"/>
          <p:nvPr/>
        </p:nvSpPr>
        <p:spPr>
          <a:xfrm>
            <a:off x="774700" y="5893123"/>
            <a:ext cx="759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is a hyperparameter you have to decide.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67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Small Gradient —— Tips2: Momentum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cxnSp>
        <p:nvCxnSpPr>
          <p:cNvPr id="8" name="直線接點 42">
            <a:extLst>
              <a:ext uri="{FF2B5EF4-FFF2-40B4-BE49-F238E27FC236}">
                <a16:creationId xmlns:a16="http://schemas.microsoft.com/office/drawing/2014/main" id="{04D34787-8D57-456A-AC1D-E219EE3E4FB2}"/>
              </a:ext>
            </a:extLst>
          </p:cNvPr>
          <p:cNvCxnSpPr/>
          <p:nvPr/>
        </p:nvCxnSpPr>
        <p:spPr>
          <a:xfrm>
            <a:off x="6491834" y="4743780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23">
            <a:extLst>
              <a:ext uri="{FF2B5EF4-FFF2-40B4-BE49-F238E27FC236}">
                <a16:creationId xmlns:a16="http://schemas.microsoft.com/office/drawing/2014/main" id="{8A05648F-B06B-4344-8061-2C1EE40D5DB6}"/>
              </a:ext>
            </a:extLst>
          </p:cNvPr>
          <p:cNvSpPr/>
          <p:nvPr/>
        </p:nvSpPr>
        <p:spPr>
          <a:xfrm>
            <a:off x="6160797" y="4427257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41">
            <a:extLst>
              <a:ext uri="{FF2B5EF4-FFF2-40B4-BE49-F238E27FC236}">
                <a16:creationId xmlns:a16="http://schemas.microsoft.com/office/drawing/2014/main" id="{4A198022-86D1-454A-A93B-9B44F2A40F42}"/>
              </a:ext>
            </a:extLst>
          </p:cNvPr>
          <p:cNvCxnSpPr/>
          <p:nvPr/>
        </p:nvCxnSpPr>
        <p:spPr>
          <a:xfrm>
            <a:off x="4556582" y="3719962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40">
            <a:extLst>
              <a:ext uri="{FF2B5EF4-FFF2-40B4-BE49-F238E27FC236}">
                <a16:creationId xmlns:a16="http://schemas.microsoft.com/office/drawing/2014/main" id="{0E6DF4D9-7216-4AA9-8D1A-325B50EE1CBB}"/>
              </a:ext>
            </a:extLst>
          </p:cNvPr>
          <p:cNvCxnSpPr/>
          <p:nvPr/>
        </p:nvCxnSpPr>
        <p:spPr>
          <a:xfrm>
            <a:off x="2821714" y="3708260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6">
            <a:extLst>
              <a:ext uri="{FF2B5EF4-FFF2-40B4-BE49-F238E27FC236}">
                <a16:creationId xmlns:a16="http://schemas.microsoft.com/office/drawing/2014/main" id="{AE33C5F1-BDCC-4B42-9813-E740FB257148}"/>
              </a:ext>
            </a:extLst>
          </p:cNvPr>
          <p:cNvCxnSpPr/>
          <p:nvPr/>
        </p:nvCxnSpPr>
        <p:spPr>
          <a:xfrm>
            <a:off x="1316188" y="2622040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26">
            <a:extLst>
              <a:ext uri="{FF2B5EF4-FFF2-40B4-BE49-F238E27FC236}">
                <a16:creationId xmlns:a16="http://schemas.microsoft.com/office/drawing/2014/main" id="{E13390B1-7FBA-451A-B698-7CFB6A775032}"/>
              </a:ext>
            </a:extLst>
          </p:cNvPr>
          <p:cNvCxnSpPr>
            <a:cxnSpLocks/>
          </p:cNvCxnSpPr>
          <p:nvPr/>
        </p:nvCxnSpPr>
        <p:spPr>
          <a:xfrm>
            <a:off x="1556835" y="2867129"/>
            <a:ext cx="572461" cy="6237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手繪多邊形 5">
            <a:extLst>
              <a:ext uri="{FF2B5EF4-FFF2-40B4-BE49-F238E27FC236}">
                <a16:creationId xmlns:a16="http://schemas.microsoft.com/office/drawing/2014/main" id="{BABF8F79-D752-4FE4-AD0A-A8A9ED4910E9}"/>
              </a:ext>
            </a:extLst>
          </p:cNvPr>
          <p:cNvSpPr/>
          <p:nvPr/>
        </p:nvSpPr>
        <p:spPr>
          <a:xfrm>
            <a:off x="614729" y="1567089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7209165 w 7754816"/>
              <a:gd name="connsiteY5" fmla="*/ 3270049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250972" y="3474713"/>
                  <a:pt x="5732254" y="3511062"/>
                </a:cubicBezTo>
                <a:cubicBezTo>
                  <a:pt x="6213536" y="3547411"/>
                  <a:pt x="6464737" y="2956457"/>
                  <a:pt x="6710889" y="2916288"/>
                </a:cubicBezTo>
                <a:cubicBezTo>
                  <a:pt x="6957041" y="2876119"/>
                  <a:pt x="7067416" y="3090812"/>
                  <a:pt x="7209165" y="3270049"/>
                </a:cubicBezTo>
                <a:cubicBezTo>
                  <a:pt x="7350914" y="3449286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橢圓 8">
            <a:extLst>
              <a:ext uri="{FF2B5EF4-FFF2-40B4-BE49-F238E27FC236}">
                <a16:creationId xmlns:a16="http://schemas.microsoft.com/office/drawing/2014/main" id="{A8142A88-A56A-4119-8DD5-075300139658}"/>
              </a:ext>
            </a:extLst>
          </p:cNvPr>
          <p:cNvSpPr/>
          <p:nvPr/>
        </p:nvSpPr>
        <p:spPr>
          <a:xfrm>
            <a:off x="4240060" y="363006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7" name="直線單箭頭接點 4">
            <a:extLst>
              <a:ext uri="{FF2B5EF4-FFF2-40B4-BE49-F238E27FC236}">
                <a16:creationId xmlns:a16="http://schemas.microsoft.com/office/drawing/2014/main" id="{3460BCDE-8E23-4213-A71C-4F50B7F22898}"/>
              </a:ext>
            </a:extLst>
          </p:cNvPr>
          <p:cNvCxnSpPr/>
          <p:nvPr/>
        </p:nvCxnSpPr>
        <p:spPr>
          <a:xfrm>
            <a:off x="425096" y="5612585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3">
            <a:extLst>
              <a:ext uri="{FF2B5EF4-FFF2-40B4-BE49-F238E27FC236}">
                <a16:creationId xmlns:a16="http://schemas.microsoft.com/office/drawing/2014/main" id="{C039ECB8-A987-4901-AAB9-57F804F96509}"/>
              </a:ext>
            </a:extLst>
          </p:cNvPr>
          <p:cNvCxnSpPr/>
          <p:nvPr/>
        </p:nvCxnSpPr>
        <p:spPr>
          <a:xfrm flipV="1">
            <a:off x="843328" y="1458943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9">
            <a:extLst>
              <a:ext uri="{FF2B5EF4-FFF2-40B4-BE49-F238E27FC236}">
                <a16:creationId xmlns:a16="http://schemas.microsoft.com/office/drawing/2014/main" id="{D4F718CE-C3B6-4A4A-BD4A-9346D6395BD6}"/>
              </a:ext>
            </a:extLst>
          </p:cNvPr>
          <p:cNvSpPr txBox="1"/>
          <p:nvPr/>
        </p:nvSpPr>
        <p:spPr>
          <a:xfrm>
            <a:off x="794463" y="1369103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6">
            <a:extLst>
              <a:ext uri="{FF2B5EF4-FFF2-40B4-BE49-F238E27FC236}">
                <a16:creationId xmlns:a16="http://schemas.microsoft.com/office/drawing/2014/main" id="{6F3BA081-EABA-48D4-852F-323AA8676508}"/>
              </a:ext>
            </a:extLst>
          </p:cNvPr>
          <p:cNvSpPr txBox="1"/>
          <p:nvPr/>
        </p:nvSpPr>
        <p:spPr>
          <a:xfrm>
            <a:off x="2212451" y="5785206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value of a network parameter w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FFABB8D-B58D-4CA9-8F42-481D2799BEE4}"/>
              </a:ext>
            </a:extLst>
          </p:cNvPr>
          <p:cNvSpPr/>
          <p:nvPr/>
        </p:nvSpPr>
        <p:spPr>
          <a:xfrm>
            <a:off x="1023391" y="2305517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橢圓 29">
            <a:extLst>
              <a:ext uri="{FF2B5EF4-FFF2-40B4-BE49-F238E27FC236}">
                <a16:creationId xmlns:a16="http://schemas.microsoft.com/office/drawing/2014/main" id="{B09F2010-AD6E-4A1E-8435-ACB65D1B1FF2}"/>
              </a:ext>
            </a:extLst>
          </p:cNvPr>
          <p:cNvSpPr/>
          <p:nvPr/>
        </p:nvSpPr>
        <p:spPr>
          <a:xfrm>
            <a:off x="2505191" y="3504867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34">
            <a:extLst>
              <a:ext uri="{FF2B5EF4-FFF2-40B4-BE49-F238E27FC236}">
                <a16:creationId xmlns:a16="http://schemas.microsoft.com/office/drawing/2014/main" id="{CD19BEC5-83D4-4F0C-B74E-D1DF74D3B122}"/>
              </a:ext>
            </a:extLst>
          </p:cNvPr>
          <p:cNvSpPr/>
          <p:nvPr/>
        </p:nvSpPr>
        <p:spPr>
          <a:xfrm>
            <a:off x="1208130" y="550452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橢圓 37">
            <a:extLst>
              <a:ext uri="{FF2B5EF4-FFF2-40B4-BE49-F238E27FC236}">
                <a16:creationId xmlns:a16="http://schemas.microsoft.com/office/drawing/2014/main" id="{8D48B481-CA39-4CCE-A773-0506FA2DBB31}"/>
              </a:ext>
            </a:extLst>
          </p:cNvPr>
          <p:cNvSpPr/>
          <p:nvPr/>
        </p:nvSpPr>
        <p:spPr>
          <a:xfrm>
            <a:off x="2720058" y="549882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橢圓 38">
            <a:extLst>
              <a:ext uri="{FF2B5EF4-FFF2-40B4-BE49-F238E27FC236}">
                <a16:creationId xmlns:a16="http://schemas.microsoft.com/office/drawing/2014/main" id="{B3A48F1B-1D83-4276-ABB4-07FAB3F604B2}"/>
              </a:ext>
            </a:extLst>
          </p:cNvPr>
          <p:cNvSpPr/>
          <p:nvPr/>
        </p:nvSpPr>
        <p:spPr>
          <a:xfrm>
            <a:off x="4448524" y="5474379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橢圓 39">
            <a:extLst>
              <a:ext uri="{FF2B5EF4-FFF2-40B4-BE49-F238E27FC236}">
                <a16:creationId xmlns:a16="http://schemas.microsoft.com/office/drawing/2014/main" id="{3584DE65-309F-4A90-BEAF-298F3FB7A655}"/>
              </a:ext>
            </a:extLst>
          </p:cNvPr>
          <p:cNvSpPr/>
          <p:nvPr/>
        </p:nvSpPr>
        <p:spPr>
          <a:xfrm>
            <a:off x="6389769" y="548257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">
            <a:extLst>
              <a:ext uri="{FF2B5EF4-FFF2-40B4-BE49-F238E27FC236}">
                <a16:creationId xmlns:a16="http://schemas.microsoft.com/office/drawing/2014/main" id="{5DF4764C-1050-49F8-AEC1-731CC502A8FF}"/>
              </a:ext>
            </a:extLst>
          </p:cNvPr>
          <p:cNvSpPr txBox="1"/>
          <p:nvPr/>
        </p:nvSpPr>
        <p:spPr>
          <a:xfrm>
            <a:off x="3339001" y="1348276"/>
            <a:ext cx="5190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Consider the physical world 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44">
            <a:extLst>
              <a:ext uri="{FF2B5EF4-FFF2-40B4-BE49-F238E27FC236}">
                <a16:creationId xmlns:a16="http://schemas.microsoft.com/office/drawing/2014/main" id="{841AE0D6-8AEE-4DB9-9037-D46BBAE66105}"/>
              </a:ext>
            </a:extLst>
          </p:cNvPr>
          <p:cNvCxnSpPr>
            <a:cxnSpLocks/>
          </p:cNvCxnSpPr>
          <p:nvPr/>
        </p:nvCxnSpPr>
        <p:spPr>
          <a:xfrm>
            <a:off x="3192024" y="3874871"/>
            <a:ext cx="77942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590D3B70-1D48-4B9F-881B-633D0A69F383}"/>
              </a:ext>
            </a:extLst>
          </p:cNvPr>
          <p:cNvCxnSpPr>
            <a:cxnSpLocks/>
          </p:cNvCxnSpPr>
          <p:nvPr/>
        </p:nvCxnSpPr>
        <p:spPr>
          <a:xfrm>
            <a:off x="4981164" y="4067625"/>
            <a:ext cx="663073" cy="20794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46">
            <a:extLst>
              <a:ext uri="{FF2B5EF4-FFF2-40B4-BE49-F238E27FC236}">
                <a16:creationId xmlns:a16="http://schemas.microsoft.com/office/drawing/2014/main" id="{CB448F6A-A313-454A-A869-84ACD7A7FBFD}"/>
              </a:ext>
            </a:extLst>
          </p:cNvPr>
          <p:cNvCxnSpPr>
            <a:cxnSpLocks/>
          </p:cNvCxnSpPr>
          <p:nvPr/>
        </p:nvCxnSpPr>
        <p:spPr>
          <a:xfrm flipV="1">
            <a:off x="6817707" y="4312519"/>
            <a:ext cx="331537" cy="2173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47">
            <a:extLst>
              <a:ext uri="{FF2B5EF4-FFF2-40B4-BE49-F238E27FC236}">
                <a16:creationId xmlns:a16="http://schemas.microsoft.com/office/drawing/2014/main" id="{7BABD57E-DF10-4E61-84C6-449DDDCFB2B0}"/>
              </a:ext>
            </a:extLst>
          </p:cNvPr>
          <p:cNvSpPr txBox="1"/>
          <p:nvPr/>
        </p:nvSpPr>
        <p:spPr>
          <a:xfrm>
            <a:off x="3390958" y="2047425"/>
            <a:ext cx="508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How about put this phenomenon in gradient descent?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35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2" grpId="0" animBg="1"/>
      <p:bldP spid="24" grpId="0" animBg="1"/>
      <p:bldP spid="25" grpId="0" animBg="1"/>
      <p:bldP spid="26" grpId="0" animBg="1"/>
      <p:bldP spid="3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Small Gradient —— Tips2: Momentum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文字方塊 29">
            <a:extLst>
              <a:ext uri="{FF2B5EF4-FFF2-40B4-BE49-F238E27FC236}">
                <a16:creationId xmlns:a16="http://schemas.microsoft.com/office/drawing/2014/main" id="{DD47FA1D-7676-41B1-885A-AC28F9AC5A91}"/>
              </a:ext>
            </a:extLst>
          </p:cNvPr>
          <p:cNvSpPr txBox="1"/>
          <p:nvPr/>
        </p:nvSpPr>
        <p:spPr>
          <a:xfrm>
            <a:off x="3659781" y="1603241"/>
            <a:ext cx="500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 =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Negative of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𝐿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∕𝜕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𝑤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+ Last Movement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" name="直線接點 51">
            <a:extLst>
              <a:ext uri="{FF2B5EF4-FFF2-40B4-BE49-F238E27FC236}">
                <a16:creationId xmlns:a16="http://schemas.microsoft.com/office/drawing/2014/main" id="{3D42EC40-2C72-4A09-9D86-9D8B5A04FEEE}"/>
              </a:ext>
            </a:extLst>
          </p:cNvPr>
          <p:cNvCxnSpPr/>
          <p:nvPr/>
        </p:nvCxnSpPr>
        <p:spPr>
          <a:xfrm>
            <a:off x="7245157" y="4307839"/>
            <a:ext cx="0" cy="1320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58">
            <a:extLst>
              <a:ext uri="{FF2B5EF4-FFF2-40B4-BE49-F238E27FC236}">
                <a16:creationId xmlns:a16="http://schemas.microsoft.com/office/drawing/2014/main" id="{84D59D11-5A98-443F-80F0-E4BFF11B585B}"/>
              </a:ext>
            </a:extLst>
          </p:cNvPr>
          <p:cNvCxnSpPr/>
          <p:nvPr/>
        </p:nvCxnSpPr>
        <p:spPr>
          <a:xfrm>
            <a:off x="3347542" y="4307839"/>
            <a:ext cx="0" cy="13323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40">
            <a:extLst>
              <a:ext uri="{FF2B5EF4-FFF2-40B4-BE49-F238E27FC236}">
                <a16:creationId xmlns:a16="http://schemas.microsoft.com/office/drawing/2014/main" id="{459EC452-6CFF-406C-9031-9FCAD4500F94}"/>
              </a:ext>
            </a:extLst>
          </p:cNvPr>
          <p:cNvCxnSpPr/>
          <p:nvPr/>
        </p:nvCxnSpPr>
        <p:spPr>
          <a:xfrm>
            <a:off x="5445082" y="5035084"/>
            <a:ext cx="0" cy="605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標題 1">
            <a:extLst>
              <a:ext uri="{FF2B5EF4-FFF2-40B4-BE49-F238E27FC236}">
                <a16:creationId xmlns:a16="http://schemas.microsoft.com/office/drawing/2014/main" id="{3B60F952-1675-43F0-8E58-D585739B4C5D}"/>
              </a:ext>
            </a:extLst>
          </p:cNvPr>
          <p:cNvSpPr txBox="1">
            <a:spLocks/>
          </p:cNvSpPr>
          <p:nvPr/>
        </p:nvSpPr>
        <p:spPr>
          <a:xfrm>
            <a:off x="587954" y="207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Gradient Descent + Momentum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sp>
        <p:nvSpPr>
          <p:cNvPr id="13" name="手繪多邊形 3">
            <a:extLst>
              <a:ext uri="{FF2B5EF4-FFF2-40B4-BE49-F238E27FC236}">
                <a16:creationId xmlns:a16="http://schemas.microsoft.com/office/drawing/2014/main" id="{03A91823-952C-472D-AFAF-966F41AA5A9B}"/>
              </a:ext>
            </a:extLst>
          </p:cNvPr>
          <p:cNvSpPr/>
          <p:nvPr/>
        </p:nvSpPr>
        <p:spPr>
          <a:xfrm>
            <a:off x="1158073" y="21127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70552" y="1888951"/>
                  <a:pt x="1019908" y="2356339"/>
                </a:cubicBezTo>
                <a:cubicBezTo>
                  <a:pt x="1569264" y="2823727"/>
                  <a:pt x="2748783" y="2663279"/>
                  <a:pt x="3296139" y="2804328"/>
                </a:cubicBezTo>
                <a:cubicBezTo>
                  <a:pt x="3843495" y="2945377"/>
                  <a:pt x="3781716" y="3192725"/>
                  <a:pt x="4304044" y="3202633"/>
                </a:cubicBezTo>
                <a:cubicBezTo>
                  <a:pt x="4826372" y="3212541"/>
                  <a:pt x="5427087" y="2737711"/>
                  <a:pt x="5820508" y="2602523"/>
                </a:cubicBezTo>
                <a:cubicBezTo>
                  <a:pt x="6213929" y="2467335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單箭頭接點 6">
            <a:extLst>
              <a:ext uri="{FF2B5EF4-FFF2-40B4-BE49-F238E27FC236}">
                <a16:creationId xmlns:a16="http://schemas.microsoft.com/office/drawing/2014/main" id="{0EB8545C-0917-42A2-80A3-94659D87DA31}"/>
              </a:ext>
            </a:extLst>
          </p:cNvPr>
          <p:cNvCxnSpPr/>
          <p:nvPr/>
        </p:nvCxnSpPr>
        <p:spPr>
          <a:xfrm>
            <a:off x="862066" y="5655280"/>
            <a:ext cx="80508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7">
            <a:extLst>
              <a:ext uri="{FF2B5EF4-FFF2-40B4-BE49-F238E27FC236}">
                <a16:creationId xmlns:a16="http://schemas.microsoft.com/office/drawing/2014/main" id="{E94BC02F-7C42-40A5-BD2B-56FB2BD940BE}"/>
              </a:ext>
            </a:extLst>
          </p:cNvPr>
          <p:cNvCxnSpPr/>
          <p:nvPr/>
        </p:nvCxnSpPr>
        <p:spPr>
          <a:xfrm flipV="1">
            <a:off x="862066" y="2144234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8">
            <a:extLst>
              <a:ext uri="{FF2B5EF4-FFF2-40B4-BE49-F238E27FC236}">
                <a16:creationId xmlns:a16="http://schemas.microsoft.com/office/drawing/2014/main" id="{4AE9FFB1-2D09-4DDA-89E9-55CE0A8C8788}"/>
              </a:ext>
            </a:extLst>
          </p:cNvPr>
          <p:cNvSpPr txBox="1"/>
          <p:nvPr/>
        </p:nvSpPr>
        <p:spPr>
          <a:xfrm>
            <a:off x="448603" y="169832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4">
            <a:extLst>
              <a:ext uri="{FF2B5EF4-FFF2-40B4-BE49-F238E27FC236}">
                <a16:creationId xmlns:a16="http://schemas.microsoft.com/office/drawing/2014/main" id="{F723783F-7C66-4683-AA10-EC36E550D8A2}"/>
              </a:ext>
            </a:extLst>
          </p:cNvPr>
          <p:cNvSpPr/>
          <p:nvPr/>
        </p:nvSpPr>
        <p:spPr>
          <a:xfrm>
            <a:off x="5133767" y="4718561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AB867C6-3A34-487F-9382-D51D46B67667}"/>
              </a:ext>
            </a:extLst>
          </p:cNvPr>
          <p:cNvSpPr/>
          <p:nvPr/>
        </p:nvSpPr>
        <p:spPr>
          <a:xfrm>
            <a:off x="1263133" y="214423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33">
            <a:extLst>
              <a:ext uri="{FF2B5EF4-FFF2-40B4-BE49-F238E27FC236}">
                <a16:creationId xmlns:a16="http://schemas.microsoft.com/office/drawing/2014/main" id="{D60E4189-FC7B-4E43-BF65-5304A2658E00}"/>
              </a:ext>
            </a:extLst>
          </p:cNvPr>
          <p:cNvCxnSpPr/>
          <p:nvPr/>
        </p:nvCxnSpPr>
        <p:spPr>
          <a:xfrm flipV="1">
            <a:off x="1690739" y="5818792"/>
            <a:ext cx="591707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34">
            <a:extLst>
              <a:ext uri="{FF2B5EF4-FFF2-40B4-BE49-F238E27FC236}">
                <a16:creationId xmlns:a16="http://schemas.microsoft.com/office/drawing/2014/main" id="{AC5DC536-CB99-4687-B9BD-CB4A568F7AF1}"/>
              </a:ext>
            </a:extLst>
          </p:cNvPr>
          <p:cNvCxnSpPr/>
          <p:nvPr/>
        </p:nvCxnSpPr>
        <p:spPr>
          <a:xfrm>
            <a:off x="1690739" y="5498508"/>
            <a:ext cx="61899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54">
            <a:extLst>
              <a:ext uri="{FF2B5EF4-FFF2-40B4-BE49-F238E27FC236}">
                <a16:creationId xmlns:a16="http://schemas.microsoft.com/office/drawing/2014/main" id="{F5AC3EB6-3594-49B2-B660-9D8188CF51DE}"/>
              </a:ext>
            </a:extLst>
          </p:cNvPr>
          <p:cNvSpPr/>
          <p:nvPr/>
        </p:nvSpPr>
        <p:spPr>
          <a:xfrm>
            <a:off x="6919863" y="390968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單箭頭接點 57">
            <a:extLst>
              <a:ext uri="{FF2B5EF4-FFF2-40B4-BE49-F238E27FC236}">
                <a16:creationId xmlns:a16="http://schemas.microsoft.com/office/drawing/2014/main" id="{440869C8-B820-45D1-8B4B-10287A881589}"/>
              </a:ext>
            </a:extLst>
          </p:cNvPr>
          <p:cNvCxnSpPr/>
          <p:nvPr/>
        </p:nvCxnSpPr>
        <p:spPr>
          <a:xfrm flipH="1">
            <a:off x="6749242" y="5479503"/>
            <a:ext cx="45912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63">
            <a:extLst>
              <a:ext uri="{FF2B5EF4-FFF2-40B4-BE49-F238E27FC236}">
                <a16:creationId xmlns:a16="http://schemas.microsoft.com/office/drawing/2014/main" id="{EBF800EF-0EB5-4873-B511-7F815F92E921}"/>
              </a:ext>
            </a:extLst>
          </p:cNvPr>
          <p:cNvCxnSpPr/>
          <p:nvPr/>
        </p:nvCxnSpPr>
        <p:spPr>
          <a:xfrm>
            <a:off x="7314392" y="5801394"/>
            <a:ext cx="342708" cy="419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67">
            <a:extLst>
              <a:ext uri="{FF2B5EF4-FFF2-40B4-BE49-F238E27FC236}">
                <a16:creationId xmlns:a16="http://schemas.microsoft.com/office/drawing/2014/main" id="{FC164A03-BC62-45C0-BAFE-7EE9200C2764}"/>
              </a:ext>
            </a:extLst>
          </p:cNvPr>
          <p:cNvSpPr txBox="1"/>
          <p:nvPr/>
        </p:nvSpPr>
        <p:spPr>
          <a:xfrm>
            <a:off x="4472766" y="6033714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𝐿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∕𝜕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𝑤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橢圓 36">
            <a:extLst>
              <a:ext uri="{FF2B5EF4-FFF2-40B4-BE49-F238E27FC236}">
                <a16:creationId xmlns:a16="http://schemas.microsoft.com/office/drawing/2014/main" id="{AD134B50-29E6-4D77-B481-803146C74138}"/>
              </a:ext>
            </a:extLst>
          </p:cNvPr>
          <p:cNvSpPr/>
          <p:nvPr/>
        </p:nvSpPr>
        <p:spPr>
          <a:xfrm>
            <a:off x="3016322" y="4149426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6" name="直線單箭頭接點 37">
            <a:extLst>
              <a:ext uri="{FF2B5EF4-FFF2-40B4-BE49-F238E27FC236}">
                <a16:creationId xmlns:a16="http://schemas.microsoft.com/office/drawing/2014/main" id="{5FD07AAA-86E1-4C8E-8ACB-8EBF3D7C2281}"/>
              </a:ext>
            </a:extLst>
          </p:cNvPr>
          <p:cNvCxnSpPr/>
          <p:nvPr/>
        </p:nvCxnSpPr>
        <p:spPr>
          <a:xfrm>
            <a:off x="3483523" y="5482222"/>
            <a:ext cx="3398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8">
            <a:extLst>
              <a:ext uri="{FF2B5EF4-FFF2-40B4-BE49-F238E27FC236}">
                <a16:creationId xmlns:a16="http://schemas.microsoft.com/office/drawing/2014/main" id="{E9496171-F96F-4562-BD1F-D9D1226E8FDE}"/>
              </a:ext>
            </a:extLst>
          </p:cNvPr>
          <p:cNvCxnSpPr>
            <a:cxnSpLocks/>
          </p:cNvCxnSpPr>
          <p:nvPr/>
        </p:nvCxnSpPr>
        <p:spPr>
          <a:xfrm>
            <a:off x="3823353" y="5495199"/>
            <a:ext cx="649413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39">
            <a:extLst>
              <a:ext uri="{FF2B5EF4-FFF2-40B4-BE49-F238E27FC236}">
                <a16:creationId xmlns:a16="http://schemas.microsoft.com/office/drawing/2014/main" id="{9B2B153F-E1A6-49BB-A050-C8AAC0A30E19}"/>
              </a:ext>
            </a:extLst>
          </p:cNvPr>
          <p:cNvCxnSpPr/>
          <p:nvPr/>
        </p:nvCxnSpPr>
        <p:spPr>
          <a:xfrm>
            <a:off x="5576002" y="5833701"/>
            <a:ext cx="77724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42">
            <a:extLst>
              <a:ext uri="{FF2B5EF4-FFF2-40B4-BE49-F238E27FC236}">
                <a16:creationId xmlns:a16="http://schemas.microsoft.com/office/drawing/2014/main" id="{9ED226AF-4662-407D-98ED-2BD4226B8BA6}"/>
              </a:ext>
            </a:extLst>
          </p:cNvPr>
          <p:cNvCxnSpPr/>
          <p:nvPr/>
        </p:nvCxnSpPr>
        <p:spPr>
          <a:xfrm>
            <a:off x="1560497" y="2731772"/>
            <a:ext cx="0" cy="30387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45">
            <a:extLst>
              <a:ext uri="{FF2B5EF4-FFF2-40B4-BE49-F238E27FC236}">
                <a16:creationId xmlns:a16="http://schemas.microsoft.com/office/drawing/2014/main" id="{E6794549-87A8-4694-9BC2-3B87219C0BCF}"/>
              </a:ext>
            </a:extLst>
          </p:cNvPr>
          <p:cNvSpPr/>
          <p:nvPr/>
        </p:nvSpPr>
        <p:spPr>
          <a:xfrm>
            <a:off x="1474622" y="555244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橢圓 46">
            <a:extLst>
              <a:ext uri="{FF2B5EF4-FFF2-40B4-BE49-F238E27FC236}">
                <a16:creationId xmlns:a16="http://schemas.microsoft.com/office/drawing/2014/main" id="{93606ADF-04B7-4BDF-BC79-E14EAA98BA86}"/>
              </a:ext>
            </a:extLst>
          </p:cNvPr>
          <p:cNvSpPr/>
          <p:nvPr/>
        </p:nvSpPr>
        <p:spPr>
          <a:xfrm>
            <a:off x="3239484" y="5552109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橢圓 48">
            <a:extLst>
              <a:ext uri="{FF2B5EF4-FFF2-40B4-BE49-F238E27FC236}">
                <a16:creationId xmlns:a16="http://schemas.microsoft.com/office/drawing/2014/main" id="{851FE808-EB40-4A6E-8C95-10D9813515EA}"/>
              </a:ext>
            </a:extLst>
          </p:cNvPr>
          <p:cNvSpPr/>
          <p:nvPr/>
        </p:nvSpPr>
        <p:spPr>
          <a:xfrm>
            <a:off x="5359885" y="55694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橢圓 49">
            <a:extLst>
              <a:ext uri="{FF2B5EF4-FFF2-40B4-BE49-F238E27FC236}">
                <a16:creationId xmlns:a16="http://schemas.microsoft.com/office/drawing/2014/main" id="{20C7B749-6AF2-42AB-9064-BEB1CD7CD7F1}"/>
              </a:ext>
            </a:extLst>
          </p:cNvPr>
          <p:cNvSpPr/>
          <p:nvPr/>
        </p:nvSpPr>
        <p:spPr>
          <a:xfrm>
            <a:off x="7146439" y="553377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4" name="群組 77">
            <a:extLst>
              <a:ext uri="{FF2B5EF4-FFF2-40B4-BE49-F238E27FC236}">
                <a16:creationId xmlns:a16="http://schemas.microsoft.com/office/drawing/2014/main" id="{D327F3F2-F931-471D-B79D-E0FC8756A708}"/>
              </a:ext>
            </a:extLst>
          </p:cNvPr>
          <p:cNvGrpSpPr/>
          <p:nvPr/>
        </p:nvGrpSpPr>
        <p:grpSpPr>
          <a:xfrm>
            <a:off x="3828059" y="2459149"/>
            <a:ext cx="3968486" cy="1363780"/>
            <a:chOff x="4244734" y="2308754"/>
            <a:chExt cx="3968486" cy="1363780"/>
          </a:xfrm>
        </p:grpSpPr>
        <p:cxnSp>
          <p:nvCxnSpPr>
            <p:cNvPr id="35" name="直線單箭頭接點 27">
              <a:extLst>
                <a:ext uri="{FF2B5EF4-FFF2-40B4-BE49-F238E27FC236}">
                  <a16:creationId xmlns:a16="http://schemas.microsoft.com/office/drawing/2014/main" id="{CAD411AA-170F-4421-B5B6-19D75C9105E4}"/>
                </a:ext>
              </a:extLst>
            </p:cNvPr>
            <p:cNvCxnSpPr/>
            <p:nvPr/>
          </p:nvCxnSpPr>
          <p:spPr>
            <a:xfrm>
              <a:off x="4257783" y="3482737"/>
              <a:ext cx="690196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28">
              <a:extLst>
                <a:ext uri="{FF2B5EF4-FFF2-40B4-BE49-F238E27FC236}">
                  <a16:creationId xmlns:a16="http://schemas.microsoft.com/office/drawing/2014/main" id="{648B4345-CF11-43D5-921A-FB922ADB69E8}"/>
                </a:ext>
              </a:extLst>
            </p:cNvPr>
            <p:cNvCxnSpPr/>
            <p:nvPr/>
          </p:nvCxnSpPr>
          <p:spPr>
            <a:xfrm>
              <a:off x="4244734" y="2561247"/>
              <a:ext cx="6901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0">
                  <a:extLst>
                    <a:ext uri="{FF2B5EF4-FFF2-40B4-BE49-F238E27FC236}">
                      <a16:creationId xmlns:a16="http://schemas.microsoft.com/office/drawing/2014/main" id="{1EDE9530-DB4F-45D0-ABE7-7BE1D0A77644}"/>
                    </a:ext>
                  </a:extLst>
                </p:cNvPr>
                <p:cNvSpPr txBox="1"/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Negative of </a:t>
                  </a:r>
                  <a14:m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91"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1">
              <a:extLst>
                <a:ext uri="{FF2B5EF4-FFF2-40B4-BE49-F238E27FC236}">
                  <a16:creationId xmlns:a16="http://schemas.microsoft.com/office/drawing/2014/main" id="{85C35994-245B-46CF-A314-98674E2DB0BA}"/>
                </a:ext>
              </a:extLst>
            </p:cNvPr>
            <p:cNvCxnSpPr/>
            <p:nvPr/>
          </p:nvCxnSpPr>
          <p:spPr>
            <a:xfrm>
              <a:off x="4257783" y="3038871"/>
              <a:ext cx="690196" cy="0"/>
            </a:xfrm>
            <a:prstGeom prst="straightConnector1">
              <a:avLst/>
            </a:prstGeom>
            <a:ln w="63500">
              <a:solidFill>
                <a:schemeClr val="accent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2">
              <a:extLst>
                <a:ext uri="{FF2B5EF4-FFF2-40B4-BE49-F238E27FC236}">
                  <a16:creationId xmlns:a16="http://schemas.microsoft.com/office/drawing/2014/main" id="{DE9C810E-9101-492E-9C92-FB963CB36B3A}"/>
                </a:ext>
              </a:extLst>
            </p:cNvPr>
            <p:cNvSpPr txBox="1"/>
            <p:nvPr/>
          </p:nvSpPr>
          <p:spPr>
            <a:xfrm>
              <a:off x="4955188" y="2754441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Last Movement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文字方塊 53">
              <a:extLst>
                <a:ext uri="{FF2B5EF4-FFF2-40B4-BE49-F238E27FC236}">
                  <a16:creationId xmlns:a16="http://schemas.microsoft.com/office/drawing/2014/main" id="{57D421F9-FF6A-420D-8582-E7E7095D8AE2}"/>
                </a:ext>
              </a:extLst>
            </p:cNvPr>
            <p:cNvSpPr txBox="1"/>
            <p:nvPr/>
          </p:nvSpPr>
          <p:spPr>
            <a:xfrm>
              <a:off x="4947979" y="3210869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Real Movement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41" name="直線單箭頭接點 61">
            <a:extLst>
              <a:ext uri="{FF2B5EF4-FFF2-40B4-BE49-F238E27FC236}">
                <a16:creationId xmlns:a16="http://schemas.microsoft.com/office/drawing/2014/main" id="{BAC568E4-6376-471A-8773-7325D0F5AD43}"/>
              </a:ext>
            </a:extLst>
          </p:cNvPr>
          <p:cNvCxnSpPr/>
          <p:nvPr/>
        </p:nvCxnSpPr>
        <p:spPr>
          <a:xfrm>
            <a:off x="5576002" y="5525983"/>
            <a:ext cx="777246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66">
            <a:extLst>
              <a:ext uri="{FF2B5EF4-FFF2-40B4-BE49-F238E27FC236}">
                <a16:creationId xmlns:a16="http://schemas.microsoft.com/office/drawing/2014/main" id="{CC8FB47F-623A-46F9-A6D1-A2BE942A8196}"/>
              </a:ext>
            </a:extLst>
          </p:cNvPr>
          <p:cNvCxnSpPr/>
          <p:nvPr/>
        </p:nvCxnSpPr>
        <p:spPr>
          <a:xfrm>
            <a:off x="7290322" y="5476592"/>
            <a:ext cx="652424" cy="11198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68">
            <a:extLst>
              <a:ext uri="{FF2B5EF4-FFF2-40B4-BE49-F238E27FC236}">
                <a16:creationId xmlns:a16="http://schemas.microsoft.com/office/drawing/2014/main" id="{26F20BCE-287D-42B5-8F07-CE1A2BDB5B3E}"/>
              </a:ext>
            </a:extLst>
          </p:cNvPr>
          <p:cNvCxnSpPr>
            <a:cxnSpLocks/>
          </p:cNvCxnSpPr>
          <p:nvPr/>
        </p:nvCxnSpPr>
        <p:spPr>
          <a:xfrm>
            <a:off x="3514278" y="5823538"/>
            <a:ext cx="958488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4" grpId="0"/>
      <p:bldP spid="25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Optimizer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FDB67F1-77B0-4C0D-88E0-804B359AB989}"/>
              </a:ext>
            </a:extLst>
          </p:cNvPr>
          <p:cNvSpPr txBox="1">
            <a:spLocks/>
          </p:cNvSpPr>
          <p:nvPr/>
        </p:nvSpPr>
        <p:spPr>
          <a:xfrm>
            <a:off x="407732" y="1192994"/>
            <a:ext cx="83285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Error surface is rugged: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Adaptive Learning Rate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People believe training stuck because the parameters are around a critical point …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文字方塊 16">
            <a:extLst>
              <a:ext uri="{FF2B5EF4-FFF2-40B4-BE49-F238E27FC236}">
                <a16:creationId xmlns:a16="http://schemas.microsoft.com/office/drawing/2014/main" id="{233F021C-10C1-40DC-B53C-A282268FE279}"/>
              </a:ext>
            </a:extLst>
          </p:cNvPr>
          <p:cNvSpPr txBox="1"/>
          <p:nvPr/>
        </p:nvSpPr>
        <p:spPr>
          <a:xfrm>
            <a:off x="1989462" y="3173672"/>
            <a:ext cx="177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文字方塊 12">
            <a:extLst>
              <a:ext uri="{FF2B5EF4-FFF2-40B4-BE49-F238E27FC236}">
                <a16:creationId xmlns:a16="http://schemas.microsoft.com/office/drawing/2014/main" id="{015DF75A-8A54-4C6A-AEEC-E87F24D60AFC}"/>
              </a:ext>
            </a:extLst>
          </p:cNvPr>
          <p:cNvSpPr txBox="1"/>
          <p:nvPr/>
        </p:nvSpPr>
        <p:spPr>
          <a:xfrm>
            <a:off x="1995647" y="5040445"/>
            <a:ext cx="177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norm of gradient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11" name="圖片 15">
            <a:extLst>
              <a:ext uri="{FF2B5EF4-FFF2-40B4-BE49-F238E27FC236}">
                <a16:creationId xmlns:a16="http://schemas.microsoft.com/office/drawing/2014/main" id="{67EC1BDB-C39C-4873-BD86-C309B437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70" y="4666047"/>
            <a:ext cx="4924145" cy="1787933"/>
          </a:xfrm>
          <a:prstGeom prst="rect">
            <a:avLst/>
          </a:prstGeom>
        </p:spPr>
      </p:pic>
      <p:sp>
        <p:nvSpPr>
          <p:cNvPr id="12" name="橢圓 20">
            <a:extLst>
              <a:ext uri="{FF2B5EF4-FFF2-40B4-BE49-F238E27FC236}">
                <a16:creationId xmlns:a16="http://schemas.microsoft.com/office/drawing/2014/main" id="{926E9930-2298-4BF4-AEDD-30A402A52711}"/>
              </a:ext>
            </a:extLst>
          </p:cNvPr>
          <p:cNvSpPr/>
          <p:nvPr/>
        </p:nvSpPr>
        <p:spPr>
          <a:xfrm>
            <a:off x="5940534" y="5472563"/>
            <a:ext cx="1444624" cy="9614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橢圓 23">
            <a:extLst>
              <a:ext uri="{FF2B5EF4-FFF2-40B4-BE49-F238E27FC236}">
                <a16:creationId xmlns:a16="http://schemas.microsoft.com/office/drawing/2014/main" id="{F090D495-CBE3-4469-972B-C0DBE137BD00}"/>
              </a:ext>
            </a:extLst>
          </p:cNvPr>
          <p:cNvSpPr/>
          <p:nvPr/>
        </p:nvSpPr>
        <p:spPr>
          <a:xfrm>
            <a:off x="7856420" y="5578065"/>
            <a:ext cx="689881" cy="9614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手繪多邊形 11">
            <a:extLst>
              <a:ext uri="{FF2B5EF4-FFF2-40B4-BE49-F238E27FC236}">
                <a16:creationId xmlns:a16="http://schemas.microsoft.com/office/drawing/2014/main" id="{E2B9F109-6816-4591-8C1D-183AD68EA60C}"/>
              </a:ext>
            </a:extLst>
          </p:cNvPr>
          <p:cNvSpPr/>
          <p:nvPr/>
        </p:nvSpPr>
        <p:spPr>
          <a:xfrm>
            <a:off x="515428" y="3467784"/>
            <a:ext cx="2319210" cy="2261592"/>
          </a:xfrm>
          <a:custGeom>
            <a:avLst/>
            <a:gdLst>
              <a:gd name="connsiteX0" fmla="*/ 0 w 3899756"/>
              <a:gd name="connsiteY0" fmla="*/ 2050581 h 4527158"/>
              <a:gd name="connsiteX1" fmla="*/ 514350 w 3899756"/>
              <a:gd name="connsiteY1" fmla="*/ 2964981 h 4527158"/>
              <a:gd name="connsiteX2" fmla="*/ 1257300 w 3899756"/>
              <a:gd name="connsiteY2" fmla="*/ 3403131 h 4527158"/>
              <a:gd name="connsiteX3" fmla="*/ 1733550 w 3899756"/>
              <a:gd name="connsiteY3" fmla="*/ 4527081 h 4527158"/>
              <a:gd name="connsiteX4" fmla="*/ 2266950 w 3899756"/>
              <a:gd name="connsiteY4" fmla="*/ 3345981 h 4527158"/>
              <a:gd name="connsiteX5" fmla="*/ 2552700 w 3899756"/>
              <a:gd name="connsiteY5" fmla="*/ 2641131 h 4527158"/>
              <a:gd name="connsiteX6" fmla="*/ 3162300 w 3899756"/>
              <a:gd name="connsiteY6" fmla="*/ 2488731 h 4527158"/>
              <a:gd name="connsiteX7" fmla="*/ 3829050 w 3899756"/>
              <a:gd name="connsiteY7" fmla="*/ 374181 h 4527158"/>
              <a:gd name="connsiteX8" fmla="*/ 3848100 w 3899756"/>
              <a:gd name="connsiteY8" fmla="*/ 12231 h 4527158"/>
              <a:gd name="connsiteX0" fmla="*/ 0 w 3902334"/>
              <a:gd name="connsiteY0" fmla="*/ 2047495 h 4524072"/>
              <a:gd name="connsiteX1" fmla="*/ 514350 w 3902334"/>
              <a:gd name="connsiteY1" fmla="*/ 2961895 h 4524072"/>
              <a:gd name="connsiteX2" fmla="*/ 1257300 w 3902334"/>
              <a:gd name="connsiteY2" fmla="*/ 3400045 h 4524072"/>
              <a:gd name="connsiteX3" fmla="*/ 1733550 w 3902334"/>
              <a:gd name="connsiteY3" fmla="*/ 4523995 h 4524072"/>
              <a:gd name="connsiteX4" fmla="*/ 2266950 w 3902334"/>
              <a:gd name="connsiteY4" fmla="*/ 3342895 h 4524072"/>
              <a:gd name="connsiteX5" fmla="*/ 2552700 w 3902334"/>
              <a:gd name="connsiteY5" fmla="*/ 2638045 h 4524072"/>
              <a:gd name="connsiteX6" fmla="*/ 3124200 w 3902334"/>
              <a:gd name="connsiteY6" fmla="*/ 2323720 h 4524072"/>
              <a:gd name="connsiteX7" fmla="*/ 3829050 w 3902334"/>
              <a:gd name="connsiteY7" fmla="*/ 371095 h 4524072"/>
              <a:gd name="connsiteX8" fmla="*/ 3848100 w 3902334"/>
              <a:gd name="connsiteY8" fmla="*/ 9145 h 4524072"/>
              <a:gd name="connsiteX0" fmla="*/ 0 w 3900367"/>
              <a:gd name="connsiteY0" fmla="*/ 2046608 h 4523185"/>
              <a:gd name="connsiteX1" fmla="*/ 514350 w 3900367"/>
              <a:gd name="connsiteY1" fmla="*/ 2961008 h 4523185"/>
              <a:gd name="connsiteX2" fmla="*/ 1257300 w 3900367"/>
              <a:gd name="connsiteY2" fmla="*/ 3399158 h 4523185"/>
              <a:gd name="connsiteX3" fmla="*/ 1733550 w 3900367"/>
              <a:gd name="connsiteY3" fmla="*/ 4523108 h 4523185"/>
              <a:gd name="connsiteX4" fmla="*/ 2266950 w 3900367"/>
              <a:gd name="connsiteY4" fmla="*/ 3342008 h 4523185"/>
              <a:gd name="connsiteX5" fmla="*/ 2552700 w 3900367"/>
              <a:gd name="connsiteY5" fmla="*/ 2637158 h 4523185"/>
              <a:gd name="connsiteX6" fmla="*/ 3153228 w 3900367"/>
              <a:gd name="connsiteY6" fmla="*/ 2264775 h 4523185"/>
              <a:gd name="connsiteX7" fmla="*/ 3829050 w 3900367"/>
              <a:gd name="connsiteY7" fmla="*/ 370208 h 4523185"/>
              <a:gd name="connsiteX8" fmla="*/ 3848100 w 3900367"/>
              <a:gd name="connsiteY8" fmla="*/ 8258 h 452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67" h="4523185">
                <a:moveTo>
                  <a:pt x="0" y="2046608"/>
                </a:moveTo>
                <a:cubicBezTo>
                  <a:pt x="152400" y="2391095"/>
                  <a:pt x="304800" y="2735583"/>
                  <a:pt x="514350" y="2961008"/>
                </a:cubicBezTo>
                <a:cubicBezTo>
                  <a:pt x="723900" y="3186433"/>
                  <a:pt x="1054100" y="3138808"/>
                  <a:pt x="1257300" y="3399158"/>
                </a:cubicBezTo>
                <a:cubicBezTo>
                  <a:pt x="1460500" y="3659508"/>
                  <a:pt x="1565275" y="4532633"/>
                  <a:pt x="1733550" y="4523108"/>
                </a:cubicBezTo>
                <a:cubicBezTo>
                  <a:pt x="1901825" y="4513583"/>
                  <a:pt x="2130425" y="3656333"/>
                  <a:pt x="2266950" y="3342008"/>
                </a:cubicBezTo>
                <a:cubicBezTo>
                  <a:pt x="2403475" y="3027683"/>
                  <a:pt x="2404987" y="2816697"/>
                  <a:pt x="2552700" y="2637158"/>
                </a:cubicBezTo>
                <a:cubicBezTo>
                  <a:pt x="2700413" y="2457619"/>
                  <a:pt x="2940503" y="2642600"/>
                  <a:pt x="3153228" y="2264775"/>
                </a:cubicBezTo>
                <a:cubicBezTo>
                  <a:pt x="3365953" y="1886950"/>
                  <a:pt x="3713238" y="746294"/>
                  <a:pt x="3829050" y="370208"/>
                </a:cubicBezTo>
                <a:cubicBezTo>
                  <a:pt x="3944862" y="-5878"/>
                  <a:pt x="3895725" y="-17142"/>
                  <a:pt x="3848100" y="82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5" name="直線單箭頭接點 18">
            <a:extLst>
              <a:ext uri="{FF2B5EF4-FFF2-40B4-BE49-F238E27FC236}">
                <a16:creationId xmlns:a16="http://schemas.microsoft.com/office/drawing/2014/main" id="{49347FA0-33D7-4BA1-95E4-9AA5AEEBF515}"/>
              </a:ext>
            </a:extLst>
          </p:cNvPr>
          <p:cNvCxnSpPr>
            <a:cxnSpLocks/>
          </p:cNvCxnSpPr>
          <p:nvPr/>
        </p:nvCxnSpPr>
        <p:spPr>
          <a:xfrm flipH="1">
            <a:off x="965681" y="5017272"/>
            <a:ext cx="940382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21">
            <a:extLst>
              <a:ext uri="{FF2B5EF4-FFF2-40B4-BE49-F238E27FC236}">
                <a16:creationId xmlns:a16="http://schemas.microsoft.com/office/drawing/2014/main" id="{3D4AA612-AB21-41C1-A4E5-EDC81DEB7F3B}"/>
              </a:ext>
            </a:extLst>
          </p:cNvPr>
          <p:cNvCxnSpPr>
            <a:cxnSpLocks/>
          </p:cNvCxnSpPr>
          <p:nvPr/>
        </p:nvCxnSpPr>
        <p:spPr>
          <a:xfrm flipV="1">
            <a:off x="890273" y="4909343"/>
            <a:ext cx="1015790" cy="2794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7CECE0A6-124A-4F87-8869-FC526483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44728" y="622046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47752-9D94-4B17-B370-AD119E26E55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18" name="圖片 19">
            <a:extLst>
              <a:ext uri="{FF2B5EF4-FFF2-40B4-BE49-F238E27FC236}">
                <a16:creationId xmlns:a16="http://schemas.microsoft.com/office/drawing/2014/main" id="{22F6385C-C04D-463F-B541-A5D4278B9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896" y="2643355"/>
            <a:ext cx="4742405" cy="19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Optimizer —— RMS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BF312C22-6EBD-474F-9A28-AD606D4F5CE6}"/>
              </a:ext>
            </a:extLst>
          </p:cNvPr>
          <p:cNvSpPr txBox="1">
            <a:spLocks/>
          </p:cNvSpPr>
          <p:nvPr/>
        </p:nvSpPr>
        <p:spPr>
          <a:xfrm>
            <a:off x="-1294546" y="23451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Root Mean Square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26">
                <a:extLst>
                  <a:ext uri="{FF2B5EF4-FFF2-40B4-BE49-F238E27FC236}">
                    <a16:creationId xmlns:a16="http://schemas.microsoft.com/office/drawing/2014/main" id="{0EF6F68A-F294-4B6D-BB73-4A3F4F225464}"/>
                  </a:ext>
                </a:extLst>
              </p:cNvPr>
              <p:cNvSpPr txBox="1"/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p>
                      </m:sSubSup>
                      <m:r>
                        <a:rPr kumimoji="0" lang="en-US" altLang="zh-TW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TW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zh-TW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26">
                <a:extLst>
                  <a:ext uri="{FF2B5EF4-FFF2-40B4-BE49-F238E27FC236}">
                    <a16:creationId xmlns:a16="http://schemas.microsoft.com/office/drawing/2014/main" id="{0EF6F68A-F294-4B6D-BB73-4A3F4F225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27">
                <a:extLst>
                  <a:ext uri="{FF2B5EF4-FFF2-40B4-BE49-F238E27FC236}">
                    <a16:creationId xmlns:a16="http://schemas.microsoft.com/office/drawing/2014/main" id="{3DC4D131-3C6F-4FE9-9BB8-016643D0F6CF}"/>
                  </a:ext>
                </a:extLst>
              </p:cNvPr>
              <p:cNvSpPr txBox="1"/>
              <p:nvPr/>
            </p:nvSpPr>
            <p:spPr>
              <a:xfrm>
                <a:off x="3774588" y="2482161"/>
                <a:ext cx="3973011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bSup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70C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70C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70C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70C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𝟏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27">
                <a:extLst>
                  <a:ext uri="{FF2B5EF4-FFF2-40B4-BE49-F238E27FC236}">
                    <a16:creationId xmlns:a16="http://schemas.microsoft.com/office/drawing/2014/main" id="{3DC4D131-3C6F-4FE9-9BB8-016643D0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2482161"/>
                <a:ext cx="3973011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28">
                <a:extLst>
                  <a:ext uri="{FF2B5EF4-FFF2-40B4-BE49-F238E27FC236}">
                    <a16:creationId xmlns:a16="http://schemas.microsoft.com/office/drawing/2014/main" id="{A82CAD19-C5BF-4D77-A3F5-60B8FDE06159}"/>
                  </a:ext>
                </a:extLst>
              </p:cNvPr>
              <p:cNvSpPr txBox="1"/>
              <p:nvPr/>
            </p:nvSpPr>
            <p:spPr>
              <a:xfrm>
                <a:off x="3774588" y="5028243"/>
                <a:ext cx="3363613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bSup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28">
                <a:extLst>
                  <a:ext uri="{FF2B5EF4-FFF2-40B4-BE49-F238E27FC236}">
                    <a16:creationId xmlns:a16="http://schemas.microsoft.com/office/drawing/2014/main" id="{A82CAD19-C5BF-4D77-A3F5-60B8FDE0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5028243"/>
                <a:ext cx="3363613" cy="1676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30">
                <a:extLst>
                  <a:ext uri="{FF2B5EF4-FFF2-40B4-BE49-F238E27FC236}">
                    <a16:creationId xmlns:a16="http://schemas.microsoft.com/office/drawing/2014/main" id="{F3D95A7B-78C7-4734-98D1-8ED35C77AA4E}"/>
                  </a:ext>
                </a:extLst>
              </p:cNvPr>
              <p:cNvSpPr txBox="1"/>
              <p:nvPr/>
            </p:nvSpPr>
            <p:spPr>
              <a:xfrm>
                <a:off x="3774588" y="3755202"/>
                <a:ext cx="5268815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70C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70C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70C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70C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𝟏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C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C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C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C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30">
                <a:extLst>
                  <a:ext uri="{FF2B5EF4-FFF2-40B4-BE49-F238E27FC236}">
                    <a16:creationId xmlns:a16="http://schemas.microsoft.com/office/drawing/2014/main" id="{F3D95A7B-78C7-4734-98D1-8ED35C77A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3755202"/>
                <a:ext cx="5268815" cy="1273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14">
                <a:extLst>
                  <a:ext uri="{FF2B5EF4-FFF2-40B4-BE49-F238E27FC236}">
                    <a16:creationId xmlns:a16="http://schemas.microsoft.com/office/drawing/2014/main" id="{E527F194-D9F5-47E3-BD57-BF4DF75F0B8E}"/>
                  </a:ext>
                </a:extLst>
              </p:cNvPr>
              <p:cNvSpPr txBox="1"/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zh-TW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/>
                              <a:cs typeface="+mn-cs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14">
                <a:extLst>
                  <a:ext uri="{FF2B5EF4-FFF2-40B4-BE49-F238E27FC236}">
                    <a16:creationId xmlns:a16="http://schemas.microsoft.com/office/drawing/2014/main" id="{E527F194-D9F5-47E3-BD57-BF4DF75F0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">
            <a:extLst>
              <a:ext uri="{FF2B5EF4-FFF2-40B4-BE49-F238E27FC236}">
                <a16:creationId xmlns:a16="http://schemas.microsoft.com/office/drawing/2014/main" id="{BEF62EAF-50EE-45B7-8A21-3DF6D7B00D1F}"/>
              </a:ext>
            </a:extLst>
          </p:cNvPr>
          <p:cNvGrpSpPr/>
          <p:nvPr/>
        </p:nvGrpSpPr>
        <p:grpSpPr>
          <a:xfrm>
            <a:off x="5870073" y="857423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16">
                  <a:extLst>
                    <a:ext uri="{FF2B5EF4-FFF2-40B4-BE49-F238E27FC236}">
                      <a16:creationId xmlns:a16="http://schemas.microsoft.com/office/drawing/2014/main" id="{88575B8A-C72C-4812-BB80-E83EA067F66E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zh-TW" alt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p>
                        </m:sSub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←</m:t>
                        </m:r>
                        <m:sSubSup>
                          <m:sSubSup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p>
                        </m:sSub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kumimoji="0" lang="zh-TW" alt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/>
                                <a:cs typeface="+mn-cs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zh-TW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𝒈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字方塊 16">
                  <a:extLst>
                    <a:ext uri="{FF2B5EF4-FFF2-40B4-BE49-F238E27FC236}">
                      <a16:creationId xmlns:a16="http://schemas.microsoft.com/office/drawing/2014/main" id="{88575B8A-C72C-4812-BB80-E83EA067F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: 圓角 17">
              <a:extLst>
                <a:ext uri="{FF2B5EF4-FFF2-40B4-BE49-F238E27FC236}">
                  <a16:creationId xmlns:a16="http://schemas.microsoft.com/office/drawing/2014/main" id="{49624DFB-81FB-459E-99C7-49CF93BD1791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18">
                <a:extLst>
                  <a:ext uri="{FF2B5EF4-FFF2-40B4-BE49-F238E27FC236}">
                    <a16:creationId xmlns:a16="http://schemas.microsoft.com/office/drawing/2014/main" id="{07DD557B-4FD3-45C6-82A7-E58D982DB606}"/>
                  </a:ext>
                </a:extLst>
              </p:cNvPr>
              <p:cNvSpPr txBox="1"/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zh-TW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/>
                              <a:cs typeface="+mn-cs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18">
                <a:extLst>
                  <a:ext uri="{FF2B5EF4-FFF2-40B4-BE49-F238E27FC236}">
                    <a16:creationId xmlns:a16="http://schemas.microsoft.com/office/drawing/2014/main" id="{07DD557B-4FD3-45C6-82A7-E58D982DB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19">
                <a:extLst>
                  <a:ext uri="{FF2B5EF4-FFF2-40B4-BE49-F238E27FC236}">
                    <a16:creationId xmlns:a16="http://schemas.microsoft.com/office/drawing/2014/main" id="{E49FD822-2704-457F-BA39-4DD662C47288}"/>
                  </a:ext>
                </a:extLst>
              </p:cNvPr>
              <p:cNvSpPr txBox="1"/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zh-TW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/>
                              <a:cs typeface="+mn-cs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7" name="文字方塊 19">
                <a:extLst>
                  <a:ext uri="{FF2B5EF4-FFF2-40B4-BE49-F238E27FC236}">
                    <a16:creationId xmlns:a16="http://schemas.microsoft.com/office/drawing/2014/main" id="{E49FD822-2704-457F-BA39-4DD662C47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0">
                <a:extLst>
                  <a:ext uri="{FF2B5EF4-FFF2-40B4-BE49-F238E27FC236}">
                    <a16:creationId xmlns:a16="http://schemas.microsoft.com/office/drawing/2014/main" id="{BE05CDAF-18B5-4D05-B772-FD82850314F1}"/>
                  </a:ext>
                </a:extLst>
              </p:cNvPr>
              <p:cNvSpPr txBox="1"/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zh-TW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/>
                              <a:cs typeface="+mn-cs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0">
                <a:extLst>
                  <a:ext uri="{FF2B5EF4-FFF2-40B4-BE49-F238E27FC236}">
                    <a16:creationId xmlns:a16="http://schemas.microsoft.com/office/drawing/2014/main" id="{BE05CDAF-18B5-4D05-B772-FD8285031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4">
            <a:extLst>
              <a:ext uri="{FF2B5EF4-FFF2-40B4-BE49-F238E27FC236}">
                <a16:creationId xmlns:a16="http://schemas.microsoft.com/office/drawing/2014/main" id="{9E588188-7370-450A-885F-AE40084FD03E}"/>
              </a:ext>
            </a:extLst>
          </p:cNvPr>
          <p:cNvSpPr txBox="1"/>
          <p:nvPr/>
        </p:nvSpPr>
        <p:spPr>
          <a:xfrm rot="5400000">
            <a:off x="1034248" y="4942153"/>
            <a:ext cx="83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15">
                <a:extLst>
                  <a:ext uri="{FF2B5EF4-FFF2-40B4-BE49-F238E27FC236}">
                    <a16:creationId xmlns:a16="http://schemas.microsoft.com/office/drawing/2014/main" id="{5D971C30-AC61-44CE-A697-B352D79E325A}"/>
                  </a:ext>
                </a:extLst>
              </p:cNvPr>
              <p:cNvSpPr txBox="1"/>
              <p:nvPr/>
            </p:nvSpPr>
            <p:spPr>
              <a:xfrm>
                <a:off x="6046107" y="1775707"/>
                <a:ext cx="1092094" cy="490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zh-TW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1" name="文字方塊 15">
                <a:extLst>
                  <a:ext uri="{FF2B5EF4-FFF2-40B4-BE49-F238E27FC236}">
                    <a16:creationId xmlns:a16="http://schemas.microsoft.com/office/drawing/2014/main" id="{5D971C30-AC61-44CE-A697-B352D79E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07" y="1775707"/>
                <a:ext cx="1092094" cy="4905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/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Optimizer —— RMS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8">
                <a:extLst>
                  <a:ext uri="{FF2B5EF4-FFF2-40B4-BE49-F238E27FC236}">
                    <a16:creationId xmlns:a16="http://schemas.microsoft.com/office/drawing/2014/main" id="{BF8158AE-AA14-4EA0-924E-535723AF61BB}"/>
                  </a:ext>
                </a:extLst>
              </p:cNvPr>
              <p:cNvSpPr txBox="1"/>
              <p:nvPr/>
            </p:nvSpPr>
            <p:spPr>
              <a:xfrm>
                <a:off x="285750" y="3504809"/>
                <a:ext cx="3363613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bSup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28">
                <a:extLst>
                  <a:ext uri="{FF2B5EF4-FFF2-40B4-BE49-F238E27FC236}">
                    <a16:creationId xmlns:a16="http://schemas.microsoft.com/office/drawing/2014/main" id="{BF8158AE-AA14-4EA0-924E-535723AF6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3504809"/>
                <a:ext cx="3363613" cy="1676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2">
            <a:extLst>
              <a:ext uri="{FF2B5EF4-FFF2-40B4-BE49-F238E27FC236}">
                <a16:creationId xmlns:a16="http://schemas.microsoft.com/office/drawing/2014/main" id="{79624915-D357-4B66-B3C1-2A7ECE0F6EE1}"/>
              </a:ext>
            </a:extLst>
          </p:cNvPr>
          <p:cNvGrpSpPr/>
          <p:nvPr/>
        </p:nvGrpSpPr>
        <p:grpSpPr>
          <a:xfrm>
            <a:off x="503920" y="2427613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16">
                  <a:extLst>
                    <a:ext uri="{FF2B5EF4-FFF2-40B4-BE49-F238E27FC236}">
                      <a16:creationId xmlns:a16="http://schemas.microsoft.com/office/drawing/2014/main" id="{80E5E1D2-0269-4BE5-ADD4-85688F4BFCA2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zh-TW" alt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p>
                        </m:sSub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←</m:t>
                        </m:r>
                        <m:sSubSup>
                          <m:sSubSup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p>
                        </m:sSub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kumimoji="0" lang="zh-TW" alt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/>
                                <a:cs typeface="+mn-cs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zh-TW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𝒈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: 圓角 17">
              <a:extLst>
                <a:ext uri="{FF2B5EF4-FFF2-40B4-BE49-F238E27FC236}">
                  <a16:creationId xmlns:a16="http://schemas.microsoft.com/office/drawing/2014/main" id="{EE189D51-7B2B-4377-8359-C0AAE6080172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pic>
        <p:nvPicPr>
          <p:cNvPr id="12" name="圖片 15">
            <a:extLst>
              <a:ext uri="{FF2B5EF4-FFF2-40B4-BE49-F238E27FC236}">
                <a16:creationId xmlns:a16="http://schemas.microsoft.com/office/drawing/2014/main" id="{5A516C9B-9836-4ABB-96AA-75E06F70E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892" y="3291186"/>
            <a:ext cx="2960678" cy="2645153"/>
          </a:xfrm>
          <a:prstGeom prst="rect">
            <a:avLst/>
          </a:prstGeom>
        </p:spPr>
      </p:pic>
      <p:pic>
        <p:nvPicPr>
          <p:cNvPr id="13" name="圖片 21">
            <a:extLst>
              <a:ext uri="{FF2B5EF4-FFF2-40B4-BE49-F238E27FC236}">
                <a16:creationId xmlns:a16="http://schemas.microsoft.com/office/drawing/2014/main" id="{5F8615D0-62B9-4E19-964F-677C253D7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904" y="1726829"/>
            <a:ext cx="3746235" cy="1469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22">
                <a:extLst>
                  <a:ext uri="{FF2B5EF4-FFF2-40B4-BE49-F238E27FC236}">
                    <a16:creationId xmlns:a16="http://schemas.microsoft.com/office/drawing/2014/main" id="{266DA384-9D33-4EA1-A33C-0F53E9E62BA3}"/>
                  </a:ext>
                </a:extLst>
              </p:cNvPr>
              <p:cNvSpPr txBox="1"/>
              <p:nvPr/>
            </p:nvSpPr>
            <p:spPr>
              <a:xfrm>
                <a:off x="7609177" y="2747447"/>
                <a:ext cx="396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22">
                <a:extLst>
                  <a:ext uri="{FF2B5EF4-FFF2-40B4-BE49-F238E27FC236}">
                    <a16:creationId xmlns:a16="http://schemas.microsoft.com/office/drawing/2014/main" id="{266DA384-9D33-4EA1-A33C-0F53E9E62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77" y="2747447"/>
                <a:ext cx="396775" cy="369332"/>
              </a:xfrm>
              <a:prstGeom prst="rect">
                <a:avLst/>
              </a:prstGeom>
              <a:blipFill>
                <a:blip r:embed="rId7"/>
                <a:stretch>
                  <a:fillRect l="-16923" r="-6154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23">
                <a:extLst>
                  <a:ext uri="{FF2B5EF4-FFF2-40B4-BE49-F238E27FC236}">
                    <a16:creationId xmlns:a16="http://schemas.microsoft.com/office/drawing/2014/main" id="{9B56B8C8-E8A2-42B9-B54F-CE317FC98808}"/>
                  </a:ext>
                </a:extLst>
              </p:cNvPr>
              <p:cNvSpPr txBox="1"/>
              <p:nvPr/>
            </p:nvSpPr>
            <p:spPr>
              <a:xfrm>
                <a:off x="7609177" y="5380050"/>
                <a:ext cx="403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23">
                <a:extLst>
                  <a:ext uri="{FF2B5EF4-FFF2-40B4-BE49-F238E27FC236}">
                    <a16:creationId xmlns:a16="http://schemas.microsoft.com/office/drawing/2014/main" id="{9B56B8C8-E8A2-42B9-B54F-CE317FC98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77" y="5380050"/>
                <a:ext cx="403892" cy="369332"/>
              </a:xfrm>
              <a:prstGeom prst="rect">
                <a:avLst/>
              </a:prstGeom>
              <a:blipFill>
                <a:blip r:embed="rId8"/>
                <a:stretch>
                  <a:fillRect l="-16667" r="-606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24">
            <a:extLst>
              <a:ext uri="{FF2B5EF4-FFF2-40B4-BE49-F238E27FC236}">
                <a16:creationId xmlns:a16="http://schemas.microsoft.com/office/drawing/2014/main" id="{3F624417-5D0D-48CF-8A12-5E88F3B0E480}"/>
              </a:ext>
            </a:extLst>
          </p:cNvPr>
          <p:cNvSpPr/>
          <p:nvPr/>
        </p:nvSpPr>
        <p:spPr>
          <a:xfrm>
            <a:off x="4787325" y="2219063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橢圓 25">
            <a:extLst>
              <a:ext uri="{FF2B5EF4-FFF2-40B4-BE49-F238E27FC236}">
                <a16:creationId xmlns:a16="http://schemas.microsoft.com/office/drawing/2014/main" id="{4372EF70-55F7-43C4-8A72-DC4619C797B6}"/>
              </a:ext>
            </a:extLst>
          </p:cNvPr>
          <p:cNvSpPr/>
          <p:nvPr/>
        </p:nvSpPr>
        <p:spPr>
          <a:xfrm>
            <a:off x="5243507" y="2672496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橢圓 29">
            <a:extLst>
              <a:ext uri="{FF2B5EF4-FFF2-40B4-BE49-F238E27FC236}">
                <a16:creationId xmlns:a16="http://schemas.microsoft.com/office/drawing/2014/main" id="{39216B50-2FA0-414C-B539-FA6DD00FB736}"/>
              </a:ext>
            </a:extLst>
          </p:cNvPr>
          <p:cNvSpPr/>
          <p:nvPr/>
        </p:nvSpPr>
        <p:spPr>
          <a:xfrm>
            <a:off x="4911827" y="3701416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橢圓 31">
            <a:extLst>
              <a:ext uri="{FF2B5EF4-FFF2-40B4-BE49-F238E27FC236}">
                <a16:creationId xmlns:a16="http://schemas.microsoft.com/office/drawing/2014/main" id="{4A025F61-C132-4F69-8F2A-615E2EF95182}"/>
              </a:ext>
            </a:extLst>
          </p:cNvPr>
          <p:cNvSpPr/>
          <p:nvPr/>
        </p:nvSpPr>
        <p:spPr>
          <a:xfrm>
            <a:off x="5318458" y="4755960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42">
                <a:extLst>
                  <a:ext uri="{FF2B5EF4-FFF2-40B4-BE49-F238E27FC236}">
                    <a16:creationId xmlns:a16="http://schemas.microsoft.com/office/drawing/2014/main" id="{02F944C2-4E9D-466A-9581-ADEEB40DE179}"/>
                  </a:ext>
                </a:extLst>
              </p:cNvPr>
              <p:cNvSpPr txBox="1"/>
              <p:nvPr/>
            </p:nvSpPr>
            <p:spPr>
              <a:xfrm>
                <a:off x="4625075" y="1694657"/>
                <a:ext cx="62430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42">
                <a:extLst>
                  <a:ext uri="{FF2B5EF4-FFF2-40B4-BE49-F238E27FC236}">
                    <a16:creationId xmlns:a16="http://schemas.microsoft.com/office/drawing/2014/main" id="{02F944C2-4E9D-466A-9581-ADEEB40DE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075" y="1694657"/>
                <a:ext cx="624304" cy="477054"/>
              </a:xfrm>
              <a:prstGeom prst="rect">
                <a:avLst/>
              </a:prstGeom>
              <a:blipFill>
                <a:blip r:embed="rId9"/>
                <a:stretch>
                  <a:fillRect l="-3922" r="-24510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43">
                <a:extLst>
                  <a:ext uri="{FF2B5EF4-FFF2-40B4-BE49-F238E27FC236}">
                    <a16:creationId xmlns:a16="http://schemas.microsoft.com/office/drawing/2014/main" id="{7CAF092E-B668-433F-9E52-A1B1A3545A78}"/>
                  </a:ext>
                </a:extLst>
              </p:cNvPr>
              <p:cNvSpPr txBox="1"/>
              <p:nvPr/>
            </p:nvSpPr>
            <p:spPr>
              <a:xfrm>
                <a:off x="5052703" y="2171675"/>
                <a:ext cx="624304" cy="461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43">
                <a:extLst>
                  <a:ext uri="{FF2B5EF4-FFF2-40B4-BE49-F238E27FC236}">
                    <a16:creationId xmlns:a16="http://schemas.microsoft.com/office/drawing/2014/main" id="{7CAF092E-B668-433F-9E52-A1B1A354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03" y="2171675"/>
                <a:ext cx="624304" cy="461793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45">
                <a:extLst>
                  <a:ext uri="{FF2B5EF4-FFF2-40B4-BE49-F238E27FC236}">
                    <a16:creationId xmlns:a16="http://schemas.microsoft.com/office/drawing/2014/main" id="{DA0E1176-7AF0-4FE2-9FD3-3D6B892DFD6F}"/>
                  </a:ext>
                </a:extLst>
              </p:cNvPr>
              <p:cNvSpPr txBox="1"/>
              <p:nvPr/>
            </p:nvSpPr>
            <p:spPr>
              <a:xfrm>
                <a:off x="4965781" y="3421004"/>
                <a:ext cx="624304" cy="477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45">
                <a:extLst>
                  <a:ext uri="{FF2B5EF4-FFF2-40B4-BE49-F238E27FC236}">
                    <a16:creationId xmlns:a16="http://schemas.microsoft.com/office/drawing/2014/main" id="{DA0E1176-7AF0-4FE2-9FD3-3D6B892D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81" y="3421004"/>
                <a:ext cx="624304" cy="477823"/>
              </a:xfrm>
              <a:prstGeom prst="rect">
                <a:avLst/>
              </a:prstGeom>
              <a:blipFill>
                <a:blip r:embed="rId11"/>
                <a:stretch>
                  <a:fillRect l="-3922" r="-24510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46">
                <a:extLst>
                  <a:ext uri="{FF2B5EF4-FFF2-40B4-BE49-F238E27FC236}">
                    <a16:creationId xmlns:a16="http://schemas.microsoft.com/office/drawing/2014/main" id="{3A87B19F-D5ED-49BF-BC99-7C08C4C397CB}"/>
                  </a:ext>
                </a:extLst>
              </p:cNvPr>
              <p:cNvSpPr txBox="1"/>
              <p:nvPr/>
            </p:nvSpPr>
            <p:spPr>
              <a:xfrm>
                <a:off x="5318458" y="4280573"/>
                <a:ext cx="624304" cy="462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46">
                <a:extLst>
                  <a:ext uri="{FF2B5EF4-FFF2-40B4-BE49-F238E27FC236}">
                    <a16:creationId xmlns:a16="http://schemas.microsoft.com/office/drawing/2014/main" id="{3A87B19F-D5ED-49BF-BC99-7C08C4C39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458" y="4280573"/>
                <a:ext cx="624304" cy="462563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6">
            <a:extLst>
              <a:ext uri="{FF2B5EF4-FFF2-40B4-BE49-F238E27FC236}">
                <a16:creationId xmlns:a16="http://schemas.microsoft.com/office/drawing/2014/main" id="{573657FF-82F6-46F9-A304-FA69503EEE73}"/>
              </a:ext>
            </a:extLst>
          </p:cNvPr>
          <p:cNvGrpSpPr/>
          <p:nvPr/>
        </p:nvGrpSpPr>
        <p:grpSpPr>
          <a:xfrm>
            <a:off x="6349916" y="1371045"/>
            <a:ext cx="1457648" cy="461665"/>
            <a:chOff x="5539229" y="1241848"/>
            <a:chExt cx="1457648" cy="461665"/>
          </a:xfrm>
        </p:grpSpPr>
        <p:sp>
          <p:nvSpPr>
            <p:cNvPr id="25" name="文字方塊 5">
              <a:extLst>
                <a:ext uri="{FF2B5EF4-FFF2-40B4-BE49-F238E27FC236}">
                  <a16:creationId xmlns:a16="http://schemas.microsoft.com/office/drawing/2014/main" id="{032EF4B7-6978-43B8-832A-794E3FC41ED0}"/>
                </a:ext>
              </a:extLst>
            </p:cNvPr>
            <p:cNvSpPr txBox="1"/>
            <p:nvPr/>
          </p:nvSpPr>
          <p:spPr>
            <a:xfrm>
              <a:off x="5539229" y="1241848"/>
              <a:ext cx="1407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smaller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47">
                  <a:extLst>
                    <a:ext uri="{FF2B5EF4-FFF2-40B4-BE49-F238E27FC236}">
                      <a16:creationId xmlns:a16="http://schemas.microsoft.com/office/drawing/2014/main" id="{8E7137DC-B5CF-4A1A-96F8-88A0524F3ADD}"/>
                    </a:ext>
                  </a:extLst>
                </p:cNvPr>
                <p:cNvSpPr txBox="1"/>
                <p:nvPr/>
              </p:nvSpPr>
              <p:spPr>
                <a:xfrm>
                  <a:off x="6612221" y="1266213"/>
                  <a:ext cx="384656" cy="370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zh-TW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61665217-6DFD-4E76-94CA-B26D01FA6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221" y="1266213"/>
                  <a:ext cx="384656" cy="370999"/>
                </a:xfrm>
                <a:prstGeom prst="rect">
                  <a:avLst/>
                </a:prstGeom>
                <a:blipFill>
                  <a:blip r:embed="rId13"/>
                  <a:stretch>
                    <a:fillRect l="-11111" t="-3279" r="-4762"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群組 49">
            <a:extLst>
              <a:ext uri="{FF2B5EF4-FFF2-40B4-BE49-F238E27FC236}">
                <a16:creationId xmlns:a16="http://schemas.microsoft.com/office/drawing/2014/main" id="{B0A2CFF0-C0E0-41F0-9A45-FC7647B54053}"/>
              </a:ext>
            </a:extLst>
          </p:cNvPr>
          <p:cNvGrpSpPr/>
          <p:nvPr/>
        </p:nvGrpSpPr>
        <p:grpSpPr>
          <a:xfrm>
            <a:off x="5902895" y="3644501"/>
            <a:ext cx="1706282" cy="461665"/>
            <a:chOff x="5290596" y="1229359"/>
            <a:chExt cx="1706282" cy="461665"/>
          </a:xfrm>
        </p:grpSpPr>
        <p:sp>
          <p:nvSpPr>
            <p:cNvPr id="28" name="文字方塊 50">
              <a:extLst>
                <a:ext uri="{FF2B5EF4-FFF2-40B4-BE49-F238E27FC236}">
                  <a16:creationId xmlns:a16="http://schemas.microsoft.com/office/drawing/2014/main" id="{0F5C0181-4D2C-49A4-9A58-33A78CAE4BDA}"/>
                </a:ext>
              </a:extLst>
            </p:cNvPr>
            <p:cNvSpPr txBox="1"/>
            <p:nvPr/>
          </p:nvSpPr>
          <p:spPr>
            <a:xfrm>
              <a:off x="5290596" y="1229359"/>
              <a:ext cx="1407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larger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51">
                  <a:extLst>
                    <a:ext uri="{FF2B5EF4-FFF2-40B4-BE49-F238E27FC236}">
                      <a16:creationId xmlns:a16="http://schemas.microsoft.com/office/drawing/2014/main" id="{3F605EE9-91DE-41DF-B315-4907E65122C1}"/>
                    </a:ext>
                  </a:extLst>
                </p:cNvPr>
                <p:cNvSpPr txBox="1"/>
                <p:nvPr/>
              </p:nvSpPr>
              <p:spPr>
                <a:xfrm>
                  <a:off x="6612221" y="1266213"/>
                  <a:ext cx="384657" cy="371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zh-TW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662CD054-A786-4631-A380-5EA726ECF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221" y="1266213"/>
                  <a:ext cx="384657" cy="371768"/>
                </a:xfrm>
                <a:prstGeom prst="rect">
                  <a:avLst/>
                </a:prstGeom>
                <a:blipFill>
                  <a:blip r:embed="rId14"/>
                  <a:stretch>
                    <a:fillRect l="-9524" t="-1639" r="-476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字方塊 7">
            <a:extLst>
              <a:ext uri="{FF2B5EF4-FFF2-40B4-BE49-F238E27FC236}">
                <a16:creationId xmlns:a16="http://schemas.microsoft.com/office/drawing/2014/main" id="{3A1A5078-9972-4E12-AD1B-330F2FE7BA53}"/>
              </a:ext>
            </a:extLst>
          </p:cNvPr>
          <p:cNvSpPr txBox="1"/>
          <p:nvPr/>
        </p:nvSpPr>
        <p:spPr>
          <a:xfrm>
            <a:off x="6349916" y="1807460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larger step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1" name="文字方塊 52">
            <a:extLst>
              <a:ext uri="{FF2B5EF4-FFF2-40B4-BE49-F238E27FC236}">
                <a16:creationId xmlns:a16="http://schemas.microsoft.com/office/drawing/2014/main" id="{855FDEC1-AB45-400F-9DB2-0491684ACDAA}"/>
              </a:ext>
            </a:extLst>
          </p:cNvPr>
          <p:cNvSpPr txBox="1"/>
          <p:nvPr/>
        </p:nvSpPr>
        <p:spPr>
          <a:xfrm>
            <a:off x="6407708" y="4112122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smaller step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2" name="文字方塊 9">
            <a:extLst>
              <a:ext uri="{FF2B5EF4-FFF2-40B4-BE49-F238E27FC236}">
                <a16:creationId xmlns:a16="http://schemas.microsoft.com/office/drawing/2014/main" id="{EA4D70F7-33EC-4A4C-8E7F-F81046A37D58}"/>
              </a:ext>
            </a:extLst>
          </p:cNvPr>
          <p:cNvSpPr txBox="1"/>
          <p:nvPr/>
        </p:nvSpPr>
        <p:spPr>
          <a:xfrm>
            <a:off x="440669" y="5380050"/>
            <a:ext cx="3363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Used in 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Adagrad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83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30" grpId="0"/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Optimizer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7349E61-9DC9-4174-B511-333B4AEEA46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Learning rate adapts dynamically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pic>
        <p:nvPicPr>
          <p:cNvPr id="9" name="圖片 3">
            <a:extLst>
              <a:ext uri="{FF2B5EF4-FFF2-40B4-BE49-F238E27FC236}">
                <a16:creationId xmlns:a16="http://schemas.microsoft.com/office/drawing/2014/main" id="{39DC8935-95FD-4B0E-B0FB-B20B2A01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40" y="2398395"/>
            <a:ext cx="7162800" cy="3524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4">
                <a:extLst>
                  <a:ext uri="{FF2B5EF4-FFF2-40B4-BE49-F238E27FC236}">
                    <a16:creationId xmlns:a16="http://schemas.microsoft.com/office/drawing/2014/main" id="{EC289050-53DF-4C4A-B6CE-A1232CD8B47E}"/>
                  </a:ext>
                </a:extLst>
              </p:cNvPr>
              <p:cNvSpPr txBox="1"/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4">
                <a:extLst>
                  <a:ext uri="{FF2B5EF4-FFF2-40B4-BE49-F238E27FC236}">
                    <a16:creationId xmlns:a16="http://schemas.microsoft.com/office/drawing/2014/main" id="{EC289050-53DF-4C4A-B6CE-A1232CD8B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blipFill>
                <a:blip r:embed="rId4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5">
                <a:extLst>
                  <a:ext uri="{FF2B5EF4-FFF2-40B4-BE49-F238E27FC236}">
                    <a16:creationId xmlns:a16="http://schemas.microsoft.com/office/drawing/2014/main" id="{5209EA64-2BFA-488C-A0BE-0EABBD02B0B3}"/>
                  </a:ext>
                </a:extLst>
              </p:cNvPr>
              <p:cNvSpPr txBox="1"/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5">
                <a:extLst>
                  <a:ext uri="{FF2B5EF4-FFF2-40B4-BE49-F238E27FC236}">
                    <a16:creationId xmlns:a16="http://schemas.microsoft.com/office/drawing/2014/main" id="{5209EA64-2BFA-488C-A0BE-0EABBD02B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blipFill>
                <a:blip r:embed="rId5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2">
            <a:extLst>
              <a:ext uri="{FF2B5EF4-FFF2-40B4-BE49-F238E27FC236}">
                <a16:creationId xmlns:a16="http://schemas.microsoft.com/office/drawing/2014/main" id="{E233CA8D-770A-498B-9E2F-C36CD909F261}"/>
              </a:ext>
            </a:extLst>
          </p:cNvPr>
          <p:cNvSpPr txBox="1"/>
          <p:nvPr/>
        </p:nvSpPr>
        <p:spPr>
          <a:xfrm>
            <a:off x="845460" y="1993989"/>
            <a:ext cx="797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Error Surface can be very complex.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622A20-6FC9-4B31-B2D3-059C622560F2}"/>
              </a:ext>
            </a:extLst>
          </p:cNvPr>
          <p:cNvSpPr/>
          <p:nvPr/>
        </p:nvSpPr>
        <p:spPr>
          <a:xfrm>
            <a:off x="3720428" y="4702385"/>
            <a:ext cx="2083228" cy="806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Larger Learning Rate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4" name="直線單箭頭接點 7">
            <a:extLst>
              <a:ext uri="{FF2B5EF4-FFF2-40B4-BE49-F238E27FC236}">
                <a16:creationId xmlns:a16="http://schemas.microsoft.com/office/drawing/2014/main" id="{FD4AC56E-C5C0-4289-80A5-EF78CDB34DC9}"/>
              </a:ext>
            </a:extLst>
          </p:cNvPr>
          <p:cNvCxnSpPr/>
          <p:nvPr/>
        </p:nvCxnSpPr>
        <p:spPr>
          <a:xfrm>
            <a:off x="3761917" y="4507499"/>
            <a:ext cx="20002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EF6CFFF-0449-4ECA-949D-BF1F9F795580}"/>
              </a:ext>
            </a:extLst>
          </p:cNvPr>
          <p:cNvSpPr/>
          <p:nvPr/>
        </p:nvSpPr>
        <p:spPr>
          <a:xfrm>
            <a:off x="1094251" y="2978815"/>
            <a:ext cx="2083228" cy="8063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Smaller Learning Rate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6" name="直線單箭頭接點 9">
            <a:extLst>
              <a:ext uri="{FF2B5EF4-FFF2-40B4-BE49-F238E27FC236}">
                <a16:creationId xmlns:a16="http://schemas.microsoft.com/office/drawing/2014/main" id="{5B25FF8A-FB4D-4ABC-ADC5-F4F224178C70}"/>
              </a:ext>
            </a:extLst>
          </p:cNvPr>
          <p:cNvCxnSpPr/>
          <p:nvPr/>
        </p:nvCxnSpPr>
        <p:spPr>
          <a:xfrm>
            <a:off x="1135740" y="2783929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2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Optimizer ——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RMSProp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26">
                <a:extLst>
                  <a:ext uri="{FF2B5EF4-FFF2-40B4-BE49-F238E27FC236}">
                    <a16:creationId xmlns:a16="http://schemas.microsoft.com/office/drawing/2014/main" id="{8FAD1980-A351-45EF-A96E-E9A9D6E40425}"/>
                  </a:ext>
                </a:extLst>
              </p:cNvPr>
              <p:cNvSpPr txBox="1"/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p>
                      </m:sSubSup>
                      <m:r>
                        <a:rPr kumimoji="0" lang="en-US" altLang="zh-TW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TW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zh-TW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26">
                <a:extLst>
                  <a:ext uri="{FF2B5EF4-FFF2-40B4-BE49-F238E27FC236}">
                    <a16:creationId xmlns:a16="http://schemas.microsoft.com/office/drawing/2014/main" id="{8FAD1980-A351-45EF-A96E-E9A9D6E4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27">
                <a:extLst>
                  <a:ext uri="{FF2B5EF4-FFF2-40B4-BE49-F238E27FC236}">
                    <a16:creationId xmlns:a16="http://schemas.microsoft.com/office/drawing/2014/main" id="{3DD7BBD9-BDAB-47BA-A8E8-5A32DEE95773}"/>
                  </a:ext>
                </a:extLst>
              </p:cNvPr>
              <p:cNvSpPr txBox="1"/>
              <p:nvPr/>
            </p:nvSpPr>
            <p:spPr>
              <a:xfrm>
                <a:off x="3774588" y="2716752"/>
                <a:ext cx="4805098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bSup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zh-TW" altLang="en-US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TW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zh-TW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27">
                <a:extLst>
                  <a:ext uri="{FF2B5EF4-FFF2-40B4-BE49-F238E27FC236}">
                    <a16:creationId xmlns:a16="http://schemas.microsoft.com/office/drawing/2014/main" id="{3DD7BBD9-BDAB-47BA-A8E8-5A32DEE95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2716752"/>
                <a:ext cx="4805098" cy="876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28">
                <a:extLst>
                  <a:ext uri="{FF2B5EF4-FFF2-40B4-BE49-F238E27FC236}">
                    <a16:creationId xmlns:a16="http://schemas.microsoft.com/office/drawing/2014/main" id="{56FC953B-521D-4310-9F4C-92FE2EA31967}"/>
                  </a:ext>
                </a:extLst>
              </p:cNvPr>
              <p:cNvSpPr txBox="1"/>
              <p:nvPr/>
            </p:nvSpPr>
            <p:spPr>
              <a:xfrm>
                <a:off x="3774588" y="5567085"/>
                <a:ext cx="5019066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bSup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zh-TW" altLang="en-US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𝑡</m:t>
                                      </m:r>
                                      <m: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TW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zh-TW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28">
                <a:extLst>
                  <a:ext uri="{FF2B5EF4-FFF2-40B4-BE49-F238E27FC236}">
                    <a16:creationId xmlns:a16="http://schemas.microsoft.com/office/drawing/2014/main" id="{56FC953B-521D-4310-9F4C-92FE2EA31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5567085"/>
                <a:ext cx="5019066" cy="876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30">
                <a:extLst>
                  <a:ext uri="{FF2B5EF4-FFF2-40B4-BE49-F238E27FC236}">
                    <a16:creationId xmlns:a16="http://schemas.microsoft.com/office/drawing/2014/main" id="{6516E736-67E8-498A-A4F6-C5BA4D520893}"/>
                  </a:ext>
                </a:extLst>
              </p:cNvPr>
              <p:cNvSpPr txBox="1"/>
              <p:nvPr/>
            </p:nvSpPr>
            <p:spPr>
              <a:xfrm>
                <a:off x="3774588" y="3911218"/>
                <a:ext cx="4805098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zh-TW" altLang="en-US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TW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zh-TW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30">
                <a:extLst>
                  <a:ext uri="{FF2B5EF4-FFF2-40B4-BE49-F238E27FC236}">
                    <a16:creationId xmlns:a16="http://schemas.microsoft.com/office/drawing/2014/main" id="{6516E736-67E8-498A-A4F6-C5BA4D520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3911218"/>
                <a:ext cx="4805098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4">
                <a:extLst>
                  <a:ext uri="{FF2B5EF4-FFF2-40B4-BE49-F238E27FC236}">
                    <a16:creationId xmlns:a16="http://schemas.microsoft.com/office/drawing/2014/main" id="{D5202F5C-D7C2-4562-AD73-E7085718805B}"/>
                  </a:ext>
                </a:extLst>
              </p:cNvPr>
              <p:cNvSpPr txBox="1"/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zh-TW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/>
                              <a:cs typeface="+mn-cs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4">
                <a:extLst>
                  <a:ext uri="{FF2B5EF4-FFF2-40B4-BE49-F238E27FC236}">
                    <a16:creationId xmlns:a16="http://schemas.microsoft.com/office/drawing/2014/main" id="{D5202F5C-D7C2-4562-AD73-E7085718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2">
            <a:extLst>
              <a:ext uri="{FF2B5EF4-FFF2-40B4-BE49-F238E27FC236}">
                <a16:creationId xmlns:a16="http://schemas.microsoft.com/office/drawing/2014/main" id="{257688EA-4638-4A7E-9F13-814F71C0990D}"/>
              </a:ext>
            </a:extLst>
          </p:cNvPr>
          <p:cNvGrpSpPr/>
          <p:nvPr/>
        </p:nvGrpSpPr>
        <p:grpSpPr>
          <a:xfrm>
            <a:off x="5839311" y="845855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6">
                  <a:extLst>
                    <a:ext uri="{FF2B5EF4-FFF2-40B4-BE49-F238E27FC236}">
                      <a16:creationId xmlns:a16="http://schemas.microsoft.com/office/drawing/2014/main" id="{2068A9A0-0411-459B-8C53-815E1722AAB4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zh-TW" alt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p>
                        </m:sSub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←</m:t>
                        </m:r>
                        <m:sSubSup>
                          <m:sSubSup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p>
                        </m:sSub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kumimoji="0" lang="zh-TW" alt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/>
                                <a:cs typeface="+mn-cs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zh-TW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𝒈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: 圓角 17">
              <a:extLst>
                <a:ext uri="{FF2B5EF4-FFF2-40B4-BE49-F238E27FC236}">
                  <a16:creationId xmlns:a16="http://schemas.microsoft.com/office/drawing/2014/main" id="{C66CA3F6-5C15-4D93-B09D-930AB1B6AAA5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8">
                <a:extLst>
                  <a:ext uri="{FF2B5EF4-FFF2-40B4-BE49-F238E27FC236}">
                    <a16:creationId xmlns:a16="http://schemas.microsoft.com/office/drawing/2014/main" id="{A4A8897D-472A-4B56-BCDD-C6C2C4A60BF8}"/>
                  </a:ext>
                </a:extLst>
              </p:cNvPr>
              <p:cNvSpPr txBox="1"/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zh-TW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/>
                              <a:cs typeface="+mn-cs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7" name="文字方塊 18">
                <a:extLst>
                  <a:ext uri="{FF2B5EF4-FFF2-40B4-BE49-F238E27FC236}">
                    <a16:creationId xmlns:a16="http://schemas.microsoft.com/office/drawing/2014/main" id="{A4A8897D-472A-4B56-BCDD-C6C2C4A60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9">
                <a:extLst>
                  <a:ext uri="{FF2B5EF4-FFF2-40B4-BE49-F238E27FC236}">
                    <a16:creationId xmlns:a16="http://schemas.microsoft.com/office/drawing/2014/main" id="{7CB71433-3C10-4AB7-AB18-D9CEECC3F7FE}"/>
                  </a:ext>
                </a:extLst>
              </p:cNvPr>
              <p:cNvSpPr txBox="1"/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zh-TW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/>
                              <a:cs typeface="+mn-cs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19">
                <a:extLst>
                  <a:ext uri="{FF2B5EF4-FFF2-40B4-BE49-F238E27FC236}">
                    <a16:creationId xmlns:a16="http://schemas.microsoft.com/office/drawing/2014/main" id="{7CB71433-3C10-4AB7-AB18-D9CEECC3F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20">
                <a:extLst>
                  <a:ext uri="{FF2B5EF4-FFF2-40B4-BE49-F238E27FC236}">
                    <a16:creationId xmlns:a16="http://schemas.microsoft.com/office/drawing/2014/main" id="{7BD49D52-DC12-47B0-A7DC-6F7B56D03FAD}"/>
                  </a:ext>
                </a:extLst>
              </p:cNvPr>
              <p:cNvSpPr txBox="1"/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zh-TW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/>
                              <a:cs typeface="+mn-cs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20">
                <a:extLst>
                  <a:ext uri="{FF2B5EF4-FFF2-40B4-BE49-F238E27FC236}">
                    <a16:creationId xmlns:a16="http://schemas.microsoft.com/office/drawing/2014/main" id="{7BD49D52-DC12-47B0-A7DC-6F7B56D03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4">
            <a:extLst>
              <a:ext uri="{FF2B5EF4-FFF2-40B4-BE49-F238E27FC236}">
                <a16:creationId xmlns:a16="http://schemas.microsoft.com/office/drawing/2014/main" id="{39537EA6-0DD1-4364-8109-593619B7A8EB}"/>
              </a:ext>
            </a:extLst>
          </p:cNvPr>
          <p:cNvSpPr txBox="1"/>
          <p:nvPr/>
        </p:nvSpPr>
        <p:spPr>
          <a:xfrm rot="5400000">
            <a:off x="1034248" y="4942153"/>
            <a:ext cx="83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15">
                <a:extLst>
                  <a:ext uri="{FF2B5EF4-FFF2-40B4-BE49-F238E27FC236}">
                    <a16:creationId xmlns:a16="http://schemas.microsoft.com/office/drawing/2014/main" id="{5580BC59-1FB0-48C8-976C-285E9138BFFA}"/>
                  </a:ext>
                </a:extLst>
              </p:cNvPr>
              <p:cNvSpPr txBox="1"/>
              <p:nvPr/>
            </p:nvSpPr>
            <p:spPr>
              <a:xfrm>
                <a:off x="6745732" y="2178967"/>
                <a:ext cx="1642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0&lt;</m:t>
                      </m:r>
                      <m:r>
                        <a:rPr kumimoji="0" lang="zh-TW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&lt;1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15">
                <a:extLst>
                  <a:ext uri="{FF2B5EF4-FFF2-40B4-BE49-F238E27FC236}">
                    <a16:creationId xmlns:a16="http://schemas.microsoft.com/office/drawing/2014/main" id="{5580BC59-1FB0-48C8-976C-285E9138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32" y="2178967"/>
                <a:ext cx="1642694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5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38BA00F-7D35-4375-9371-EC921252236A}"/>
              </a:ext>
            </a:extLst>
          </p:cNvPr>
          <p:cNvSpPr txBox="1">
            <a:spLocks/>
          </p:cNvSpPr>
          <p:nvPr/>
        </p:nvSpPr>
        <p:spPr>
          <a:xfrm>
            <a:off x="310293" y="209232"/>
            <a:ext cx="8422640" cy="106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609725" marR="5080" indent="-1597660">
              <a:lnSpc>
                <a:spcPct val="150000"/>
              </a:lnSpc>
              <a:spcBef>
                <a:spcPts val="100"/>
              </a:spcBef>
            </a:pPr>
            <a:r>
              <a:rPr lang="en-US" sz="2400" kern="0" dirty="0">
                <a:solidFill>
                  <a:schemeClr val="bg1"/>
                </a:solidFill>
              </a:rPr>
              <a:t>A </a:t>
            </a:r>
            <a:r>
              <a:rPr lang="en-US" sz="2400" kern="0" spc="-5" dirty="0">
                <a:solidFill>
                  <a:schemeClr val="bg1"/>
                </a:solidFill>
              </a:rPr>
              <a:t>classic </a:t>
            </a:r>
            <a:r>
              <a:rPr lang="en-US" sz="2400" kern="0" spc="-20" dirty="0">
                <a:solidFill>
                  <a:schemeClr val="bg1"/>
                </a:solidFill>
              </a:rPr>
              <a:t>example </a:t>
            </a:r>
            <a:r>
              <a:rPr lang="en-US" sz="2400" kern="0" spc="-10" dirty="0">
                <a:solidFill>
                  <a:schemeClr val="bg1"/>
                </a:solidFill>
              </a:rPr>
              <a:t>that </a:t>
            </a:r>
            <a:r>
              <a:rPr lang="en-US" sz="2400" kern="0" spc="-15" dirty="0">
                <a:solidFill>
                  <a:schemeClr val="bg1"/>
                </a:solidFill>
              </a:rPr>
              <a:t>requires </a:t>
            </a:r>
            <a:r>
              <a:rPr lang="en-US" sz="2400" kern="0" spc="-5" dirty="0">
                <a:solidFill>
                  <a:schemeClr val="bg1"/>
                </a:solidFill>
              </a:rPr>
              <a:t>machine </a:t>
            </a:r>
            <a:r>
              <a:rPr lang="en-US" sz="2400" kern="0" spc="-10" dirty="0">
                <a:solidFill>
                  <a:schemeClr val="bg1"/>
                </a:solidFill>
              </a:rPr>
              <a:t>learning:  </a:t>
            </a:r>
          </a:p>
          <a:p>
            <a:pPr marL="1609725" marR="5080" indent="-1597660">
              <a:lnSpc>
                <a:spcPct val="150000"/>
              </a:lnSpc>
              <a:spcBef>
                <a:spcPts val="100"/>
              </a:spcBef>
            </a:pPr>
            <a:r>
              <a:rPr lang="en-US" sz="2400" kern="0" spc="-5" dirty="0"/>
              <a:t>It is </a:t>
            </a:r>
            <a:r>
              <a:rPr lang="en-US" sz="2400" kern="0" spc="-10" dirty="0"/>
              <a:t>very </a:t>
            </a:r>
            <a:r>
              <a:rPr lang="en-US" sz="2400" kern="0" spc="-15" dirty="0"/>
              <a:t>hard to </a:t>
            </a:r>
            <a:r>
              <a:rPr lang="en-US" sz="2400" kern="0" spc="-20" dirty="0"/>
              <a:t>say </a:t>
            </a:r>
            <a:r>
              <a:rPr lang="en-US" sz="2400" kern="0" spc="-10" dirty="0"/>
              <a:t>what </a:t>
            </a:r>
            <a:r>
              <a:rPr lang="en-US" sz="2400" kern="0" spc="-25" dirty="0"/>
              <a:t>makes </a:t>
            </a:r>
            <a:r>
              <a:rPr lang="en-US" sz="2400" kern="0" dirty="0"/>
              <a:t>a</a:t>
            </a:r>
            <a:r>
              <a:rPr lang="en-US" sz="2400" kern="0" spc="125" dirty="0"/>
              <a:t> </a:t>
            </a:r>
            <a:r>
              <a:rPr lang="en-US" sz="2400" kern="0" dirty="0"/>
              <a:t>2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1D34533-580D-471F-892A-570B98932F9F}"/>
              </a:ext>
            </a:extLst>
          </p:cNvPr>
          <p:cNvSpPr/>
          <p:nvPr/>
        </p:nvSpPr>
        <p:spPr>
          <a:xfrm>
            <a:off x="1005784" y="1561048"/>
            <a:ext cx="7104366" cy="4999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6A89F6A-BC86-4A2C-B615-31EF9187FFD5}"/>
              </a:ext>
            </a:extLst>
          </p:cNvPr>
          <p:cNvSpPr/>
          <p:nvPr/>
        </p:nvSpPr>
        <p:spPr>
          <a:xfrm>
            <a:off x="792162" y="2565400"/>
            <a:ext cx="5219700" cy="827405"/>
          </a:xfrm>
          <a:custGeom>
            <a:avLst/>
            <a:gdLst/>
            <a:ahLst/>
            <a:cxnLst/>
            <a:rect l="l" t="t" r="r" b="b"/>
            <a:pathLst>
              <a:path w="5219700" h="827404">
                <a:moveTo>
                  <a:pt x="0" y="0"/>
                </a:moveTo>
                <a:lnTo>
                  <a:pt x="5219700" y="0"/>
                </a:lnTo>
                <a:lnTo>
                  <a:pt x="5219700" y="827088"/>
                </a:lnTo>
                <a:lnTo>
                  <a:pt x="0" y="827088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933284F-C53E-4E85-8D0D-07C9445DA888}"/>
              </a:ext>
            </a:extLst>
          </p:cNvPr>
          <p:cNvSpPr/>
          <p:nvPr/>
        </p:nvSpPr>
        <p:spPr>
          <a:xfrm>
            <a:off x="6731000" y="2565400"/>
            <a:ext cx="720725" cy="827405"/>
          </a:xfrm>
          <a:custGeom>
            <a:avLst/>
            <a:gdLst/>
            <a:ahLst/>
            <a:cxnLst/>
            <a:rect l="l" t="t" r="r" b="b"/>
            <a:pathLst>
              <a:path w="720725" h="827404">
                <a:moveTo>
                  <a:pt x="0" y="0"/>
                </a:moveTo>
                <a:lnTo>
                  <a:pt x="720725" y="0"/>
                </a:lnTo>
                <a:lnTo>
                  <a:pt x="720725" y="827088"/>
                </a:lnTo>
                <a:lnTo>
                  <a:pt x="0" y="827088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B7159AC-EC2B-468E-B424-B4B15E151E20}"/>
              </a:ext>
            </a:extLst>
          </p:cNvPr>
          <p:cNvSpPr/>
          <p:nvPr/>
        </p:nvSpPr>
        <p:spPr>
          <a:xfrm>
            <a:off x="2339975" y="4762500"/>
            <a:ext cx="1368425" cy="827405"/>
          </a:xfrm>
          <a:custGeom>
            <a:avLst/>
            <a:gdLst/>
            <a:ahLst/>
            <a:cxnLst/>
            <a:rect l="l" t="t" r="r" b="b"/>
            <a:pathLst>
              <a:path w="1368425" h="827404">
                <a:moveTo>
                  <a:pt x="0" y="0"/>
                </a:moveTo>
                <a:lnTo>
                  <a:pt x="1368425" y="0"/>
                </a:lnTo>
                <a:lnTo>
                  <a:pt x="1368425" y="827088"/>
                </a:lnTo>
                <a:lnTo>
                  <a:pt x="0" y="827088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FDF79B2-F913-400A-9DBB-7C06F4A3F818}"/>
              </a:ext>
            </a:extLst>
          </p:cNvPr>
          <p:cNvSpPr/>
          <p:nvPr/>
        </p:nvSpPr>
        <p:spPr>
          <a:xfrm>
            <a:off x="827087" y="3681412"/>
            <a:ext cx="720725" cy="827405"/>
          </a:xfrm>
          <a:custGeom>
            <a:avLst/>
            <a:gdLst/>
            <a:ahLst/>
            <a:cxnLst/>
            <a:rect l="l" t="t" r="r" b="b"/>
            <a:pathLst>
              <a:path w="720725" h="827404">
                <a:moveTo>
                  <a:pt x="0" y="0"/>
                </a:moveTo>
                <a:lnTo>
                  <a:pt x="720725" y="0"/>
                </a:lnTo>
                <a:lnTo>
                  <a:pt x="720725" y="827087"/>
                </a:lnTo>
                <a:lnTo>
                  <a:pt x="0" y="8270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B2F8388-4823-42D0-B719-EE996E2F8800}"/>
              </a:ext>
            </a:extLst>
          </p:cNvPr>
          <p:cNvSpPr txBox="1"/>
          <p:nvPr/>
        </p:nvSpPr>
        <p:spPr>
          <a:xfrm>
            <a:off x="78739" y="6570543"/>
            <a:ext cx="2077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Slide credit: </a:t>
            </a:r>
            <a:r>
              <a:rPr sz="1400" spc="-10" dirty="0">
                <a:latin typeface="Calibri"/>
                <a:cs typeface="Calibri"/>
              </a:rPr>
              <a:t>Geoffrey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Hinton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493337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Optimizer ——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RMSProp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grpSp>
        <p:nvGrpSpPr>
          <p:cNvPr id="9" name="群組 2">
            <a:extLst>
              <a:ext uri="{FF2B5EF4-FFF2-40B4-BE49-F238E27FC236}">
                <a16:creationId xmlns:a16="http://schemas.microsoft.com/office/drawing/2014/main" id="{C669F925-55EB-4FBC-9D7A-0D24CE00D4F0}"/>
              </a:ext>
            </a:extLst>
          </p:cNvPr>
          <p:cNvGrpSpPr/>
          <p:nvPr/>
        </p:nvGrpSpPr>
        <p:grpSpPr>
          <a:xfrm>
            <a:off x="544360" y="1807495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16">
                  <a:extLst>
                    <a:ext uri="{FF2B5EF4-FFF2-40B4-BE49-F238E27FC236}">
                      <a16:creationId xmlns:a16="http://schemas.microsoft.com/office/drawing/2014/main" id="{EC4D822A-C3BC-4D1C-A476-9E7E28FFFF74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zh-TW" alt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p>
                        </m:sSub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←</m:t>
                        </m:r>
                        <m:sSubSup>
                          <m:sSubSup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p>
                        </m:sSub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kumimoji="0" lang="zh-TW" alt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/>
                                <a:cs typeface="+mn-cs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zh-TW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𝒈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: 圓角 17">
              <a:extLst>
                <a:ext uri="{FF2B5EF4-FFF2-40B4-BE49-F238E27FC236}">
                  <a16:creationId xmlns:a16="http://schemas.microsoft.com/office/drawing/2014/main" id="{D887D7DC-4BAB-4479-87A8-B1972F36400D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12" name="手繪多邊形: 圖案 3">
            <a:extLst>
              <a:ext uri="{FF2B5EF4-FFF2-40B4-BE49-F238E27FC236}">
                <a16:creationId xmlns:a16="http://schemas.microsoft.com/office/drawing/2014/main" id="{13C9371A-36A3-4362-A271-B2D360DBAE9E}"/>
              </a:ext>
            </a:extLst>
          </p:cNvPr>
          <p:cNvSpPr/>
          <p:nvPr/>
        </p:nvSpPr>
        <p:spPr>
          <a:xfrm>
            <a:off x="839902" y="3831280"/>
            <a:ext cx="7464196" cy="2611138"/>
          </a:xfrm>
          <a:custGeom>
            <a:avLst/>
            <a:gdLst>
              <a:gd name="connsiteX0" fmla="*/ 0 w 7464196"/>
              <a:gd name="connsiteY0" fmla="*/ 0 h 3043435"/>
              <a:gd name="connsiteX1" fmla="*/ 1843314 w 7464196"/>
              <a:gd name="connsiteY1" fmla="*/ 304800 h 3043435"/>
              <a:gd name="connsiteX2" fmla="*/ 2699657 w 7464196"/>
              <a:gd name="connsiteY2" fmla="*/ 986971 h 3043435"/>
              <a:gd name="connsiteX3" fmla="*/ 4093028 w 7464196"/>
              <a:gd name="connsiteY3" fmla="*/ 2569029 h 3043435"/>
              <a:gd name="connsiteX4" fmla="*/ 4891314 w 7464196"/>
              <a:gd name="connsiteY4" fmla="*/ 2888343 h 3043435"/>
              <a:gd name="connsiteX5" fmla="*/ 7242628 w 7464196"/>
              <a:gd name="connsiteY5" fmla="*/ 3033486 h 3043435"/>
              <a:gd name="connsiteX6" fmla="*/ 7228114 w 7464196"/>
              <a:gd name="connsiteY6" fmla="*/ 3018971 h 304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4196" h="3043435">
                <a:moveTo>
                  <a:pt x="0" y="0"/>
                </a:moveTo>
                <a:cubicBezTo>
                  <a:pt x="696685" y="70152"/>
                  <a:pt x="1393371" y="140305"/>
                  <a:pt x="1843314" y="304800"/>
                </a:cubicBezTo>
                <a:cubicBezTo>
                  <a:pt x="2293257" y="469295"/>
                  <a:pt x="2324705" y="609600"/>
                  <a:pt x="2699657" y="986971"/>
                </a:cubicBezTo>
                <a:cubicBezTo>
                  <a:pt x="3074609" y="1364342"/>
                  <a:pt x="3727752" y="2252134"/>
                  <a:pt x="4093028" y="2569029"/>
                </a:cubicBezTo>
                <a:cubicBezTo>
                  <a:pt x="4458304" y="2885924"/>
                  <a:pt x="4366381" y="2810934"/>
                  <a:pt x="4891314" y="2888343"/>
                </a:cubicBezTo>
                <a:cubicBezTo>
                  <a:pt x="5416247" y="2965752"/>
                  <a:pt x="7242628" y="3033486"/>
                  <a:pt x="7242628" y="3033486"/>
                </a:cubicBezTo>
                <a:cubicBezTo>
                  <a:pt x="7632095" y="3055257"/>
                  <a:pt x="7430104" y="3037114"/>
                  <a:pt x="7228114" y="30189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30">
                <a:extLst>
                  <a:ext uri="{FF2B5EF4-FFF2-40B4-BE49-F238E27FC236}">
                    <a16:creationId xmlns:a16="http://schemas.microsoft.com/office/drawing/2014/main" id="{4C6B58E7-9C9B-4DE4-BDCE-A3E5129EBA1B}"/>
                  </a:ext>
                </a:extLst>
              </p:cNvPr>
              <p:cNvSpPr txBox="1"/>
              <p:nvPr/>
            </p:nvSpPr>
            <p:spPr>
              <a:xfrm>
                <a:off x="4482606" y="4317750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rPr>
                  <a:t>increase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zh-TW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30">
                <a:extLst>
                  <a:ext uri="{FF2B5EF4-FFF2-40B4-BE49-F238E27FC236}">
                    <a16:creationId xmlns:a16="http://schemas.microsoft.com/office/drawing/2014/main" id="{4C6B58E7-9C9B-4DE4-BDCE-A3E5129E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06" y="4317750"/>
                <a:ext cx="1760231" cy="479106"/>
              </a:xfrm>
              <a:prstGeom prst="rect">
                <a:avLst/>
              </a:prstGeom>
              <a:blipFill>
                <a:blip r:embed="rId4"/>
                <a:stretch>
                  <a:fillRect l="-5190" t="-6329" b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32">
                <a:extLst>
                  <a:ext uri="{FF2B5EF4-FFF2-40B4-BE49-F238E27FC236}">
                    <a16:creationId xmlns:a16="http://schemas.microsoft.com/office/drawing/2014/main" id="{2F36F9BD-548E-4102-A3F4-2AF4B41FF8CC}"/>
                  </a:ext>
                </a:extLst>
              </p:cNvPr>
              <p:cNvSpPr txBox="1"/>
              <p:nvPr/>
            </p:nvSpPr>
            <p:spPr>
              <a:xfrm>
                <a:off x="6734334" y="5258521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rPr>
                  <a:t>decrease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zh-TW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32">
                <a:extLst>
                  <a:ext uri="{FF2B5EF4-FFF2-40B4-BE49-F238E27FC236}">
                    <a16:creationId xmlns:a16="http://schemas.microsoft.com/office/drawing/2014/main" id="{2F36F9BD-548E-4102-A3F4-2AF4B41FF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334" y="5258521"/>
                <a:ext cx="1760231" cy="479106"/>
              </a:xfrm>
              <a:prstGeom prst="rect">
                <a:avLst/>
              </a:prstGeom>
              <a:blipFill>
                <a:blip r:embed="rId5"/>
                <a:stretch>
                  <a:fillRect l="-5556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33">
            <a:extLst>
              <a:ext uri="{FF2B5EF4-FFF2-40B4-BE49-F238E27FC236}">
                <a16:creationId xmlns:a16="http://schemas.microsoft.com/office/drawing/2014/main" id="{4FB56832-753D-446D-BE12-2F15CBE8539F}"/>
              </a:ext>
            </a:extLst>
          </p:cNvPr>
          <p:cNvSpPr txBox="1"/>
          <p:nvPr/>
        </p:nvSpPr>
        <p:spPr>
          <a:xfrm>
            <a:off x="4482606" y="4796856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smaller step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字方塊 34">
            <a:extLst>
              <a:ext uri="{FF2B5EF4-FFF2-40B4-BE49-F238E27FC236}">
                <a16:creationId xmlns:a16="http://schemas.microsoft.com/office/drawing/2014/main" id="{9056C4A8-46EC-489C-ADED-FCDF434AAD07}"/>
              </a:ext>
            </a:extLst>
          </p:cNvPr>
          <p:cNvSpPr txBox="1"/>
          <p:nvPr/>
        </p:nvSpPr>
        <p:spPr>
          <a:xfrm>
            <a:off x="6734334" y="5679110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larger step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35">
                <a:extLst>
                  <a:ext uri="{FF2B5EF4-FFF2-40B4-BE49-F238E27FC236}">
                    <a16:creationId xmlns:a16="http://schemas.microsoft.com/office/drawing/2014/main" id="{C60A11DB-498E-4ADD-ABFB-FE38D1701999}"/>
                  </a:ext>
                </a:extLst>
              </p:cNvPr>
              <p:cNvSpPr txBox="1"/>
              <p:nvPr/>
            </p:nvSpPr>
            <p:spPr>
              <a:xfrm>
                <a:off x="3760219" y="1743350"/>
                <a:ext cx="5019066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bSup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zh-TW" altLang="en-US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𝑡</m:t>
                                      </m:r>
                                      <m: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TW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zh-TW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zh-TW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7" name="文字方塊 35">
                <a:extLst>
                  <a:ext uri="{FF2B5EF4-FFF2-40B4-BE49-F238E27FC236}">
                    <a16:creationId xmlns:a16="http://schemas.microsoft.com/office/drawing/2014/main" id="{C60A11DB-498E-4ADD-ABFB-FE38D170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19" y="1743350"/>
                <a:ext cx="5019066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36">
                <a:extLst>
                  <a:ext uri="{FF2B5EF4-FFF2-40B4-BE49-F238E27FC236}">
                    <a16:creationId xmlns:a16="http://schemas.microsoft.com/office/drawing/2014/main" id="{51D4D3D7-C057-41EA-B1AD-3AFF5BB868FE}"/>
                  </a:ext>
                </a:extLst>
              </p:cNvPr>
              <p:cNvSpPr txBox="1"/>
              <p:nvPr/>
            </p:nvSpPr>
            <p:spPr>
              <a:xfrm>
                <a:off x="6896863" y="1312463"/>
                <a:ext cx="1642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0&lt;</m:t>
                      </m:r>
                      <m:r>
                        <a:rPr kumimoji="0" lang="zh-TW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&lt;1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36">
                <a:extLst>
                  <a:ext uri="{FF2B5EF4-FFF2-40B4-BE49-F238E27FC236}">
                    <a16:creationId xmlns:a16="http://schemas.microsoft.com/office/drawing/2014/main" id="{51D4D3D7-C057-41EA-B1AD-3AFF5BB86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863" y="1312463"/>
                <a:ext cx="164269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8">
            <a:extLst>
              <a:ext uri="{FF2B5EF4-FFF2-40B4-BE49-F238E27FC236}">
                <a16:creationId xmlns:a16="http://schemas.microsoft.com/office/drawing/2014/main" id="{114D9341-E680-497A-851E-799F8C7E6B3E}"/>
              </a:ext>
            </a:extLst>
          </p:cNvPr>
          <p:cNvSpPr txBox="1"/>
          <p:nvPr/>
        </p:nvSpPr>
        <p:spPr>
          <a:xfrm>
            <a:off x="3496128" y="2723906"/>
            <a:ext cx="5474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The recent gradient has larger influence, and the past gradients have less influence.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橢圓 37">
            <a:extLst>
              <a:ext uri="{FF2B5EF4-FFF2-40B4-BE49-F238E27FC236}">
                <a16:creationId xmlns:a16="http://schemas.microsoft.com/office/drawing/2014/main" id="{545C906E-5B6A-48AB-9C5E-873B509221F5}"/>
              </a:ext>
            </a:extLst>
          </p:cNvPr>
          <p:cNvSpPr/>
          <p:nvPr/>
        </p:nvSpPr>
        <p:spPr>
          <a:xfrm>
            <a:off x="3949809" y="4796278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1" name="橢圓 38">
            <a:extLst>
              <a:ext uri="{FF2B5EF4-FFF2-40B4-BE49-F238E27FC236}">
                <a16:creationId xmlns:a16="http://schemas.microsoft.com/office/drawing/2014/main" id="{767AA425-DC36-42E7-91D1-97D4197C8D21}"/>
              </a:ext>
            </a:extLst>
          </p:cNvPr>
          <p:cNvSpPr/>
          <p:nvPr/>
        </p:nvSpPr>
        <p:spPr>
          <a:xfrm>
            <a:off x="1200016" y="3477814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2" name="橢圓 39">
            <a:extLst>
              <a:ext uri="{FF2B5EF4-FFF2-40B4-BE49-F238E27FC236}">
                <a16:creationId xmlns:a16="http://schemas.microsoft.com/office/drawing/2014/main" id="{0DF94D89-E6F1-4552-8C14-E3006D70CD67}"/>
              </a:ext>
            </a:extLst>
          </p:cNvPr>
          <p:cNvSpPr/>
          <p:nvPr/>
        </p:nvSpPr>
        <p:spPr>
          <a:xfrm>
            <a:off x="2157604" y="3584882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40">
                <a:extLst>
                  <a:ext uri="{FF2B5EF4-FFF2-40B4-BE49-F238E27FC236}">
                    <a16:creationId xmlns:a16="http://schemas.microsoft.com/office/drawing/2014/main" id="{CE837E81-B4AA-4A59-BC54-FDB65B98084D}"/>
                  </a:ext>
                </a:extLst>
              </p:cNvPr>
              <p:cNvSpPr txBox="1"/>
              <p:nvPr/>
            </p:nvSpPr>
            <p:spPr>
              <a:xfrm>
                <a:off x="1638310" y="4184380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rPr>
                  <a:t>small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zh-TW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40">
                <a:extLst>
                  <a:ext uri="{FF2B5EF4-FFF2-40B4-BE49-F238E27FC236}">
                    <a16:creationId xmlns:a16="http://schemas.microsoft.com/office/drawing/2014/main" id="{CE837E81-B4AA-4A59-BC54-FDB65B980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10" y="4184380"/>
                <a:ext cx="1760231" cy="479106"/>
              </a:xfrm>
              <a:prstGeom prst="rect">
                <a:avLst/>
              </a:prstGeom>
              <a:blipFill>
                <a:blip r:embed="rId8"/>
                <a:stretch>
                  <a:fillRect l="-5536" t="-6329" b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41">
            <a:extLst>
              <a:ext uri="{FF2B5EF4-FFF2-40B4-BE49-F238E27FC236}">
                <a16:creationId xmlns:a16="http://schemas.microsoft.com/office/drawing/2014/main" id="{8F25C6EE-F5C0-4935-8A69-201AF181DB16}"/>
              </a:ext>
            </a:extLst>
          </p:cNvPr>
          <p:cNvSpPr txBox="1"/>
          <p:nvPr/>
        </p:nvSpPr>
        <p:spPr>
          <a:xfrm>
            <a:off x="1614344" y="4663486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larger step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5" name="橢圓 44">
            <a:extLst>
              <a:ext uri="{FF2B5EF4-FFF2-40B4-BE49-F238E27FC236}">
                <a16:creationId xmlns:a16="http://schemas.microsoft.com/office/drawing/2014/main" id="{6C1F2B05-FF48-47A5-97CE-9BEA3C73CCDB}"/>
              </a:ext>
            </a:extLst>
          </p:cNvPr>
          <p:cNvSpPr/>
          <p:nvPr/>
        </p:nvSpPr>
        <p:spPr>
          <a:xfrm>
            <a:off x="6353399" y="5950307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6" name="直線單箭頭接點 6">
            <a:extLst>
              <a:ext uri="{FF2B5EF4-FFF2-40B4-BE49-F238E27FC236}">
                <a16:creationId xmlns:a16="http://schemas.microsoft.com/office/drawing/2014/main" id="{3294C9EC-81AC-4FC9-A63D-5ADDDE5E4087}"/>
              </a:ext>
            </a:extLst>
          </p:cNvPr>
          <p:cNvCxnSpPr>
            <a:cxnSpLocks/>
          </p:cNvCxnSpPr>
          <p:nvPr/>
        </p:nvCxnSpPr>
        <p:spPr>
          <a:xfrm flipV="1">
            <a:off x="5633127" y="1312463"/>
            <a:ext cx="0" cy="7077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3">
                <a:extLst>
                  <a:ext uri="{FF2B5EF4-FFF2-40B4-BE49-F238E27FC236}">
                    <a16:creationId xmlns:a16="http://schemas.microsoft.com/office/drawing/2014/main" id="{5FC1A816-8C19-462D-B98A-AA5340C9CFAB}"/>
                  </a:ext>
                </a:extLst>
              </p:cNvPr>
              <p:cNvSpPr txBox="1"/>
              <p:nvPr/>
            </p:nvSpPr>
            <p:spPr>
              <a:xfrm>
                <a:off x="4408508" y="806345"/>
                <a:ext cx="497379" cy="465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7" name="文字方塊 23">
                <a:extLst>
                  <a:ext uri="{FF2B5EF4-FFF2-40B4-BE49-F238E27FC236}">
                    <a16:creationId xmlns:a16="http://schemas.microsoft.com/office/drawing/2014/main" id="{5FC1A816-8C19-462D-B98A-AA5340C9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08" y="806345"/>
                <a:ext cx="497379" cy="465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4">
                <a:extLst>
                  <a:ext uri="{FF2B5EF4-FFF2-40B4-BE49-F238E27FC236}">
                    <a16:creationId xmlns:a16="http://schemas.microsoft.com/office/drawing/2014/main" id="{CC9662EB-BBAE-469A-8D5D-7C163B52D99B}"/>
                  </a:ext>
                </a:extLst>
              </p:cNvPr>
              <p:cNvSpPr txBox="1"/>
              <p:nvPr/>
            </p:nvSpPr>
            <p:spPr>
              <a:xfrm>
                <a:off x="4949767" y="814565"/>
                <a:ext cx="497379" cy="465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4">
                <a:extLst>
                  <a:ext uri="{FF2B5EF4-FFF2-40B4-BE49-F238E27FC236}">
                    <a16:creationId xmlns:a16="http://schemas.microsoft.com/office/drawing/2014/main" id="{CC9662EB-BBAE-469A-8D5D-7C163B52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767" y="814565"/>
                <a:ext cx="497379" cy="4651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9">
            <a:extLst>
              <a:ext uri="{FF2B5EF4-FFF2-40B4-BE49-F238E27FC236}">
                <a16:creationId xmlns:a16="http://schemas.microsoft.com/office/drawing/2014/main" id="{DD1A8AF7-4766-4C0F-B8B3-F844E469FABB}"/>
              </a:ext>
            </a:extLst>
          </p:cNvPr>
          <p:cNvSpPr txBox="1"/>
          <p:nvPr/>
        </p:nvSpPr>
        <p:spPr>
          <a:xfrm>
            <a:off x="5385217" y="752762"/>
            <a:ext cx="74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6">
                <a:extLst>
                  <a:ext uri="{FF2B5EF4-FFF2-40B4-BE49-F238E27FC236}">
                    <a16:creationId xmlns:a16="http://schemas.microsoft.com/office/drawing/2014/main" id="{F652CC38-9EEB-47E8-B04C-308AA6CA3CCE}"/>
                  </a:ext>
                </a:extLst>
              </p:cNvPr>
              <p:cNvSpPr txBox="1"/>
              <p:nvPr/>
            </p:nvSpPr>
            <p:spPr>
              <a:xfrm>
                <a:off x="6072237" y="825552"/>
                <a:ext cx="798745" cy="467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6">
                <a:extLst>
                  <a:ext uri="{FF2B5EF4-FFF2-40B4-BE49-F238E27FC236}">
                    <a16:creationId xmlns:a16="http://schemas.microsoft.com/office/drawing/2014/main" id="{F652CC38-9EEB-47E8-B04C-308AA6CA3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237" y="825552"/>
                <a:ext cx="798745" cy="467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2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20" grpId="0" animBg="1"/>
      <p:bldP spid="21" grpId="0" animBg="1"/>
      <p:bldP spid="22" grpId="0" animBg="1"/>
      <p:bldP spid="23" grpId="0"/>
      <p:bldP spid="24" grpId="0"/>
      <p:bldP spid="2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Optimizer —— Adam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249A94A-C160-477D-9F28-BBDD3BFEA5B0}"/>
              </a:ext>
            </a:extLst>
          </p:cNvPr>
          <p:cNvSpPr txBox="1">
            <a:spLocks/>
          </p:cNvSpPr>
          <p:nvPr/>
        </p:nvSpPr>
        <p:spPr>
          <a:xfrm>
            <a:off x="-400050" y="19395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Adam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:</a:t>
            </a:r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RMSProp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 + Momentum 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pic>
        <p:nvPicPr>
          <p:cNvPr id="9" name="圖片 6">
            <a:extLst>
              <a:ext uri="{FF2B5EF4-FFF2-40B4-BE49-F238E27FC236}">
                <a16:creationId xmlns:a16="http://schemas.microsoft.com/office/drawing/2014/main" id="{8C0074A0-C094-49DA-94B4-011C128F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52708"/>
            <a:ext cx="8092324" cy="5097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字方塊 3">
            <a:extLst>
              <a:ext uri="{FF2B5EF4-FFF2-40B4-BE49-F238E27FC236}">
                <a16:creationId xmlns:a16="http://schemas.microsoft.com/office/drawing/2014/main" id="{2932C4A8-3CC3-4CF8-9605-2DCAF5144869}"/>
              </a:ext>
            </a:extLst>
          </p:cNvPr>
          <p:cNvSpPr txBox="1"/>
          <p:nvPr/>
        </p:nvSpPr>
        <p:spPr>
          <a:xfrm>
            <a:off x="4293705" y="3635526"/>
            <a:ext cx="280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for momentum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B8109F3B-FEB9-4602-A833-2274C300B405}"/>
              </a:ext>
            </a:extLst>
          </p:cNvPr>
          <p:cNvSpPr txBox="1"/>
          <p:nvPr/>
        </p:nvSpPr>
        <p:spPr>
          <a:xfrm>
            <a:off x="4293705" y="4001294"/>
            <a:ext cx="189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for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RMSprop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2" name="直線單箭頭接點 9">
            <a:extLst>
              <a:ext uri="{FF2B5EF4-FFF2-40B4-BE49-F238E27FC236}">
                <a16:creationId xmlns:a16="http://schemas.microsoft.com/office/drawing/2014/main" id="{C8C6382D-DCF4-4970-8B34-64A9E55A07F1}"/>
              </a:ext>
            </a:extLst>
          </p:cNvPr>
          <p:cNvCxnSpPr>
            <a:endCxn id="10" idx="1"/>
          </p:cNvCxnSpPr>
          <p:nvPr/>
        </p:nvCxnSpPr>
        <p:spPr>
          <a:xfrm>
            <a:off x="4002157" y="3816626"/>
            <a:ext cx="291548" cy="4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0">
            <a:extLst>
              <a:ext uri="{FF2B5EF4-FFF2-40B4-BE49-F238E27FC236}">
                <a16:creationId xmlns:a16="http://schemas.microsoft.com/office/drawing/2014/main" id="{8A3907FF-9613-415F-ACC4-4E93800A34D9}"/>
              </a:ext>
            </a:extLst>
          </p:cNvPr>
          <p:cNvCxnSpPr>
            <a:endCxn id="11" idx="1"/>
          </p:cNvCxnSpPr>
          <p:nvPr/>
        </p:nvCxnSpPr>
        <p:spPr>
          <a:xfrm>
            <a:off x="4002157" y="4047459"/>
            <a:ext cx="291548" cy="18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1">
            <a:extLst>
              <a:ext uri="{FF2B5EF4-FFF2-40B4-BE49-F238E27FC236}">
                <a16:creationId xmlns:a16="http://schemas.microsoft.com/office/drawing/2014/main" id="{75C00AA0-8481-4020-A58B-5DBB514EEB24}"/>
              </a:ext>
            </a:extLst>
          </p:cNvPr>
          <p:cNvSpPr txBox="1"/>
          <p:nvPr/>
        </p:nvSpPr>
        <p:spPr>
          <a:xfrm>
            <a:off x="4147931" y="731156"/>
            <a:ext cx="672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Original paper: https://arxiv.org/pdf/1412.6980.pdf</a:t>
            </a:r>
          </a:p>
        </p:txBody>
      </p:sp>
    </p:spTree>
    <p:extLst>
      <p:ext uri="{BB962C8B-B14F-4D97-AF65-F5344CB8AC3E}">
        <p14:creationId xmlns:p14="http://schemas.microsoft.com/office/powerpoint/2010/main" val="33101988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Optimizer —— Summary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3">
                <a:extLst>
                  <a:ext uri="{FF2B5EF4-FFF2-40B4-BE49-F238E27FC236}">
                    <a16:creationId xmlns:a16="http://schemas.microsoft.com/office/drawing/2014/main" id="{82135235-35F8-4FDE-9A96-81469C6FB1EB}"/>
                  </a:ext>
                </a:extLst>
              </p:cNvPr>
              <p:cNvSpPr txBox="1"/>
              <p:nvPr/>
            </p:nvSpPr>
            <p:spPr>
              <a:xfrm>
                <a:off x="829474" y="3719877"/>
                <a:ext cx="2957092" cy="10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𝜂</m:t>
                              </m:r>
                            </m:e>
                            <m:sup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TW" alt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3">
                <a:extLst>
                  <a:ext uri="{FF2B5EF4-FFF2-40B4-BE49-F238E27FC236}">
                    <a16:creationId xmlns:a16="http://schemas.microsoft.com/office/drawing/2014/main" id="{82135235-35F8-4FDE-9A96-81469C6F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74" y="3719877"/>
                <a:ext cx="2957092" cy="1005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7">
            <a:extLst>
              <a:ext uri="{FF2B5EF4-FFF2-40B4-BE49-F238E27FC236}">
                <a16:creationId xmlns:a16="http://schemas.microsoft.com/office/drawing/2014/main" id="{6DEACED2-6223-4B78-A820-7C3F6BD165E6}"/>
              </a:ext>
            </a:extLst>
          </p:cNvPr>
          <p:cNvCxnSpPr>
            <a:cxnSpLocks/>
          </p:cNvCxnSpPr>
          <p:nvPr/>
        </p:nvCxnSpPr>
        <p:spPr>
          <a:xfrm flipV="1">
            <a:off x="3297613" y="3669481"/>
            <a:ext cx="488953" cy="1710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8">
            <a:extLst>
              <a:ext uri="{FF2B5EF4-FFF2-40B4-BE49-F238E27FC236}">
                <a16:creationId xmlns:a16="http://schemas.microsoft.com/office/drawing/2014/main" id="{898DE1C8-5652-4AE0-B52D-A9E856291315}"/>
              </a:ext>
            </a:extLst>
          </p:cNvPr>
          <p:cNvSpPr txBox="1"/>
          <p:nvPr/>
        </p:nvSpPr>
        <p:spPr>
          <a:xfrm>
            <a:off x="3814728" y="3410783"/>
            <a:ext cx="337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Learning rate scheduling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線單箭頭接點 9">
            <a:extLst>
              <a:ext uri="{FF2B5EF4-FFF2-40B4-BE49-F238E27FC236}">
                <a16:creationId xmlns:a16="http://schemas.microsoft.com/office/drawing/2014/main" id="{F762C9D3-4EED-4BCF-993D-42C68B192298}"/>
              </a:ext>
            </a:extLst>
          </p:cNvPr>
          <p:cNvCxnSpPr>
            <a:cxnSpLocks/>
          </p:cNvCxnSpPr>
          <p:nvPr/>
        </p:nvCxnSpPr>
        <p:spPr>
          <a:xfrm>
            <a:off x="3157914" y="4770310"/>
            <a:ext cx="324175" cy="59492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B462824D-0DAA-4900-8C88-B6E7A7EB68F8}"/>
              </a:ext>
            </a:extLst>
          </p:cNvPr>
          <p:cNvSpPr txBox="1"/>
          <p:nvPr/>
        </p:nvSpPr>
        <p:spPr>
          <a:xfrm>
            <a:off x="2633079" y="531309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 mean square of the gradients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71EE38CA-DC51-440E-A088-99B48776D5C2}"/>
              </a:ext>
            </a:extLst>
          </p:cNvPr>
          <p:cNvSpPr txBox="1"/>
          <p:nvPr/>
        </p:nvSpPr>
        <p:spPr>
          <a:xfrm>
            <a:off x="4181756" y="4027006"/>
            <a:ext cx="451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Momentum: weighted sum of the previous gradients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4" name="直線單箭頭接點 15">
            <a:extLst>
              <a:ext uri="{FF2B5EF4-FFF2-40B4-BE49-F238E27FC236}">
                <a16:creationId xmlns:a16="http://schemas.microsoft.com/office/drawing/2014/main" id="{ABD99A19-CEEA-4A15-A21A-98E66350B22F}"/>
              </a:ext>
            </a:extLst>
          </p:cNvPr>
          <p:cNvCxnSpPr>
            <a:cxnSpLocks/>
          </p:cNvCxnSpPr>
          <p:nvPr/>
        </p:nvCxnSpPr>
        <p:spPr>
          <a:xfrm>
            <a:off x="3814728" y="4248496"/>
            <a:ext cx="39519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0">
                <a:extLst>
                  <a:ext uri="{FF2B5EF4-FFF2-40B4-BE49-F238E27FC236}">
                    <a16:creationId xmlns:a16="http://schemas.microsoft.com/office/drawing/2014/main" id="{A4C248C9-9ECE-4D0B-803D-EC1ADD73BD79}"/>
                  </a:ext>
                </a:extLst>
              </p:cNvPr>
              <p:cNvSpPr txBox="1"/>
              <p:nvPr/>
            </p:nvSpPr>
            <p:spPr>
              <a:xfrm>
                <a:off x="829474" y="1859931"/>
                <a:ext cx="2624756" cy="467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TW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m:rPr>
                          <m:nor/>
                        </m:rPr>
                        <a:rPr kumimoji="0" lang="zh-TW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/>
                          <a:cs typeface="+mn-cs"/>
                        </a:rPr>
                        <m:t>𝜂</m:t>
                      </m:r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10">
                <a:extLst>
                  <a:ext uri="{FF2B5EF4-FFF2-40B4-BE49-F238E27FC236}">
                    <a16:creationId xmlns:a16="http://schemas.microsoft.com/office/drawing/2014/main" id="{A4C248C9-9ECE-4D0B-803D-EC1ADD73B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74" y="1859931"/>
                <a:ext cx="2624756" cy="467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2">
            <a:extLst>
              <a:ext uri="{FF2B5EF4-FFF2-40B4-BE49-F238E27FC236}">
                <a16:creationId xmlns:a16="http://schemas.microsoft.com/office/drawing/2014/main" id="{45860027-CBFA-4C32-BCF3-565737C4D0A3}"/>
              </a:ext>
            </a:extLst>
          </p:cNvPr>
          <p:cNvSpPr txBox="1"/>
          <p:nvPr/>
        </p:nvSpPr>
        <p:spPr>
          <a:xfrm>
            <a:off x="514350" y="1147337"/>
            <a:ext cx="423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(Vanilla) Gradient Descent </a:t>
            </a:r>
            <a:endParaRPr kumimoji="0" lang="zh-TW" altLang="en-US" sz="2800" b="0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字方塊 11">
            <a:extLst>
              <a:ext uri="{FF2B5EF4-FFF2-40B4-BE49-F238E27FC236}">
                <a16:creationId xmlns:a16="http://schemas.microsoft.com/office/drawing/2014/main" id="{D62D23E0-642C-46EF-A450-89286A17A163}"/>
              </a:ext>
            </a:extLst>
          </p:cNvPr>
          <p:cNvSpPr txBox="1"/>
          <p:nvPr/>
        </p:nvSpPr>
        <p:spPr>
          <a:xfrm>
            <a:off x="514350" y="2761980"/>
            <a:ext cx="423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Various Improvements</a:t>
            </a:r>
            <a:endParaRPr kumimoji="0" lang="zh-TW" altLang="en-US" sz="2800" b="0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: 圓角 6">
            <a:extLst>
              <a:ext uri="{FF2B5EF4-FFF2-40B4-BE49-F238E27FC236}">
                <a16:creationId xmlns:a16="http://schemas.microsoft.com/office/drawing/2014/main" id="{158627C1-CB49-4E56-9501-0CF468129C45}"/>
              </a:ext>
            </a:extLst>
          </p:cNvPr>
          <p:cNvSpPr/>
          <p:nvPr/>
        </p:nvSpPr>
        <p:spPr>
          <a:xfrm>
            <a:off x="7055627" y="4442504"/>
            <a:ext cx="1620872" cy="816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Consider direction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: 圓角 16">
            <a:extLst>
              <a:ext uri="{FF2B5EF4-FFF2-40B4-BE49-F238E27FC236}">
                <a16:creationId xmlns:a16="http://schemas.microsoft.com/office/drawing/2014/main" id="{CF6FAF4F-3232-4A51-B321-7F9CF9959E0B}"/>
              </a:ext>
            </a:extLst>
          </p:cNvPr>
          <p:cNvSpPr/>
          <p:nvPr/>
        </p:nvSpPr>
        <p:spPr>
          <a:xfrm>
            <a:off x="5437857" y="5758811"/>
            <a:ext cx="2508585" cy="408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only magnitude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7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7" grpId="0"/>
      <p:bldP spid="18" grpId="0" animBg="1"/>
      <p:bldP spid="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Normalization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65" name="標題 1">
            <a:extLst>
              <a:ext uri="{FF2B5EF4-FFF2-40B4-BE49-F238E27FC236}">
                <a16:creationId xmlns:a16="http://schemas.microsoft.com/office/drawing/2014/main" id="{2997BD46-E8A1-420E-AD83-1BBF74F32469}"/>
              </a:ext>
            </a:extLst>
          </p:cNvPr>
          <p:cNvSpPr txBox="1">
            <a:spLocks/>
          </p:cNvSpPr>
          <p:nvPr/>
        </p:nvSpPr>
        <p:spPr>
          <a:xfrm>
            <a:off x="-1133942" y="10755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Changing Landscape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3F5BF78-45F4-4D81-AB01-9853859C726D}"/>
              </a:ext>
            </a:extLst>
          </p:cNvPr>
          <p:cNvSpPr/>
          <p:nvPr/>
        </p:nvSpPr>
        <p:spPr>
          <a:xfrm>
            <a:off x="2810906" y="5802375"/>
            <a:ext cx="538582" cy="4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67" name="直線單箭頭接點 6">
            <a:extLst>
              <a:ext uri="{FF2B5EF4-FFF2-40B4-BE49-F238E27FC236}">
                <a16:creationId xmlns:a16="http://schemas.microsoft.com/office/drawing/2014/main" id="{407983BB-1AB1-49D9-B301-7AD591A2C384}"/>
              </a:ext>
            </a:extLst>
          </p:cNvPr>
          <p:cNvCxnSpPr>
            <a:cxnSpLocks/>
          </p:cNvCxnSpPr>
          <p:nvPr/>
        </p:nvCxnSpPr>
        <p:spPr>
          <a:xfrm flipH="1" flipV="1">
            <a:off x="3399417" y="4961347"/>
            <a:ext cx="2069439" cy="1020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11">
            <a:extLst>
              <a:ext uri="{FF2B5EF4-FFF2-40B4-BE49-F238E27FC236}">
                <a16:creationId xmlns:a16="http://schemas.microsoft.com/office/drawing/2014/main" id="{5EE7B046-9498-4A78-A141-B733DB184826}"/>
              </a:ext>
            </a:extLst>
          </p:cNvPr>
          <p:cNvCxnSpPr>
            <a:cxnSpLocks/>
          </p:cNvCxnSpPr>
          <p:nvPr/>
        </p:nvCxnSpPr>
        <p:spPr>
          <a:xfrm flipH="1" flipV="1">
            <a:off x="2253207" y="4753110"/>
            <a:ext cx="48238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13">
            <a:extLst>
              <a:ext uri="{FF2B5EF4-FFF2-40B4-BE49-F238E27FC236}">
                <a16:creationId xmlns:a16="http://schemas.microsoft.com/office/drawing/2014/main" id="{564D15F2-6412-41C4-A516-7DB7A32EC0C2}"/>
              </a:ext>
            </a:extLst>
          </p:cNvPr>
          <p:cNvCxnSpPr>
            <a:cxnSpLocks/>
            <a:endCxn id="71" idx="3"/>
          </p:cNvCxnSpPr>
          <p:nvPr/>
        </p:nvCxnSpPr>
        <p:spPr>
          <a:xfrm flipH="1" flipV="1">
            <a:off x="3329727" y="4743773"/>
            <a:ext cx="2139132" cy="50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18">
            <a:extLst>
              <a:ext uri="{FF2B5EF4-FFF2-40B4-BE49-F238E27FC236}">
                <a16:creationId xmlns:a16="http://schemas.microsoft.com/office/drawing/2014/main" id="{420D6BCB-3B15-4E26-A034-E1AC315E5739}"/>
              </a:ext>
            </a:extLst>
          </p:cNvPr>
          <p:cNvGrpSpPr/>
          <p:nvPr/>
        </p:nvGrpSpPr>
        <p:grpSpPr>
          <a:xfrm>
            <a:off x="2809408" y="4483613"/>
            <a:ext cx="520319" cy="520319"/>
            <a:chOff x="3342651" y="3507082"/>
            <a:chExt cx="520319" cy="520319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00A44B6-0657-41B6-B18B-BEE1F7A77760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graphicFrame>
          <p:nvGraphicFramePr>
            <p:cNvPr id="72" name="Object 12">
              <a:extLst>
                <a:ext uri="{FF2B5EF4-FFF2-40B4-BE49-F238E27FC236}">
                  <a16:creationId xmlns:a16="http://schemas.microsoft.com/office/drawing/2014/main" id="{E403A248-D534-466C-973A-DDAEF4903D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72" name="Object 12">
                          <a:extLst>
                            <a:ext uri="{FF2B5EF4-FFF2-40B4-BE49-F238E27FC236}">
                              <a16:creationId xmlns:a16="http://schemas.microsoft.com/office/drawing/2014/main" id="{E403A248-D534-466C-973A-DDAEF4903D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3" name="直線單箭頭接點 22">
            <a:extLst>
              <a:ext uri="{FF2B5EF4-FFF2-40B4-BE49-F238E27FC236}">
                <a16:creationId xmlns:a16="http://schemas.microsoft.com/office/drawing/2014/main" id="{5A4A6B69-61FC-4798-843D-9AFDDDCF1B33}"/>
              </a:ext>
            </a:extLst>
          </p:cNvPr>
          <p:cNvCxnSpPr/>
          <p:nvPr/>
        </p:nvCxnSpPr>
        <p:spPr>
          <a:xfrm flipV="1">
            <a:off x="3084940" y="5037161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36">
            <a:extLst>
              <a:ext uri="{FF2B5EF4-FFF2-40B4-BE49-F238E27FC236}">
                <a16:creationId xmlns:a16="http://schemas.microsoft.com/office/drawing/2014/main" id="{8B926D6B-20E5-40CD-84AC-984BCF815114}"/>
              </a:ext>
            </a:extLst>
          </p:cNvPr>
          <p:cNvSpPr txBox="1"/>
          <p:nvPr/>
        </p:nvSpPr>
        <p:spPr>
          <a:xfrm>
            <a:off x="6209492" y="4545904"/>
            <a:ext cx="133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1, 2 ……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5" name="文字方塊 37">
            <a:extLst>
              <a:ext uri="{FF2B5EF4-FFF2-40B4-BE49-F238E27FC236}">
                <a16:creationId xmlns:a16="http://schemas.microsoft.com/office/drawing/2014/main" id="{8A664C43-5901-4204-A8CD-2320F925F621}"/>
              </a:ext>
            </a:extLst>
          </p:cNvPr>
          <p:cNvSpPr txBox="1"/>
          <p:nvPr/>
        </p:nvSpPr>
        <p:spPr>
          <a:xfrm>
            <a:off x="6147388" y="5770243"/>
            <a:ext cx="185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100, 200 ……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76" name="群組 3">
            <a:extLst>
              <a:ext uri="{FF2B5EF4-FFF2-40B4-BE49-F238E27FC236}">
                <a16:creationId xmlns:a16="http://schemas.microsoft.com/office/drawing/2014/main" id="{30BD7FBF-4E3C-45DF-8424-1CF9A31E70C1}"/>
              </a:ext>
            </a:extLst>
          </p:cNvPr>
          <p:cNvGrpSpPr/>
          <p:nvPr/>
        </p:nvGrpSpPr>
        <p:grpSpPr>
          <a:xfrm>
            <a:off x="5103371" y="1429422"/>
            <a:ext cx="3837393" cy="2729713"/>
            <a:chOff x="5103371" y="1429422"/>
            <a:chExt cx="3837393" cy="2729713"/>
          </a:xfrm>
        </p:grpSpPr>
        <p:cxnSp>
          <p:nvCxnSpPr>
            <p:cNvPr id="77" name="直線單箭頭接點 96">
              <a:extLst>
                <a:ext uri="{FF2B5EF4-FFF2-40B4-BE49-F238E27FC236}">
                  <a16:creationId xmlns:a16="http://schemas.microsoft.com/office/drawing/2014/main" id="{1306714A-F9D3-43FB-863E-7CFA1102EC7C}"/>
                </a:ext>
              </a:extLst>
            </p:cNvPr>
            <p:cNvCxnSpPr/>
            <p:nvPr/>
          </p:nvCxnSpPr>
          <p:spPr>
            <a:xfrm>
              <a:off x="5103371" y="3615804"/>
              <a:ext cx="3837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97">
              <a:extLst>
                <a:ext uri="{FF2B5EF4-FFF2-40B4-BE49-F238E27FC236}">
                  <a16:creationId xmlns:a16="http://schemas.microsoft.com/office/drawing/2014/main" id="{62D8DD17-1120-45F2-A4D0-83189CF78558}"/>
                </a:ext>
              </a:extLst>
            </p:cNvPr>
            <p:cNvCxnSpPr/>
            <p:nvPr/>
          </p:nvCxnSpPr>
          <p:spPr>
            <a:xfrm flipV="1">
              <a:off x="5686693" y="1504732"/>
              <a:ext cx="0" cy="2485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9" name="Object 12">
              <a:extLst>
                <a:ext uri="{FF2B5EF4-FFF2-40B4-BE49-F238E27FC236}">
                  <a16:creationId xmlns:a16="http://schemas.microsoft.com/office/drawing/2014/main" id="{DEEC6602-6140-4434-936A-AF2000A015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70380" y="3563822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方程式" r:id="rId6" imgW="177480" imgH="215640" progId="Equation.3">
                    <p:embed/>
                  </p:oleObj>
                </mc:Choice>
                <mc:Fallback>
                  <p:oleObj name="方程式" r:id="rId6" imgW="177480" imgH="215640" progId="Equation.3">
                    <p:embed/>
                    <p:pic>
                      <p:nvPicPr>
                        <p:cNvPr id="79" name="Object 12">
                          <a:extLst>
                            <a:ext uri="{FF2B5EF4-FFF2-40B4-BE49-F238E27FC236}">
                              <a16:creationId xmlns:a16="http://schemas.microsoft.com/office/drawing/2014/main" id="{DEEC6602-6140-4434-936A-AF2000A015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0380" y="3563822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12">
              <a:extLst>
                <a:ext uri="{FF2B5EF4-FFF2-40B4-BE49-F238E27FC236}">
                  <a16:creationId xmlns:a16="http://schemas.microsoft.com/office/drawing/2014/main" id="{33431337-BAD3-4504-8C55-E5111611D3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6651" y="1429422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方程式" r:id="rId8" imgW="190440" imgH="215640" progId="Equation.3">
                    <p:embed/>
                  </p:oleObj>
                </mc:Choice>
                <mc:Fallback>
                  <p:oleObj name="方程式" r:id="rId8" imgW="190440" imgH="215640" progId="Equation.3">
                    <p:embed/>
                    <p:pic>
                      <p:nvPicPr>
                        <p:cNvPr id="80" name="Object 12">
                          <a:extLst>
                            <a:ext uri="{FF2B5EF4-FFF2-40B4-BE49-F238E27FC236}">
                              <a16:creationId xmlns:a16="http://schemas.microsoft.com/office/drawing/2014/main" id="{33431337-BAD3-4504-8C55-E5111611D3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6651" y="1429422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文字方塊 100">
              <a:extLst>
                <a:ext uri="{FF2B5EF4-FFF2-40B4-BE49-F238E27FC236}">
                  <a16:creationId xmlns:a16="http://schemas.microsoft.com/office/drawing/2014/main" id="{B419CF0B-7E81-4B65-A42E-6B75A1F50E6A}"/>
                </a:ext>
              </a:extLst>
            </p:cNvPr>
            <p:cNvSpPr txBox="1"/>
            <p:nvPr/>
          </p:nvSpPr>
          <p:spPr>
            <a:xfrm>
              <a:off x="6138495" y="1507916"/>
              <a:ext cx="194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Loss L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82" name="橢圓 107">
              <a:extLst>
                <a:ext uri="{FF2B5EF4-FFF2-40B4-BE49-F238E27FC236}">
                  <a16:creationId xmlns:a16="http://schemas.microsoft.com/office/drawing/2014/main" id="{D8A3BE2F-A4FF-4AFA-B1DF-E94429394306}"/>
                </a:ext>
              </a:extLst>
            </p:cNvPr>
            <p:cNvSpPr/>
            <p:nvPr/>
          </p:nvSpPr>
          <p:spPr>
            <a:xfrm>
              <a:off x="6864687" y="2691479"/>
              <a:ext cx="558518" cy="55851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83" name="橢圓 108">
              <a:extLst>
                <a:ext uri="{FF2B5EF4-FFF2-40B4-BE49-F238E27FC236}">
                  <a16:creationId xmlns:a16="http://schemas.microsoft.com/office/drawing/2014/main" id="{28BC39CA-237F-4060-8ECD-E2E101805C09}"/>
                </a:ext>
              </a:extLst>
            </p:cNvPr>
            <p:cNvSpPr/>
            <p:nvPr/>
          </p:nvSpPr>
          <p:spPr>
            <a:xfrm>
              <a:off x="6589929" y="2431668"/>
              <a:ext cx="1108034" cy="1041809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84" name="橢圓 109">
              <a:extLst>
                <a:ext uri="{FF2B5EF4-FFF2-40B4-BE49-F238E27FC236}">
                  <a16:creationId xmlns:a16="http://schemas.microsoft.com/office/drawing/2014/main" id="{BC2B6FD1-3EF6-49FC-AAB8-13402D7052A0}"/>
                </a:ext>
              </a:extLst>
            </p:cNvPr>
            <p:cNvSpPr/>
            <p:nvPr/>
          </p:nvSpPr>
          <p:spPr>
            <a:xfrm>
              <a:off x="6230110" y="2163086"/>
              <a:ext cx="1883365" cy="161985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85" name="橢圓 110">
              <a:extLst>
                <a:ext uri="{FF2B5EF4-FFF2-40B4-BE49-F238E27FC236}">
                  <a16:creationId xmlns:a16="http://schemas.microsoft.com/office/drawing/2014/main" id="{3A52B14D-9913-4534-A99A-5A6BC2B239B4}"/>
                </a:ext>
              </a:extLst>
            </p:cNvPr>
            <p:cNvSpPr/>
            <p:nvPr/>
          </p:nvSpPr>
          <p:spPr>
            <a:xfrm>
              <a:off x="5903692" y="1961264"/>
              <a:ext cx="2543359" cy="205776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86" name="直線單箭頭接點 112">
              <a:extLst>
                <a:ext uri="{FF2B5EF4-FFF2-40B4-BE49-F238E27FC236}">
                  <a16:creationId xmlns:a16="http://schemas.microsoft.com/office/drawing/2014/main" id="{81CEE829-3744-4228-8E47-A6D0A5F2E963}"/>
                </a:ext>
              </a:extLst>
            </p:cNvPr>
            <p:cNvCxnSpPr/>
            <p:nvPr/>
          </p:nvCxnSpPr>
          <p:spPr>
            <a:xfrm flipH="1" flipV="1">
              <a:off x="7711544" y="3473217"/>
              <a:ext cx="418053" cy="4473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114">
              <a:extLst>
                <a:ext uri="{FF2B5EF4-FFF2-40B4-BE49-F238E27FC236}">
                  <a16:creationId xmlns:a16="http://schemas.microsoft.com/office/drawing/2014/main" id="{1530E352-0A92-4190-AEA7-9E1D27DBF3B2}"/>
                </a:ext>
              </a:extLst>
            </p:cNvPr>
            <p:cNvCxnSpPr/>
            <p:nvPr/>
          </p:nvCxnSpPr>
          <p:spPr>
            <a:xfrm flipH="1" flipV="1">
              <a:off x="7424003" y="3201472"/>
              <a:ext cx="262309" cy="2588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116">
              <a:extLst>
                <a:ext uri="{FF2B5EF4-FFF2-40B4-BE49-F238E27FC236}">
                  <a16:creationId xmlns:a16="http://schemas.microsoft.com/office/drawing/2014/main" id="{5E1EB9FD-A76C-4577-9ABB-5A2E6FFF5065}"/>
                </a:ext>
              </a:extLst>
            </p:cNvPr>
            <p:cNvCxnSpPr/>
            <p:nvPr/>
          </p:nvCxnSpPr>
          <p:spPr>
            <a:xfrm flipH="1" flipV="1">
              <a:off x="7219775" y="3007759"/>
              <a:ext cx="203430" cy="2007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118">
              <a:extLst>
                <a:ext uri="{FF2B5EF4-FFF2-40B4-BE49-F238E27FC236}">
                  <a16:creationId xmlns:a16="http://schemas.microsoft.com/office/drawing/2014/main" id="{864650EB-9073-483C-A60B-297D1D962CC8}"/>
                </a:ext>
              </a:extLst>
            </p:cNvPr>
            <p:cNvCxnSpPr/>
            <p:nvPr/>
          </p:nvCxnSpPr>
          <p:spPr>
            <a:xfrm flipV="1">
              <a:off x="5891687" y="3266645"/>
              <a:ext cx="498810" cy="2604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119">
              <a:extLst>
                <a:ext uri="{FF2B5EF4-FFF2-40B4-BE49-F238E27FC236}">
                  <a16:creationId xmlns:a16="http://schemas.microsoft.com/office/drawing/2014/main" id="{DF943662-FC0D-407D-8C44-730FF88BB108}"/>
                </a:ext>
              </a:extLst>
            </p:cNvPr>
            <p:cNvCxnSpPr/>
            <p:nvPr/>
          </p:nvCxnSpPr>
          <p:spPr>
            <a:xfrm flipV="1">
              <a:off x="6383818" y="3142916"/>
              <a:ext cx="287068" cy="1393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120">
              <a:extLst>
                <a:ext uri="{FF2B5EF4-FFF2-40B4-BE49-F238E27FC236}">
                  <a16:creationId xmlns:a16="http://schemas.microsoft.com/office/drawing/2014/main" id="{48B57846-AA67-4DA8-A892-86F0CFDDD7D9}"/>
                </a:ext>
              </a:extLst>
            </p:cNvPr>
            <p:cNvCxnSpPr/>
            <p:nvPr/>
          </p:nvCxnSpPr>
          <p:spPr>
            <a:xfrm flipV="1">
              <a:off x="6676961" y="3002810"/>
              <a:ext cx="310106" cy="1446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2">
            <a:extLst>
              <a:ext uri="{FF2B5EF4-FFF2-40B4-BE49-F238E27FC236}">
                <a16:creationId xmlns:a16="http://schemas.microsoft.com/office/drawing/2014/main" id="{9766F7C0-71BB-4836-BA12-F8372A8D4C7F}"/>
              </a:ext>
            </a:extLst>
          </p:cNvPr>
          <p:cNvGrpSpPr/>
          <p:nvPr/>
        </p:nvGrpSpPr>
        <p:grpSpPr>
          <a:xfrm>
            <a:off x="344157" y="1473432"/>
            <a:ext cx="4639132" cy="2729713"/>
            <a:chOff x="344157" y="1473432"/>
            <a:chExt cx="4639132" cy="2729713"/>
          </a:xfrm>
        </p:grpSpPr>
        <p:cxnSp>
          <p:nvCxnSpPr>
            <p:cNvPr id="93" name="直線單箭頭接點 39">
              <a:extLst>
                <a:ext uri="{FF2B5EF4-FFF2-40B4-BE49-F238E27FC236}">
                  <a16:creationId xmlns:a16="http://schemas.microsoft.com/office/drawing/2014/main" id="{BE88093D-0AC6-4EA1-97F0-B8D29CB8F86D}"/>
                </a:ext>
              </a:extLst>
            </p:cNvPr>
            <p:cNvCxnSpPr/>
            <p:nvPr/>
          </p:nvCxnSpPr>
          <p:spPr>
            <a:xfrm>
              <a:off x="787646" y="3659814"/>
              <a:ext cx="3837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4" name="Object 12">
              <a:extLst>
                <a:ext uri="{FF2B5EF4-FFF2-40B4-BE49-F238E27FC236}">
                  <a16:creationId xmlns:a16="http://schemas.microsoft.com/office/drawing/2014/main" id="{5423934A-884B-4AF0-A2A1-0EC519E05E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4655" y="3607832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方程式" r:id="rId10" imgW="177480" imgH="215640" progId="Equation.3">
                    <p:embed/>
                  </p:oleObj>
                </mc:Choice>
                <mc:Fallback>
                  <p:oleObj name="方程式" r:id="rId10" imgW="177480" imgH="215640" progId="Equation.3">
                    <p:embed/>
                    <p:pic>
                      <p:nvPicPr>
                        <p:cNvPr id="94" name="Object 12">
                          <a:extLst>
                            <a:ext uri="{FF2B5EF4-FFF2-40B4-BE49-F238E27FC236}">
                              <a16:creationId xmlns:a16="http://schemas.microsoft.com/office/drawing/2014/main" id="{5423934A-884B-4AF0-A2A1-0EC519E05E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655" y="3607832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12">
              <a:extLst>
                <a:ext uri="{FF2B5EF4-FFF2-40B4-BE49-F238E27FC236}">
                  <a16:creationId xmlns:a16="http://schemas.microsoft.com/office/drawing/2014/main" id="{94787003-F732-4217-AECC-45D908EEEC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0926" y="1473432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方程式" r:id="rId11" imgW="190440" imgH="215640" progId="Equation.3">
                    <p:embed/>
                  </p:oleObj>
                </mc:Choice>
                <mc:Fallback>
                  <p:oleObj name="方程式" r:id="rId11" imgW="190440" imgH="215640" progId="Equation.3">
                    <p:embed/>
                    <p:pic>
                      <p:nvPicPr>
                        <p:cNvPr id="95" name="Object 12">
                          <a:extLst>
                            <a:ext uri="{FF2B5EF4-FFF2-40B4-BE49-F238E27FC236}">
                              <a16:creationId xmlns:a16="http://schemas.microsoft.com/office/drawing/2014/main" id="{94787003-F732-4217-AECC-45D908EEEC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926" y="1473432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文字方塊 45">
              <a:extLst>
                <a:ext uri="{FF2B5EF4-FFF2-40B4-BE49-F238E27FC236}">
                  <a16:creationId xmlns:a16="http://schemas.microsoft.com/office/drawing/2014/main" id="{EC9150BF-11A0-4A78-A9E9-F7BA0C15A574}"/>
                </a:ext>
              </a:extLst>
            </p:cNvPr>
            <p:cNvSpPr txBox="1"/>
            <p:nvPr/>
          </p:nvSpPr>
          <p:spPr>
            <a:xfrm>
              <a:off x="1745100" y="1520166"/>
              <a:ext cx="194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Loss L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97" name="橢圓 46">
              <a:extLst>
                <a:ext uri="{FF2B5EF4-FFF2-40B4-BE49-F238E27FC236}">
                  <a16:creationId xmlns:a16="http://schemas.microsoft.com/office/drawing/2014/main" id="{3AE5ECD2-FB31-4745-B3BF-D3B1C999CE17}"/>
                </a:ext>
              </a:extLst>
            </p:cNvPr>
            <p:cNvSpPr/>
            <p:nvPr/>
          </p:nvSpPr>
          <p:spPr>
            <a:xfrm>
              <a:off x="1601595" y="2386555"/>
              <a:ext cx="2207802" cy="706239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98" name="橢圓 47">
              <a:extLst>
                <a:ext uri="{FF2B5EF4-FFF2-40B4-BE49-F238E27FC236}">
                  <a16:creationId xmlns:a16="http://schemas.microsoft.com/office/drawing/2014/main" id="{B3ECE064-CC73-4F53-A470-D61E0D26BABD}"/>
                </a:ext>
              </a:extLst>
            </p:cNvPr>
            <p:cNvSpPr/>
            <p:nvPr/>
          </p:nvSpPr>
          <p:spPr>
            <a:xfrm>
              <a:off x="1052915" y="2250625"/>
              <a:ext cx="3298704" cy="995327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99" name="橢圓 48">
              <a:extLst>
                <a:ext uri="{FF2B5EF4-FFF2-40B4-BE49-F238E27FC236}">
                  <a16:creationId xmlns:a16="http://schemas.microsoft.com/office/drawing/2014/main" id="{17D81947-F14A-4CC1-A5FE-F510D6874D4C}"/>
                </a:ext>
              </a:extLst>
            </p:cNvPr>
            <p:cNvSpPr/>
            <p:nvPr/>
          </p:nvSpPr>
          <p:spPr>
            <a:xfrm>
              <a:off x="682266" y="2125670"/>
              <a:ext cx="3942773" cy="12267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00" name="橢圓 105">
              <a:extLst>
                <a:ext uri="{FF2B5EF4-FFF2-40B4-BE49-F238E27FC236}">
                  <a16:creationId xmlns:a16="http://schemas.microsoft.com/office/drawing/2014/main" id="{E2163BEF-8621-4505-8B40-AC96042ADCA0}"/>
                </a:ext>
              </a:extLst>
            </p:cNvPr>
            <p:cNvSpPr/>
            <p:nvPr/>
          </p:nvSpPr>
          <p:spPr>
            <a:xfrm>
              <a:off x="344157" y="2006385"/>
              <a:ext cx="4639132" cy="145175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101" name="直線單箭頭接點 126">
              <a:extLst>
                <a:ext uri="{FF2B5EF4-FFF2-40B4-BE49-F238E27FC236}">
                  <a16:creationId xmlns:a16="http://schemas.microsoft.com/office/drawing/2014/main" id="{4D0EBCC1-92D4-469C-97BF-BDCFF4D556C5}"/>
                </a:ext>
              </a:extLst>
            </p:cNvPr>
            <p:cNvCxnSpPr/>
            <p:nvPr/>
          </p:nvCxnSpPr>
          <p:spPr>
            <a:xfrm flipH="1" flipV="1">
              <a:off x="3568369" y="3090565"/>
              <a:ext cx="169407" cy="4270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30">
              <a:extLst>
                <a:ext uri="{FF2B5EF4-FFF2-40B4-BE49-F238E27FC236}">
                  <a16:creationId xmlns:a16="http://schemas.microsoft.com/office/drawing/2014/main" id="{8CE725D5-477B-43BD-8BAE-701A49A23A0E}"/>
                </a:ext>
              </a:extLst>
            </p:cNvPr>
            <p:cNvCxnSpPr/>
            <p:nvPr/>
          </p:nvCxnSpPr>
          <p:spPr>
            <a:xfrm flipH="1" flipV="1">
              <a:off x="3399417" y="2776203"/>
              <a:ext cx="177181" cy="3320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32">
              <a:extLst>
                <a:ext uri="{FF2B5EF4-FFF2-40B4-BE49-F238E27FC236}">
                  <a16:creationId xmlns:a16="http://schemas.microsoft.com/office/drawing/2014/main" id="{8AA872A0-A11E-411F-8FD0-1269BED41C28}"/>
                </a:ext>
              </a:extLst>
            </p:cNvPr>
            <p:cNvCxnSpPr/>
            <p:nvPr/>
          </p:nvCxnSpPr>
          <p:spPr>
            <a:xfrm flipH="1" flipV="1">
              <a:off x="3238239" y="2706913"/>
              <a:ext cx="206489" cy="1100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35">
              <a:extLst>
                <a:ext uri="{FF2B5EF4-FFF2-40B4-BE49-F238E27FC236}">
                  <a16:creationId xmlns:a16="http://schemas.microsoft.com/office/drawing/2014/main" id="{687B88C1-11BC-4449-AECD-8AF713574D85}"/>
                </a:ext>
              </a:extLst>
            </p:cNvPr>
            <p:cNvCxnSpPr/>
            <p:nvPr/>
          </p:nvCxnSpPr>
          <p:spPr>
            <a:xfrm flipH="1">
              <a:off x="3024659" y="2727200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38">
              <a:extLst>
                <a:ext uri="{FF2B5EF4-FFF2-40B4-BE49-F238E27FC236}">
                  <a16:creationId xmlns:a16="http://schemas.microsoft.com/office/drawing/2014/main" id="{3B3BFF38-FA3A-42F4-AD52-AB52A05ED034}"/>
                </a:ext>
              </a:extLst>
            </p:cNvPr>
            <p:cNvCxnSpPr/>
            <p:nvPr/>
          </p:nvCxnSpPr>
          <p:spPr>
            <a:xfrm flipH="1">
              <a:off x="2832577" y="2746007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40">
              <a:extLst>
                <a:ext uri="{FF2B5EF4-FFF2-40B4-BE49-F238E27FC236}">
                  <a16:creationId xmlns:a16="http://schemas.microsoft.com/office/drawing/2014/main" id="{E4CFDF2E-67A1-402C-9DD4-C039A3C70E00}"/>
                </a:ext>
              </a:extLst>
            </p:cNvPr>
            <p:cNvCxnSpPr/>
            <p:nvPr/>
          </p:nvCxnSpPr>
          <p:spPr>
            <a:xfrm flipV="1">
              <a:off x="1370968" y="1548742"/>
              <a:ext cx="0" cy="2485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2">
                <a:extLst>
                  <a:ext uri="{FF2B5EF4-FFF2-40B4-BE49-F238E27FC236}">
                    <a16:creationId xmlns:a16="http://schemas.microsoft.com/office/drawing/2014/main" id="{4F5C68ED-CE70-436E-8751-ACCD4B28232C}"/>
                  </a:ext>
                </a:extLst>
              </p:cNvPr>
              <p:cNvSpPr txBox="1"/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zh-TW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07" name="文字方塊 12">
                <a:extLst>
                  <a:ext uri="{FF2B5EF4-FFF2-40B4-BE49-F238E27FC236}">
                    <a16:creationId xmlns:a16="http://schemas.microsoft.com/office/drawing/2014/main" id="{4F5C68ED-CE70-436E-8751-ACCD4B282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blipFill>
                <a:blip r:embed="rId12"/>
                <a:stretch>
                  <a:fillRect l="-30000" t="-16393" r="-800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75">
                <a:extLst>
                  <a:ext uri="{FF2B5EF4-FFF2-40B4-BE49-F238E27FC236}">
                    <a16:creationId xmlns:a16="http://schemas.microsoft.com/office/drawing/2014/main" id="{7796699F-89D8-4B42-851D-D09997533FF5}"/>
                  </a:ext>
                </a:extLst>
              </p:cNvPr>
              <p:cNvSpPr txBox="1"/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08" name="文字方塊 75">
                <a:extLst>
                  <a:ext uri="{FF2B5EF4-FFF2-40B4-BE49-F238E27FC236}">
                    <a16:creationId xmlns:a16="http://schemas.microsoft.com/office/drawing/2014/main" id="{7796699F-89D8-4B42-851D-D09997533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blipFill>
                <a:blip r:embed="rId13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群組 27">
            <a:extLst>
              <a:ext uri="{FF2B5EF4-FFF2-40B4-BE49-F238E27FC236}">
                <a16:creationId xmlns:a16="http://schemas.microsoft.com/office/drawing/2014/main" id="{A012D1EB-FB5E-40F0-B941-CD00131C444B}"/>
              </a:ext>
            </a:extLst>
          </p:cNvPr>
          <p:cNvGrpSpPr/>
          <p:nvPr/>
        </p:nvGrpSpPr>
        <p:grpSpPr>
          <a:xfrm>
            <a:off x="1324402" y="4695348"/>
            <a:ext cx="601011" cy="369332"/>
            <a:chOff x="237545" y="5931455"/>
            <a:chExt cx="601011" cy="369332"/>
          </a:xfrm>
        </p:grpSpPr>
        <p:cxnSp>
          <p:nvCxnSpPr>
            <p:cNvPr id="110" name="直線單箭頭接點 72">
              <a:extLst>
                <a:ext uri="{FF2B5EF4-FFF2-40B4-BE49-F238E27FC236}">
                  <a16:creationId xmlns:a16="http://schemas.microsoft.com/office/drawing/2014/main" id="{C582BFA6-1BE8-4106-B074-E317D3601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45" y="5969393"/>
              <a:ext cx="60101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76">
                  <a:extLst>
                    <a:ext uri="{FF2B5EF4-FFF2-40B4-BE49-F238E27FC236}">
                      <a16:creationId xmlns:a16="http://schemas.microsoft.com/office/drawing/2014/main" id="{2AFEADB6-FA31-480C-A6AC-8E917CC702A3}"/>
                    </a:ext>
                  </a:extLst>
                </p:cNvPr>
                <p:cNvSpPr txBox="1"/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02CE3497-4F32-4842-A9B4-09D875899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2195" r="-97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95">
                <a:extLst>
                  <a:ext uri="{FF2B5EF4-FFF2-40B4-BE49-F238E27FC236}">
                    <a16:creationId xmlns:a16="http://schemas.microsoft.com/office/drawing/2014/main" id="{B8EEDA21-A406-4702-8B5F-76963BFA1C2D}"/>
                  </a:ext>
                </a:extLst>
              </p:cNvPr>
              <p:cNvSpPr txBox="1"/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12" name="文字方塊 95">
                <a:extLst>
                  <a:ext uri="{FF2B5EF4-FFF2-40B4-BE49-F238E27FC236}">
                    <a16:creationId xmlns:a16="http://schemas.microsoft.com/office/drawing/2014/main" id="{B8EEDA21-A406-4702-8B5F-76963BFA1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blipFill>
                <a:blip r:embed="rId15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01">
                <a:extLst>
                  <a:ext uri="{FF2B5EF4-FFF2-40B4-BE49-F238E27FC236}">
                    <a16:creationId xmlns:a16="http://schemas.microsoft.com/office/drawing/2014/main" id="{D5495C5E-C0DC-4594-9C92-5EE90BFC5327}"/>
                  </a:ext>
                </a:extLst>
              </p:cNvPr>
              <p:cNvSpPr txBox="1"/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13" name="文字方塊 101">
                <a:extLst>
                  <a:ext uri="{FF2B5EF4-FFF2-40B4-BE49-F238E27FC236}">
                    <a16:creationId xmlns:a16="http://schemas.microsoft.com/office/drawing/2014/main" id="{D5495C5E-C0DC-4594-9C92-5EE90BFC5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02">
                <a:extLst>
                  <a:ext uri="{FF2B5EF4-FFF2-40B4-BE49-F238E27FC236}">
                    <a16:creationId xmlns:a16="http://schemas.microsoft.com/office/drawing/2014/main" id="{397A8A50-F345-48F7-8B71-DA821C7616FC}"/>
                  </a:ext>
                </a:extLst>
              </p:cNvPr>
              <p:cNvSpPr txBox="1"/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14" name="文字方塊 102">
                <a:extLst>
                  <a:ext uri="{FF2B5EF4-FFF2-40B4-BE49-F238E27FC236}">
                    <a16:creationId xmlns:a16="http://schemas.microsoft.com/office/drawing/2014/main" id="{397A8A50-F345-48F7-8B71-DA821C761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blipFill>
                <a:blip r:embed="rId17"/>
                <a:stretch>
                  <a:fillRect l="-20000" r="-15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03">
                <a:extLst>
                  <a:ext uri="{FF2B5EF4-FFF2-40B4-BE49-F238E27FC236}">
                    <a16:creationId xmlns:a16="http://schemas.microsoft.com/office/drawing/2014/main" id="{46258472-34E2-4BBC-8743-5AEC5C00EDE0}"/>
                  </a:ext>
                </a:extLst>
              </p:cNvPr>
              <p:cNvSpPr txBox="1"/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</m:nary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15" name="文字方塊 103">
                <a:extLst>
                  <a:ext uri="{FF2B5EF4-FFF2-40B4-BE49-F238E27FC236}">
                    <a16:creationId xmlns:a16="http://schemas.microsoft.com/office/drawing/2014/main" id="{46258472-34E2-4BBC-8743-5AEC5C00E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字方塊 14">
            <a:extLst>
              <a:ext uri="{FF2B5EF4-FFF2-40B4-BE49-F238E27FC236}">
                <a16:creationId xmlns:a16="http://schemas.microsoft.com/office/drawing/2014/main" id="{2DF85F02-3F35-4B72-A993-153C9D3B469A}"/>
              </a:ext>
            </a:extLst>
          </p:cNvPr>
          <p:cNvSpPr txBox="1"/>
          <p:nvPr/>
        </p:nvSpPr>
        <p:spPr>
          <a:xfrm>
            <a:off x="6240875" y="4914697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small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7" name="文字方塊 106">
            <a:extLst>
              <a:ext uri="{FF2B5EF4-FFF2-40B4-BE49-F238E27FC236}">
                <a16:creationId xmlns:a16="http://schemas.microsoft.com/office/drawing/2014/main" id="{77DFE92B-0083-4062-8C79-C267D9202C89}"/>
              </a:ext>
            </a:extLst>
          </p:cNvPr>
          <p:cNvSpPr txBox="1"/>
          <p:nvPr/>
        </p:nvSpPr>
        <p:spPr>
          <a:xfrm>
            <a:off x="6206008" y="6139036"/>
            <a:ext cx="140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118" name="群組 23">
            <a:extLst>
              <a:ext uri="{FF2B5EF4-FFF2-40B4-BE49-F238E27FC236}">
                <a16:creationId xmlns:a16="http://schemas.microsoft.com/office/drawing/2014/main" id="{8B4A636E-ECB9-4538-91BE-F1B6F5BE1157}"/>
              </a:ext>
            </a:extLst>
          </p:cNvPr>
          <p:cNvGrpSpPr/>
          <p:nvPr/>
        </p:nvGrpSpPr>
        <p:grpSpPr>
          <a:xfrm>
            <a:off x="5468856" y="4536206"/>
            <a:ext cx="538582" cy="467726"/>
            <a:chOff x="2861033" y="4573258"/>
            <a:chExt cx="538582" cy="467726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BB6D5DC0-7D52-42C8-BFC8-DEBA8C63B76B}"/>
                </a:ext>
              </a:extLst>
            </p:cNvPr>
            <p:cNvSpPr/>
            <p:nvPr/>
          </p:nvSpPr>
          <p:spPr>
            <a:xfrm>
              <a:off x="2861033" y="4573258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1">
                  <a:extLst>
                    <a:ext uri="{FF2B5EF4-FFF2-40B4-BE49-F238E27FC236}">
                      <a16:creationId xmlns:a16="http://schemas.microsoft.com/office/drawing/2014/main" id="{16E70E89-F545-4528-B2C2-8F278EE8AC83}"/>
                    </a:ext>
                  </a:extLst>
                </p:cNvPr>
                <p:cNvSpPr txBox="1"/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750D2FBB-DF14-408C-8940-4DFAF7C5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0000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群組 24">
            <a:extLst>
              <a:ext uri="{FF2B5EF4-FFF2-40B4-BE49-F238E27FC236}">
                <a16:creationId xmlns:a16="http://schemas.microsoft.com/office/drawing/2014/main" id="{E38C774A-F0D7-484E-9E0E-455424C11D9F}"/>
              </a:ext>
            </a:extLst>
          </p:cNvPr>
          <p:cNvGrpSpPr/>
          <p:nvPr/>
        </p:nvGrpSpPr>
        <p:grpSpPr>
          <a:xfrm>
            <a:off x="5484112" y="5757089"/>
            <a:ext cx="538582" cy="467726"/>
            <a:chOff x="2852460" y="5866704"/>
            <a:chExt cx="538582" cy="467726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D79096C-DB42-4915-808D-533568673696}"/>
                </a:ext>
              </a:extLst>
            </p:cNvPr>
            <p:cNvSpPr/>
            <p:nvPr/>
          </p:nvSpPr>
          <p:spPr>
            <a:xfrm>
              <a:off x="2852460" y="5866704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13">
                  <a:extLst>
                    <a:ext uri="{FF2B5EF4-FFF2-40B4-BE49-F238E27FC236}">
                      <a16:creationId xmlns:a16="http://schemas.microsoft.com/office/drawing/2014/main" id="{E2DBBCDC-A8F9-4355-B3B1-883AA52BA016}"/>
                    </a:ext>
                  </a:extLst>
                </p:cNvPr>
                <p:cNvSpPr txBox="1"/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B1EDAC8-55DA-4209-B744-3EC1576C7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11667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字方塊 30">
                <a:extLst>
                  <a:ext uri="{FF2B5EF4-FFF2-40B4-BE49-F238E27FC236}">
                    <a16:creationId xmlns:a16="http://schemas.microsoft.com/office/drawing/2014/main" id="{3109024C-4BAE-493B-88F0-7E4487A6896F}"/>
                  </a:ext>
                </a:extLst>
              </p:cNvPr>
              <p:cNvSpPr txBox="1"/>
              <p:nvPr/>
            </p:nvSpPr>
            <p:spPr>
              <a:xfrm>
                <a:off x="4117601" y="5692079"/>
                <a:ext cx="840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24" name="文字方塊 30">
                <a:extLst>
                  <a:ext uri="{FF2B5EF4-FFF2-40B4-BE49-F238E27FC236}">
                    <a16:creationId xmlns:a16="http://schemas.microsoft.com/office/drawing/2014/main" id="{3109024C-4BAE-493B-88F0-7E4487A6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01" y="5692079"/>
                <a:ext cx="840936" cy="369332"/>
              </a:xfrm>
              <a:prstGeom prst="rect">
                <a:avLst/>
              </a:prstGeom>
              <a:blipFill>
                <a:blip r:embed="rId21"/>
                <a:stretch>
                  <a:fillRect l="-7246" r="-2174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17">
                <a:extLst>
                  <a:ext uri="{FF2B5EF4-FFF2-40B4-BE49-F238E27FC236}">
                    <a16:creationId xmlns:a16="http://schemas.microsoft.com/office/drawing/2014/main" id="{121E27BB-3E56-4577-BEAE-7F42A0D58EAB}"/>
                  </a:ext>
                </a:extLst>
              </p:cNvPr>
              <p:cNvSpPr txBox="1"/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y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25" name="文字方塊 117">
                <a:extLst>
                  <a:ext uri="{FF2B5EF4-FFF2-40B4-BE49-F238E27FC236}">
                    <a16:creationId xmlns:a16="http://schemas.microsoft.com/office/drawing/2014/main" id="{121E27BB-3E56-4577-BEAE-7F42A0D58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blipFill>
                <a:blip r:embed="rId22"/>
                <a:stretch>
                  <a:fillRect l="-9615" r="-1153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1">
                <a:extLst>
                  <a:ext uri="{FF2B5EF4-FFF2-40B4-BE49-F238E27FC236}">
                    <a16:creationId xmlns:a16="http://schemas.microsoft.com/office/drawing/2014/main" id="{C451B48C-94B1-4BB5-95FF-BA0236597FB9}"/>
                  </a:ext>
                </a:extLst>
              </p:cNvPr>
              <p:cNvSpPr txBox="1"/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e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26" name="文字方塊 121">
                <a:extLst>
                  <a:ext uri="{FF2B5EF4-FFF2-40B4-BE49-F238E27FC236}">
                    <a16:creationId xmlns:a16="http://schemas.microsoft.com/office/drawing/2014/main" id="{C451B48C-94B1-4BB5-95FF-BA0236597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blipFill>
                <a:blip r:embed="rId23"/>
                <a:stretch>
                  <a:fillRect l="-9709" r="-5825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2">
                <a:extLst>
                  <a:ext uri="{FF2B5EF4-FFF2-40B4-BE49-F238E27FC236}">
                    <a16:creationId xmlns:a16="http://schemas.microsoft.com/office/drawing/2014/main" id="{891EE468-D4BF-44F5-ACAB-DFBCBED26F5E}"/>
                  </a:ext>
                </a:extLst>
              </p:cNvPr>
              <p:cNvSpPr txBox="1"/>
              <p:nvPr/>
            </p:nvSpPr>
            <p:spPr>
              <a:xfrm>
                <a:off x="729909" y="6000536"/>
                <a:ext cx="6460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zh-TW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27" name="文字方塊 122">
                <a:extLst>
                  <a:ext uri="{FF2B5EF4-FFF2-40B4-BE49-F238E27FC236}">
                    <a16:creationId xmlns:a16="http://schemas.microsoft.com/office/drawing/2014/main" id="{891EE468-D4BF-44F5-ACAB-DFBCBED26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9" y="6000536"/>
                <a:ext cx="646011" cy="369332"/>
              </a:xfrm>
              <a:prstGeom prst="rect">
                <a:avLst/>
              </a:prstGeom>
              <a:blipFill>
                <a:blip r:embed="rId24"/>
                <a:stretch>
                  <a:fillRect l="-9434" r="-10377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文字方塊 123">
            <a:extLst>
              <a:ext uri="{FF2B5EF4-FFF2-40B4-BE49-F238E27FC236}">
                <a16:creationId xmlns:a16="http://schemas.microsoft.com/office/drawing/2014/main" id="{87880D5F-3760-4D87-B054-5D429BABAF25}"/>
              </a:ext>
            </a:extLst>
          </p:cNvPr>
          <p:cNvSpPr txBox="1"/>
          <p:nvPr/>
        </p:nvSpPr>
        <p:spPr>
          <a:xfrm>
            <a:off x="671946" y="6184669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9" name="矩形: 圓角 31">
            <a:extLst>
              <a:ext uri="{FF2B5EF4-FFF2-40B4-BE49-F238E27FC236}">
                <a16:creationId xmlns:a16="http://schemas.microsoft.com/office/drawing/2014/main" id="{B34D88F8-0663-47F2-8054-D9507D9FE595}"/>
              </a:ext>
            </a:extLst>
          </p:cNvPr>
          <p:cNvSpPr/>
          <p:nvPr/>
        </p:nvSpPr>
        <p:spPr>
          <a:xfrm>
            <a:off x="1961413" y="3445882"/>
            <a:ext cx="1514503" cy="4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smooth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0" name="矩形: 圓角 66">
            <a:extLst>
              <a:ext uri="{FF2B5EF4-FFF2-40B4-BE49-F238E27FC236}">
                <a16:creationId xmlns:a16="http://schemas.microsoft.com/office/drawing/2014/main" id="{1AA02E74-30A8-4FB3-92F7-F25FF962CCC3}"/>
              </a:ext>
            </a:extLst>
          </p:cNvPr>
          <p:cNvSpPr/>
          <p:nvPr/>
        </p:nvSpPr>
        <p:spPr>
          <a:xfrm rot="16200000">
            <a:off x="702417" y="2652534"/>
            <a:ext cx="1286058" cy="4270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steep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1" name="右大括弧 7">
            <a:extLst>
              <a:ext uri="{FF2B5EF4-FFF2-40B4-BE49-F238E27FC236}">
                <a16:creationId xmlns:a16="http://schemas.microsoft.com/office/drawing/2014/main" id="{0032FEA5-D1AF-4FEF-BB97-9B4F76BC93D0}"/>
              </a:ext>
            </a:extLst>
          </p:cNvPr>
          <p:cNvSpPr/>
          <p:nvPr/>
        </p:nvSpPr>
        <p:spPr>
          <a:xfrm>
            <a:off x="7467082" y="4564193"/>
            <a:ext cx="580444" cy="1693752"/>
          </a:xfrm>
          <a:prstGeom prst="rightBrace">
            <a:avLst>
              <a:gd name="adj1" fmla="val 2802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2" name="文字方塊 68">
            <a:extLst>
              <a:ext uri="{FF2B5EF4-FFF2-40B4-BE49-F238E27FC236}">
                <a16:creationId xmlns:a16="http://schemas.microsoft.com/office/drawing/2014/main" id="{48306C1E-C58C-45EB-88AB-F874B2EAE646}"/>
              </a:ext>
            </a:extLst>
          </p:cNvPr>
          <p:cNvSpPr txBox="1"/>
          <p:nvPr/>
        </p:nvSpPr>
        <p:spPr>
          <a:xfrm>
            <a:off x="7994851" y="4957783"/>
            <a:ext cx="99451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same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range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3" name="箭號: 向下 8">
            <a:extLst>
              <a:ext uri="{FF2B5EF4-FFF2-40B4-BE49-F238E27FC236}">
                <a16:creationId xmlns:a16="http://schemas.microsoft.com/office/drawing/2014/main" id="{DAC3D587-E9F8-4C28-9BFB-B160BEF7956D}"/>
              </a:ext>
            </a:extLst>
          </p:cNvPr>
          <p:cNvSpPr/>
          <p:nvPr/>
        </p:nvSpPr>
        <p:spPr>
          <a:xfrm flipV="1">
            <a:off x="8292616" y="4104923"/>
            <a:ext cx="387476" cy="76593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4" name="文字方塊 71">
            <a:extLst>
              <a:ext uri="{FF2B5EF4-FFF2-40B4-BE49-F238E27FC236}">
                <a16:creationId xmlns:a16="http://schemas.microsoft.com/office/drawing/2014/main" id="{D54D9632-F7F3-4A1C-9580-DD93D9C7B672}"/>
              </a:ext>
            </a:extLst>
          </p:cNvPr>
          <p:cNvSpPr txBox="1"/>
          <p:nvPr/>
        </p:nvSpPr>
        <p:spPr>
          <a:xfrm>
            <a:off x="2503963" y="3989929"/>
            <a:ext cx="140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5" name="文字方塊 73">
            <a:extLst>
              <a:ext uri="{FF2B5EF4-FFF2-40B4-BE49-F238E27FC236}">
                <a16:creationId xmlns:a16="http://schemas.microsoft.com/office/drawing/2014/main" id="{474C061D-7338-4ABA-B75E-4338B1CBF307}"/>
              </a:ext>
            </a:extLst>
          </p:cNvPr>
          <p:cNvSpPr txBox="1"/>
          <p:nvPr/>
        </p:nvSpPr>
        <p:spPr>
          <a:xfrm>
            <a:off x="2119750" y="5169050"/>
            <a:ext cx="140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large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6" name="矩形: 圓角 9">
            <a:extLst>
              <a:ext uri="{FF2B5EF4-FFF2-40B4-BE49-F238E27FC236}">
                <a16:creationId xmlns:a16="http://schemas.microsoft.com/office/drawing/2014/main" id="{6C39FBB7-ABDA-4251-9A38-D30FC70AB461}"/>
              </a:ext>
            </a:extLst>
          </p:cNvPr>
          <p:cNvSpPr/>
          <p:nvPr/>
        </p:nvSpPr>
        <p:spPr>
          <a:xfrm>
            <a:off x="7994851" y="4913292"/>
            <a:ext cx="994512" cy="90038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16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17" grpId="0"/>
      <p:bldP spid="124" grpId="0"/>
      <p:bldP spid="125" grpId="0"/>
      <p:bldP spid="126" grpId="0"/>
      <p:bldP spid="127" grpId="0"/>
      <p:bldP spid="128" grpId="0"/>
      <p:bldP spid="131" grpId="0" animBg="1"/>
      <p:bldP spid="132" grpId="0" animBg="1"/>
      <p:bldP spid="133" grpId="0" animBg="1"/>
      <p:bldP spid="134" grpId="0"/>
      <p:bldP spid="135" grpId="0"/>
      <p:bldP spid="13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Normalization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E5960959-57DB-4368-80AE-059A316B3904}"/>
              </a:ext>
            </a:extLst>
          </p:cNvPr>
          <p:cNvSpPr txBox="1">
            <a:spLocks/>
          </p:cNvSpPr>
          <p:nvPr/>
        </p:nvSpPr>
        <p:spPr>
          <a:xfrm>
            <a:off x="-889517" y="12062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Feature Normalization 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grpSp>
        <p:nvGrpSpPr>
          <p:cNvPr id="9" name="群組 9">
            <a:extLst>
              <a:ext uri="{FF2B5EF4-FFF2-40B4-BE49-F238E27FC236}">
                <a16:creationId xmlns:a16="http://schemas.microsoft.com/office/drawing/2014/main" id="{70DFDE08-B859-49F0-A4AD-D28BAFB1650A}"/>
              </a:ext>
            </a:extLst>
          </p:cNvPr>
          <p:cNvGrpSpPr/>
          <p:nvPr/>
        </p:nvGrpSpPr>
        <p:grpSpPr>
          <a:xfrm>
            <a:off x="702221" y="1948110"/>
            <a:ext cx="600796" cy="2380593"/>
            <a:chOff x="1387366" y="2569780"/>
            <a:chExt cx="600796" cy="238059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459DED7-BF31-4F39-B82B-A0A9B606A5CA}"/>
                </a:ext>
              </a:extLst>
            </p:cNvPr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1" name="橢圓 4">
              <a:extLst>
                <a:ext uri="{FF2B5EF4-FFF2-40B4-BE49-F238E27FC236}">
                  <a16:creationId xmlns:a16="http://schemas.microsoft.com/office/drawing/2014/main" id="{D0DDCEED-1F2D-441B-A0C9-503B16FFEFF4}"/>
                </a:ext>
              </a:extLst>
            </p:cNvPr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橢圓 5">
              <a:extLst>
                <a:ext uri="{FF2B5EF4-FFF2-40B4-BE49-F238E27FC236}">
                  <a16:creationId xmlns:a16="http://schemas.microsoft.com/office/drawing/2014/main" id="{CC021C32-423B-40B2-BC81-09BCE91AE3DD}"/>
                </a:ext>
              </a:extLst>
            </p:cNvPr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3" name="橢圓 6">
              <a:extLst>
                <a:ext uri="{FF2B5EF4-FFF2-40B4-BE49-F238E27FC236}">
                  <a16:creationId xmlns:a16="http://schemas.microsoft.com/office/drawing/2014/main" id="{952E74BC-8A4F-4C0D-A6F9-3D392673F0C3}"/>
                </a:ext>
              </a:extLst>
            </p:cNvPr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文字方塊 7">
              <a:extLst>
                <a:ext uri="{FF2B5EF4-FFF2-40B4-BE49-F238E27FC236}">
                  <a16:creationId xmlns:a16="http://schemas.microsoft.com/office/drawing/2014/main" id="{5035B3FA-090A-460B-BBCC-CC9A75BBCE04}"/>
                </a:ext>
              </a:extLst>
            </p:cNvPr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橢圓 8">
              <a:extLst>
                <a:ext uri="{FF2B5EF4-FFF2-40B4-BE49-F238E27FC236}">
                  <a16:creationId xmlns:a16="http://schemas.microsoft.com/office/drawing/2014/main" id="{0499D6D3-F139-46DE-8084-611263FDD4AA}"/>
                </a:ext>
              </a:extLst>
            </p:cNvPr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grpSp>
        <p:nvGrpSpPr>
          <p:cNvPr id="16" name="群組 10">
            <a:extLst>
              <a:ext uri="{FF2B5EF4-FFF2-40B4-BE49-F238E27FC236}">
                <a16:creationId xmlns:a16="http://schemas.microsoft.com/office/drawing/2014/main" id="{F55D1766-059C-4460-9E50-266B5AED922B}"/>
              </a:ext>
            </a:extLst>
          </p:cNvPr>
          <p:cNvGrpSpPr/>
          <p:nvPr/>
        </p:nvGrpSpPr>
        <p:grpSpPr>
          <a:xfrm>
            <a:off x="1652908" y="1948110"/>
            <a:ext cx="600796" cy="2380593"/>
            <a:chOff x="1387366" y="2569780"/>
            <a:chExt cx="600796" cy="238059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6E51F-A5B2-44AA-883E-9F588966D2AB}"/>
                </a:ext>
              </a:extLst>
            </p:cNvPr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8" name="橢圓 12">
              <a:extLst>
                <a:ext uri="{FF2B5EF4-FFF2-40B4-BE49-F238E27FC236}">
                  <a16:creationId xmlns:a16="http://schemas.microsoft.com/office/drawing/2014/main" id="{1A49C155-EB12-4C26-B779-B4272B8AE993}"/>
                </a:ext>
              </a:extLst>
            </p:cNvPr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9" name="橢圓 13">
              <a:extLst>
                <a:ext uri="{FF2B5EF4-FFF2-40B4-BE49-F238E27FC236}">
                  <a16:creationId xmlns:a16="http://schemas.microsoft.com/office/drawing/2014/main" id="{2A12EC8B-0B5D-4C68-9578-12212CC7DC18}"/>
                </a:ext>
              </a:extLst>
            </p:cNvPr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0" name="橢圓 14">
              <a:extLst>
                <a:ext uri="{FF2B5EF4-FFF2-40B4-BE49-F238E27FC236}">
                  <a16:creationId xmlns:a16="http://schemas.microsoft.com/office/drawing/2014/main" id="{0F1206ED-3EE5-4CF9-8ACF-F629ADF8D999}"/>
                </a:ext>
              </a:extLst>
            </p:cNvPr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1" name="文字方塊 15">
              <a:extLst>
                <a:ext uri="{FF2B5EF4-FFF2-40B4-BE49-F238E27FC236}">
                  <a16:creationId xmlns:a16="http://schemas.microsoft.com/office/drawing/2014/main" id="{D38C4567-01CB-4811-B3FB-033CFC7685D9}"/>
                </a:ext>
              </a:extLst>
            </p:cNvPr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2" name="橢圓 16">
              <a:extLst>
                <a:ext uri="{FF2B5EF4-FFF2-40B4-BE49-F238E27FC236}">
                  <a16:creationId xmlns:a16="http://schemas.microsoft.com/office/drawing/2014/main" id="{37CCEDC3-47E3-4961-8102-3A743185E397}"/>
                </a:ext>
              </a:extLst>
            </p:cNvPr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grpSp>
        <p:nvGrpSpPr>
          <p:cNvPr id="23" name="群組 17">
            <a:extLst>
              <a:ext uri="{FF2B5EF4-FFF2-40B4-BE49-F238E27FC236}">
                <a16:creationId xmlns:a16="http://schemas.microsoft.com/office/drawing/2014/main" id="{2AA01FBF-1A95-44C4-9B10-C3BFD1997154}"/>
              </a:ext>
            </a:extLst>
          </p:cNvPr>
          <p:cNvGrpSpPr/>
          <p:nvPr/>
        </p:nvGrpSpPr>
        <p:grpSpPr>
          <a:xfrm>
            <a:off x="2597885" y="1948110"/>
            <a:ext cx="600796" cy="2380593"/>
            <a:chOff x="1387366" y="2569780"/>
            <a:chExt cx="600796" cy="238059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4D51790-080E-4B48-B8A7-B6F852D6B162}"/>
                </a:ext>
              </a:extLst>
            </p:cNvPr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5" name="橢圓 19">
              <a:extLst>
                <a:ext uri="{FF2B5EF4-FFF2-40B4-BE49-F238E27FC236}">
                  <a16:creationId xmlns:a16="http://schemas.microsoft.com/office/drawing/2014/main" id="{DD406804-03E9-48E4-98DC-4020D26C0777}"/>
                </a:ext>
              </a:extLst>
            </p:cNvPr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6" name="橢圓 20">
              <a:extLst>
                <a:ext uri="{FF2B5EF4-FFF2-40B4-BE49-F238E27FC236}">
                  <a16:creationId xmlns:a16="http://schemas.microsoft.com/office/drawing/2014/main" id="{5930A1E6-69AB-401F-A36B-BE7F9BD6CA42}"/>
                </a:ext>
              </a:extLst>
            </p:cNvPr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7" name="橢圓 21">
              <a:extLst>
                <a:ext uri="{FF2B5EF4-FFF2-40B4-BE49-F238E27FC236}">
                  <a16:creationId xmlns:a16="http://schemas.microsoft.com/office/drawing/2014/main" id="{AFA45619-93C4-4857-897B-20F2BFD51413}"/>
                </a:ext>
              </a:extLst>
            </p:cNvPr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8" name="文字方塊 22">
              <a:extLst>
                <a:ext uri="{FF2B5EF4-FFF2-40B4-BE49-F238E27FC236}">
                  <a16:creationId xmlns:a16="http://schemas.microsoft.com/office/drawing/2014/main" id="{6287C3E8-987B-4C27-851B-093BAC93F97C}"/>
                </a:ext>
              </a:extLst>
            </p:cNvPr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9" name="橢圓 23">
              <a:extLst>
                <a:ext uri="{FF2B5EF4-FFF2-40B4-BE49-F238E27FC236}">
                  <a16:creationId xmlns:a16="http://schemas.microsoft.com/office/drawing/2014/main" id="{C96A4728-E6E9-4228-9248-FB4620A7B4CD}"/>
                </a:ext>
              </a:extLst>
            </p:cNvPr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grpSp>
        <p:nvGrpSpPr>
          <p:cNvPr id="30" name="群組 24">
            <a:extLst>
              <a:ext uri="{FF2B5EF4-FFF2-40B4-BE49-F238E27FC236}">
                <a16:creationId xmlns:a16="http://schemas.microsoft.com/office/drawing/2014/main" id="{6EC12625-2A01-40F2-95AC-5F759CBB3F04}"/>
              </a:ext>
            </a:extLst>
          </p:cNvPr>
          <p:cNvGrpSpPr/>
          <p:nvPr/>
        </p:nvGrpSpPr>
        <p:grpSpPr>
          <a:xfrm>
            <a:off x="5686331" y="1948110"/>
            <a:ext cx="600796" cy="2380593"/>
            <a:chOff x="1387366" y="2569780"/>
            <a:chExt cx="600796" cy="238059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90B098C-3FBD-46B9-961A-1949A6D284C5}"/>
                </a:ext>
              </a:extLst>
            </p:cNvPr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32" name="橢圓 26">
              <a:extLst>
                <a:ext uri="{FF2B5EF4-FFF2-40B4-BE49-F238E27FC236}">
                  <a16:creationId xmlns:a16="http://schemas.microsoft.com/office/drawing/2014/main" id="{AADE0DE3-B8D1-40B9-BD7C-DF4C87C1C732}"/>
                </a:ext>
              </a:extLst>
            </p:cNvPr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33" name="橢圓 27">
              <a:extLst>
                <a:ext uri="{FF2B5EF4-FFF2-40B4-BE49-F238E27FC236}">
                  <a16:creationId xmlns:a16="http://schemas.microsoft.com/office/drawing/2014/main" id="{6E6B5510-1D61-4CDA-9C8A-11843D48E37D}"/>
                </a:ext>
              </a:extLst>
            </p:cNvPr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34" name="橢圓 28">
              <a:extLst>
                <a:ext uri="{FF2B5EF4-FFF2-40B4-BE49-F238E27FC236}">
                  <a16:creationId xmlns:a16="http://schemas.microsoft.com/office/drawing/2014/main" id="{A2958A22-533C-4F18-9BAF-CA9BB7C29E4E}"/>
                </a:ext>
              </a:extLst>
            </p:cNvPr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35" name="文字方塊 29">
              <a:extLst>
                <a:ext uri="{FF2B5EF4-FFF2-40B4-BE49-F238E27FC236}">
                  <a16:creationId xmlns:a16="http://schemas.microsoft.com/office/drawing/2014/main" id="{34D8F60C-F524-4052-A926-0FB351A07186}"/>
                </a:ext>
              </a:extLst>
            </p:cNvPr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36" name="橢圓 30">
              <a:extLst>
                <a:ext uri="{FF2B5EF4-FFF2-40B4-BE49-F238E27FC236}">
                  <a16:creationId xmlns:a16="http://schemas.microsoft.com/office/drawing/2014/main" id="{DDB9AD64-E3BE-499C-9DC6-E80DD39B6D28}"/>
                </a:ext>
              </a:extLst>
            </p:cNvPr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grpSp>
        <p:nvGrpSpPr>
          <p:cNvPr id="37" name="群組 31">
            <a:extLst>
              <a:ext uri="{FF2B5EF4-FFF2-40B4-BE49-F238E27FC236}">
                <a16:creationId xmlns:a16="http://schemas.microsoft.com/office/drawing/2014/main" id="{AB4352B2-AF6A-460E-B057-936B69003CCE}"/>
              </a:ext>
            </a:extLst>
          </p:cNvPr>
          <p:cNvGrpSpPr/>
          <p:nvPr/>
        </p:nvGrpSpPr>
        <p:grpSpPr>
          <a:xfrm>
            <a:off x="4142108" y="1948110"/>
            <a:ext cx="600796" cy="2380593"/>
            <a:chOff x="1387366" y="2569780"/>
            <a:chExt cx="600796" cy="238059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426E92F-1D01-47DC-9E22-BCB6B9F663EA}"/>
                </a:ext>
              </a:extLst>
            </p:cNvPr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39" name="橢圓 33">
              <a:extLst>
                <a:ext uri="{FF2B5EF4-FFF2-40B4-BE49-F238E27FC236}">
                  <a16:creationId xmlns:a16="http://schemas.microsoft.com/office/drawing/2014/main" id="{B9544421-664A-496E-9D2A-847BB6FF20D1}"/>
                </a:ext>
              </a:extLst>
            </p:cNvPr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40" name="橢圓 34">
              <a:extLst>
                <a:ext uri="{FF2B5EF4-FFF2-40B4-BE49-F238E27FC236}">
                  <a16:creationId xmlns:a16="http://schemas.microsoft.com/office/drawing/2014/main" id="{C605E393-09AC-42BC-9666-B0ABCC251A89}"/>
                </a:ext>
              </a:extLst>
            </p:cNvPr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41" name="橢圓 35">
              <a:extLst>
                <a:ext uri="{FF2B5EF4-FFF2-40B4-BE49-F238E27FC236}">
                  <a16:creationId xmlns:a16="http://schemas.microsoft.com/office/drawing/2014/main" id="{9706ED82-9D48-4EC8-A4EE-BBC41DDEEA66}"/>
                </a:ext>
              </a:extLst>
            </p:cNvPr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42" name="文字方塊 36">
              <a:extLst>
                <a:ext uri="{FF2B5EF4-FFF2-40B4-BE49-F238E27FC236}">
                  <a16:creationId xmlns:a16="http://schemas.microsoft.com/office/drawing/2014/main" id="{B4E1D7AF-27BB-46D7-88A2-830ADD332E55}"/>
                </a:ext>
              </a:extLst>
            </p:cNvPr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43" name="橢圓 37">
              <a:extLst>
                <a:ext uri="{FF2B5EF4-FFF2-40B4-BE49-F238E27FC236}">
                  <a16:creationId xmlns:a16="http://schemas.microsoft.com/office/drawing/2014/main" id="{B2BCF1AE-F868-4A1E-AB7F-AAAED4359EEC}"/>
                </a:ext>
              </a:extLst>
            </p:cNvPr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44" name="文字方塊 38">
            <a:extLst>
              <a:ext uri="{FF2B5EF4-FFF2-40B4-BE49-F238E27FC236}">
                <a16:creationId xmlns:a16="http://schemas.microsoft.com/office/drawing/2014/main" id="{898FDC0B-30AA-483B-8C99-318F06C9639C}"/>
              </a:ext>
            </a:extLst>
          </p:cNvPr>
          <p:cNvSpPr txBox="1"/>
          <p:nvPr/>
        </p:nvSpPr>
        <p:spPr>
          <a:xfrm>
            <a:off x="3177606" y="2735286"/>
            <a:ext cx="8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……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5" name="文字方塊 39">
            <a:extLst>
              <a:ext uri="{FF2B5EF4-FFF2-40B4-BE49-F238E27FC236}">
                <a16:creationId xmlns:a16="http://schemas.microsoft.com/office/drawing/2014/main" id="{47052E03-9A07-441B-8AC3-D9DB1AFC5794}"/>
              </a:ext>
            </a:extLst>
          </p:cNvPr>
          <p:cNvSpPr txBox="1"/>
          <p:nvPr/>
        </p:nvSpPr>
        <p:spPr>
          <a:xfrm>
            <a:off x="4760143" y="2735285"/>
            <a:ext cx="8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……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0">
                <a:extLst>
                  <a:ext uri="{FF2B5EF4-FFF2-40B4-BE49-F238E27FC236}">
                    <a16:creationId xmlns:a16="http://schemas.microsoft.com/office/drawing/2014/main" id="{5283A5B2-9BD9-45EE-AFB5-02A4513BB113}"/>
                  </a:ext>
                </a:extLst>
              </p:cNvPr>
              <p:cNvSpPr txBox="1"/>
              <p:nvPr/>
            </p:nvSpPr>
            <p:spPr>
              <a:xfrm>
                <a:off x="770993" y="1536408"/>
                <a:ext cx="46051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46" name="文字方塊 40">
                <a:extLst>
                  <a:ext uri="{FF2B5EF4-FFF2-40B4-BE49-F238E27FC236}">
                    <a16:creationId xmlns:a16="http://schemas.microsoft.com/office/drawing/2014/main" id="{5283A5B2-9BD9-45EE-AFB5-02A4513B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3" y="1536408"/>
                <a:ext cx="460511" cy="440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1">
                <a:extLst>
                  <a:ext uri="{FF2B5EF4-FFF2-40B4-BE49-F238E27FC236}">
                    <a16:creationId xmlns:a16="http://schemas.microsoft.com/office/drawing/2014/main" id="{9206FF4F-98F7-43F1-A119-203985F8F1C5}"/>
                  </a:ext>
                </a:extLst>
              </p:cNvPr>
              <p:cNvSpPr txBox="1"/>
              <p:nvPr/>
            </p:nvSpPr>
            <p:spPr>
              <a:xfrm>
                <a:off x="1708055" y="1527993"/>
                <a:ext cx="46051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47" name="文字方塊 41">
                <a:extLst>
                  <a:ext uri="{FF2B5EF4-FFF2-40B4-BE49-F238E27FC236}">
                    <a16:creationId xmlns:a16="http://schemas.microsoft.com/office/drawing/2014/main" id="{9206FF4F-98F7-43F1-A119-203985F8F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55" y="1527993"/>
                <a:ext cx="460511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2">
                <a:extLst>
                  <a:ext uri="{FF2B5EF4-FFF2-40B4-BE49-F238E27FC236}">
                    <a16:creationId xmlns:a16="http://schemas.microsoft.com/office/drawing/2014/main" id="{F97EA57B-E1A7-48D0-9633-24561A037A71}"/>
                  </a:ext>
                </a:extLst>
              </p:cNvPr>
              <p:cNvSpPr txBox="1"/>
              <p:nvPr/>
            </p:nvSpPr>
            <p:spPr>
              <a:xfrm>
                <a:off x="2645117" y="1534515"/>
                <a:ext cx="46051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2">
                <a:extLst>
                  <a:ext uri="{FF2B5EF4-FFF2-40B4-BE49-F238E27FC236}">
                    <a16:creationId xmlns:a16="http://schemas.microsoft.com/office/drawing/2014/main" id="{F97EA57B-E1A7-48D0-9633-24561A037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17" y="1534515"/>
                <a:ext cx="460511" cy="440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3">
                <a:extLst>
                  <a:ext uri="{FF2B5EF4-FFF2-40B4-BE49-F238E27FC236}">
                    <a16:creationId xmlns:a16="http://schemas.microsoft.com/office/drawing/2014/main" id="{9822D348-B594-4E24-91EA-508A5ECE290B}"/>
                  </a:ext>
                </a:extLst>
              </p:cNvPr>
              <p:cNvSpPr txBox="1"/>
              <p:nvPr/>
            </p:nvSpPr>
            <p:spPr>
              <a:xfrm>
                <a:off x="4197255" y="1527993"/>
                <a:ext cx="454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49" name="文字方塊 43">
                <a:extLst>
                  <a:ext uri="{FF2B5EF4-FFF2-40B4-BE49-F238E27FC236}">
                    <a16:creationId xmlns:a16="http://schemas.microsoft.com/office/drawing/2014/main" id="{9822D348-B594-4E24-91EA-508A5ECE2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5" y="1527993"/>
                <a:ext cx="4548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4">
                <a:extLst>
                  <a:ext uri="{FF2B5EF4-FFF2-40B4-BE49-F238E27FC236}">
                    <a16:creationId xmlns:a16="http://schemas.microsoft.com/office/drawing/2014/main" id="{F4F3FE50-A82F-4F34-8C89-F6DBC1932394}"/>
                  </a:ext>
                </a:extLst>
              </p:cNvPr>
              <p:cNvSpPr txBox="1"/>
              <p:nvPr/>
            </p:nvSpPr>
            <p:spPr>
              <a:xfrm>
                <a:off x="5749393" y="1534515"/>
                <a:ext cx="486159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𝑹</m:t>
                          </m:r>
                        </m:sup>
                      </m:sSup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50" name="文字方塊 44">
                <a:extLst>
                  <a:ext uri="{FF2B5EF4-FFF2-40B4-BE49-F238E27FC236}">
                    <a16:creationId xmlns:a16="http://schemas.microsoft.com/office/drawing/2014/main" id="{F4F3FE50-A82F-4F34-8C89-F6DBC1932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393" y="1534515"/>
                <a:ext cx="486159" cy="438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45">
                <a:extLst>
                  <a:ext uri="{FF2B5EF4-FFF2-40B4-BE49-F238E27FC236}">
                    <a16:creationId xmlns:a16="http://schemas.microsoft.com/office/drawing/2014/main" id="{DC476595-6D25-4B2B-9BAE-017042D279BD}"/>
                  </a:ext>
                </a:extLst>
              </p:cNvPr>
              <p:cNvSpPr txBox="1"/>
              <p:nvPr/>
            </p:nvSpPr>
            <p:spPr>
              <a:xfrm>
                <a:off x="6588359" y="2871058"/>
                <a:ext cx="1736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rPr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45">
                <a:extLst>
                  <a:ext uri="{FF2B5EF4-FFF2-40B4-BE49-F238E27FC236}">
                    <a16:creationId xmlns:a16="http://schemas.microsoft.com/office/drawing/2014/main" id="{DC476595-6D25-4B2B-9BAE-017042D27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59" y="2871058"/>
                <a:ext cx="1736303" cy="523220"/>
              </a:xfrm>
              <a:prstGeom prst="rect">
                <a:avLst/>
              </a:prstGeom>
              <a:blipFill>
                <a:blip r:embed="rId8"/>
                <a:stretch>
                  <a:fillRect l="-7368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46">
                <a:extLst>
                  <a:ext uri="{FF2B5EF4-FFF2-40B4-BE49-F238E27FC236}">
                    <a16:creationId xmlns:a16="http://schemas.microsoft.com/office/drawing/2014/main" id="{03F1F492-DA9A-4656-881E-0CC235FEAA73}"/>
                  </a:ext>
                </a:extLst>
              </p:cNvPr>
              <p:cNvSpPr txBox="1"/>
              <p:nvPr/>
            </p:nvSpPr>
            <p:spPr>
              <a:xfrm>
                <a:off x="6588359" y="3450105"/>
                <a:ext cx="22833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rPr>
                  <a:t>standard deviation: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TW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52" name="文字方塊 46">
                <a:extLst>
                  <a:ext uri="{FF2B5EF4-FFF2-40B4-BE49-F238E27FC236}">
                    <a16:creationId xmlns:a16="http://schemas.microsoft.com/office/drawing/2014/main" id="{03F1F492-DA9A-4656-881E-0CC235FEA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59" y="3450105"/>
                <a:ext cx="2283392" cy="954107"/>
              </a:xfrm>
              <a:prstGeom prst="rect">
                <a:avLst/>
              </a:prstGeom>
              <a:blipFill>
                <a:blip r:embed="rId9"/>
                <a:stretch>
                  <a:fillRect l="-5615" t="-6410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47">
                <a:extLst>
                  <a:ext uri="{FF2B5EF4-FFF2-40B4-BE49-F238E27FC236}">
                    <a16:creationId xmlns:a16="http://schemas.microsoft.com/office/drawing/2014/main" id="{7AA13996-DC83-4BF2-A5A9-1095D410E6A7}"/>
                  </a:ext>
                </a:extLst>
              </p:cNvPr>
              <p:cNvSpPr txBox="1"/>
              <p:nvPr/>
            </p:nvSpPr>
            <p:spPr>
              <a:xfrm>
                <a:off x="1477774" y="4767716"/>
                <a:ext cx="2155525" cy="914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0" lang="en-US" altLang="zh-TW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TW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𝒓</m:t>
                          </m:r>
                        </m:sup>
                      </m:sSub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f>
                        <m:f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TW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zh-TW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𝒓</m:t>
                              </m:r>
                            </m:sup>
                          </m:sSub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53" name="文字方塊 47">
                <a:extLst>
                  <a:ext uri="{FF2B5EF4-FFF2-40B4-BE49-F238E27FC236}">
                    <a16:creationId xmlns:a16="http://schemas.microsoft.com/office/drawing/2014/main" id="{7AA13996-DC83-4BF2-A5A9-1095D410E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774" y="4767716"/>
                <a:ext cx="2155525" cy="9149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48">
            <a:extLst>
              <a:ext uri="{FF2B5EF4-FFF2-40B4-BE49-F238E27FC236}">
                <a16:creationId xmlns:a16="http://schemas.microsoft.com/office/drawing/2014/main" id="{9B901DA6-0AD8-48F6-A488-764DDCD748FF}"/>
              </a:ext>
            </a:extLst>
          </p:cNvPr>
          <p:cNvSpPr txBox="1"/>
          <p:nvPr/>
        </p:nvSpPr>
        <p:spPr>
          <a:xfrm>
            <a:off x="3867999" y="4730270"/>
            <a:ext cx="445666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The means of all dims are 0, and the variances are all 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0507534-8364-4E63-BF0A-29B7283C5640}"/>
              </a:ext>
            </a:extLst>
          </p:cNvPr>
          <p:cNvSpPr/>
          <p:nvPr/>
        </p:nvSpPr>
        <p:spPr>
          <a:xfrm>
            <a:off x="581999" y="2904900"/>
            <a:ext cx="5749443" cy="4344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0">
                <a:extLst>
                  <a:ext uri="{FF2B5EF4-FFF2-40B4-BE49-F238E27FC236}">
                    <a16:creationId xmlns:a16="http://schemas.microsoft.com/office/drawing/2014/main" id="{9212DF6E-3523-4C6B-952F-B0C6D026AF12}"/>
                  </a:ext>
                </a:extLst>
              </p:cNvPr>
              <p:cNvSpPr txBox="1"/>
              <p:nvPr/>
            </p:nvSpPr>
            <p:spPr>
              <a:xfrm>
                <a:off x="6588359" y="1857907"/>
                <a:ext cx="228339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rPr>
                  <a:t>For each dimension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黑体"/>
                    <a:cs typeface="+mn-cs"/>
                  </a:rPr>
                  <a:t>: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56" name="文字方塊 50">
                <a:extLst>
                  <a:ext uri="{FF2B5EF4-FFF2-40B4-BE49-F238E27FC236}">
                    <a16:creationId xmlns:a16="http://schemas.microsoft.com/office/drawing/2014/main" id="{9212DF6E-3523-4C6B-952F-B0C6D026A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59" y="1857907"/>
                <a:ext cx="2283393" cy="954107"/>
              </a:xfrm>
              <a:prstGeom prst="rect">
                <a:avLst/>
              </a:prstGeom>
              <a:blipFill>
                <a:blip r:embed="rId11"/>
                <a:stretch>
                  <a:fillRect l="-5615" t="-6410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>
            <a:extLst>
              <a:ext uri="{FF2B5EF4-FFF2-40B4-BE49-F238E27FC236}">
                <a16:creationId xmlns:a16="http://schemas.microsoft.com/office/drawing/2014/main" id="{C737E78C-3DD1-445F-B1B4-7A61FD205048}"/>
              </a:ext>
            </a:extLst>
          </p:cNvPr>
          <p:cNvSpPr/>
          <p:nvPr/>
        </p:nvSpPr>
        <p:spPr>
          <a:xfrm>
            <a:off x="4104428" y="2904900"/>
            <a:ext cx="521748" cy="4199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8" name="手繪多邊形 51">
            <a:extLst>
              <a:ext uri="{FF2B5EF4-FFF2-40B4-BE49-F238E27FC236}">
                <a16:creationId xmlns:a16="http://schemas.microsoft.com/office/drawing/2014/main" id="{BAFF6A08-8FC1-4347-B90B-55CAD932EBB4}"/>
              </a:ext>
            </a:extLst>
          </p:cNvPr>
          <p:cNvSpPr/>
          <p:nvPr/>
        </p:nvSpPr>
        <p:spPr>
          <a:xfrm>
            <a:off x="3053833" y="3081158"/>
            <a:ext cx="1056439" cy="1720513"/>
          </a:xfrm>
          <a:custGeom>
            <a:avLst/>
            <a:gdLst>
              <a:gd name="connsiteX0" fmla="*/ 2836190 w 2836190"/>
              <a:gd name="connsiteY0" fmla="*/ 0 h 2262753"/>
              <a:gd name="connsiteX1" fmla="*/ 1549831 w 2836190"/>
              <a:gd name="connsiteY1" fmla="*/ 464949 h 2262753"/>
              <a:gd name="connsiteX2" fmla="*/ 0 w 2836190"/>
              <a:gd name="connsiteY2" fmla="*/ 2262753 h 22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190" h="2262753">
                <a:moveTo>
                  <a:pt x="2836190" y="0"/>
                </a:moveTo>
                <a:cubicBezTo>
                  <a:pt x="2429359" y="43912"/>
                  <a:pt x="2022529" y="87824"/>
                  <a:pt x="1549831" y="464949"/>
                </a:cubicBezTo>
                <a:cubicBezTo>
                  <a:pt x="1077133" y="842074"/>
                  <a:pt x="538566" y="1552413"/>
                  <a:pt x="0" y="226275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2">
                <a:extLst>
                  <a:ext uri="{FF2B5EF4-FFF2-40B4-BE49-F238E27FC236}">
                    <a16:creationId xmlns:a16="http://schemas.microsoft.com/office/drawing/2014/main" id="{E5B36D6F-5921-455B-A9B5-6E636BCE7A11}"/>
                  </a:ext>
                </a:extLst>
              </p:cNvPr>
              <p:cNvSpPr txBox="1"/>
              <p:nvPr/>
            </p:nvSpPr>
            <p:spPr>
              <a:xfrm>
                <a:off x="774509" y="2009408"/>
                <a:ext cx="394275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59" name="文字方塊 52">
                <a:extLst>
                  <a:ext uri="{FF2B5EF4-FFF2-40B4-BE49-F238E27FC236}">
                    <a16:creationId xmlns:a16="http://schemas.microsoft.com/office/drawing/2014/main" id="{E5B36D6F-5921-455B-A9B5-6E636BCE7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9" y="2009408"/>
                <a:ext cx="394275" cy="383054"/>
              </a:xfrm>
              <a:prstGeom prst="rect">
                <a:avLst/>
              </a:prstGeom>
              <a:blipFill>
                <a:blip r:embed="rId12"/>
                <a:stretch>
                  <a:fillRect l="-10769" t="-3226" r="-7692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3">
                <a:extLst>
                  <a:ext uri="{FF2B5EF4-FFF2-40B4-BE49-F238E27FC236}">
                    <a16:creationId xmlns:a16="http://schemas.microsoft.com/office/drawing/2014/main" id="{B5CE2511-A081-4A32-8AF9-DD1C38CF6F67}"/>
                  </a:ext>
                </a:extLst>
              </p:cNvPr>
              <p:cNvSpPr txBox="1"/>
              <p:nvPr/>
            </p:nvSpPr>
            <p:spPr>
              <a:xfrm>
                <a:off x="793279" y="2450245"/>
                <a:ext cx="394275" cy="383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60" name="文字方塊 53">
                <a:extLst>
                  <a:ext uri="{FF2B5EF4-FFF2-40B4-BE49-F238E27FC236}">
                    <a16:creationId xmlns:a16="http://schemas.microsoft.com/office/drawing/2014/main" id="{B5CE2511-A081-4A32-8AF9-DD1C38CF6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79" y="2450245"/>
                <a:ext cx="394275" cy="383759"/>
              </a:xfrm>
              <a:prstGeom prst="rect">
                <a:avLst/>
              </a:prstGeom>
              <a:blipFill>
                <a:blip r:embed="rId13"/>
                <a:stretch>
                  <a:fillRect l="-10769" t="-1587" r="-7692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54">
                <a:extLst>
                  <a:ext uri="{FF2B5EF4-FFF2-40B4-BE49-F238E27FC236}">
                    <a16:creationId xmlns:a16="http://schemas.microsoft.com/office/drawing/2014/main" id="{077A4688-0044-4B40-876C-B54196E1EB15}"/>
                  </a:ext>
                </a:extLst>
              </p:cNvPr>
              <p:cNvSpPr txBox="1"/>
              <p:nvPr/>
            </p:nvSpPr>
            <p:spPr>
              <a:xfrm>
                <a:off x="1681298" y="2017908"/>
                <a:ext cx="394275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61" name="文字方塊 54">
                <a:extLst>
                  <a:ext uri="{FF2B5EF4-FFF2-40B4-BE49-F238E27FC236}">
                    <a16:creationId xmlns:a16="http://schemas.microsoft.com/office/drawing/2014/main" id="{077A4688-0044-4B40-876C-B54196E1E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98" y="2017908"/>
                <a:ext cx="394275" cy="383054"/>
              </a:xfrm>
              <a:prstGeom prst="rect">
                <a:avLst/>
              </a:prstGeom>
              <a:blipFill>
                <a:blip r:embed="rId14"/>
                <a:stretch>
                  <a:fillRect l="-10938" t="-3175" r="-9375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55">
                <a:extLst>
                  <a:ext uri="{FF2B5EF4-FFF2-40B4-BE49-F238E27FC236}">
                    <a16:creationId xmlns:a16="http://schemas.microsoft.com/office/drawing/2014/main" id="{9F554ED0-8E15-45E7-B843-4D51E5326A16}"/>
                  </a:ext>
                </a:extLst>
              </p:cNvPr>
              <p:cNvSpPr txBox="1"/>
              <p:nvPr/>
            </p:nvSpPr>
            <p:spPr>
              <a:xfrm>
                <a:off x="1700068" y="2458745"/>
                <a:ext cx="394275" cy="383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62" name="文字方塊 55">
                <a:extLst>
                  <a:ext uri="{FF2B5EF4-FFF2-40B4-BE49-F238E27FC236}">
                    <a16:creationId xmlns:a16="http://schemas.microsoft.com/office/drawing/2014/main" id="{9F554ED0-8E15-45E7-B843-4D51E5326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68" y="2458745"/>
                <a:ext cx="394275" cy="383759"/>
              </a:xfrm>
              <a:prstGeom prst="rect">
                <a:avLst/>
              </a:prstGeom>
              <a:blipFill>
                <a:blip r:embed="rId15"/>
                <a:stretch>
                  <a:fillRect l="-10769" r="-7692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FC6BB5F2-6F98-448D-920E-0FFCC14F50D1}"/>
              </a:ext>
            </a:extLst>
          </p:cNvPr>
          <p:cNvSpPr/>
          <p:nvPr/>
        </p:nvSpPr>
        <p:spPr>
          <a:xfrm>
            <a:off x="498189" y="5710082"/>
            <a:ext cx="84894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In general, feature normalization makes gradient descent converge faster.</a:t>
            </a:r>
          </a:p>
        </p:txBody>
      </p:sp>
    </p:spTree>
    <p:extLst>
      <p:ext uri="{BB962C8B-B14F-4D97-AF65-F5344CB8AC3E}">
        <p14:creationId xmlns:p14="http://schemas.microsoft.com/office/powerpoint/2010/main" val="4077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Normalization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cxnSp>
        <p:nvCxnSpPr>
          <p:cNvPr id="8" name="直線單箭頭接點 19">
            <a:extLst>
              <a:ext uri="{FF2B5EF4-FFF2-40B4-BE49-F238E27FC236}">
                <a16:creationId xmlns:a16="http://schemas.microsoft.com/office/drawing/2014/main" id="{94B0E5D5-F4AE-4339-803E-EA508EFF1397}"/>
              </a:ext>
            </a:extLst>
          </p:cNvPr>
          <p:cNvCxnSpPr/>
          <p:nvPr/>
        </p:nvCxnSpPr>
        <p:spPr>
          <a:xfrm>
            <a:off x="952500" y="22733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20">
            <a:extLst>
              <a:ext uri="{FF2B5EF4-FFF2-40B4-BE49-F238E27FC236}">
                <a16:creationId xmlns:a16="http://schemas.microsoft.com/office/drawing/2014/main" id="{E756AFCA-6CB7-4B05-A688-FE46BCCED24B}"/>
              </a:ext>
            </a:extLst>
          </p:cNvPr>
          <p:cNvCxnSpPr/>
          <p:nvPr/>
        </p:nvCxnSpPr>
        <p:spPr>
          <a:xfrm>
            <a:off x="952500" y="355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21">
            <a:extLst>
              <a:ext uri="{FF2B5EF4-FFF2-40B4-BE49-F238E27FC236}">
                <a16:creationId xmlns:a16="http://schemas.microsoft.com/office/drawing/2014/main" id="{CA648688-E261-4F6F-B9B5-5AE4376725C1}"/>
              </a:ext>
            </a:extLst>
          </p:cNvPr>
          <p:cNvCxnSpPr/>
          <p:nvPr/>
        </p:nvCxnSpPr>
        <p:spPr>
          <a:xfrm>
            <a:off x="939800" y="482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39">
            <a:extLst>
              <a:ext uri="{FF2B5EF4-FFF2-40B4-BE49-F238E27FC236}">
                <a16:creationId xmlns:a16="http://schemas.microsoft.com/office/drawing/2014/main" id="{E8DD20A6-AB0B-4C39-A220-56E5C0D21E40}"/>
              </a:ext>
            </a:extLst>
          </p:cNvPr>
          <p:cNvCxnSpPr/>
          <p:nvPr/>
        </p:nvCxnSpPr>
        <p:spPr>
          <a:xfrm>
            <a:off x="3942715" y="48006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67ABD1-1C67-4D8D-B972-D3936D4CEE4C}"/>
                  </a:ext>
                </a:extLst>
              </p:cNvPr>
              <p:cNvSpPr/>
              <p:nvPr/>
            </p:nvSpPr>
            <p:spPr>
              <a:xfrm>
                <a:off x="4387215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67ABD1-1C67-4D8D-B972-D3936D4CE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15" y="4352924"/>
                <a:ext cx="361950" cy="901700"/>
              </a:xfrm>
              <a:prstGeom prst="rect">
                <a:avLst/>
              </a:prstGeom>
              <a:blipFill>
                <a:blip r:embed="rId3"/>
                <a:stretch>
                  <a:fillRect l="-26230" r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41">
            <a:extLst>
              <a:ext uri="{FF2B5EF4-FFF2-40B4-BE49-F238E27FC236}">
                <a16:creationId xmlns:a16="http://schemas.microsoft.com/office/drawing/2014/main" id="{DE60946C-5F1E-45EC-8B32-DF92AE7525F0}"/>
              </a:ext>
            </a:extLst>
          </p:cNvPr>
          <p:cNvCxnSpPr/>
          <p:nvPr/>
        </p:nvCxnSpPr>
        <p:spPr>
          <a:xfrm>
            <a:off x="3233420" y="481171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35">
            <a:extLst>
              <a:ext uri="{FF2B5EF4-FFF2-40B4-BE49-F238E27FC236}">
                <a16:creationId xmlns:a16="http://schemas.microsoft.com/office/drawing/2014/main" id="{78A81B02-1C57-47AE-BD06-FD48015E176F}"/>
              </a:ext>
            </a:extLst>
          </p:cNvPr>
          <p:cNvCxnSpPr/>
          <p:nvPr/>
        </p:nvCxnSpPr>
        <p:spPr>
          <a:xfrm>
            <a:off x="3942715" y="354806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A853E19-42FA-4FD1-9482-1A6B06B04192}"/>
                  </a:ext>
                </a:extLst>
              </p:cNvPr>
              <p:cNvSpPr/>
              <p:nvPr/>
            </p:nvSpPr>
            <p:spPr>
              <a:xfrm>
                <a:off x="4387215" y="310038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A853E19-42FA-4FD1-9482-1A6B06B04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15" y="3100385"/>
                <a:ext cx="361950" cy="901700"/>
              </a:xfrm>
              <a:prstGeom prst="rect">
                <a:avLst/>
              </a:prstGeom>
              <a:blipFill>
                <a:blip r:embed="rId4"/>
                <a:stretch>
                  <a:fillRect l="-26230" r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37">
            <a:extLst>
              <a:ext uri="{FF2B5EF4-FFF2-40B4-BE49-F238E27FC236}">
                <a16:creationId xmlns:a16="http://schemas.microsoft.com/office/drawing/2014/main" id="{306A22F6-859E-46C3-A2C6-95D80803FF78}"/>
              </a:ext>
            </a:extLst>
          </p:cNvPr>
          <p:cNvCxnSpPr/>
          <p:nvPr/>
        </p:nvCxnSpPr>
        <p:spPr>
          <a:xfrm>
            <a:off x="3233420" y="3559174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33">
            <a:extLst>
              <a:ext uri="{FF2B5EF4-FFF2-40B4-BE49-F238E27FC236}">
                <a16:creationId xmlns:a16="http://schemas.microsoft.com/office/drawing/2014/main" id="{DA48574C-79B0-4311-AAF7-AE91D68AA8C1}"/>
              </a:ext>
            </a:extLst>
          </p:cNvPr>
          <p:cNvCxnSpPr/>
          <p:nvPr/>
        </p:nvCxnSpPr>
        <p:spPr>
          <a:xfrm>
            <a:off x="3945255" y="2281241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39A4B48-B362-4B14-9E45-58CB03FE2955}"/>
                  </a:ext>
                </a:extLst>
              </p:cNvPr>
              <p:cNvSpPr/>
              <p:nvPr/>
            </p:nvSpPr>
            <p:spPr>
              <a:xfrm>
                <a:off x="4389755" y="183356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39A4B48-B362-4B14-9E45-58CB03FE2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755" y="1833563"/>
                <a:ext cx="361950" cy="901700"/>
              </a:xfrm>
              <a:prstGeom prst="rect">
                <a:avLst/>
              </a:prstGeom>
              <a:blipFill>
                <a:blip r:embed="rId5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29">
            <a:extLst>
              <a:ext uri="{FF2B5EF4-FFF2-40B4-BE49-F238E27FC236}">
                <a16:creationId xmlns:a16="http://schemas.microsoft.com/office/drawing/2014/main" id="{863A6853-FDAE-42C3-93BE-E67BE5B8F1CA}"/>
              </a:ext>
            </a:extLst>
          </p:cNvPr>
          <p:cNvCxnSpPr/>
          <p:nvPr/>
        </p:nvCxnSpPr>
        <p:spPr>
          <a:xfrm>
            <a:off x="3235960" y="229235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22">
            <a:extLst>
              <a:ext uri="{FF2B5EF4-FFF2-40B4-BE49-F238E27FC236}">
                <a16:creationId xmlns:a16="http://schemas.microsoft.com/office/drawing/2014/main" id="{D8219235-AC59-4035-9DFA-703714148069}"/>
              </a:ext>
            </a:extLst>
          </p:cNvPr>
          <p:cNvCxnSpPr/>
          <p:nvPr/>
        </p:nvCxnSpPr>
        <p:spPr>
          <a:xfrm>
            <a:off x="2527300" y="22891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3">
            <a:extLst>
              <a:ext uri="{FF2B5EF4-FFF2-40B4-BE49-F238E27FC236}">
                <a16:creationId xmlns:a16="http://schemas.microsoft.com/office/drawing/2014/main" id="{F963095B-2827-478C-8096-572EAE9C7121}"/>
              </a:ext>
            </a:extLst>
          </p:cNvPr>
          <p:cNvCxnSpPr/>
          <p:nvPr/>
        </p:nvCxnSpPr>
        <p:spPr>
          <a:xfrm>
            <a:off x="2527300" y="35718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32FBA711-1DB7-47C3-958A-17ABDAE8BBD4}"/>
              </a:ext>
            </a:extLst>
          </p:cNvPr>
          <p:cNvCxnSpPr/>
          <p:nvPr/>
        </p:nvCxnSpPr>
        <p:spPr>
          <a:xfrm>
            <a:off x="2514600" y="49053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E85C2A5-A993-46A9-A3B1-9C517E9F2588}"/>
              </a:ext>
            </a:extLst>
          </p:cNvPr>
          <p:cNvSpPr/>
          <p:nvPr/>
        </p:nvSpPr>
        <p:spPr>
          <a:xfrm>
            <a:off x="768350" y="1841502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886B6D9-9ADE-420F-B77E-868FE55DA6EA}"/>
              </a:ext>
            </a:extLst>
          </p:cNvPr>
          <p:cNvSpPr/>
          <p:nvPr/>
        </p:nvSpPr>
        <p:spPr>
          <a:xfrm>
            <a:off x="755650" y="3097213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A34B23-E344-4ACF-9041-8E749B9CFBDE}"/>
              </a:ext>
            </a:extLst>
          </p:cNvPr>
          <p:cNvSpPr/>
          <p:nvPr/>
        </p:nvSpPr>
        <p:spPr>
          <a:xfrm>
            <a:off x="768350" y="4352924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C9A9F21-FCEB-45F9-899B-E6BE41FFD949}"/>
                  </a:ext>
                </a:extLst>
              </p:cNvPr>
              <p:cNvSpPr/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C9A9F21-FCEB-45F9-899B-E6BE41FFD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327E91D-0A0A-407A-8C50-1FCA8720080B}"/>
                  </a:ext>
                </a:extLst>
              </p:cNvPr>
              <p:cNvSpPr/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327E91D-0A0A-407A-8C50-1FCA87200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889662D-B63E-4C30-BADB-76FE82FC49CD}"/>
                  </a:ext>
                </a:extLst>
              </p:cNvPr>
              <p:cNvSpPr/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889662D-B63E-4C30-BADB-76FE82FC4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4CB589C-6777-4A5F-BB1E-9189FB2484FA}"/>
                  </a:ext>
                </a:extLst>
              </p:cNvPr>
              <p:cNvSpPr/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𝒛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4CB589C-6777-4A5F-BB1E-9189FB248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  <a:blipFill>
                <a:blip r:embed="rId9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B72B460-E9D5-44E6-84D4-326CB3BC924B}"/>
                  </a:ext>
                </a:extLst>
              </p:cNvPr>
              <p:cNvSpPr/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𝒛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B72B460-E9D5-44E6-84D4-326CB3BC9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  <a:blipFill>
                <a:blip r:embed="rId10"/>
                <a:stretch>
                  <a:fillRect l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B7443BE-2813-42A4-8E31-23074EFE4E5E}"/>
                  </a:ext>
                </a:extLst>
              </p:cNvPr>
              <p:cNvSpPr/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𝒛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B7443BE-2813-42A4-8E31-23074EFE4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  <a:blipFill>
                <a:blip r:embed="rId11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7B3B4A8-3942-4447-975F-5920B12A9F2E}"/>
                  </a:ext>
                </a:extLst>
              </p:cNvPr>
              <p:cNvSpPr/>
              <p:nvPr/>
            </p:nvSpPr>
            <p:spPr>
              <a:xfrm>
                <a:off x="5734685" y="18256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7B3B4A8-3942-4447-975F-5920B12A9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85" y="1825624"/>
                <a:ext cx="1308100" cy="9017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D35985D-59C4-4435-8E93-A4CF973E4C20}"/>
                  </a:ext>
                </a:extLst>
              </p:cNvPr>
              <p:cNvSpPr/>
              <p:nvPr/>
            </p:nvSpPr>
            <p:spPr>
              <a:xfrm>
                <a:off x="5734685" y="3081335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D35985D-59C4-4435-8E93-A4CF973E4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85" y="3081335"/>
                <a:ext cx="1308100" cy="9017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3A7329D-1C51-4B3D-915D-7961E08342A4}"/>
                  </a:ext>
                </a:extLst>
              </p:cNvPr>
              <p:cNvSpPr/>
              <p:nvPr/>
            </p:nvSpPr>
            <p:spPr>
              <a:xfrm>
                <a:off x="5734685" y="4337046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3A7329D-1C51-4B3D-915D-7961E0834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85" y="4337046"/>
                <a:ext cx="1308100" cy="9017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5AB51F7A-8753-4207-8218-35A4E6C87072}"/>
              </a:ext>
            </a:extLst>
          </p:cNvPr>
          <p:cNvSpPr/>
          <p:nvPr/>
        </p:nvSpPr>
        <p:spPr>
          <a:xfrm>
            <a:off x="3686810" y="1814513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Sigmoid</a:t>
            </a:r>
          </a:p>
        </p:txBody>
      </p:sp>
      <p:cxnSp>
        <p:nvCxnSpPr>
          <p:cNvPr id="36" name="直線單箭頭接點 43">
            <a:extLst>
              <a:ext uri="{FF2B5EF4-FFF2-40B4-BE49-F238E27FC236}">
                <a16:creationId xmlns:a16="http://schemas.microsoft.com/office/drawing/2014/main" id="{BE2BBCDC-1BF1-4DFD-B2E7-598D6C92BFCE}"/>
              </a:ext>
            </a:extLst>
          </p:cNvPr>
          <p:cNvCxnSpPr>
            <a:cxnSpLocks/>
          </p:cNvCxnSpPr>
          <p:nvPr/>
        </p:nvCxnSpPr>
        <p:spPr>
          <a:xfrm>
            <a:off x="4749165" y="2289180"/>
            <a:ext cx="98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46">
            <a:extLst>
              <a:ext uri="{FF2B5EF4-FFF2-40B4-BE49-F238E27FC236}">
                <a16:creationId xmlns:a16="http://schemas.microsoft.com/office/drawing/2014/main" id="{07387841-F397-44BD-A3F4-DC1EE5E1D717}"/>
              </a:ext>
            </a:extLst>
          </p:cNvPr>
          <p:cNvCxnSpPr>
            <a:cxnSpLocks/>
          </p:cNvCxnSpPr>
          <p:nvPr/>
        </p:nvCxnSpPr>
        <p:spPr>
          <a:xfrm>
            <a:off x="4749165" y="3571880"/>
            <a:ext cx="98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47">
            <a:extLst>
              <a:ext uri="{FF2B5EF4-FFF2-40B4-BE49-F238E27FC236}">
                <a16:creationId xmlns:a16="http://schemas.microsoft.com/office/drawing/2014/main" id="{96F5980C-BC52-4A04-8659-498F5D6B6F39}"/>
              </a:ext>
            </a:extLst>
          </p:cNvPr>
          <p:cNvCxnSpPr>
            <a:cxnSpLocks/>
          </p:cNvCxnSpPr>
          <p:nvPr/>
        </p:nvCxnSpPr>
        <p:spPr>
          <a:xfrm>
            <a:off x="4749165" y="4800602"/>
            <a:ext cx="98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48">
            <a:extLst>
              <a:ext uri="{FF2B5EF4-FFF2-40B4-BE49-F238E27FC236}">
                <a16:creationId xmlns:a16="http://schemas.microsoft.com/office/drawing/2014/main" id="{BF8AE3B7-2B88-401E-9390-477593A148C2}"/>
              </a:ext>
            </a:extLst>
          </p:cNvPr>
          <p:cNvSpPr txBox="1"/>
          <p:nvPr/>
        </p:nvSpPr>
        <p:spPr>
          <a:xfrm>
            <a:off x="7080250" y="1930402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0" name="文字方塊 49">
            <a:extLst>
              <a:ext uri="{FF2B5EF4-FFF2-40B4-BE49-F238E27FC236}">
                <a16:creationId xmlns:a16="http://schemas.microsoft.com/office/drawing/2014/main" id="{E018FA31-F3FB-4942-8783-DB255ED46374}"/>
              </a:ext>
            </a:extLst>
          </p:cNvPr>
          <p:cNvSpPr txBox="1"/>
          <p:nvPr/>
        </p:nvSpPr>
        <p:spPr>
          <a:xfrm>
            <a:off x="7080250" y="3245175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1" name="文字方塊 50">
            <a:extLst>
              <a:ext uri="{FF2B5EF4-FFF2-40B4-BE49-F238E27FC236}">
                <a16:creationId xmlns:a16="http://schemas.microsoft.com/office/drawing/2014/main" id="{13F6F961-C97E-4202-8F89-DACFDF0312A4}"/>
              </a:ext>
            </a:extLst>
          </p:cNvPr>
          <p:cNvSpPr txBox="1"/>
          <p:nvPr/>
        </p:nvSpPr>
        <p:spPr>
          <a:xfrm>
            <a:off x="7073900" y="4475486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12DA5C-C79F-404F-B0D2-B5F573D4DCB7}"/>
              </a:ext>
            </a:extLst>
          </p:cNvPr>
          <p:cNvSpPr/>
          <p:nvPr/>
        </p:nvSpPr>
        <p:spPr>
          <a:xfrm>
            <a:off x="3680143" y="3113091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Sigmoid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53A3E93-E45A-44FA-98BB-B1D76F2E7205}"/>
              </a:ext>
            </a:extLst>
          </p:cNvPr>
          <p:cNvSpPr/>
          <p:nvPr/>
        </p:nvSpPr>
        <p:spPr>
          <a:xfrm>
            <a:off x="3700145" y="4353620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Sigmoid</a:t>
            </a:r>
          </a:p>
        </p:txBody>
      </p:sp>
      <p:sp>
        <p:nvSpPr>
          <p:cNvPr id="44" name="文字方塊 15">
            <a:extLst>
              <a:ext uri="{FF2B5EF4-FFF2-40B4-BE49-F238E27FC236}">
                <a16:creationId xmlns:a16="http://schemas.microsoft.com/office/drawing/2014/main" id="{A2C16BFF-2AAE-4DA1-99E8-55DE33BC8196}"/>
              </a:ext>
            </a:extLst>
          </p:cNvPr>
          <p:cNvSpPr txBox="1"/>
          <p:nvPr/>
        </p:nvSpPr>
        <p:spPr>
          <a:xfrm>
            <a:off x="648023" y="5823381"/>
            <a:ext cx="229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Feature Normalization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63">
                <a:extLst>
                  <a:ext uri="{FF2B5EF4-FFF2-40B4-BE49-F238E27FC236}">
                    <a16:creationId xmlns:a16="http://schemas.microsoft.com/office/drawing/2014/main" id="{DB90C19B-7639-4B3A-9462-AC3F0CADDCDF}"/>
                  </a:ext>
                </a:extLst>
              </p:cNvPr>
              <p:cNvSpPr txBox="1"/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45" name="文字方塊 63">
                <a:extLst>
                  <a:ext uri="{FF2B5EF4-FFF2-40B4-BE49-F238E27FC236}">
                    <a16:creationId xmlns:a16="http://schemas.microsoft.com/office/drawing/2014/main" id="{DB90C19B-7639-4B3A-9462-AC3F0CAD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64">
                <a:extLst>
                  <a:ext uri="{FF2B5EF4-FFF2-40B4-BE49-F238E27FC236}">
                    <a16:creationId xmlns:a16="http://schemas.microsoft.com/office/drawing/2014/main" id="{8A07451B-F2F0-4CD5-B058-2B6092C35805}"/>
                  </a:ext>
                </a:extLst>
              </p:cNvPr>
              <p:cNvSpPr txBox="1"/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46" name="文字方塊 64">
                <a:extLst>
                  <a:ext uri="{FF2B5EF4-FFF2-40B4-BE49-F238E27FC236}">
                    <a16:creationId xmlns:a16="http://schemas.microsoft.com/office/drawing/2014/main" id="{8A07451B-F2F0-4CD5-B058-2B6092C3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65">
                <a:extLst>
                  <a:ext uri="{FF2B5EF4-FFF2-40B4-BE49-F238E27FC236}">
                    <a16:creationId xmlns:a16="http://schemas.microsoft.com/office/drawing/2014/main" id="{D061CF83-5EB0-4112-BA18-23A5CE9F0404}"/>
                  </a:ext>
                </a:extLst>
              </p:cNvPr>
              <p:cNvSpPr txBox="1"/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mc:Choice>
        <mc:Fallback xmlns="">
          <p:sp>
            <p:nvSpPr>
              <p:cNvPr id="47" name="文字方塊 65">
                <a:extLst>
                  <a:ext uri="{FF2B5EF4-FFF2-40B4-BE49-F238E27FC236}">
                    <a16:creationId xmlns:a16="http://schemas.microsoft.com/office/drawing/2014/main" id="{D061CF83-5EB0-4112-BA18-23A5CE9F0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箭號: 向下 66">
            <a:extLst>
              <a:ext uri="{FF2B5EF4-FFF2-40B4-BE49-F238E27FC236}">
                <a16:creationId xmlns:a16="http://schemas.microsoft.com/office/drawing/2014/main" id="{FF33C738-392E-42D9-AF5F-8CF2963D6149}"/>
              </a:ext>
            </a:extLst>
          </p:cNvPr>
          <p:cNvSpPr/>
          <p:nvPr/>
        </p:nvSpPr>
        <p:spPr>
          <a:xfrm flipV="1">
            <a:off x="775973" y="5347024"/>
            <a:ext cx="357125" cy="5232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9" name="矩形: 圓角 17">
            <a:extLst>
              <a:ext uri="{FF2B5EF4-FFF2-40B4-BE49-F238E27FC236}">
                <a16:creationId xmlns:a16="http://schemas.microsoft.com/office/drawing/2014/main" id="{B79303E3-CB1F-4A46-9C90-DF82910782E7}"/>
              </a:ext>
            </a:extLst>
          </p:cNvPr>
          <p:cNvSpPr/>
          <p:nvPr/>
        </p:nvSpPr>
        <p:spPr>
          <a:xfrm>
            <a:off x="663521" y="1706187"/>
            <a:ext cx="583877" cy="36563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0" name="矩形: 圓角 67">
            <a:extLst>
              <a:ext uri="{FF2B5EF4-FFF2-40B4-BE49-F238E27FC236}">
                <a16:creationId xmlns:a16="http://schemas.microsoft.com/office/drawing/2014/main" id="{386C1794-F258-434F-B129-8DABFC6FAFC8}"/>
              </a:ext>
            </a:extLst>
          </p:cNvPr>
          <p:cNvSpPr/>
          <p:nvPr/>
        </p:nvSpPr>
        <p:spPr>
          <a:xfrm>
            <a:off x="2861472" y="1727834"/>
            <a:ext cx="583877" cy="36563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1" name="文字方塊 18">
            <a:extLst>
              <a:ext uri="{FF2B5EF4-FFF2-40B4-BE49-F238E27FC236}">
                <a16:creationId xmlns:a16="http://schemas.microsoft.com/office/drawing/2014/main" id="{8D51DC9F-7977-4B2E-8D6C-22545E949848}"/>
              </a:ext>
            </a:extLst>
          </p:cNvPr>
          <p:cNvSpPr txBox="1"/>
          <p:nvPr/>
        </p:nvSpPr>
        <p:spPr>
          <a:xfrm>
            <a:off x="2730500" y="5835871"/>
            <a:ext cx="2042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Also need normalization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2" name="箭號: 向下 68">
            <a:extLst>
              <a:ext uri="{FF2B5EF4-FFF2-40B4-BE49-F238E27FC236}">
                <a16:creationId xmlns:a16="http://schemas.microsoft.com/office/drawing/2014/main" id="{E50BC3A5-740B-4032-902F-D98782B1D9DD}"/>
              </a:ext>
            </a:extLst>
          </p:cNvPr>
          <p:cNvSpPr/>
          <p:nvPr/>
        </p:nvSpPr>
        <p:spPr>
          <a:xfrm>
            <a:off x="2968082" y="5386925"/>
            <a:ext cx="357125" cy="5232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3" name="文字方塊 71">
            <a:extLst>
              <a:ext uri="{FF2B5EF4-FFF2-40B4-BE49-F238E27FC236}">
                <a16:creationId xmlns:a16="http://schemas.microsoft.com/office/drawing/2014/main" id="{551D0901-64BC-4BFB-8F2B-D715988B920D}"/>
              </a:ext>
            </a:extLst>
          </p:cNvPr>
          <p:cNvSpPr txBox="1"/>
          <p:nvPr/>
        </p:nvSpPr>
        <p:spPr>
          <a:xfrm>
            <a:off x="3686810" y="1161403"/>
            <a:ext cx="477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Different dims have different ranges.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4" name="文字方塊 72">
            <a:extLst>
              <a:ext uri="{FF2B5EF4-FFF2-40B4-BE49-F238E27FC236}">
                <a16:creationId xmlns:a16="http://schemas.microsoft.com/office/drawing/2014/main" id="{1120DD52-9A7E-4EDF-B9C9-50DFFEA554C3}"/>
              </a:ext>
            </a:extLst>
          </p:cNvPr>
          <p:cNvSpPr txBox="1"/>
          <p:nvPr/>
        </p:nvSpPr>
        <p:spPr>
          <a:xfrm>
            <a:off x="5677902" y="5519075"/>
            <a:ext cx="346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Also difficult to optimize 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55" name="直線單箭頭接點 73">
            <a:extLst>
              <a:ext uri="{FF2B5EF4-FFF2-40B4-BE49-F238E27FC236}">
                <a16:creationId xmlns:a16="http://schemas.microsoft.com/office/drawing/2014/main" id="{1DA907C7-307C-4B46-B599-90F1DED9F544}"/>
              </a:ext>
            </a:extLst>
          </p:cNvPr>
          <p:cNvCxnSpPr>
            <a:cxnSpLocks/>
          </p:cNvCxnSpPr>
          <p:nvPr/>
        </p:nvCxnSpPr>
        <p:spPr>
          <a:xfrm flipV="1">
            <a:off x="3217862" y="1434103"/>
            <a:ext cx="482283" cy="47507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74">
            <a:extLst>
              <a:ext uri="{FF2B5EF4-FFF2-40B4-BE49-F238E27FC236}">
                <a16:creationId xmlns:a16="http://schemas.microsoft.com/office/drawing/2014/main" id="{5BBE48D9-AC30-4EAC-8CE0-074A7F774FA9}"/>
              </a:ext>
            </a:extLst>
          </p:cNvPr>
          <p:cNvCxnSpPr>
            <a:cxnSpLocks/>
          </p:cNvCxnSpPr>
          <p:nvPr/>
        </p:nvCxnSpPr>
        <p:spPr>
          <a:xfrm>
            <a:off x="6531177" y="5086333"/>
            <a:ext cx="542723" cy="43274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75">
            <a:extLst>
              <a:ext uri="{FF2B5EF4-FFF2-40B4-BE49-F238E27FC236}">
                <a16:creationId xmlns:a16="http://schemas.microsoft.com/office/drawing/2014/main" id="{ABB7D024-C75A-4866-8B2E-A6F322592006}"/>
              </a:ext>
            </a:extLst>
          </p:cNvPr>
          <p:cNvSpPr txBox="1"/>
          <p:nvPr/>
        </p:nvSpPr>
        <p:spPr>
          <a:xfrm>
            <a:off x="370311" y="654788"/>
            <a:ext cx="6432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Considering Deep Learning</a:t>
            </a:r>
            <a:endParaRPr kumimoji="0" lang="zh-TW" altLang="en-US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94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/>
      <p:bldP spid="40" grpId="0"/>
      <p:bldP spid="41" grpId="0"/>
      <p:bldP spid="42" grpId="0" animBg="1"/>
      <p:bldP spid="43" grpId="0" animBg="1"/>
      <p:bldP spid="44" grpId="0"/>
      <p:bldP spid="45" grpId="0"/>
      <p:bldP spid="46" grpId="0"/>
      <p:bldP spid="48" grpId="0" animBg="1"/>
      <p:bldP spid="49" grpId="0" animBg="1"/>
      <p:bldP spid="50" grpId="0" animBg="1"/>
      <p:bldP spid="51" grpId="0"/>
      <p:bldP spid="52" grpId="0" animBg="1"/>
      <p:bldP spid="53" grpId="0"/>
      <p:bldP spid="5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 Normalization</a:t>
            </a:r>
            <a:endParaRPr kumimoji="0" lang="zh-HK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5" name="图片 4" descr="图片1">
            <a:extLst>
              <a:ext uri="{FF2B5EF4-FFF2-40B4-BE49-F238E27FC236}">
                <a16:creationId xmlns:a16="http://schemas.microsoft.com/office/drawing/2014/main" id="{834B6644-ACCA-46BF-BEF5-0C112B7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BB40CAF-AAB5-4B39-AB64-B9C6BCB2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586"/>
            <a:ext cx="9144000" cy="272414"/>
          </a:xfrm>
          <a:prstGeom prst="rect">
            <a:avLst/>
          </a:prstGeom>
          <a:solidFill>
            <a:srgbClr val="095200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zh-CN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80E1C92B-C919-42C5-8EC4-83514B53EBE7}"/>
              </a:ext>
            </a:extLst>
          </p:cNvPr>
          <p:cNvSpPr txBox="1">
            <a:spLocks/>
          </p:cNvSpPr>
          <p:nvPr/>
        </p:nvSpPr>
        <p:spPr>
          <a:xfrm>
            <a:off x="-971550" y="2889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Batch normalization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pic>
        <p:nvPicPr>
          <p:cNvPr id="9" name="圖片 4">
            <a:extLst>
              <a:ext uri="{FF2B5EF4-FFF2-40B4-BE49-F238E27FC236}">
                <a16:creationId xmlns:a16="http://schemas.microsoft.com/office/drawing/2014/main" id="{1052E990-AF48-45AE-AD57-E1A90306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2" y="1454715"/>
            <a:ext cx="7849695" cy="4439270"/>
          </a:xfrm>
          <a:prstGeom prst="rect">
            <a:avLst/>
          </a:prstGeom>
        </p:spPr>
      </p:pic>
      <p:sp>
        <p:nvSpPr>
          <p:cNvPr id="10" name="文字方塊 6">
            <a:extLst>
              <a:ext uri="{FF2B5EF4-FFF2-40B4-BE49-F238E27FC236}">
                <a16:creationId xmlns:a16="http://schemas.microsoft.com/office/drawing/2014/main" id="{861D5C45-4AC6-4676-B23A-ECCCB376D861}"/>
              </a:ext>
            </a:extLst>
          </p:cNvPr>
          <p:cNvSpPr txBox="1"/>
          <p:nvPr/>
        </p:nvSpPr>
        <p:spPr>
          <a:xfrm>
            <a:off x="3978705" y="733346"/>
            <a:ext cx="587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Original paper: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https://arxiv.org/abs/1502.03167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973AB7-54A9-4A90-B4F8-F112101EFDCB}"/>
              </a:ext>
            </a:extLst>
          </p:cNvPr>
          <p:cNvSpPr txBox="1"/>
          <p:nvPr/>
        </p:nvSpPr>
        <p:spPr>
          <a:xfrm>
            <a:off x="470347" y="5877700"/>
            <a:ext cx="8323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Experimental results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(and theoretically analysis) support batch normalization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change the landscape of error surface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.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372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D39FDE-06F3-4633-BB42-49E664EDACE2}"/>
              </a:ext>
            </a:extLst>
          </p:cNvPr>
          <p:cNvSpPr/>
          <p:nvPr/>
        </p:nvSpPr>
        <p:spPr>
          <a:xfrm>
            <a:off x="0" y="-6445"/>
            <a:ext cx="9144000" cy="3435445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sz="3600" dirty="0"/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33405603-10D2-48CE-B3FD-E0BC144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8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FB38F6-8436-493D-B2EB-A721D4A2A699}"/>
              </a:ext>
            </a:extLst>
          </p:cNvPr>
          <p:cNvSpPr txBox="1"/>
          <p:nvPr/>
        </p:nvSpPr>
        <p:spPr>
          <a:xfrm>
            <a:off x="2869862" y="2055649"/>
            <a:ext cx="3404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Thanks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pic>
        <p:nvPicPr>
          <p:cNvPr id="10" name="图片 9" descr="图片1">
            <a:extLst>
              <a:ext uri="{FF2B5EF4-FFF2-40B4-BE49-F238E27FC236}">
                <a16:creationId xmlns:a16="http://schemas.microsoft.com/office/drawing/2014/main" id="{D9305602-2879-4357-8898-C6471092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294" y="60225"/>
            <a:ext cx="1545403" cy="15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0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CC87A547-4C27-43B8-9622-61ADB860ADFF}"/>
              </a:ext>
            </a:extLst>
          </p:cNvPr>
          <p:cNvSpPr txBox="1">
            <a:spLocks/>
          </p:cNvSpPr>
          <p:nvPr/>
        </p:nvSpPr>
        <p:spPr>
          <a:xfrm>
            <a:off x="321310" y="783060"/>
            <a:ext cx="8501378" cy="97161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585470" marR="5080" indent="-573405">
              <a:lnSpc>
                <a:spcPts val="3800"/>
              </a:lnSpc>
              <a:spcBef>
                <a:spcPts val="260"/>
              </a:spcBef>
            </a:pPr>
            <a:r>
              <a:rPr lang="en-US" sz="2800" kern="0" dirty="0"/>
              <a:t>Some </a:t>
            </a:r>
            <a:r>
              <a:rPr lang="en-US" sz="2800" kern="0" spc="-10" dirty="0"/>
              <a:t>more </a:t>
            </a:r>
            <a:r>
              <a:rPr lang="en-US" sz="2800" kern="0" spc="-15" dirty="0"/>
              <a:t>examples </a:t>
            </a:r>
            <a:r>
              <a:rPr lang="en-US" sz="2800" kern="0" spc="-10" dirty="0"/>
              <a:t>that </a:t>
            </a:r>
            <a:r>
              <a:rPr lang="en-US" sz="2800" kern="0" spc="-15" dirty="0"/>
              <a:t>are best  </a:t>
            </a:r>
            <a:r>
              <a:rPr lang="en-US" sz="2800" kern="0" spc="-10" dirty="0"/>
              <a:t>solved </a:t>
            </a:r>
            <a:r>
              <a:rPr lang="en-US" sz="2800" kern="0" spc="-5" dirty="0"/>
              <a:t>by </a:t>
            </a:r>
            <a:r>
              <a:rPr lang="en-US" sz="2800" kern="0" dirty="0"/>
              <a:t>using a learning</a:t>
            </a:r>
            <a:r>
              <a:rPr lang="en-US" sz="2800" kern="0" spc="15" dirty="0"/>
              <a:t> </a:t>
            </a:r>
            <a:r>
              <a:rPr lang="en-US" sz="2800" kern="0" spc="-5" dirty="0"/>
              <a:t>algorithm</a:t>
            </a:r>
            <a:endParaRPr lang="en-US" sz="2800" kern="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D12A3DE-5C5A-494B-A48A-B02B2B8A1DE2}"/>
              </a:ext>
            </a:extLst>
          </p:cNvPr>
          <p:cNvSpPr txBox="1"/>
          <p:nvPr/>
        </p:nvSpPr>
        <p:spPr>
          <a:xfrm>
            <a:off x="22636" y="1724852"/>
            <a:ext cx="8743950" cy="54171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8128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800" spc="-10" dirty="0">
                <a:latin typeface="Calibri"/>
                <a:cs typeface="Calibri"/>
              </a:rPr>
              <a:t>Recognizing </a:t>
            </a:r>
            <a:r>
              <a:rPr sz="2800" spc="-15" dirty="0">
                <a:latin typeface="Calibri"/>
                <a:cs typeface="Calibri"/>
              </a:rPr>
              <a:t>patterns:</a:t>
            </a:r>
            <a:endParaRPr sz="2800" dirty="0">
              <a:latin typeface="Calibri"/>
              <a:cs typeface="Calibri"/>
            </a:endParaRPr>
          </a:p>
          <a:p>
            <a:pPr marL="1212850" lvl="1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1212850" algn="l"/>
              </a:tabLst>
            </a:pP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Facial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identities or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facial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expressions</a:t>
            </a:r>
            <a:endParaRPr sz="2400" dirty="0">
              <a:latin typeface="Calibri"/>
              <a:cs typeface="Calibri"/>
            </a:endParaRPr>
          </a:p>
          <a:p>
            <a:pPr marL="1212850" lvl="1" indent="-28575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1212850" algn="l"/>
              </a:tabLst>
            </a:pP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Handwritten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or 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spoken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words</a:t>
            </a:r>
            <a:endParaRPr sz="2400" dirty="0">
              <a:latin typeface="Calibri"/>
              <a:cs typeface="Calibri"/>
            </a:endParaRPr>
          </a:p>
          <a:p>
            <a:pPr marL="12128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1212850" algn="l"/>
              </a:tabLst>
            </a:pP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Medical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images</a:t>
            </a:r>
            <a:endParaRPr sz="240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800" spc="-15" dirty="0">
                <a:latin typeface="Calibri"/>
                <a:cs typeface="Calibri"/>
              </a:rPr>
              <a:t>Generating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patterns:</a:t>
            </a:r>
            <a:endParaRPr sz="2800" dirty="0">
              <a:latin typeface="Calibri"/>
              <a:cs typeface="Calibri"/>
            </a:endParaRPr>
          </a:p>
          <a:p>
            <a:pPr marL="1212850" lvl="1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1212850" algn="l"/>
              </a:tabLst>
            </a:pP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Generating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images or motion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sequences</a:t>
            </a:r>
            <a:endParaRPr sz="240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800" spc="-10" dirty="0">
                <a:latin typeface="Calibri"/>
                <a:cs typeface="Calibri"/>
              </a:rPr>
              <a:t>Recognizing</a:t>
            </a:r>
            <a:r>
              <a:rPr sz="2800" spc="-5" dirty="0">
                <a:latin typeface="Calibri"/>
                <a:cs typeface="Calibri"/>
              </a:rPr>
              <a:t> anomalies:</a:t>
            </a:r>
            <a:endParaRPr sz="2800" dirty="0">
              <a:latin typeface="Calibri"/>
              <a:cs typeface="Calibri"/>
            </a:endParaRPr>
          </a:p>
          <a:p>
            <a:pPr marL="1212850" lvl="1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1212850" algn="l"/>
              </a:tabLst>
            </a:pP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Unusual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credit 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card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transactions</a:t>
            </a:r>
            <a:endParaRPr sz="2400" dirty="0">
              <a:latin typeface="Calibri"/>
              <a:cs typeface="Calibri"/>
            </a:endParaRPr>
          </a:p>
          <a:p>
            <a:pPr marL="12128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1212850" algn="l"/>
              </a:tabLst>
            </a:pP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Unusual 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patterns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of sensor readings in 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nuclear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power</a:t>
            </a:r>
            <a:r>
              <a:rPr sz="2400" spc="3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plant</a:t>
            </a:r>
            <a:endParaRPr sz="240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800" spc="-10" dirty="0">
                <a:latin typeface="Calibri"/>
                <a:cs typeface="Calibri"/>
              </a:rPr>
              <a:t>Prediction:</a:t>
            </a:r>
            <a:endParaRPr sz="2800" dirty="0">
              <a:latin typeface="Calibri"/>
              <a:cs typeface="Calibri"/>
            </a:endParaRPr>
          </a:p>
          <a:p>
            <a:pPr marL="1212850" lvl="1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1212850" algn="l"/>
              </a:tabLst>
            </a:pP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Future 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stock 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prices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or currency 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exchange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F81BD"/>
                </a:solidFill>
                <a:latin typeface="Calibri"/>
                <a:cs typeface="Calibri"/>
              </a:rPr>
              <a:t>rates</a:t>
            </a:r>
            <a:endParaRPr sz="2400" dirty="0">
              <a:latin typeface="Calibri"/>
              <a:cs typeface="Calibri"/>
            </a:endParaRPr>
          </a:p>
          <a:p>
            <a:pPr marL="8437245">
              <a:lnSpc>
                <a:spcPts val="1305"/>
              </a:lnSpc>
              <a:spcBef>
                <a:spcPts val="2530"/>
              </a:spcBef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ts val="1545"/>
              </a:lnSpc>
            </a:pPr>
            <a:r>
              <a:rPr sz="1400" spc="-5" dirty="0">
                <a:latin typeface="Calibri"/>
                <a:cs typeface="Calibri"/>
              </a:rPr>
              <a:t>Slide credit: </a:t>
            </a:r>
            <a:r>
              <a:rPr sz="1400" spc="-10" dirty="0">
                <a:latin typeface="Calibri"/>
                <a:cs typeface="Calibri"/>
              </a:rPr>
              <a:t>Geoffrey</a:t>
            </a:r>
            <a:r>
              <a:rPr sz="1400" spc="-5" dirty="0">
                <a:latin typeface="Calibri"/>
                <a:cs typeface="Calibri"/>
              </a:rPr>
              <a:t> Hinton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3635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741E0637-4782-40D0-9F89-84D0674E21C1}"/>
              </a:ext>
            </a:extLst>
          </p:cNvPr>
          <p:cNvSpPr txBox="1">
            <a:spLocks/>
          </p:cNvSpPr>
          <p:nvPr/>
        </p:nvSpPr>
        <p:spPr>
          <a:xfrm>
            <a:off x="2207355" y="90170"/>
            <a:ext cx="4730750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kern="0" spc="-5" dirty="0">
                <a:solidFill>
                  <a:schemeClr val="bg1"/>
                </a:solidFill>
                <a:latin typeface="Calibri"/>
                <a:cs typeface="Calibri"/>
              </a:rPr>
              <a:t>Sample</a:t>
            </a:r>
            <a:r>
              <a:rPr lang="en-US" kern="0" spc="-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kern="0" spc="-10" dirty="0">
                <a:solidFill>
                  <a:schemeClr val="bg1"/>
                </a:solidFill>
                <a:latin typeface="Calibri"/>
                <a:cs typeface="Calibri"/>
              </a:rPr>
              <a:t>Applications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82131BF-7C04-464D-A070-E25647F9F86F}"/>
              </a:ext>
            </a:extLst>
          </p:cNvPr>
          <p:cNvSpPr txBox="1"/>
          <p:nvPr/>
        </p:nvSpPr>
        <p:spPr>
          <a:xfrm>
            <a:off x="535940" y="1049020"/>
            <a:ext cx="3644900" cy="430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40" dirty="0">
                <a:latin typeface="Calibri"/>
                <a:cs typeface="Calibri"/>
              </a:rPr>
              <a:t>Web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Computational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biology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Finance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E-commerce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Space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exploration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Robotics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extraction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Social </a:t>
            </a:r>
            <a:r>
              <a:rPr sz="2800" spc="-15" dirty="0">
                <a:latin typeface="Calibri"/>
                <a:cs typeface="Calibri"/>
              </a:rPr>
              <a:t>networks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Debugging</a:t>
            </a:r>
            <a:r>
              <a:rPr sz="2800" spc="-15" dirty="0">
                <a:latin typeface="Calibri"/>
                <a:cs typeface="Calibri"/>
              </a:rPr>
              <a:t> software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[Your </a:t>
            </a:r>
            <a:r>
              <a:rPr sz="2800" spc="-25" dirty="0">
                <a:latin typeface="Calibri"/>
                <a:cs typeface="Calibri"/>
              </a:rPr>
              <a:t>favorite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area]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368B4D6-4A06-47F6-A9C6-706478E93292}"/>
              </a:ext>
            </a:extLst>
          </p:cNvPr>
          <p:cNvSpPr txBox="1"/>
          <p:nvPr/>
        </p:nvSpPr>
        <p:spPr>
          <a:xfrm>
            <a:off x="78739" y="6569510"/>
            <a:ext cx="2106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Slide credit: </a:t>
            </a:r>
            <a:r>
              <a:rPr sz="1400" spc="-15" dirty="0">
                <a:latin typeface="Calibri"/>
                <a:cs typeface="Calibri"/>
              </a:rPr>
              <a:t>Pedro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Domingos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5390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803730" y="47698"/>
            <a:ext cx="1536539" cy="153653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6445"/>
            <a:ext cx="9144000" cy="728243"/>
          </a:xfrm>
          <a:prstGeom prst="rect">
            <a:avLst/>
          </a:prstGeom>
          <a:solidFill>
            <a:srgbClr val="09520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 sz="100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28" y="1"/>
            <a:ext cx="728916" cy="72891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D6CCDE9B-F890-4B00-8DBB-34316F0689A3}"/>
              </a:ext>
            </a:extLst>
          </p:cNvPr>
          <p:cNvSpPr txBox="1">
            <a:spLocks/>
          </p:cNvSpPr>
          <p:nvPr/>
        </p:nvSpPr>
        <p:spPr>
          <a:xfrm>
            <a:off x="469230" y="137158"/>
            <a:ext cx="510799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396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157734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12598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267462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223260" indent="-1028700" algn="l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kern="0" spc="-5" dirty="0">
                <a:solidFill>
                  <a:schemeClr val="bg1"/>
                </a:solidFill>
              </a:rPr>
              <a:t>Autonomous</a:t>
            </a:r>
            <a:r>
              <a:rPr lang="en-US" sz="3600" kern="0" spc="-55" dirty="0">
                <a:solidFill>
                  <a:schemeClr val="bg1"/>
                </a:solidFill>
              </a:rPr>
              <a:t> </a:t>
            </a:r>
            <a:r>
              <a:rPr lang="en-US" sz="3600" kern="0" spc="-20" dirty="0">
                <a:solidFill>
                  <a:schemeClr val="bg1"/>
                </a:solidFill>
              </a:rPr>
              <a:t>Cars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2173C72-A757-4161-95A1-045A14D0564A}"/>
              </a:ext>
            </a:extLst>
          </p:cNvPr>
          <p:cNvSpPr/>
          <p:nvPr/>
        </p:nvSpPr>
        <p:spPr>
          <a:xfrm>
            <a:off x="4949917" y="1111138"/>
            <a:ext cx="3535657" cy="2597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13454F2-EF5E-4251-9166-5EE82B1562DA}"/>
              </a:ext>
            </a:extLst>
          </p:cNvPr>
          <p:cNvSpPr/>
          <p:nvPr/>
        </p:nvSpPr>
        <p:spPr>
          <a:xfrm>
            <a:off x="668649" y="1100951"/>
            <a:ext cx="3827150" cy="2508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757284E4-D1FE-4C27-B905-DBCA45182F0E}"/>
              </a:ext>
            </a:extLst>
          </p:cNvPr>
          <p:cNvSpPr/>
          <p:nvPr/>
        </p:nvSpPr>
        <p:spPr>
          <a:xfrm>
            <a:off x="5834494" y="1990021"/>
            <a:ext cx="1447800" cy="1295400"/>
          </a:xfrm>
          <a:custGeom>
            <a:avLst/>
            <a:gdLst/>
            <a:ahLst/>
            <a:cxnLst/>
            <a:rect l="l" t="t" r="r" b="b"/>
            <a:pathLst>
              <a:path w="1447800" h="1295400">
                <a:moveTo>
                  <a:pt x="0" y="0"/>
                </a:moveTo>
                <a:lnTo>
                  <a:pt x="1447800" y="0"/>
                </a:lnTo>
                <a:lnTo>
                  <a:pt x="14478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3506E92-EE14-4D1F-B779-8D6442707680}"/>
              </a:ext>
            </a:extLst>
          </p:cNvPr>
          <p:cNvSpPr/>
          <p:nvPr/>
        </p:nvSpPr>
        <p:spPr>
          <a:xfrm>
            <a:off x="5141258" y="3844365"/>
            <a:ext cx="3166033" cy="2798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2E0EAD5-751A-460D-B2E7-F5B58CC50064}"/>
              </a:ext>
            </a:extLst>
          </p:cNvPr>
          <p:cNvSpPr/>
          <p:nvPr/>
        </p:nvSpPr>
        <p:spPr>
          <a:xfrm>
            <a:off x="5134908" y="3838014"/>
            <a:ext cx="3178810" cy="2811780"/>
          </a:xfrm>
          <a:custGeom>
            <a:avLst/>
            <a:gdLst/>
            <a:ahLst/>
            <a:cxnLst/>
            <a:rect l="l" t="t" r="r" b="b"/>
            <a:pathLst>
              <a:path w="3178809" h="2811779">
                <a:moveTo>
                  <a:pt x="0" y="0"/>
                </a:moveTo>
                <a:lnTo>
                  <a:pt x="3178734" y="0"/>
                </a:lnTo>
                <a:lnTo>
                  <a:pt x="3178734" y="2811539"/>
                </a:lnTo>
                <a:lnTo>
                  <a:pt x="0" y="281153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7EDEF417-5EC8-42AA-A268-68BD22BC3CDA}"/>
              </a:ext>
            </a:extLst>
          </p:cNvPr>
          <p:cNvSpPr txBox="1"/>
          <p:nvPr/>
        </p:nvSpPr>
        <p:spPr>
          <a:xfrm>
            <a:off x="497092" y="3599397"/>
            <a:ext cx="4519295" cy="3142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754380" indent="-342900">
              <a:lnSpc>
                <a:spcPct val="99600"/>
              </a:lnSpc>
              <a:spcBef>
                <a:spcPts val="1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10" dirty="0">
                <a:latin typeface="Calibri"/>
                <a:cs typeface="Calibri"/>
              </a:rPr>
              <a:t>Nevada </a:t>
            </a:r>
            <a:r>
              <a:rPr sz="2300" spc="-5" dirty="0">
                <a:latin typeface="Calibri"/>
                <a:cs typeface="Calibri"/>
              </a:rPr>
              <a:t>made it </a:t>
            </a:r>
            <a:r>
              <a:rPr sz="2300" spc="-10" dirty="0">
                <a:latin typeface="Calibri"/>
                <a:cs typeface="Calibri"/>
              </a:rPr>
              <a:t>legal </a:t>
            </a:r>
            <a:r>
              <a:rPr sz="2300" spc="-20" dirty="0">
                <a:latin typeface="Calibri"/>
                <a:cs typeface="Calibri"/>
              </a:rPr>
              <a:t>for  </a:t>
            </a:r>
            <a:r>
              <a:rPr sz="2300" spc="-5" dirty="0">
                <a:latin typeface="Calibri"/>
                <a:cs typeface="Calibri"/>
              </a:rPr>
              <a:t>autonomous </a:t>
            </a:r>
            <a:r>
              <a:rPr sz="2300" spc="-20" dirty="0">
                <a:latin typeface="Calibri"/>
                <a:cs typeface="Calibri"/>
              </a:rPr>
              <a:t>cars </a:t>
            </a:r>
            <a:r>
              <a:rPr sz="2300" spc="-10" dirty="0">
                <a:latin typeface="Calibri"/>
                <a:cs typeface="Calibri"/>
              </a:rPr>
              <a:t>to drive </a:t>
            </a:r>
            <a:r>
              <a:rPr sz="2300" spc="-5" dirty="0">
                <a:latin typeface="Calibri"/>
                <a:cs typeface="Calibri"/>
              </a:rPr>
              <a:t>on  </a:t>
            </a:r>
            <a:r>
              <a:rPr sz="2300" spc="-10" dirty="0">
                <a:latin typeface="Calibri"/>
                <a:cs typeface="Calibri"/>
              </a:rPr>
              <a:t>roads </a:t>
            </a:r>
            <a:r>
              <a:rPr sz="2300" spc="-5" dirty="0">
                <a:latin typeface="Calibri"/>
                <a:cs typeface="Calibri"/>
              </a:rPr>
              <a:t>in </a:t>
            </a:r>
            <a:r>
              <a:rPr sz="2300" dirty="0">
                <a:latin typeface="Calibri"/>
                <a:cs typeface="Calibri"/>
              </a:rPr>
              <a:t>June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2011</a:t>
            </a:r>
            <a:endParaRPr sz="2300" dirty="0">
              <a:latin typeface="Calibri"/>
              <a:cs typeface="Calibri"/>
            </a:endParaRPr>
          </a:p>
          <a:p>
            <a:pPr marL="355600" marR="384810" indent="-342900">
              <a:lnSpc>
                <a:spcPct val="10020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5" dirty="0">
                <a:latin typeface="Calibri"/>
                <a:cs typeface="Calibri"/>
              </a:rPr>
              <a:t>As of 2013, </a:t>
            </a:r>
            <a:r>
              <a:rPr sz="2300" spc="-15" dirty="0">
                <a:latin typeface="Calibri"/>
                <a:cs typeface="Calibri"/>
              </a:rPr>
              <a:t>four </a:t>
            </a:r>
            <a:r>
              <a:rPr sz="2300" spc="-20" dirty="0">
                <a:latin typeface="Calibri"/>
                <a:cs typeface="Calibri"/>
              </a:rPr>
              <a:t>states </a:t>
            </a:r>
            <a:r>
              <a:rPr sz="2300" spc="-10" dirty="0">
                <a:latin typeface="Calibri"/>
                <a:cs typeface="Calibri"/>
              </a:rPr>
              <a:t>(Nevada,  </a:t>
            </a:r>
            <a:r>
              <a:rPr sz="2300" spc="-5" dirty="0">
                <a:latin typeface="Calibri"/>
                <a:cs typeface="Calibri"/>
              </a:rPr>
              <a:t>Florida, </a:t>
            </a:r>
            <a:r>
              <a:rPr sz="2300" spc="-10" dirty="0">
                <a:latin typeface="Calibri"/>
                <a:cs typeface="Calibri"/>
              </a:rPr>
              <a:t>California, </a:t>
            </a:r>
            <a:r>
              <a:rPr sz="2300" spc="-5" dirty="0">
                <a:latin typeface="Calibri"/>
                <a:cs typeface="Calibri"/>
              </a:rPr>
              <a:t>and  </a:t>
            </a:r>
            <a:r>
              <a:rPr sz="2300" spc="-10" dirty="0">
                <a:latin typeface="Calibri"/>
                <a:cs typeface="Calibri"/>
              </a:rPr>
              <a:t>Michigan) </a:t>
            </a:r>
            <a:r>
              <a:rPr sz="2300" spc="-20" dirty="0">
                <a:latin typeface="Calibri"/>
                <a:cs typeface="Calibri"/>
              </a:rPr>
              <a:t>have </a:t>
            </a:r>
            <a:r>
              <a:rPr sz="2300" spc="-15" dirty="0">
                <a:latin typeface="Calibri"/>
                <a:cs typeface="Calibri"/>
              </a:rPr>
              <a:t>legalized  </a:t>
            </a:r>
            <a:r>
              <a:rPr sz="2300" spc="-5" dirty="0">
                <a:latin typeface="Calibri"/>
                <a:cs typeface="Calibri"/>
              </a:rPr>
              <a:t>autonomous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cars</a:t>
            </a:r>
            <a:endParaRPr sz="2300" dirty="0">
              <a:latin typeface="Calibri"/>
              <a:cs typeface="Calibri"/>
            </a:endParaRPr>
          </a:p>
          <a:p>
            <a:pPr marL="2004060">
              <a:lnSpc>
                <a:spcPts val="2130"/>
              </a:lnSpc>
              <a:spcBef>
                <a:spcPts val="420"/>
              </a:spcBef>
            </a:pP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Penn’s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Autonomous Car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2004060">
              <a:lnSpc>
                <a:spcPts val="213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(Ben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Franklin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Racing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Team)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0375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国际处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21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ir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3077</Words>
  <Application>Microsoft Office PowerPoint</Application>
  <PresentationFormat>全屏显示(4:3)</PresentationFormat>
  <Paragraphs>875</Paragraphs>
  <Slides>67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90" baseType="lpstr">
      <vt:lpstr>Lucida Grande</vt:lpstr>
      <vt:lpstr>微軟正黑體</vt:lpstr>
      <vt:lpstr>MS PGothic</vt:lpstr>
      <vt:lpstr>新細明體</vt:lpstr>
      <vt:lpstr>Source Han Serif SC</vt:lpstr>
      <vt:lpstr>Superclarendon</vt:lpstr>
      <vt:lpstr>黑体</vt:lpstr>
      <vt:lpstr>华文隶书</vt:lpstr>
      <vt:lpstr>宋体</vt:lpstr>
      <vt:lpstr>微软雅黑</vt:lpstr>
      <vt:lpstr>Arial</vt:lpstr>
      <vt:lpstr>Bookman Old Style</vt:lpstr>
      <vt:lpstr>Calibri</vt:lpstr>
      <vt:lpstr>Cambria Math</vt:lpstr>
      <vt:lpstr>Poor Richard</vt:lpstr>
      <vt:lpstr>Tahoma</vt:lpstr>
      <vt:lpstr>Times</vt:lpstr>
      <vt:lpstr>Times New Roman</vt:lpstr>
      <vt:lpstr>Verdana</vt:lpstr>
      <vt:lpstr>Wingdings</vt:lpstr>
      <vt:lpstr>国际处</vt:lpstr>
      <vt:lpstr>Office 主题​​</vt:lpstr>
      <vt:lpstr>方程式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Autonomous Car Sensors</vt:lpstr>
      <vt:lpstr>Autonomous Car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Annabelle</dc:creator>
  <cp:lastModifiedBy>Yu Roger</cp:lastModifiedBy>
  <cp:revision>664</cp:revision>
  <dcterms:created xsi:type="dcterms:W3CDTF">2018-03-13T01:09:00Z</dcterms:created>
  <dcterms:modified xsi:type="dcterms:W3CDTF">2022-11-01T03:29:25Z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