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0" r:id="rId2"/>
    <p:sldId id="827" r:id="rId3"/>
    <p:sldId id="466" r:id="rId4"/>
    <p:sldId id="829" r:id="rId5"/>
    <p:sldId id="828" r:id="rId6"/>
    <p:sldId id="467" r:id="rId7"/>
    <p:sldId id="831" r:id="rId8"/>
    <p:sldId id="832" r:id="rId9"/>
    <p:sldId id="833" r:id="rId10"/>
    <p:sldId id="830" r:id="rId11"/>
    <p:sldId id="463" r:id="rId12"/>
    <p:sldId id="468" r:id="rId13"/>
    <p:sldId id="834" r:id="rId14"/>
    <p:sldId id="835" r:id="rId15"/>
    <p:sldId id="469" r:id="rId16"/>
    <p:sldId id="464" r:id="rId17"/>
    <p:sldId id="33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A313F-14F9-4433-AB36-7C51CF0F8DDC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8BB04-4013-44C0-97AC-102B10D6F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20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538E9-EA56-4FDF-87E3-5883BD08B1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3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8BB04-4013-44C0-97AC-102B10D6F57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0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88166-2077-49E7-ABA9-5FC823F23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02F791-0F22-4BF1-9313-114D12654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0747B-D7BF-4E13-9A3A-97EFB618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3B4B9-9C7A-4CDD-A468-B8AFC4E9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CA376-F0DC-40AE-9DC6-D714FED8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73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A483C-001E-42A4-BD36-20FAF6A6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0361FF-4D03-49A7-9347-F694BAFC2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DE907-C1DE-4727-BE1C-503B8CD6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44274-DB43-4457-B158-37047C32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6F673-84DB-4B6D-88CD-E12579F3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0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B21E40-E3D6-4CDD-A666-AFDA6930C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8BE74E-B52A-4773-9AC4-414B2E892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0BDA0-7229-4389-85B7-60095EAD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679B4-B32A-43B7-9FB8-40EF165C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591FF-ABA4-414A-AC3D-7AE95A65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337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198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8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491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FFCE9-9ABD-4D11-9071-FBBDC9D6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ED649-F49A-4379-B758-C63A82640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27CD3-D2DB-4B9B-8C8B-1E9DF87E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372B1-2F00-4841-8311-B7DE5BE4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6D017-653A-4150-8C4B-61CE1174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3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1C10F-CA92-40A5-9DE0-A6A6EEF2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B98B38-C1A9-40EE-BE31-9DBD54C2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CCF6C-FD00-4898-B25B-8F1B5C2E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ED36A-BCE9-42E1-8DF3-8B83D295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D22A7-1B76-4D38-B919-C58CFA8B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8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04BBE-A197-4C43-A502-6F79A887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46EBE-C892-4921-B2D5-E197B3414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ABF8DC-B664-4B8B-8287-47BF3A1BE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D9B7A7-C1FB-45B0-ADD5-5CC9417A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CCB5DC-FBE9-4B49-8749-B55957ED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067B4C-D145-4787-90DE-3A3C2348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2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ADC5-C3A3-454F-AC95-FC42250F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1AAA7-A176-4BA1-9E11-4214C0EFD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27E8C6-557F-43A4-B89C-FBC1B42D4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150882-3DDD-4D16-B9C2-2EF85ABBE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AE6973-1FA1-43A7-9F7B-66F4190F2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F0F809-53FE-4219-9F28-6553EEB0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A8351F-4F62-43FD-BCA9-34543E24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4FD815-1B0D-43F1-A644-012A9A64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20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2F5A0-E6E9-4BB5-901B-D13DF879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08BE73-D8FE-4FEF-B384-3596E69D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D20884-7493-40BC-860D-11F4DF2A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8A170B-8BF7-44AF-AF2F-B8D670E6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7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3FB5B7-61D5-4C73-8698-B821775B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123B47-E980-483E-8058-9750FA5D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BF474D-919F-44BC-9949-FEEE5559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80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E3FE7-5875-4159-94B0-F614FE7C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0B928-9A82-4669-A235-512C81369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0DE8E5-6EF2-44D6-8A7D-32E7E87C3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61BC8-9E64-4593-8B0B-13470283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456E33-E216-40CB-9B8F-AADA5AB5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5EBF79-F760-4268-8272-F3D0F400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782CC-D82F-41CF-81AD-E5D43ABD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9A7DB9-8CA8-4641-91E9-1134C3420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8EA354-B7F2-4553-9B05-FD4EED8F2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283293-3AC4-4E5E-B755-8D98C237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94D51-3A49-4FAD-911C-581BA0C9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F3B01D-840B-4F37-909A-45EFDADA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2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064677-7E2D-411C-8135-016AD3F1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AE8A0-32D1-4574-9233-3CFB40FE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17DED-A129-40E4-9613-84B69D943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4AC20-FBDC-40A4-8CEB-C5C9073E702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7BC6C-22EE-494C-B7A8-A04D4E9DE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EE707-54C6-4E69-9997-009C0048A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8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929996"/>
            <a:ext cx="9144000" cy="3048256"/>
          </a:xfrm>
          <a:prstGeom prst="rect">
            <a:avLst/>
          </a:prstGeom>
          <a:solidFill>
            <a:srgbClr val="095200"/>
          </a:solidFill>
          <a:ln w="9525" cap="flat" cmpd="sng" algn="ctr">
            <a:solidFill>
              <a:srgbClr val="055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3337" y="1659094"/>
            <a:ext cx="861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人工智能实践</a:t>
            </a:r>
            <a:endParaRPr kumimoji="1"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Artificial Intelligence Practice</a:t>
            </a:r>
          </a:p>
          <a:p>
            <a:pPr algn="ctr"/>
            <a:r>
              <a:rPr kumimoji="1" lang="en-US" altLang="zh-CN" sz="32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DCS3015  Autumn 2022</a:t>
            </a:r>
          </a:p>
          <a:p>
            <a:pPr algn="ctr"/>
            <a:endParaRPr kumimoji="1"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18" name="图片 17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720" y="122555"/>
            <a:ext cx="1432560" cy="1432560"/>
          </a:xfrm>
          <a:prstGeom prst="rect">
            <a:avLst/>
          </a:prstGeom>
        </p:spPr>
      </p:pic>
      <p:sp>
        <p:nvSpPr>
          <p:cNvPr id="19" name="文本框 11"/>
          <p:cNvSpPr txBox="1"/>
          <p:nvPr/>
        </p:nvSpPr>
        <p:spPr>
          <a:xfrm>
            <a:off x="1574965" y="4860550"/>
            <a:ext cx="6267343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100" dirty="0">
                <a:solidFill>
                  <a:srgbClr val="453D3A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School of Computer Science and Engineering</a:t>
            </a:r>
          </a:p>
          <a:p>
            <a:pPr algn="ctr"/>
            <a:r>
              <a:rPr lang="en-US" altLang="zh-CN" sz="2100" dirty="0">
                <a:solidFill>
                  <a:srgbClr val="453D3A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Sun </a:t>
            </a:r>
            <a:r>
              <a:rPr lang="en-US" altLang="zh-CN" sz="2100" dirty="0" err="1">
                <a:solidFill>
                  <a:srgbClr val="453D3A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Yat</a:t>
            </a:r>
            <a:r>
              <a:rPr lang="en-US" altLang="zh-CN" sz="2100" dirty="0">
                <a:solidFill>
                  <a:srgbClr val="453D3A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-Sen University</a:t>
            </a:r>
          </a:p>
        </p:txBody>
      </p:sp>
      <p:sp>
        <p:nvSpPr>
          <p:cNvPr id="23" name="文本框 9"/>
          <p:cNvSpPr txBox="1"/>
          <p:nvPr/>
        </p:nvSpPr>
        <p:spPr>
          <a:xfrm>
            <a:off x="3380302" y="4287815"/>
            <a:ext cx="290436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dirty="0">
                <a:solidFill>
                  <a:srgbClr val="453D3A"/>
                </a:solidFill>
                <a:latin typeface="Poor Richard" panose="02080502050505020702" pitchFamily="18" charset="0"/>
                <a:ea typeface="微软雅黑" panose="020B0503020204020204" pitchFamily="34" charset="-122"/>
              </a:rPr>
              <a:t>Chao Yu </a:t>
            </a:r>
            <a:r>
              <a:rPr lang="zh-CN" altLang="en-US" sz="2400" dirty="0">
                <a:solidFill>
                  <a:srgbClr val="453D3A"/>
                </a:solidFill>
                <a:latin typeface="Poor Richard" panose="02080502050505020702" pitchFamily="18" charset="0"/>
                <a:ea typeface="微软雅黑" panose="020B0503020204020204" pitchFamily="34" charset="-122"/>
              </a:rPr>
              <a:t>（余超）</a:t>
            </a:r>
            <a:endParaRPr lang="en-US" altLang="zh-CN" sz="2400" dirty="0">
              <a:solidFill>
                <a:srgbClr val="453D3A"/>
              </a:solidFill>
              <a:latin typeface="Poor Richard" panose="02080502050505020702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开悟平台</a:t>
            </a:r>
            <a:endParaRPr lang="zh-HK" altLang="en-US" sz="3600" dirty="0"/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198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8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" name="文字方塊 92">
            <a:extLst>
              <a:ext uri="{FF2B5EF4-FFF2-40B4-BE49-F238E27FC236}">
                <a16:creationId xmlns:a16="http://schemas.microsoft.com/office/drawing/2014/main" id="{D546D7F4-0E77-C361-5504-213ED1A9E628}"/>
              </a:ext>
            </a:extLst>
          </p:cNvPr>
          <p:cNvSpPr txBox="1"/>
          <p:nvPr/>
        </p:nvSpPr>
        <p:spPr>
          <a:xfrm>
            <a:off x="197303" y="798122"/>
            <a:ext cx="85692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+mn-ea"/>
              </a:rPr>
              <a:t>开悟平台的使用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 startAt="6"/>
              <a:defRPr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开悟仅能使用</a:t>
            </a: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TensorFlow</a:t>
            </a: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深度学习框架（自行学习）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 startAt="6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 startAt="6"/>
              <a:defRPr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开悟平台提供三个功能模块检验模型能力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lvl="2" indent="-457200" defTabSz="4572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托管对战：用户可创建对战任务，使用自己的模型与课程中战队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管理员共享的模型进行对战。同样，也可以选择自己的不同模型进行对战。</a:t>
            </a:r>
          </a:p>
          <a:p>
            <a:pPr lvl="2" indent="-457200" defTabSz="4572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挑战赛：在</a:t>
            </a:r>
            <a:r>
              <a:rPr lang="zh-CN" altLang="en-US" sz="2000" dirty="0">
                <a:latin typeface="+mn-ea"/>
              </a:rPr>
              <a:t>挑战赛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中，课程成员的模型可与课程管理员指定的课程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AI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模型进行对战，并在比赛结束后获得成绩。</a:t>
            </a:r>
          </a:p>
          <a:p>
            <a:pPr lvl="2" indent="-457200" defTabSz="4572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天梯赛：不同战队提交的模型会按照比赛设置进行循环对战，即每个战队提交的模型均会与其他所有战队提交的模型进行对战。比赛后会根据比赛胜场展示战队排名结果。</a:t>
            </a:r>
          </a:p>
          <a:p>
            <a:pPr marL="914400" lvl="1" indent="-457200" defTabSz="4572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 startAt="6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750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开悟平台</a:t>
            </a:r>
            <a:endParaRPr lang="zh-HK" altLang="en-US" sz="3600" dirty="0"/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198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8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2" name="Picture 21" descr="不服SOLO：腾讯绝悟AI击败王者荣耀顶尖职业玩家，论文入选AAAI，未来将 ...">
            <a:extLst>
              <a:ext uri="{FF2B5EF4-FFF2-40B4-BE49-F238E27FC236}">
                <a16:creationId xmlns:a16="http://schemas.microsoft.com/office/drawing/2014/main" id="{C42FACE1-6933-4E9D-AADF-8C0F99889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207" y="3673716"/>
            <a:ext cx="5142837" cy="290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2B4817B-1494-4FA1-9DC6-5853894C521A}"/>
              </a:ext>
            </a:extLst>
          </p:cNvPr>
          <p:cNvSpPr/>
          <p:nvPr/>
        </p:nvSpPr>
        <p:spPr>
          <a:xfrm>
            <a:off x="12956" y="1402193"/>
            <a:ext cx="4514088" cy="46576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/>
              <a:t>游戏单元：</a:t>
            </a:r>
            <a:endParaRPr lang="en-US" altLang="zh-CN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英雄：友方英雄和敌方英雄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英雄基础属性，包含血量、蓝量、攻击力，防御力，抗性等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英雄技能，包含技能槽、技能</a:t>
            </a:r>
            <a:r>
              <a:rPr lang="en-US" altLang="zh-CN" dirty="0"/>
              <a:t>CD</a:t>
            </a:r>
            <a:r>
              <a:rPr lang="zh-CN" altLang="en-US" dirty="0"/>
              <a:t>，技能等级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小兵</a:t>
            </a:r>
            <a:endParaRPr lang="en-US" altLang="zh-CN" dirty="0"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包含小兵血量、位置等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塔</a:t>
            </a:r>
            <a:endParaRPr lang="en-US" altLang="zh-CN" dirty="0"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包含塔的位置、血量等特征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ym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B4817B-1494-4FA1-9DC6-5853894C521A}"/>
              </a:ext>
            </a:extLst>
          </p:cNvPr>
          <p:cNvSpPr/>
          <p:nvPr/>
        </p:nvSpPr>
        <p:spPr>
          <a:xfrm>
            <a:off x="4252498" y="674176"/>
            <a:ext cx="4891502" cy="29995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/>
              <a:t>Action Space</a:t>
            </a:r>
            <a:r>
              <a:rPr lang="zh-CN" altLang="en-US" sz="2000" b="1" dirty="0"/>
              <a:t>设计：</a:t>
            </a:r>
            <a:endParaRPr lang="en-US" altLang="zh-CN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移动键 </a:t>
            </a:r>
            <a:r>
              <a:rPr lang="en-US" altLang="zh-CN" dirty="0">
                <a:sym typeface="+mn-ea"/>
              </a:rPr>
              <a:t>Move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C1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技能槽</a:t>
            </a:r>
            <a:r>
              <a:rPr lang="en-US" altLang="zh-CN" dirty="0">
                <a:sym typeface="+mn-ea"/>
              </a:rPr>
              <a:t>(C2)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技能 </a:t>
            </a:r>
            <a:r>
              <a:rPr lang="en-US" altLang="zh-CN" dirty="0">
                <a:sym typeface="+mn-ea"/>
              </a:rPr>
              <a:t>Skill1</a:t>
            </a:r>
            <a:r>
              <a:rPr lang="zh-CN" altLang="en-US" dirty="0">
                <a:sym typeface="+mn-ea"/>
              </a:rPr>
              <a:t>（方向型）</a:t>
            </a:r>
            <a:endParaRPr lang="en-US" altLang="zh-CN" dirty="0"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技能 </a:t>
            </a:r>
            <a:r>
              <a:rPr lang="en-US" altLang="zh-CN" dirty="0">
                <a:sym typeface="+mn-ea"/>
              </a:rPr>
              <a:t>Skill2</a:t>
            </a:r>
            <a:r>
              <a:rPr lang="zh-CN" altLang="en-US" dirty="0">
                <a:sym typeface="+mn-ea"/>
              </a:rPr>
              <a:t>（方向型）</a:t>
            </a:r>
            <a:endParaRPr lang="en-US" altLang="zh-CN" dirty="0"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技能 </a:t>
            </a:r>
            <a:r>
              <a:rPr lang="en-US" altLang="zh-CN" dirty="0">
                <a:sym typeface="+mn-ea"/>
              </a:rPr>
              <a:t>Skill3</a:t>
            </a:r>
            <a:r>
              <a:rPr lang="zh-CN" altLang="en-US" dirty="0">
                <a:sym typeface="+mn-ea"/>
              </a:rPr>
              <a:t>（自身目标释放，例如貂蝉）</a:t>
            </a:r>
            <a:endParaRPr lang="en-US" altLang="zh-CN" dirty="0"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普通攻击 </a:t>
            </a:r>
            <a:r>
              <a:rPr lang="en-US" altLang="zh-CN" dirty="0" err="1">
                <a:sym typeface="+mn-ea"/>
              </a:rPr>
              <a:t>ComAttack</a:t>
            </a:r>
            <a:r>
              <a:rPr lang="zh-CN" altLang="en-US" dirty="0">
                <a:sym typeface="+mn-ea"/>
              </a:rPr>
              <a:t>（目标型）</a:t>
            </a:r>
            <a:endParaRPr lang="en-US" altLang="zh-CN" dirty="0">
              <a:sym typeface="+mn-ea"/>
            </a:endParaRPr>
          </a:p>
        </p:txBody>
      </p:sp>
      <p:sp>
        <p:nvSpPr>
          <p:cNvPr id="9" name="文字方塊 92">
            <a:extLst>
              <a:ext uri="{FF2B5EF4-FFF2-40B4-BE49-F238E27FC236}">
                <a16:creationId xmlns:a16="http://schemas.microsoft.com/office/drawing/2014/main" id="{0BD3CA1B-DD01-40D2-4CA3-5290C6CF958E}"/>
              </a:ext>
            </a:extLst>
          </p:cNvPr>
          <p:cNvSpPr txBox="1"/>
          <p:nvPr/>
        </p:nvSpPr>
        <p:spPr>
          <a:xfrm>
            <a:off x="197303" y="798122"/>
            <a:ext cx="8569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+mn-ea"/>
              </a:rPr>
              <a:t>智能体介绍</a:t>
            </a:r>
            <a:endParaRPr lang="en-US" altLang="zh-CN" sz="3200" b="1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738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开悟平台</a:t>
            </a:r>
            <a:endParaRPr lang="zh-HK" altLang="en-US" sz="3600" dirty="0"/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198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8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B4817B-1494-4FA1-9DC6-5853894C521A}"/>
              </a:ext>
            </a:extLst>
          </p:cNvPr>
          <p:cNvSpPr/>
          <p:nvPr/>
        </p:nvSpPr>
        <p:spPr>
          <a:xfrm>
            <a:off x="7813" y="2845218"/>
            <a:ext cx="4514088" cy="5012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/>
              <a:t>英雄特征：</a:t>
            </a:r>
            <a:endParaRPr lang="en-US" altLang="zh-CN" sz="2000" b="1" dirty="0"/>
          </a:p>
        </p:txBody>
      </p:sp>
      <p:sp>
        <p:nvSpPr>
          <p:cNvPr id="9" name="文字方塊 92">
            <a:extLst>
              <a:ext uri="{FF2B5EF4-FFF2-40B4-BE49-F238E27FC236}">
                <a16:creationId xmlns:a16="http://schemas.microsoft.com/office/drawing/2014/main" id="{0BD3CA1B-DD01-40D2-4CA3-5290C6CF958E}"/>
              </a:ext>
            </a:extLst>
          </p:cNvPr>
          <p:cNvSpPr txBox="1"/>
          <p:nvPr/>
        </p:nvSpPr>
        <p:spPr>
          <a:xfrm>
            <a:off x="197303" y="798122"/>
            <a:ext cx="8569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+mn-ea"/>
              </a:rPr>
              <a:t>智能体介绍</a:t>
            </a:r>
            <a:endParaRPr lang="en-US" altLang="zh-CN" sz="3200" b="1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92B29B1-CFF0-D044-15E0-C50712D76F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35" r="409" b="11130"/>
          <a:stretch/>
        </p:blipFill>
        <p:spPr>
          <a:xfrm>
            <a:off x="7813" y="3542723"/>
            <a:ext cx="9123231" cy="295034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80CD576-860D-F94D-E728-DCF0DA674A14}"/>
              </a:ext>
            </a:extLst>
          </p:cNvPr>
          <p:cNvSpPr/>
          <p:nvPr/>
        </p:nvSpPr>
        <p:spPr>
          <a:xfrm>
            <a:off x="-5143" y="1487980"/>
            <a:ext cx="9123230" cy="138820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/>
              <a:t>智能体观测：主英雄特征、友方、敌方、己方小兵、敌方小兵、己方塔、敌方塔、全局信息。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274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开悟平台</a:t>
            </a:r>
            <a:endParaRPr lang="zh-HK" altLang="en-US" sz="3600" dirty="0"/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198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8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" name="文字方塊 92">
            <a:extLst>
              <a:ext uri="{FF2B5EF4-FFF2-40B4-BE49-F238E27FC236}">
                <a16:creationId xmlns:a16="http://schemas.microsoft.com/office/drawing/2014/main" id="{0BD3CA1B-DD01-40D2-4CA3-5290C6CF958E}"/>
              </a:ext>
            </a:extLst>
          </p:cNvPr>
          <p:cNvSpPr txBox="1"/>
          <p:nvPr/>
        </p:nvSpPr>
        <p:spPr>
          <a:xfrm>
            <a:off x="197303" y="798122"/>
            <a:ext cx="8569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+mn-ea"/>
              </a:rPr>
              <a:t>智能体介绍</a:t>
            </a:r>
            <a:endParaRPr lang="en-US" altLang="zh-CN" sz="32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1C45DB-3173-524B-6DD5-523A0353FFB5}"/>
              </a:ext>
            </a:extLst>
          </p:cNvPr>
          <p:cNvSpPr/>
          <p:nvPr/>
        </p:nvSpPr>
        <p:spPr>
          <a:xfrm>
            <a:off x="197303" y="1382897"/>
            <a:ext cx="4891502" cy="34195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/>
              <a:t>Action Space</a:t>
            </a:r>
            <a:r>
              <a:rPr lang="zh-CN" altLang="en-US" sz="2000" b="1" dirty="0"/>
              <a:t>设计：</a:t>
            </a:r>
            <a:endParaRPr lang="en-US" altLang="zh-CN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移动键 </a:t>
            </a:r>
            <a:r>
              <a:rPr lang="en-US" altLang="zh-CN" dirty="0">
                <a:sym typeface="+mn-ea"/>
              </a:rPr>
              <a:t>Move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C1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技能槽</a:t>
            </a:r>
            <a:r>
              <a:rPr lang="en-US" altLang="zh-CN" dirty="0">
                <a:sym typeface="+mn-ea"/>
              </a:rPr>
              <a:t>(C2)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技能 </a:t>
            </a:r>
            <a:r>
              <a:rPr lang="en-US" altLang="zh-CN" dirty="0">
                <a:sym typeface="+mn-ea"/>
              </a:rPr>
              <a:t>Skill1</a:t>
            </a:r>
            <a:r>
              <a:rPr lang="zh-CN" altLang="en-US" dirty="0">
                <a:sym typeface="+mn-ea"/>
              </a:rPr>
              <a:t>（方向型）</a:t>
            </a:r>
            <a:endParaRPr lang="en-US" altLang="zh-CN" dirty="0"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技能 </a:t>
            </a:r>
            <a:r>
              <a:rPr lang="en-US" altLang="zh-CN" dirty="0">
                <a:sym typeface="+mn-ea"/>
              </a:rPr>
              <a:t>Skill2</a:t>
            </a:r>
            <a:r>
              <a:rPr lang="zh-CN" altLang="en-US" dirty="0">
                <a:sym typeface="+mn-ea"/>
              </a:rPr>
              <a:t>（方向型）</a:t>
            </a:r>
            <a:endParaRPr lang="en-US" altLang="zh-CN" dirty="0"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技能 </a:t>
            </a:r>
            <a:r>
              <a:rPr lang="en-US" altLang="zh-CN" dirty="0">
                <a:sym typeface="+mn-ea"/>
              </a:rPr>
              <a:t>Skill3</a:t>
            </a:r>
            <a:r>
              <a:rPr lang="zh-CN" altLang="en-US" dirty="0">
                <a:sym typeface="+mn-ea"/>
              </a:rPr>
              <a:t>（自身目标释放，例如貂蝉）</a:t>
            </a:r>
            <a:endParaRPr lang="en-US" altLang="zh-CN" dirty="0"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普通攻击 </a:t>
            </a:r>
            <a:r>
              <a:rPr lang="en-US" altLang="zh-CN" dirty="0" err="1">
                <a:sym typeface="+mn-ea"/>
              </a:rPr>
              <a:t>ComAttack</a:t>
            </a:r>
            <a:r>
              <a:rPr lang="zh-CN" altLang="en-US" dirty="0">
                <a:sym typeface="+mn-ea"/>
              </a:rPr>
              <a:t>（目标型）</a:t>
            </a:r>
            <a:endParaRPr lang="en-US" altLang="zh-CN" dirty="0"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AF97C00-9D64-713D-1DC8-B12803D8E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338" y="2512080"/>
            <a:ext cx="30956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5">
            <a:extLst>
              <a:ext uri="{FF2B5EF4-FFF2-40B4-BE49-F238E27FC236}">
                <a16:creationId xmlns:a16="http://schemas.microsoft.com/office/drawing/2014/main" id="{C823BC42-D979-2E25-143E-BBA72433B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03" y="4456091"/>
            <a:ext cx="7216588" cy="212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>
                <a:latin typeface="+mn-lt"/>
              </a:rPr>
              <a:t>游戏中的动作设计</a:t>
            </a:r>
            <a:endParaRPr lang="en-US" altLang="zh-CN" dirty="0">
              <a:latin typeface="+mn-lt"/>
            </a:endParaRPr>
          </a:p>
          <a:p>
            <a:pPr marL="742950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+mn-lt"/>
              </a:rPr>
              <a:t>what，你要按哪个按键：12个button</a:t>
            </a:r>
          </a:p>
          <a:p>
            <a:pPr marL="742950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+mn-lt"/>
              </a:rPr>
              <a:t>how，你要往哪个方向拖动按键：16*16个方向选择</a:t>
            </a:r>
          </a:p>
          <a:p>
            <a:pPr marL="742950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+mn-lt"/>
              </a:rPr>
              <a:t>who，你的技能作用对象是谁：8个target（两塔，四兵，一个英雄，以及None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）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96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开悟平台</a:t>
            </a:r>
            <a:endParaRPr lang="zh-HK" altLang="en-US" sz="3600" dirty="0"/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198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8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" name="文字方塊 92">
            <a:extLst>
              <a:ext uri="{FF2B5EF4-FFF2-40B4-BE49-F238E27FC236}">
                <a16:creationId xmlns:a16="http://schemas.microsoft.com/office/drawing/2014/main" id="{0BD3CA1B-DD01-40D2-4CA3-5290C6CF958E}"/>
              </a:ext>
            </a:extLst>
          </p:cNvPr>
          <p:cNvSpPr txBox="1"/>
          <p:nvPr/>
        </p:nvSpPr>
        <p:spPr>
          <a:xfrm>
            <a:off x="197303" y="798122"/>
            <a:ext cx="8569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+mn-ea"/>
              </a:rPr>
              <a:t>智能体介绍</a:t>
            </a:r>
            <a:endParaRPr lang="en-US" altLang="zh-CN" sz="32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0CD576-860D-F94D-E728-DCF0DA674A14}"/>
              </a:ext>
            </a:extLst>
          </p:cNvPr>
          <p:cNvSpPr/>
          <p:nvPr/>
        </p:nvSpPr>
        <p:spPr>
          <a:xfrm>
            <a:off x="434127" y="1579111"/>
            <a:ext cx="9123230" cy="5012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/>
              <a:t>奖励值设计：</a:t>
            </a:r>
            <a:endParaRPr lang="en-US" altLang="zh-CN" dirty="0"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C7CA1D-6FC4-0B09-1671-5D788C8DA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706" y="2259878"/>
            <a:ext cx="5790476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38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开悟平台</a:t>
            </a:r>
            <a:endParaRPr lang="zh-HK" altLang="en-US" sz="3600" dirty="0"/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198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8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ADA647-2D64-4C2B-DB12-EAC76C1D59E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" t="4722" r="4260" b="3553"/>
          <a:stretch/>
        </p:blipFill>
        <p:spPr>
          <a:xfrm>
            <a:off x="-6967" y="1438974"/>
            <a:ext cx="4876800" cy="3812176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883802E9-40C2-50BF-8A9E-D2110CEE5BFF}"/>
              </a:ext>
            </a:extLst>
          </p:cNvPr>
          <p:cNvGrpSpPr/>
          <p:nvPr/>
        </p:nvGrpSpPr>
        <p:grpSpPr>
          <a:xfrm>
            <a:off x="4512804" y="1979580"/>
            <a:ext cx="4618240" cy="2733189"/>
            <a:chOff x="4696176" y="2438399"/>
            <a:chExt cx="4618240" cy="2733189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076B2CCF-F4AC-F981-2096-BD1B4BDB6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91" t="4963"/>
            <a:stretch/>
          </p:blipFill>
          <p:spPr>
            <a:xfrm>
              <a:off x="5010150" y="2438399"/>
              <a:ext cx="4304266" cy="2579231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A249D23-C3D0-7C05-2BB1-5439BAA4B417}"/>
                </a:ext>
              </a:extLst>
            </p:cNvPr>
            <p:cNvSpPr/>
            <p:nvPr/>
          </p:nvSpPr>
          <p:spPr>
            <a:xfrm>
              <a:off x="5270953" y="4937202"/>
              <a:ext cx="410700" cy="20973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100" b="1" dirty="0"/>
                <a:t>Actor</a:t>
              </a:r>
              <a:endParaRPr lang="zh-CN" altLang="en-US" sz="1100" b="1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20CD02F-8E01-E947-CC1E-6FA016354F83}"/>
                </a:ext>
              </a:extLst>
            </p:cNvPr>
            <p:cNvSpPr/>
            <p:nvPr/>
          </p:nvSpPr>
          <p:spPr>
            <a:xfrm>
              <a:off x="8259455" y="4937202"/>
              <a:ext cx="511772" cy="20973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100" b="1" dirty="0"/>
                <a:t>Learner</a:t>
              </a:r>
              <a:endParaRPr lang="zh-CN" altLang="en-US" sz="1100" b="1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200E529-49F7-101C-9354-35916B3F24D1}"/>
                </a:ext>
              </a:extLst>
            </p:cNvPr>
            <p:cNvSpPr/>
            <p:nvPr/>
          </p:nvSpPr>
          <p:spPr>
            <a:xfrm>
              <a:off x="6966012" y="4912550"/>
              <a:ext cx="677041" cy="25903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50" b="1" dirty="0"/>
                <a:t>Model</a:t>
              </a:r>
              <a:endParaRPr lang="zh-CN" altLang="en-US" sz="1050" b="1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590A1A0-DD84-7351-FE1F-7B906DABCDF2}"/>
                </a:ext>
              </a:extLst>
            </p:cNvPr>
            <p:cNvSpPr/>
            <p:nvPr/>
          </p:nvSpPr>
          <p:spPr>
            <a:xfrm>
              <a:off x="4696176" y="4157953"/>
              <a:ext cx="9854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5800" lvl="1" indent="-228600">
                <a:buFont typeface="+mj-ea"/>
                <a:buAutoNum type="circleNumDbPlain"/>
              </a:pPr>
              <a:r>
                <a:rPr lang="zh-CN" altLang="en-US" sz="1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7409837-EC25-0F92-0DB8-79D9FB5E3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93273" y="4584141"/>
              <a:ext cx="158152" cy="146048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3AB7EA8-F0BF-CCA5-A46D-AB57BE60A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0004" y="4598431"/>
              <a:ext cx="141605" cy="161483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4E4415E-BDC1-94E7-B857-2FB27B794436}"/>
              </a:ext>
            </a:extLst>
          </p:cNvPr>
          <p:cNvGrpSpPr/>
          <p:nvPr/>
        </p:nvGrpSpPr>
        <p:grpSpPr>
          <a:xfrm>
            <a:off x="3581850" y="5576181"/>
            <a:ext cx="1816723" cy="308418"/>
            <a:chOff x="4823953" y="6067545"/>
            <a:chExt cx="1816723" cy="308418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525C7A5-AE18-7162-8702-7DBCC5EBB4C0}"/>
                </a:ext>
              </a:extLst>
            </p:cNvPr>
            <p:cNvSpPr/>
            <p:nvPr/>
          </p:nvSpPr>
          <p:spPr>
            <a:xfrm>
              <a:off x="4823953" y="6067545"/>
              <a:ext cx="303414" cy="308418"/>
            </a:xfrm>
            <a:custGeom>
              <a:avLst/>
              <a:gdLst>
                <a:gd name="connsiteX0" fmla="*/ 0 w 487202"/>
                <a:gd name="connsiteY0" fmla="*/ 243601 h 487202"/>
                <a:gd name="connsiteX1" fmla="*/ 243601 w 487202"/>
                <a:gd name="connsiteY1" fmla="*/ 0 h 487202"/>
                <a:gd name="connsiteX2" fmla="*/ 487202 w 487202"/>
                <a:gd name="connsiteY2" fmla="*/ 243601 h 487202"/>
                <a:gd name="connsiteX3" fmla="*/ 243601 w 487202"/>
                <a:gd name="connsiteY3" fmla="*/ 487202 h 487202"/>
                <a:gd name="connsiteX4" fmla="*/ 0 w 487202"/>
                <a:gd name="connsiteY4" fmla="*/ 243601 h 48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202" h="487202">
                  <a:moveTo>
                    <a:pt x="0" y="243601"/>
                  </a:moveTo>
                  <a:cubicBezTo>
                    <a:pt x="0" y="109064"/>
                    <a:pt x="109064" y="0"/>
                    <a:pt x="243601" y="0"/>
                  </a:cubicBezTo>
                  <a:cubicBezTo>
                    <a:pt x="378138" y="0"/>
                    <a:pt x="487202" y="109064"/>
                    <a:pt x="487202" y="243601"/>
                  </a:cubicBezTo>
                  <a:cubicBezTo>
                    <a:pt x="487202" y="378138"/>
                    <a:pt x="378138" y="487202"/>
                    <a:pt x="243601" y="487202"/>
                  </a:cubicBezTo>
                  <a:cubicBezTo>
                    <a:pt x="109064" y="487202"/>
                    <a:pt x="0" y="378138"/>
                    <a:pt x="0" y="243601"/>
                  </a:cubicBezTo>
                  <a:close/>
                </a:path>
              </a:pathLst>
            </a:cu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589" tIns="86589" rIns="86589" bIns="86589" numCol="1" spcCol="127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kern="1200" dirty="0">
                  <a:solidFill>
                    <a:srgbClr val="FFFFFF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1</a:t>
              </a:r>
              <a:endParaRPr lang="zh-CN" sz="1200" kern="12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10D2A22-53E1-3F98-64BD-54972D64852D}"/>
                </a:ext>
              </a:extLst>
            </p:cNvPr>
            <p:cNvSpPr/>
            <p:nvPr/>
          </p:nvSpPr>
          <p:spPr>
            <a:xfrm>
              <a:off x="5127367" y="6067865"/>
              <a:ext cx="15133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自博弈生产数据</a:t>
              </a:r>
              <a:endParaRPr lang="en-US" altLang="zh-CN" sz="1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21A67E5-2D2E-FB3F-169E-33655E6DF2D6}"/>
              </a:ext>
            </a:extLst>
          </p:cNvPr>
          <p:cNvGrpSpPr/>
          <p:nvPr/>
        </p:nvGrpSpPr>
        <p:grpSpPr>
          <a:xfrm>
            <a:off x="5434541" y="5593236"/>
            <a:ext cx="1816723" cy="308418"/>
            <a:chOff x="4823953" y="6067545"/>
            <a:chExt cx="1816723" cy="308418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92624182-6966-5E4B-5123-8C96F4A1B2F6}"/>
                </a:ext>
              </a:extLst>
            </p:cNvPr>
            <p:cNvSpPr/>
            <p:nvPr/>
          </p:nvSpPr>
          <p:spPr>
            <a:xfrm>
              <a:off x="4823953" y="6067545"/>
              <a:ext cx="303414" cy="308418"/>
            </a:xfrm>
            <a:custGeom>
              <a:avLst/>
              <a:gdLst>
                <a:gd name="connsiteX0" fmla="*/ 0 w 487202"/>
                <a:gd name="connsiteY0" fmla="*/ 243601 h 487202"/>
                <a:gd name="connsiteX1" fmla="*/ 243601 w 487202"/>
                <a:gd name="connsiteY1" fmla="*/ 0 h 487202"/>
                <a:gd name="connsiteX2" fmla="*/ 487202 w 487202"/>
                <a:gd name="connsiteY2" fmla="*/ 243601 h 487202"/>
                <a:gd name="connsiteX3" fmla="*/ 243601 w 487202"/>
                <a:gd name="connsiteY3" fmla="*/ 487202 h 487202"/>
                <a:gd name="connsiteX4" fmla="*/ 0 w 487202"/>
                <a:gd name="connsiteY4" fmla="*/ 243601 h 48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202" h="487202">
                  <a:moveTo>
                    <a:pt x="0" y="243601"/>
                  </a:moveTo>
                  <a:cubicBezTo>
                    <a:pt x="0" y="109064"/>
                    <a:pt x="109064" y="0"/>
                    <a:pt x="243601" y="0"/>
                  </a:cubicBezTo>
                  <a:cubicBezTo>
                    <a:pt x="378138" y="0"/>
                    <a:pt x="487202" y="109064"/>
                    <a:pt x="487202" y="243601"/>
                  </a:cubicBezTo>
                  <a:cubicBezTo>
                    <a:pt x="487202" y="378138"/>
                    <a:pt x="378138" y="487202"/>
                    <a:pt x="243601" y="487202"/>
                  </a:cubicBezTo>
                  <a:cubicBezTo>
                    <a:pt x="109064" y="487202"/>
                    <a:pt x="0" y="378138"/>
                    <a:pt x="0" y="243601"/>
                  </a:cubicBezTo>
                  <a:close/>
                </a:path>
              </a:pathLst>
            </a:cu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589" tIns="86589" rIns="86589" bIns="86589" numCol="1" spcCol="127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kern="1200" dirty="0">
                  <a:solidFill>
                    <a:srgbClr val="FFFFFF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2</a:t>
              </a:r>
              <a:endParaRPr lang="zh-CN" sz="1200" kern="12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0E2DC95-99C3-696E-EB7E-4D8AD32BBF8B}"/>
                </a:ext>
              </a:extLst>
            </p:cNvPr>
            <p:cNvSpPr/>
            <p:nvPr/>
          </p:nvSpPr>
          <p:spPr>
            <a:xfrm>
              <a:off x="5127367" y="6067865"/>
              <a:ext cx="15133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训练消费数据</a:t>
              </a:r>
              <a:endParaRPr lang="en-US" altLang="zh-CN" sz="1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DE22537-21A6-F64E-D40A-EA95FD6684AC}"/>
              </a:ext>
            </a:extLst>
          </p:cNvPr>
          <p:cNvGrpSpPr/>
          <p:nvPr/>
        </p:nvGrpSpPr>
        <p:grpSpPr>
          <a:xfrm>
            <a:off x="7076632" y="5593236"/>
            <a:ext cx="2091801" cy="308418"/>
            <a:chOff x="4823953" y="6067545"/>
            <a:chExt cx="2091801" cy="308418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92C6939-53EC-B39E-5BEB-ED592AE3B5ED}"/>
                </a:ext>
              </a:extLst>
            </p:cNvPr>
            <p:cNvSpPr/>
            <p:nvPr/>
          </p:nvSpPr>
          <p:spPr>
            <a:xfrm>
              <a:off x="4823953" y="6067545"/>
              <a:ext cx="303414" cy="308418"/>
            </a:xfrm>
            <a:custGeom>
              <a:avLst/>
              <a:gdLst>
                <a:gd name="connsiteX0" fmla="*/ 0 w 487202"/>
                <a:gd name="connsiteY0" fmla="*/ 243601 h 487202"/>
                <a:gd name="connsiteX1" fmla="*/ 243601 w 487202"/>
                <a:gd name="connsiteY1" fmla="*/ 0 h 487202"/>
                <a:gd name="connsiteX2" fmla="*/ 487202 w 487202"/>
                <a:gd name="connsiteY2" fmla="*/ 243601 h 487202"/>
                <a:gd name="connsiteX3" fmla="*/ 243601 w 487202"/>
                <a:gd name="connsiteY3" fmla="*/ 487202 h 487202"/>
                <a:gd name="connsiteX4" fmla="*/ 0 w 487202"/>
                <a:gd name="connsiteY4" fmla="*/ 243601 h 48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202" h="487202">
                  <a:moveTo>
                    <a:pt x="0" y="243601"/>
                  </a:moveTo>
                  <a:cubicBezTo>
                    <a:pt x="0" y="109064"/>
                    <a:pt x="109064" y="0"/>
                    <a:pt x="243601" y="0"/>
                  </a:cubicBezTo>
                  <a:cubicBezTo>
                    <a:pt x="378138" y="0"/>
                    <a:pt x="487202" y="109064"/>
                    <a:pt x="487202" y="243601"/>
                  </a:cubicBezTo>
                  <a:cubicBezTo>
                    <a:pt x="487202" y="378138"/>
                    <a:pt x="378138" y="487202"/>
                    <a:pt x="243601" y="487202"/>
                  </a:cubicBezTo>
                  <a:cubicBezTo>
                    <a:pt x="109064" y="487202"/>
                    <a:pt x="0" y="378138"/>
                    <a:pt x="0" y="243601"/>
                  </a:cubicBezTo>
                  <a:close/>
                </a:path>
              </a:pathLst>
            </a:cu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589" tIns="86589" rIns="86589" bIns="86589" numCol="1" spcCol="127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kern="1200" dirty="0">
                  <a:solidFill>
                    <a:srgbClr val="FFFFFF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3</a:t>
              </a:r>
              <a:endParaRPr lang="zh-CN" sz="1200" kern="12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A186301-50C5-4B7C-543B-E32F394D0ECE}"/>
                </a:ext>
              </a:extLst>
            </p:cNvPr>
            <p:cNvSpPr/>
            <p:nvPr/>
          </p:nvSpPr>
          <p:spPr>
            <a:xfrm>
              <a:off x="5127367" y="6067865"/>
              <a:ext cx="17883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生成模型 模型同步</a:t>
              </a:r>
              <a:endParaRPr lang="en-US" altLang="zh-CN" sz="1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sp>
        <p:nvSpPr>
          <p:cNvPr id="29" name="文字方塊 92">
            <a:extLst>
              <a:ext uri="{FF2B5EF4-FFF2-40B4-BE49-F238E27FC236}">
                <a16:creationId xmlns:a16="http://schemas.microsoft.com/office/drawing/2014/main" id="{132AE097-65EB-0327-0656-FB271E1C7881}"/>
              </a:ext>
            </a:extLst>
          </p:cNvPr>
          <p:cNvSpPr txBox="1"/>
          <p:nvPr/>
        </p:nvSpPr>
        <p:spPr>
          <a:xfrm>
            <a:off x="197303" y="798122"/>
            <a:ext cx="8569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+mn-ea"/>
              </a:rPr>
              <a:t>集群训练</a:t>
            </a:r>
            <a:endParaRPr lang="en-US" altLang="zh-CN" sz="3200" b="1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14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开悟平台</a:t>
            </a:r>
            <a:endParaRPr lang="zh-HK" altLang="en-US" sz="3600" dirty="0"/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198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8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9" name="文字方塊 92">
            <a:extLst>
              <a:ext uri="{FF2B5EF4-FFF2-40B4-BE49-F238E27FC236}">
                <a16:creationId xmlns:a16="http://schemas.microsoft.com/office/drawing/2014/main" id="{132AE097-65EB-0327-0656-FB271E1C7881}"/>
              </a:ext>
            </a:extLst>
          </p:cNvPr>
          <p:cNvSpPr txBox="1"/>
          <p:nvPr/>
        </p:nvSpPr>
        <p:spPr>
          <a:xfrm>
            <a:off x="197303" y="798122"/>
            <a:ext cx="8569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+mn-ea"/>
              </a:rPr>
              <a:t>官方代码</a:t>
            </a:r>
            <a:endParaRPr lang="en-US" altLang="zh-CN" sz="32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1402B1-C1B4-62EE-2DD2-AB20ABC95D80}"/>
              </a:ext>
            </a:extLst>
          </p:cNvPr>
          <p:cNvSpPr/>
          <p:nvPr/>
        </p:nvSpPr>
        <p:spPr>
          <a:xfrm>
            <a:off x="197303" y="4962204"/>
            <a:ext cx="2510038" cy="4540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spc="-5" dirty="0">
                <a:latin typeface="Arial"/>
                <a:cs typeface="Arial"/>
              </a:rPr>
              <a:t>单智能体</a:t>
            </a:r>
            <a:r>
              <a:rPr lang="en-US" altLang="zh-CN" sz="1800" spc="-5" dirty="0">
                <a:latin typeface="Arial"/>
                <a:cs typeface="Arial"/>
              </a:rPr>
              <a:t>PPO</a:t>
            </a:r>
            <a:r>
              <a:rPr lang="zh-CN" altLang="en-US" sz="1800" spc="-5" dirty="0">
                <a:latin typeface="Arial"/>
                <a:cs typeface="Arial"/>
              </a:rPr>
              <a:t>算法</a:t>
            </a:r>
            <a:endParaRPr lang="en-US" altLang="zh-CN" sz="1800" spc="-5" dirty="0">
              <a:latin typeface="Arial"/>
              <a:cs typeface="Arial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11256A2-1E06-156F-A39A-4076179B6D93}"/>
              </a:ext>
            </a:extLst>
          </p:cNvPr>
          <p:cNvSpPr/>
          <p:nvPr/>
        </p:nvSpPr>
        <p:spPr>
          <a:xfrm>
            <a:off x="26484" y="5931606"/>
            <a:ext cx="9104559" cy="70384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Ye,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Deheng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 al. "Mastering complex control in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moba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games with deep reinforcement learning." </a:t>
            </a:r>
            <a:r>
              <a:rPr lang="en-US" altLang="zh-CN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AAAI Conference on Artificial Intelligence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Vol. 34. No. 04. 2020.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F82B7121-881E-235A-EFBD-E639A24FB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5" y="1777103"/>
            <a:ext cx="9144000" cy="2940676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233BECDE-75D0-95C0-0F1A-E65443640DE0}"/>
              </a:ext>
            </a:extLst>
          </p:cNvPr>
          <p:cNvSpPr/>
          <p:nvPr/>
        </p:nvSpPr>
        <p:spPr>
          <a:xfrm>
            <a:off x="3161404" y="4960954"/>
            <a:ext cx="2393497" cy="4565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spc="-5" dirty="0">
                <a:latin typeface="Arial"/>
                <a:cs typeface="Arial"/>
              </a:rPr>
              <a:t>Multi-head Policy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E5C00D9-E987-8C0A-8080-E1958E1125BC}"/>
              </a:ext>
            </a:extLst>
          </p:cNvPr>
          <p:cNvSpPr/>
          <p:nvPr/>
        </p:nvSpPr>
        <p:spPr>
          <a:xfrm>
            <a:off x="6008963" y="4956786"/>
            <a:ext cx="2937733" cy="4648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Image</a:t>
            </a:r>
            <a:r>
              <a:rPr lang="zh-CN" altLang="en-US" dirty="0"/>
              <a:t>输入和向量输入</a:t>
            </a:r>
            <a:endParaRPr lang="en-US" altLang="zh-CN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3313A7D-A4EF-5865-E545-91FA41B35C00}"/>
              </a:ext>
            </a:extLst>
          </p:cNvPr>
          <p:cNvSpPr/>
          <p:nvPr/>
        </p:nvSpPr>
        <p:spPr>
          <a:xfrm>
            <a:off x="197303" y="5435838"/>
            <a:ext cx="1484057" cy="4648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Attention</a:t>
            </a:r>
            <a:endParaRPr lang="en-US" altLang="zh-CN" dirty="0">
              <a:sym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BD1F70-AC81-BA17-9780-4C3F586DE026}"/>
              </a:ext>
            </a:extLst>
          </p:cNvPr>
          <p:cNvSpPr/>
          <p:nvPr/>
        </p:nvSpPr>
        <p:spPr>
          <a:xfrm>
            <a:off x="3161404" y="5444174"/>
            <a:ext cx="2393497" cy="4565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pc="-5" dirty="0">
                <a:latin typeface="Arial"/>
                <a:cs typeface="Arial"/>
              </a:rPr>
              <a:t>参数共享</a:t>
            </a:r>
            <a:endParaRPr lang="en-US" altLang="zh-CN" sz="1800" spc="-5" dirty="0">
              <a:latin typeface="Arial"/>
              <a:cs typeface="Arial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64B8E8F-B253-046A-352F-4C51914F63C5}"/>
              </a:ext>
            </a:extLst>
          </p:cNvPr>
          <p:cNvSpPr/>
          <p:nvPr/>
        </p:nvSpPr>
        <p:spPr>
          <a:xfrm>
            <a:off x="6008963" y="5444174"/>
            <a:ext cx="2393497" cy="4565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spc="-5" dirty="0">
                <a:latin typeface="Arial"/>
                <a:cs typeface="Arial"/>
              </a:rPr>
              <a:t>特征工程</a:t>
            </a:r>
            <a:endParaRPr lang="en-US" altLang="zh-CN" sz="1800" spc="-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7525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3435445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sz="3600" dirty="0"/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8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FB38F6-8436-493D-B2EB-A721D4A2A699}"/>
              </a:ext>
            </a:extLst>
          </p:cNvPr>
          <p:cNvSpPr txBox="1"/>
          <p:nvPr/>
        </p:nvSpPr>
        <p:spPr>
          <a:xfrm>
            <a:off x="2869862" y="2055649"/>
            <a:ext cx="3404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</a:rPr>
              <a:t>Thanks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pic>
        <p:nvPicPr>
          <p:cNvPr id="10" name="图片 9" descr="图片1">
            <a:extLst>
              <a:ext uri="{FF2B5EF4-FFF2-40B4-BE49-F238E27FC236}">
                <a16:creationId xmlns:a16="http://schemas.microsoft.com/office/drawing/2014/main" id="{D9305602-2879-4357-8898-C64710925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294" y="60225"/>
            <a:ext cx="1545403" cy="154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0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86662" y="2076735"/>
            <a:ext cx="8610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>
                <a:latin typeface="Times" panose="02020603050405020304" pitchFamily="18" charset="0"/>
                <a:ea typeface="微软雅黑" panose="020B0503020204020204" pitchFamily="34" charset="-122"/>
                <a:cs typeface="Times" panose="02020603050405020304" pitchFamily="18" charset="0"/>
              </a:rPr>
              <a:t>Lecture</a:t>
            </a:r>
            <a:r>
              <a:rPr kumimoji="1" lang="zh-CN" altLang="en-US" sz="3600">
                <a:latin typeface="Times" panose="02020603050405020304" pitchFamily="18" charset="0"/>
                <a:ea typeface="微软雅黑" panose="020B0503020204020204" pitchFamily="34" charset="-122"/>
                <a:cs typeface="Times" panose="02020603050405020304" pitchFamily="18" charset="0"/>
              </a:rPr>
              <a:t>：</a:t>
            </a:r>
            <a:r>
              <a:rPr kumimoji="1" lang="zh-CN" altLang="en-US" sz="3600" dirty="0">
                <a:latin typeface="Times" panose="02020603050405020304" pitchFamily="18" charset="0"/>
                <a:ea typeface="微软雅黑" panose="020B0503020204020204" pitchFamily="34" charset="-122"/>
                <a:cs typeface="Times" panose="02020603050405020304" pitchFamily="18" charset="0"/>
              </a:rPr>
              <a:t>开悟平台介绍</a:t>
            </a:r>
            <a:endParaRPr kumimoji="1" lang="en-US" altLang="zh-CN" sz="3600" dirty="0">
              <a:latin typeface="Times" panose="02020603050405020304" pitchFamily="18" charset="0"/>
              <a:ea typeface="微软雅黑" panose="020B0503020204020204" pitchFamily="34" charset="-122"/>
              <a:cs typeface="Times" panose="02020603050405020304" pitchFamily="18" charset="0"/>
            </a:endParaRPr>
          </a:p>
          <a:p>
            <a:pPr algn="ctr"/>
            <a:endParaRPr kumimoji="1" lang="en-US" altLang="zh-CN" sz="3200" dirty="0">
              <a:latin typeface="Times" panose="02020603050405020304" pitchFamily="18" charset="0"/>
              <a:ea typeface="华文隶书" panose="02010800040101010101" pitchFamily="2" charset="-122"/>
              <a:cs typeface="Times" panose="02020603050405020304" pitchFamily="18" charset="0"/>
            </a:endParaRPr>
          </a:p>
          <a:p>
            <a:pPr algn="ctr"/>
            <a:endParaRPr kumimoji="1"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 sz="10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179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开悟平台</a:t>
            </a:r>
            <a:endParaRPr lang="zh-HK" altLang="en-US" sz="3600" dirty="0"/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198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8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" name="文字方塊 92">
            <a:extLst>
              <a:ext uri="{FF2B5EF4-FFF2-40B4-BE49-F238E27FC236}">
                <a16:creationId xmlns:a16="http://schemas.microsoft.com/office/drawing/2014/main" id="{D546D7F4-0E77-C361-5504-213ED1A9E628}"/>
              </a:ext>
            </a:extLst>
          </p:cNvPr>
          <p:cNvSpPr txBox="1"/>
          <p:nvPr/>
        </p:nvSpPr>
        <p:spPr>
          <a:xfrm>
            <a:off x="197303" y="798122"/>
            <a:ext cx="856928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+mn-ea"/>
              </a:rPr>
              <a:t>开悟平台的使用</a:t>
            </a:r>
            <a:endParaRPr lang="en-US" altLang="zh-CN" sz="3200" b="1" dirty="0">
              <a:solidFill>
                <a:prstClr val="black"/>
              </a:solidFill>
              <a:latin typeface="+mn-ea"/>
            </a:endParaRPr>
          </a:p>
          <a:p>
            <a:pPr marL="285750" indent="-285750" defTabSz="457200">
              <a:buFont typeface="Wingdings" panose="05000000000000000000" pitchFamily="2" charset="2"/>
              <a:buChar char="l"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indent="-457200" defTabSz="457200"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开悟官网注册账号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defTabSz="457200"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CD285A-0E91-887E-EB29-8FD70847E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600" y="2386192"/>
            <a:ext cx="6690799" cy="336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07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开悟平台</a:t>
            </a:r>
            <a:endParaRPr lang="zh-HK" altLang="en-US" sz="3600" dirty="0"/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198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8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" name="文字方塊 92">
            <a:extLst>
              <a:ext uri="{FF2B5EF4-FFF2-40B4-BE49-F238E27FC236}">
                <a16:creationId xmlns:a16="http://schemas.microsoft.com/office/drawing/2014/main" id="{D546D7F4-0E77-C361-5504-213ED1A9E628}"/>
              </a:ext>
            </a:extLst>
          </p:cNvPr>
          <p:cNvSpPr txBox="1"/>
          <p:nvPr/>
        </p:nvSpPr>
        <p:spPr>
          <a:xfrm>
            <a:off x="197303" y="798122"/>
            <a:ext cx="856928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+mn-ea"/>
              </a:rPr>
              <a:t>开悟平台的使用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 startAt="2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indent="-457200" defTabSz="457200">
              <a:buFont typeface="+mj-lt"/>
              <a:buAutoNum type="arabicPeriod" startAt="2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根据邀请链接加入课程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indent="-457200" defTabSz="457200">
              <a:buFont typeface="+mj-lt"/>
              <a:buAutoNum type="arabicPeriod" startAt="2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indent="-457200" defTabSz="457200">
              <a:buFont typeface="+mj-lt"/>
              <a:buAutoNum type="arabicPeriod" startAt="2"/>
              <a:defRPr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每五个人一个战队（自行分组）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 startAt="2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indent="-457200" defTabSz="457200">
              <a:buFont typeface="+mj-lt"/>
              <a:buAutoNum type="arabicPeriod" startAt="2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 startAt="2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indent="-457200" defTabSz="457200">
              <a:buFont typeface="+mj-lt"/>
              <a:buAutoNum type="arabicPeriod" startAt="2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 startAt="2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indent="-457200" defTabSz="457200">
              <a:buFont typeface="+mj-lt"/>
              <a:buAutoNum type="arabicPeriod" startAt="2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 startAt="2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indent="-457200" defTabSz="457200">
              <a:buFont typeface="+mj-lt"/>
              <a:buAutoNum type="arabicPeriod" startAt="2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 startAt="2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indent="-457200" defTabSz="457200">
              <a:buFont typeface="+mj-lt"/>
              <a:buAutoNum type="arabicPeriod" startAt="2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 startAt="2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indent="-457200" defTabSz="457200">
              <a:buFont typeface="+mj-lt"/>
              <a:buAutoNum type="arabicPeriod" startAt="2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defTabSz="457200"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AED770A-21C9-DA53-0635-E30B08A32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956" y="2975155"/>
            <a:ext cx="9144000" cy="30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9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开悟平台</a:t>
            </a:r>
            <a:endParaRPr lang="zh-HK" altLang="en-US" sz="3600" dirty="0"/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198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8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" name="文字方塊 92">
            <a:extLst>
              <a:ext uri="{FF2B5EF4-FFF2-40B4-BE49-F238E27FC236}">
                <a16:creationId xmlns:a16="http://schemas.microsoft.com/office/drawing/2014/main" id="{D546D7F4-0E77-C361-5504-213ED1A9E628}"/>
              </a:ext>
            </a:extLst>
          </p:cNvPr>
          <p:cNvSpPr txBox="1"/>
          <p:nvPr/>
        </p:nvSpPr>
        <p:spPr>
          <a:xfrm>
            <a:off x="197303" y="798122"/>
            <a:ext cx="85692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+mn-ea"/>
              </a:rPr>
              <a:t>开悟平台的使用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indent="-457200" defTabSz="457200">
              <a:buFont typeface="+mj-lt"/>
              <a:buAutoNum type="arabicPeriod" startAt="3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 startAt="4"/>
              <a:defRPr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使用平台前需下载</a:t>
            </a: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VS Code</a:t>
            </a: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docker</a:t>
            </a: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、开悟客户端（后面会发使用说明文档）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indent="-457200" defTabSz="457200">
              <a:buFont typeface="+mj-lt"/>
              <a:buAutoNum type="arabicPeriod" startAt="4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 startAt="4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 startAt="4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 startAt="4"/>
              <a:defRPr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设备要求：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 startAt="4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indent="-457200" defTabSz="457200">
              <a:buFont typeface="+mj-lt"/>
              <a:buAutoNum type="arabicPeriod" startAt="4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 startAt="4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 startAt="4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buFont typeface="+mj-lt"/>
              <a:buAutoNum type="arabicPeriod" startAt="4"/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488AD9-507F-0566-A75C-03FA777A62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" t="4217" r="1723" b="4819"/>
          <a:stretch/>
        </p:blipFill>
        <p:spPr>
          <a:xfrm>
            <a:off x="976744" y="4206275"/>
            <a:ext cx="7010400" cy="14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6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开悟平台</a:t>
            </a:r>
            <a:endParaRPr lang="zh-HK" altLang="en-US" sz="3600" dirty="0"/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198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8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" name="文字方塊 92">
            <a:extLst>
              <a:ext uri="{FF2B5EF4-FFF2-40B4-BE49-F238E27FC236}">
                <a16:creationId xmlns:a16="http://schemas.microsoft.com/office/drawing/2014/main" id="{D546D7F4-0E77-C361-5504-213ED1A9E628}"/>
              </a:ext>
            </a:extLst>
          </p:cNvPr>
          <p:cNvSpPr txBox="1"/>
          <p:nvPr/>
        </p:nvSpPr>
        <p:spPr>
          <a:xfrm>
            <a:off x="197303" y="798122"/>
            <a:ext cx="85692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+mn-ea"/>
              </a:rPr>
              <a:t>开悟平台的使用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indent="-457200" defTabSz="457200">
              <a:buFont typeface="+mj-lt"/>
              <a:buAutoNum type="arabicPeriod" startAt="6"/>
              <a:defRPr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集群训练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914400" lvl="1" indent="-457200" defTabSz="457200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本地开发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914400" lvl="1" indent="-457200" defTabSz="457200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代码测试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914400" lvl="1" indent="-457200" defTabSz="457200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提交集群训练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914400" lvl="1" indent="-457200" defTabSz="457200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模型管理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defTabSz="457200"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A28F81-8186-4981-35F8-62DFA580C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12" y="2820410"/>
            <a:ext cx="6454588" cy="37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95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开悟平台</a:t>
            </a:r>
            <a:endParaRPr lang="zh-HK" altLang="en-US" sz="3600" dirty="0"/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198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8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" name="文字方塊 92">
            <a:extLst>
              <a:ext uri="{FF2B5EF4-FFF2-40B4-BE49-F238E27FC236}">
                <a16:creationId xmlns:a16="http://schemas.microsoft.com/office/drawing/2014/main" id="{D546D7F4-0E77-C361-5504-213ED1A9E628}"/>
              </a:ext>
            </a:extLst>
          </p:cNvPr>
          <p:cNvSpPr txBox="1"/>
          <p:nvPr/>
        </p:nvSpPr>
        <p:spPr>
          <a:xfrm>
            <a:off x="197303" y="798122"/>
            <a:ext cx="8569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+mn-ea"/>
              </a:rPr>
              <a:t>开悟平台的使用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indent="-457200" defTabSz="457200">
              <a:buFont typeface="+mj-lt"/>
              <a:buAutoNum type="arabicPeriod" startAt="6"/>
              <a:defRPr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集群训练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defTabSz="457200"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ECA3140-13D3-4424-15F8-B1AD04861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87" y="1891553"/>
            <a:ext cx="7744766" cy="439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35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开悟平台</a:t>
            </a:r>
            <a:endParaRPr lang="zh-HK" altLang="en-US" sz="3600" dirty="0"/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198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8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" name="文字方塊 92">
            <a:extLst>
              <a:ext uri="{FF2B5EF4-FFF2-40B4-BE49-F238E27FC236}">
                <a16:creationId xmlns:a16="http://schemas.microsoft.com/office/drawing/2014/main" id="{D546D7F4-0E77-C361-5504-213ED1A9E628}"/>
              </a:ext>
            </a:extLst>
          </p:cNvPr>
          <p:cNvSpPr txBox="1"/>
          <p:nvPr/>
        </p:nvSpPr>
        <p:spPr>
          <a:xfrm>
            <a:off x="197303" y="798122"/>
            <a:ext cx="8569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+mn-ea"/>
              </a:rPr>
              <a:t>开悟平台的使用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indent="-457200" defTabSz="457200">
              <a:buFont typeface="+mj-lt"/>
              <a:buAutoNum type="arabicPeriod" startAt="6"/>
              <a:defRPr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集群训练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defTabSz="457200"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2A1E43-3C17-A301-6971-50618DCA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33" y="1873360"/>
            <a:ext cx="7396734" cy="418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76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开悟平台</a:t>
            </a:r>
            <a:endParaRPr lang="zh-HK" altLang="en-US" sz="3600" dirty="0"/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198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8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" name="文字方塊 92">
            <a:extLst>
              <a:ext uri="{FF2B5EF4-FFF2-40B4-BE49-F238E27FC236}">
                <a16:creationId xmlns:a16="http://schemas.microsoft.com/office/drawing/2014/main" id="{D546D7F4-0E77-C361-5504-213ED1A9E628}"/>
              </a:ext>
            </a:extLst>
          </p:cNvPr>
          <p:cNvSpPr txBox="1"/>
          <p:nvPr/>
        </p:nvSpPr>
        <p:spPr>
          <a:xfrm>
            <a:off x="197303" y="798122"/>
            <a:ext cx="8569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+mn-ea"/>
              </a:rPr>
              <a:t>开悟平台的使用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indent="-457200" defTabSz="457200">
              <a:buFont typeface="+mj-lt"/>
              <a:buAutoNum type="arabicPeriod" startAt="6"/>
              <a:defRPr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集群训练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defTabSz="457200">
              <a:defRPr/>
            </a:pPr>
            <a:endParaRPr lang="en-US" altLang="zh-CN" sz="240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56CC695-E814-F888-BA1A-054F5A2ED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1" y="2005019"/>
            <a:ext cx="7628186" cy="43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56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ir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5790</TotalTime>
  <Words>629</Words>
  <Application>Microsoft Office PowerPoint</Application>
  <PresentationFormat>全屏显示(4:3)</PresentationFormat>
  <Paragraphs>135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等线</vt:lpstr>
      <vt:lpstr>黑体</vt:lpstr>
      <vt:lpstr>华文隶书</vt:lpstr>
      <vt:lpstr>微软雅黑</vt:lpstr>
      <vt:lpstr>微软雅黑 Light</vt:lpstr>
      <vt:lpstr>Arial</vt:lpstr>
      <vt:lpstr>Calibri</vt:lpstr>
      <vt:lpstr>Poor Richard</vt:lpstr>
      <vt:lpstr>Tahoma</vt:lpstr>
      <vt:lpstr>Times</vt:lpstr>
      <vt:lpstr>Times New Roman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msn</dc:creator>
  <cp:lastModifiedBy>张 宇聪</cp:lastModifiedBy>
  <cp:revision>388</cp:revision>
  <dcterms:created xsi:type="dcterms:W3CDTF">2022-04-26T12:21:48Z</dcterms:created>
  <dcterms:modified xsi:type="dcterms:W3CDTF">2022-11-15T06:54:35Z</dcterms:modified>
</cp:coreProperties>
</file>