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38"/>
  </p:notesMasterIdLst>
  <p:sldIdLst>
    <p:sldId id="964" r:id="rId2"/>
    <p:sldId id="827" r:id="rId3"/>
    <p:sldId id="919" r:id="rId4"/>
    <p:sldId id="938" r:id="rId5"/>
    <p:sldId id="939" r:id="rId6"/>
    <p:sldId id="940" r:id="rId7"/>
    <p:sldId id="941" r:id="rId8"/>
    <p:sldId id="942" r:id="rId9"/>
    <p:sldId id="943" r:id="rId10"/>
    <p:sldId id="944" r:id="rId11"/>
    <p:sldId id="945" r:id="rId12"/>
    <p:sldId id="946" r:id="rId13"/>
    <p:sldId id="947" r:id="rId14"/>
    <p:sldId id="948" r:id="rId15"/>
    <p:sldId id="949" r:id="rId16"/>
    <p:sldId id="961" r:id="rId17"/>
    <p:sldId id="963" r:id="rId18"/>
    <p:sldId id="962" r:id="rId19"/>
    <p:sldId id="950" r:id="rId20"/>
    <p:sldId id="951" r:id="rId21"/>
    <p:sldId id="952" r:id="rId22"/>
    <p:sldId id="955" r:id="rId23"/>
    <p:sldId id="953" r:id="rId24"/>
    <p:sldId id="956" r:id="rId25"/>
    <p:sldId id="958" r:id="rId26"/>
    <p:sldId id="954" r:id="rId27"/>
    <p:sldId id="957" r:id="rId28"/>
    <p:sldId id="959" r:id="rId29"/>
    <p:sldId id="960" r:id="rId30"/>
    <p:sldId id="965" r:id="rId31"/>
    <p:sldId id="971" r:id="rId32"/>
    <p:sldId id="966" r:id="rId33"/>
    <p:sldId id="969" r:id="rId34"/>
    <p:sldId id="970" r:id="rId35"/>
    <p:sldId id="972" r:id="rId36"/>
    <p:sldId id="366"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4">
          <p15:clr>
            <a:srgbClr val="A4A3A4"/>
          </p15:clr>
        </p15:guide>
        <p15:guide id="2" pos="29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银昭" initials="银昭" lastIdx="1" clrIdx="0"/>
  <p:cmAuthor id="2" name="qyq" initials="qyq"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6F3"/>
    <a:srgbClr val="00B050"/>
    <a:srgbClr val="095200"/>
    <a:srgbClr val="055300"/>
    <a:srgbClr val="CC0000"/>
    <a:srgbClr val="0053A3"/>
    <a:srgbClr val="38A9C9"/>
    <a:srgbClr val="7FC7DB"/>
    <a:srgbClr val="FF5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3" autoAdjust="0"/>
    <p:restoredTop sz="90548" autoAdjust="0"/>
  </p:normalViewPr>
  <p:slideViewPr>
    <p:cSldViewPr snapToGrid="0">
      <p:cViewPr varScale="1">
        <p:scale>
          <a:sx n="86" d="100"/>
          <a:sy n="86" d="100"/>
        </p:scale>
        <p:origin x="1579" y="72"/>
      </p:cViewPr>
      <p:guideLst>
        <p:guide orient="horz" pos="2094"/>
        <p:guide pos="29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22B33-DE10-4AD6-9130-B2D73BD36A53}" type="datetimeFigureOut">
              <a:rPr lang="zh-CN" altLang="en-US" smtClean="0"/>
              <a:t>2022/12/13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538E9-EA56-4FDF-87E3-5883BD08B15C}" type="slidenum">
              <a:rPr lang="zh-CN" altLang="en-US" smtClean="0"/>
              <a:t>‹#›</a:t>
            </a:fld>
            <a:endParaRPr lang="zh-CN" altLang="en-US"/>
          </a:p>
        </p:txBody>
      </p:sp>
    </p:spTree>
    <p:extLst>
      <p:ext uri="{BB962C8B-B14F-4D97-AF65-F5344CB8AC3E}">
        <p14:creationId xmlns:p14="http://schemas.microsoft.com/office/powerpoint/2010/main" val="2893736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4538E9-EA56-4FDF-87E3-5883BD08B15C}" type="slidenum">
              <a:rPr lang="zh-CN" altLang="en-US" smtClean="0"/>
              <a:t>0</a:t>
            </a:fld>
            <a:endParaRPr lang="zh-CN" altLang="en-US"/>
          </a:p>
        </p:txBody>
      </p:sp>
    </p:spTree>
    <p:extLst>
      <p:ext uri="{BB962C8B-B14F-4D97-AF65-F5344CB8AC3E}">
        <p14:creationId xmlns:p14="http://schemas.microsoft.com/office/powerpoint/2010/main" val="2908433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2" name="Rectangle 21"/>
          <p:cNvSpPr>
            <a:spLocks noChangeArrowheads="1"/>
          </p:cNvSpPr>
          <p:nvPr userDrawn="1"/>
        </p:nvSpPr>
        <p:spPr bwMode="auto">
          <a:xfrm>
            <a:off x="0" y="6585586"/>
            <a:ext cx="9144000" cy="272414"/>
          </a:xfrm>
          <a:prstGeom prst="rect">
            <a:avLst/>
          </a:prstGeom>
          <a:solidFill>
            <a:srgbClr val="0375BD"/>
          </a:solidFill>
          <a:ln>
            <a:noFill/>
          </a:ln>
        </p:spPr>
        <p:txBody>
          <a:bodyPr wrap="none" anchor="ctr"/>
          <a:lstStyle>
            <a:lvl1pPr eaLnBrk="0" hangingPunct="0">
              <a:defRPr sz="2200">
                <a:solidFill>
                  <a:schemeClr val="tx1"/>
                </a:solidFill>
                <a:latin typeface="Tahoma" panose="020B0604030504040204" pitchFamily="34" charset="0"/>
              </a:defRPr>
            </a:lvl1pPr>
            <a:lvl2pPr marL="742950" indent="-285750" eaLnBrk="0" hangingPunct="0">
              <a:defRPr sz="2200">
                <a:solidFill>
                  <a:schemeClr val="tx1"/>
                </a:solidFill>
                <a:latin typeface="Tahoma" panose="020B0604030504040204" pitchFamily="34" charset="0"/>
              </a:defRPr>
            </a:lvl2pPr>
            <a:lvl3pPr marL="1143000" indent="-228600" eaLnBrk="0" hangingPunct="0">
              <a:defRPr sz="2200">
                <a:solidFill>
                  <a:schemeClr val="tx1"/>
                </a:solidFill>
                <a:latin typeface="Tahoma" panose="020B0604030504040204" pitchFamily="34" charset="0"/>
              </a:defRPr>
            </a:lvl3pPr>
            <a:lvl4pPr marL="1600200" indent="-228600" eaLnBrk="0" hangingPunct="0">
              <a:defRPr sz="2200">
                <a:solidFill>
                  <a:schemeClr val="tx1"/>
                </a:solidFill>
                <a:latin typeface="Tahoma" panose="020B0604030504040204" pitchFamily="34" charset="0"/>
              </a:defRPr>
            </a:lvl4pPr>
            <a:lvl5pPr marL="2057400" indent="-228600" eaLnBrk="0" hangingPunct="0">
              <a:defRPr sz="2200">
                <a:solidFill>
                  <a:schemeClr val="tx1"/>
                </a:solidFill>
                <a:latin typeface="Tahoma" panose="020B0604030504040204" pitchFamily="34" charset="0"/>
              </a:defRPr>
            </a:lvl5pPr>
            <a:lvl6pPr marL="2514600" indent="-228600" algn="r" eaLnBrk="0" fontAlgn="base" hangingPunct="0">
              <a:spcBef>
                <a:spcPct val="0"/>
              </a:spcBef>
              <a:spcAft>
                <a:spcPct val="0"/>
              </a:spcAft>
              <a:defRPr sz="2200">
                <a:solidFill>
                  <a:schemeClr val="tx1"/>
                </a:solidFill>
                <a:latin typeface="Tahoma" panose="020B0604030504040204" pitchFamily="34" charset="0"/>
              </a:defRPr>
            </a:lvl6pPr>
            <a:lvl7pPr marL="2971800" indent="-228600" algn="r" eaLnBrk="0" fontAlgn="base" hangingPunct="0">
              <a:spcBef>
                <a:spcPct val="0"/>
              </a:spcBef>
              <a:spcAft>
                <a:spcPct val="0"/>
              </a:spcAft>
              <a:defRPr sz="2200">
                <a:solidFill>
                  <a:schemeClr val="tx1"/>
                </a:solidFill>
                <a:latin typeface="Tahoma" panose="020B0604030504040204" pitchFamily="34" charset="0"/>
              </a:defRPr>
            </a:lvl7pPr>
            <a:lvl8pPr marL="3429000" indent="-228600" algn="r" eaLnBrk="0" fontAlgn="base" hangingPunct="0">
              <a:spcBef>
                <a:spcPct val="0"/>
              </a:spcBef>
              <a:spcAft>
                <a:spcPct val="0"/>
              </a:spcAft>
              <a:defRPr sz="2200">
                <a:solidFill>
                  <a:schemeClr val="tx1"/>
                </a:solidFill>
                <a:latin typeface="Tahoma" panose="020B0604030504040204" pitchFamily="34" charset="0"/>
              </a:defRPr>
            </a:lvl8pPr>
            <a:lvl9pPr marL="3886200" indent="-228600" algn="r" eaLnBrk="0" fontAlgn="base" hangingPunct="0">
              <a:spcBef>
                <a:spcPct val="0"/>
              </a:spcBef>
              <a:spcAft>
                <a:spcPct val="0"/>
              </a:spcAft>
              <a:defRPr sz="2200">
                <a:solidFill>
                  <a:schemeClr val="tx1"/>
                </a:solidFill>
                <a:latin typeface="Tahoma" panose="020B0604030504040204" pitchFamily="34" charset="0"/>
              </a:defRPr>
            </a:lvl9pPr>
          </a:lstStyle>
          <a:p>
            <a:pPr algn="r" eaLnBrk="1" fontAlgn="base" hangingPunct="1">
              <a:spcBef>
                <a:spcPct val="0"/>
              </a:spcBef>
              <a:spcAft>
                <a:spcPct val="0"/>
              </a:spcAft>
              <a:defRPr/>
            </a:pPr>
            <a:endParaRPr lang="nl-NL" altLang="zh-CN" sz="198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sp>
        <p:nvSpPr>
          <p:cNvPr id="13" name="Line 22"/>
          <p:cNvSpPr>
            <a:spLocks noChangeShapeType="1"/>
          </p:cNvSpPr>
          <p:nvPr userDrawn="1"/>
        </p:nvSpPr>
        <p:spPr bwMode="auto">
          <a:xfrm>
            <a:off x="0" y="6781800"/>
            <a:ext cx="9144000"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980">
              <a:solidFill>
                <a:srgbClr val="000000"/>
              </a:solidFill>
              <a:latin typeface="Tahoma" panose="020B0604030504040204" pitchFamily="34" charset="0"/>
            </a:endParaRPr>
          </a:p>
        </p:txBody>
      </p:sp>
      <p:sp>
        <p:nvSpPr>
          <p:cNvPr id="14" name="Text Box 27"/>
          <p:cNvSpPr txBox="1">
            <a:spLocks noChangeArrowheads="1"/>
          </p:cNvSpPr>
          <p:nvPr userDrawn="1"/>
        </p:nvSpPr>
        <p:spPr bwMode="white">
          <a:xfrm>
            <a:off x="6532099" y="6597134"/>
            <a:ext cx="2438400" cy="138430"/>
          </a:xfrm>
          <a:prstGeom prst="rect">
            <a:avLst/>
          </a:prstGeom>
          <a:noFill/>
          <a:ln>
            <a:noFill/>
          </a:ln>
        </p:spPr>
        <p:txBody>
          <a:bodyPr lIns="0" tIns="0" rIns="0" bIns="0">
            <a:spAutoFit/>
          </a:bodyPr>
          <a:lstStyle>
            <a:lvl1pPr eaLnBrk="0" hangingPunct="0">
              <a:defRPr sz="2200">
                <a:solidFill>
                  <a:schemeClr val="tx1"/>
                </a:solidFill>
                <a:latin typeface="Tahoma" panose="020B0604030504040204" pitchFamily="34" charset="0"/>
              </a:defRPr>
            </a:lvl1pPr>
            <a:lvl2pPr marL="742950" indent="-285750" eaLnBrk="0" hangingPunct="0">
              <a:defRPr sz="2200">
                <a:solidFill>
                  <a:schemeClr val="tx1"/>
                </a:solidFill>
                <a:latin typeface="Tahoma" panose="020B0604030504040204" pitchFamily="34" charset="0"/>
              </a:defRPr>
            </a:lvl2pPr>
            <a:lvl3pPr marL="1143000" indent="-228600" eaLnBrk="0" hangingPunct="0">
              <a:defRPr sz="2200">
                <a:solidFill>
                  <a:schemeClr val="tx1"/>
                </a:solidFill>
                <a:latin typeface="Tahoma" panose="020B0604030504040204" pitchFamily="34" charset="0"/>
              </a:defRPr>
            </a:lvl3pPr>
            <a:lvl4pPr marL="1600200" indent="-228600" eaLnBrk="0" hangingPunct="0">
              <a:defRPr sz="2200">
                <a:solidFill>
                  <a:schemeClr val="tx1"/>
                </a:solidFill>
                <a:latin typeface="Tahoma" panose="020B0604030504040204" pitchFamily="34" charset="0"/>
              </a:defRPr>
            </a:lvl4pPr>
            <a:lvl5pPr marL="2057400" indent="-228600" eaLnBrk="0" hangingPunct="0">
              <a:defRPr sz="2200">
                <a:solidFill>
                  <a:schemeClr val="tx1"/>
                </a:solidFill>
                <a:latin typeface="Tahoma" panose="020B0604030504040204" pitchFamily="34" charset="0"/>
              </a:defRPr>
            </a:lvl5pPr>
            <a:lvl6pPr marL="2514600" indent="-228600" algn="r" eaLnBrk="0" fontAlgn="base" hangingPunct="0">
              <a:spcBef>
                <a:spcPct val="0"/>
              </a:spcBef>
              <a:spcAft>
                <a:spcPct val="0"/>
              </a:spcAft>
              <a:defRPr sz="2200">
                <a:solidFill>
                  <a:schemeClr val="tx1"/>
                </a:solidFill>
                <a:latin typeface="Tahoma" panose="020B0604030504040204" pitchFamily="34" charset="0"/>
              </a:defRPr>
            </a:lvl6pPr>
            <a:lvl7pPr marL="2971800" indent="-228600" algn="r" eaLnBrk="0" fontAlgn="base" hangingPunct="0">
              <a:spcBef>
                <a:spcPct val="0"/>
              </a:spcBef>
              <a:spcAft>
                <a:spcPct val="0"/>
              </a:spcAft>
              <a:defRPr sz="2200">
                <a:solidFill>
                  <a:schemeClr val="tx1"/>
                </a:solidFill>
                <a:latin typeface="Tahoma" panose="020B0604030504040204" pitchFamily="34" charset="0"/>
              </a:defRPr>
            </a:lvl7pPr>
            <a:lvl8pPr marL="3429000" indent="-228600" algn="r" eaLnBrk="0" fontAlgn="base" hangingPunct="0">
              <a:spcBef>
                <a:spcPct val="0"/>
              </a:spcBef>
              <a:spcAft>
                <a:spcPct val="0"/>
              </a:spcAft>
              <a:defRPr sz="2200">
                <a:solidFill>
                  <a:schemeClr val="tx1"/>
                </a:solidFill>
                <a:latin typeface="Tahoma" panose="020B0604030504040204" pitchFamily="34" charset="0"/>
              </a:defRPr>
            </a:lvl8pPr>
            <a:lvl9pPr marL="3886200" indent="-228600" algn="r" eaLnBrk="0" fontAlgn="base" hangingPunct="0">
              <a:spcBef>
                <a:spcPct val="0"/>
              </a:spcBef>
              <a:spcAft>
                <a:spcPct val="0"/>
              </a:spcAft>
              <a:defRPr sz="2200">
                <a:solidFill>
                  <a:schemeClr val="tx1"/>
                </a:solidFill>
                <a:latin typeface="Tahoma" panose="020B0604030504040204" pitchFamily="34" charset="0"/>
              </a:defRPr>
            </a:lvl9pPr>
          </a:lstStyle>
          <a:p>
            <a:pPr algn="r" eaLnBrk="1" fontAlgn="base" hangingPunct="1">
              <a:spcBef>
                <a:spcPct val="50000"/>
              </a:spcBef>
              <a:spcAft>
                <a:spcPct val="0"/>
              </a:spcAft>
              <a:defRPr/>
            </a:pPr>
            <a:fld id="{1F874512-E113-4DCF-8621-751A3F994D1A}" type="datetime1">
              <a:rPr lang="nl-NL" altLang="zh-CN" sz="900" smtClean="0">
                <a:solidFill>
                  <a:schemeClr val="bg1"/>
                </a:solidFill>
                <a:latin typeface="Times New Roman" panose="02020603050405020304" charset="0"/>
                <a:ea typeface="宋体" panose="02010600030101010101" pitchFamily="2" charset="-122"/>
                <a:cs typeface="Times New Roman" panose="02020603050405020304" charset="0"/>
              </a:rPr>
              <a:t>13-12-2022</a:t>
            </a:fld>
            <a:endParaRPr lang="nl-NL" altLang="zh-CN" sz="900"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16" name="文本框 15"/>
          <p:cNvSpPr txBox="1"/>
          <p:nvPr userDrawn="1"/>
        </p:nvSpPr>
        <p:spPr>
          <a:xfrm>
            <a:off x="234949" y="6554125"/>
            <a:ext cx="2717222" cy="218440"/>
          </a:xfrm>
          <a:prstGeom prst="rect">
            <a:avLst/>
          </a:prstGeom>
          <a:noFill/>
        </p:spPr>
        <p:txBody>
          <a:bodyPr wrap="square" rtlCol="0">
            <a:spAutoFit/>
          </a:bodyPr>
          <a:lstStyle/>
          <a:p>
            <a:r>
              <a:rPr lang="en-US" altLang="zh-CN" sz="825" dirty="0">
                <a:solidFill>
                  <a:schemeClr val="bg1"/>
                </a:solidFill>
                <a:latin typeface="Calibri" panose="020F0502020204030204" pitchFamily="34" charset="0"/>
                <a:cs typeface="Calibri" panose="020F0502020204030204" pitchFamily="34" charset="0"/>
              </a:rPr>
              <a:t>Preparing for the future</a:t>
            </a:r>
            <a:endParaRPr lang="zh-CN" altLang="en-US" sz="825" dirty="0">
              <a:solidFill>
                <a:schemeClr val="bg1"/>
              </a:solidFill>
              <a:latin typeface="Calibri" panose="020F0502020204030204" pitchFamily="34" charset="0"/>
              <a:cs typeface="Calibri" panose="020F0502020204030204" pitchFamily="34" charset="0"/>
            </a:endParaRPr>
          </a:p>
        </p:txBody>
      </p:sp>
      <p:sp>
        <p:nvSpPr>
          <p:cNvPr id="17" name="矩形 16"/>
          <p:cNvSpPr/>
          <p:nvPr userDrawn="1"/>
        </p:nvSpPr>
        <p:spPr>
          <a:xfrm>
            <a:off x="2" y="-15241"/>
            <a:ext cx="142502" cy="894015"/>
          </a:xfrm>
          <a:prstGeom prst="rect">
            <a:avLst/>
          </a:prstGeom>
          <a:solidFill>
            <a:srgbClr val="007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3BB"/>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文本框 17"/>
          <p:cNvSpPr txBox="1"/>
          <p:nvPr userDrawn="1"/>
        </p:nvSpPr>
        <p:spPr>
          <a:xfrm>
            <a:off x="581703" y="6243078"/>
            <a:ext cx="608965" cy="321945"/>
          </a:xfrm>
          <a:prstGeom prst="rect">
            <a:avLst/>
          </a:prstGeom>
          <a:noFill/>
        </p:spPr>
        <p:txBody>
          <a:bodyPr wrap="none" rtlCol="0">
            <a:spAutoFit/>
          </a:bodyPr>
          <a:lstStyle/>
          <a:p>
            <a:r>
              <a:rPr kumimoji="1" lang="en-US" altLang="zh-CN" sz="1500" b="1" i="1" dirty="0">
                <a:solidFill>
                  <a:srgbClr val="0073BB"/>
                </a:solidFill>
                <a:latin typeface="Superclarendon" panose="02060605060000020003" pitchFamily="18" charset="0"/>
              </a:rPr>
              <a:t>DUT</a:t>
            </a:r>
            <a:endParaRPr kumimoji="1" lang="zh-CN" altLang="en-US" sz="1500" b="1" i="1" dirty="0">
              <a:solidFill>
                <a:srgbClr val="0073BB"/>
              </a:solidFill>
              <a:latin typeface="Superclarendon" panose="02060605060000020003" pitchFamily="18" charset="0"/>
            </a:endParaRPr>
          </a:p>
        </p:txBody>
      </p:sp>
      <p:pic>
        <p:nvPicPr>
          <p:cNvPr id="19" name="图片 18"/>
          <p:cNvPicPr>
            <a:picLocks noChangeAspect="1"/>
          </p:cNvPicPr>
          <p:nvPr userDrawn="1"/>
        </p:nvPicPr>
        <p:blipFill>
          <a:blip r:embed="rId2" cstate="print"/>
          <a:stretch>
            <a:fillRect/>
          </a:stretch>
        </p:blipFill>
        <p:spPr>
          <a:xfrm>
            <a:off x="330171" y="6176309"/>
            <a:ext cx="310422" cy="419644"/>
          </a:xfrm>
          <a:prstGeom prst="rect">
            <a:avLst/>
          </a:prstGeom>
        </p:spPr>
      </p:pic>
      <p:sp>
        <p:nvSpPr>
          <p:cNvPr id="20" name="Rectangle 17"/>
          <p:cNvSpPr>
            <a:spLocks noChangeArrowheads="1"/>
          </p:cNvSpPr>
          <p:nvPr userDrawn="1"/>
        </p:nvSpPr>
        <p:spPr bwMode="auto">
          <a:xfrm>
            <a:off x="8396453" y="6391814"/>
            <a:ext cx="539750" cy="251460"/>
          </a:xfrm>
          <a:prstGeom prst="rect">
            <a:avLst/>
          </a:prstGeom>
          <a:noFill/>
          <a:ln>
            <a:noFill/>
          </a:ln>
        </p:spPr>
        <p:txBody>
          <a:bodyPr lIns="0" tIns="0" rIns="0" bIns="0"/>
          <a:lstStyle>
            <a:lvl1pPr>
              <a:defRPr sz="2200">
                <a:solidFill>
                  <a:schemeClr val="tx1"/>
                </a:solidFill>
                <a:latin typeface="Tahoma" panose="020B0604030504040204" pitchFamily="34" charset="0"/>
              </a:defRPr>
            </a:lvl1pPr>
            <a:lvl2pPr marL="742950" indent="-285750">
              <a:defRPr sz="2200">
                <a:solidFill>
                  <a:schemeClr val="tx1"/>
                </a:solidFill>
                <a:latin typeface="Tahoma" panose="020B0604030504040204" pitchFamily="34" charset="0"/>
              </a:defRPr>
            </a:lvl2pPr>
            <a:lvl3pPr marL="1143000" indent="-228600">
              <a:defRPr sz="2200">
                <a:solidFill>
                  <a:schemeClr val="tx1"/>
                </a:solidFill>
                <a:latin typeface="Tahoma" panose="020B0604030504040204" pitchFamily="34" charset="0"/>
              </a:defRPr>
            </a:lvl3pPr>
            <a:lvl4pPr marL="1600200" indent="-228600">
              <a:defRPr sz="2200">
                <a:solidFill>
                  <a:schemeClr val="tx1"/>
                </a:solidFill>
                <a:latin typeface="Tahoma" panose="020B0604030504040204" pitchFamily="34" charset="0"/>
              </a:defRPr>
            </a:lvl4pPr>
            <a:lvl5pPr marL="2057400" indent="-228600">
              <a:defRPr sz="2200">
                <a:solidFill>
                  <a:schemeClr val="tx1"/>
                </a:solidFill>
                <a:latin typeface="Tahoma" panose="020B0604030504040204" pitchFamily="34" charset="0"/>
              </a:defRPr>
            </a:lvl5pPr>
            <a:lvl6pPr marL="2514600" indent="-228600" eaLnBrk="0" fontAlgn="base" hangingPunct="0">
              <a:spcBef>
                <a:spcPct val="0"/>
              </a:spcBef>
              <a:spcAft>
                <a:spcPct val="0"/>
              </a:spcAft>
              <a:defRPr sz="2200">
                <a:solidFill>
                  <a:schemeClr val="tx1"/>
                </a:solidFill>
                <a:latin typeface="Tahoma" panose="020B0604030504040204" pitchFamily="34" charset="0"/>
              </a:defRPr>
            </a:lvl6pPr>
            <a:lvl7pPr marL="2971800" indent="-228600" eaLnBrk="0" fontAlgn="base" hangingPunct="0">
              <a:spcBef>
                <a:spcPct val="0"/>
              </a:spcBef>
              <a:spcAft>
                <a:spcPct val="0"/>
              </a:spcAft>
              <a:defRPr sz="2200">
                <a:solidFill>
                  <a:schemeClr val="tx1"/>
                </a:solidFill>
                <a:latin typeface="Tahoma" panose="020B0604030504040204" pitchFamily="34" charset="0"/>
              </a:defRPr>
            </a:lvl7pPr>
            <a:lvl8pPr marL="3429000" indent="-228600" eaLnBrk="0" fontAlgn="base" hangingPunct="0">
              <a:spcBef>
                <a:spcPct val="0"/>
              </a:spcBef>
              <a:spcAft>
                <a:spcPct val="0"/>
              </a:spcAft>
              <a:defRPr sz="2200">
                <a:solidFill>
                  <a:schemeClr val="tx1"/>
                </a:solidFill>
                <a:latin typeface="Tahoma" panose="020B0604030504040204" pitchFamily="34" charset="0"/>
              </a:defRPr>
            </a:lvl8pPr>
            <a:lvl9pPr marL="3886200" indent="-228600" eaLnBrk="0" fontAlgn="base" hangingPunct="0">
              <a:spcBef>
                <a:spcPct val="0"/>
              </a:spcBef>
              <a:spcAft>
                <a:spcPct val="0"/>
              </a:spcAft>
              <a:defRPr sz="2200">
                <a:solidFill>
                  <a:schemeClr val="tx1"/>
                </a:solidFill>
                <a:latin typeface="Tahoma" panose="020B0604030504040204" pitchFamily="34" charset="0"/>
              </a:defRPr>
            </a:lvl9pPr>
          </a:lstStyle>
          <a:p>
            <a:pPr algn="r" fontAlgn="base">
              <a:spcBef>
                <a:spcPct val="0"/>
              </a:spcBef>
              <a:spcAft>
                <a:spcPct val="0"/>
              </a:spcAft>
              <a:defRPr/>
            </a:pPr>
            <a:fld id="{97F3D1B7-B272-47F2-B3C4-2405009DDBC3}" type="slidenum">
              <a:rPr lang="nl-NL" altLang="zh-CN" sz="825" smtClean="0">
                <a:solidFill>
                  <a:srgbClr val="045393"/>
                </a:solidFill>
                <a:ea typeface="宋体" panose="02010600030101010101" pitchFamily="2" charset="-122"/>
              </a:rPr>
              <a:t>‹#›</a:t>
            </a:fld>
            <a:endParaRPr lang="nl-NL" altLang="zh-CN" sz="825" dirty="0">
              <a:solidFill>
                <a:srgbClr val="045393"/>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dia">
    <p:spTree>
      <p:nvGrpSpPr>
        <p:cNvPr id="1" name=""/>
        <p:cNvGrpSpPr/>
        <p:nvPr/>
      </p:nvGrpSpPr>
      <p:grpSpPr>
        <a:xfrm>
          <a:off x="0" y="0"/>
          <a:ext cx="0" cy="0"/>
          <a:chOff x="0" y="0"/>
          <a:chExt cx="0" cy="0"/>
        </a:xfrm>
      </p:grpSpPr>
      <p:sp>
        <p:nvSpPr>
          <p:cNvPr id="12" name="Rectangle 21"/>
          <p:cNvSpPr>
            <a:spLocks noChangeArrowheads="1"/>
          </p:cNvSpPr>
          <p:nvPr userDrawn="1"/>
        </p:nvSpPr>
        <p:spPr bwMode="auto">
          <a:xfrm>
            <a:off x="0" y="6585586"/>
            <a:ext cx="9144000" cy="272414"/>
          </a:xfrm>
          <a:prstGeom prst="rect">
            <a:avLst/>
          </a:prstGeom>
          <a:solidFill>
            <a:srgbClr val="0375BD"/>
          </a:solidFill>
          <a:ln>
            <a:noFill/>
          </a:ln>
        </p:spPr>
        <p:txBody>
          <a:bodyPr wrap="none" anchor="ctr"/>
          <a:lstStyle>
            <a:lvl1pPr eaLnBrk="0" hangingPunct="0">
              <a:defRPr sz="2200">
                <a:solidFill>
                  <a:schemeClr val="tx1"/>
                </a:solidFill>
                <a:latin typeface="Tahoma" panose="020B0604030504040204" pitchFamily="34" charset="0"/>
              </a:defRPr>
            </a:lvl1pPr>
            <a:lvl2pPr marL="742950" indent="-285750" eaLnBrk="0" hangingPunct="0">
              <a:defRPr sz="2200">
                <a:solidFill>
                  <a:schemeClr val="tx1"/>
                </a:solidFill>
                <a:latin typeface="Tahoma" panose="020B0604030504040204" pitchFamily="34" charset="0"/>
              </a:defRPr>
            </a:lvl2pPr>
            <a:lvl3pPr marL="1143000" indent="-228600" eaLnBrk="0" hangingPunct="0">
              <a:defRPr sz="2200">
                <a:solidFill>
                  <a:schemeClr val="tx1"/>
                </a:solidFill>
                <a:latin typeface="Tahoma" panose="020B0604030504040204" pitchFamily="34" charset="0"/>
              </a:defRPr>
            </a:lvl3pPr>
            <a:lvl4pPr marL="1600200" indent="-228600" eaLnBrk="0" hangingPunct="0">
              <a:defRPr sz="2200">
                <a:solidFill>
                  <a:schemeClr val="tx1"/>
                </a:solidFill>
                <a:latin typeface="Tahoma" panose="020B0604030504040204" pitchFamily="34" charset="0"/>
              </a:defRPr>
            </a:lvl4pPr>
            <a:lvl5pPr marL="2057400" indent="-228600" eaLnBrk="0" hangingPunct="0">
              <a:defRPr sz="2200">
                <a:solidFill>
                  <a:schemeClr val="tx1"/>
                </a:solidFill>
                <a:latin typeface="Tahoma" panose="020B0604030504040204" pitchFamily="34" charset="0"/>
              </a:defRPr>
            </a:lvl5pPr>
            <a:lvl6pPr marL="2514600" indent="-228600" algn="r" eaLnBrk="0" fontAlgn="base" hangingPunct="0">
              <a:spcBef>
                <a:spcPct val="0"/>
              </a:spcBef>
              <a:spcAft>
                <a:spcPct val="0"/>
              </a:spcAft>
              <a:defRPr sz="2200">
                <a:solidFill>
                  <a:schemeClr val="tx1"/>
                </a:solidFill>
                <a:latin typeface="Tahoma" panose="020B0604030504040204" pitchFamily="34" charset="0"/>
              </a:defRPr>
            </a:lvl6pPr>
            <a:lvl7pPr marL="2971800" indent="-228600" algn="r" eaLnBrk="0" fontAlgn="base" hangingPunct="0">
              <a:spcBef>
                <a:spcPct val="0"/>
              </a:spcBef>
              <a:spcAft>
                <a:spcPct val="0"/>
              </a:spcAft>
              <a:defRPr sz="2200">
                <a:solidFill>
                  <a:schemeClr val="tx1"/>
                </a:solidFill>
                <a:latin typeface="Tahoma" panose="020B0604030504040204" pitchFamily="34" charset="0"/>
              </a:defRPr>
            </a:lvl7pPr>
            <a:lvl8pPr marL="3429000" indent="-228600" algn="r" eaLnBrk="0" fontAlgn="base" hangingPunct="0">
              <a:spcBef>
                <a:spcPct val="0"/>
              </a:spcBef>
              <a:spcAft>
                <a:spcPct val="0"/>
              </a:spcAft>
              <a:defRPr sz="2200">
                <a:solidFill>
                  <a:schemeClr val="tx1"/>
                </a:solidFill>
                <a:latin typeface="Tahoma" panose="020B0604030504040204" pitchFamily="34" charset="0"/>
              </a:defRPr>
            </a:lvl8pPr>
            <a:lvl9pPr marL="3886200" indent="-228600" algn="r" eaLnBrk="0" fontAlgn="base" hangingPunct="0">
              <a:spcBef>
                <a:spcPct val="0"/>
              </a:spcBef>
              <a:spcAft>
                <a:spcPct val="0"/>
              </a:spcAft>
              <a:defRPr sz="2200">
                <a:solidFill>
                  <a:schemeClr val="tx1"/>
                </a:solidFill>
                <a:latin typeface="Tahoma" panose="020B0604030504040204" pitchFamily="34" charset="0"/>
              </a:defRPr>
            </a:lvl9pPr>
          </a:lstStyle>
          <a:p>
            <a:pPr algn="r" eaLnBrk="1" fontAlgn="base" hangingPunct="1">
              <a:spcBef>
                <a:spcPct val="0"/>
              </a:spcBef>
              <a:spcAft>
                <a:spcPct val="0"/>
              </a:spcAft>
              <a:defRPr/>
            </a:pPr>
            <a:endParaRPr lang="nl-NL" altLang="zh-CN" sz="198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sp>
        <p:nvSpPr>
          <p:cNvPr id="13" name="Line 22"/>
          <p:cNvSpPr>
            <a:spLocks noChangeShapeType="1"/>
          </p:cNvSpPr>
          <p:nvPr userDrawn="1"/>
        </p:nvSpPr>
        <p:spPr bwMode="auto">
          <a:xfrm>
            <a:off x="0" y="6781800"/>
            <a:ext cx="9144000"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980">
              <a:solidFill>
                <a:srgbClr val="000000"/>
              </a:solidFill>
              <a:latin typeface="Tahoma" panose="020B0604030504040204" pitchFamily="34" charset="0"/>
            </a:endParaRPr>
          </a:p>
        </p:txBody>
      </p:sp>
      <p:sp>
        <p:nvSpPr>
          <p:cNvPr id="2" name="Rectangle 21"/>
          <p:cNvSpPr>
            <a:spLocks noChangeArrowheads="1"/>
          </p:cNvSpPr>
          <p:nvPr userDrawn="1"/>
        </p:nvSpPr>
        <p:spPr bwMode="auto">
          <a:xfrm>
            <a:off x="0" y="6586221"/>
            <a:ext cx="9144000" cy="272414"/>
          </a:xfrm>
          <a:prstGeom prst="rect">
            <a:avLst/>
          </a:prstGeom>
          <a:solidFill>
            <a:srgbClr val="095200"/>
          </a:solidFill>
          <a:ln>
            <a:noFill/>
          </a:ln>
        </p:spPr>
        <p:txBody>
          <a:bodyPr wrap="none" anchor="ctr"/>
          <a:lstStyle>
            <a:lvl1pPr eaLnBrk="0" hangingPunct="0">
              <a:defRPr sz="2200">
                <a:solidFill>
                  <a:schemeClr val="tx1"/>
                </a:solidFill>
                <a:latin typeface="Tahoma" panose="020B0604030504040204" pitchFamily="34" charset="0"/>
              </a:defRPr>
            </a:lvl1pPr>
            <a:lvl2pPr marL="742950" indent="-285750" eaLnBrk="0" hangingPunct="0">
              <a:defRPr sz="2200">
                <a:solidFill>
                  <a:schemeClr val="tx1"/>
                </a:solidFill>
                <a:latin typeface="Tahoma" panose="020B0604030504040204" pitchFamily="34" charset="0"/>
              </a:defRPr>
            </a:lvl2pPr>
            <a:lvl3pPr marL="1143000" indent="-228600" eaLnBrk="0" hangingPunct="0">
              <a:defRPr sz="2200">
                <a:solidFill>
                  <a:schemeClr val="tx1"/>
                </a:solidFill>
                <a:latin typeface="Tahoma" panose="020B0604030504040204" pitchFamily="34" charset="0"/>
              </a:defRPr>
            </a:lvl3pPr>
            <a:lvl4pPr marL="1600200" indent="-228600" eaLnBrk="0" hangingPunct="0">
              <a:defRPr sz="2200">
                <a:solidFill>
                  <a:schemeClr val="tx1"/>
                </a:solidFill>
                <a:latin typeface="Tahoma" panose="020B0604030504040204" pitchFamily="34" charset="0"/>
              </a:defRPr>
            </a:lvl4pPr>
            <a:lvl5pPr marL="2057400" indent="-228600" eaLnBrk="0" hangingPunct="0">
              <a:defRPr sz="2200">
                <a:solidFill>
                  <a:schemeClr val="tx1"/>
                </a:solidFill>
                <a:latin typeface="Tahoma" panose="020B0604030504040204" pitchFamily="34" charset="0"/>
              </a:defRPr>
            </a:lvl5pPr>
            <a:lvl6pPr marL="2514600" indent="-228600" algn="r" eaLnBrk="0" fontAlgn="base" hangingPunct="0">
              <a:spcBef>
                <a:spcPct val="0"/>
              </a:spcBef>
              <a:spcAft>
                <a:spcPct val="0"/>
              </a:spcAft>
              <a:defRPr sz="2200">
                <a:solidFill>
                  <a:schemeClr val="tx1"/>
                </a:solidFill>
                <a:latin typeface="Tahoma" panose="020B0604030504040204" pitchFamily="34" charset="0"/>
              </a:defRPr>
            </a:lvl6pPr>
            <a:lvl7pPr marL="2971800" indent="-228600" algn="r" eaLnBrk="0" fontAlgn="base" hangingPunct="0">
              <a:spcBef>
                <a:spcPct val="0"/>
              </a:spcBef>
              <a:spcAft>
                <a:spcPct val="0"/>
              </a:spcAft>
              <a:defRPr sz="2200">
                <a:solidFill>
                  <a:schemeClr val="tx1"/>
                </a:solidFill>
                <a:latin typeface="Tahoma" panose="020B0604030504040204" pitchFamily="34" charset="0"/>
              </a:defRPr>
            </a:lvl7pPr>
            <a:lvl8pPr marL="3429000" indent="-228600" algn="r" eaLnBrk="0" fontAlgn="base" hangingPunct="0">
              <a:spcBef>
                <a:spcPct val="0"/>
              </a:spcBef>
              <a:spcAft>
                <a:spcPct val="0"/>
              </a:spcAft>
              <a:defRPr sz="2200">
                <a:solidFill>
                  <a:schemeClr val="tx1"/>
                </a:solidFill>
                <a:latin typeface="Tahoma" panose="020B0604030504040204" pitchFamily="34" charset="0"/>
              </a:defRPr>
            </a:lvl8pPr>
            <a:lvl9pPr marL="3886200" indent="-228600" algn="r" eaLnBrk="0" fontAlgn="base" hangingPunct="0">
              <a:spcBef>
                <a:spcPct val="0"/>
              </a:spcBef>
              <a:spcAft>
                <a:spcPct val="0"/>
              </a:spcAft>
              <a:defRPr sz="2200">
                <a:solidFill>
                  <a:schemeClr val="tx1"/>
                </a:solidFill>
                <a:latin typeface="Tahoma" panose="020B0604030504040204" pitchFamily="34" charset="0"/>
              </a:defRPr>
            </a:lvl9pPr>
          </a:lstStyle>
          <a:p>
            <a:pPr algn="r" eaLnBrk="1" fontAlgn="base" hangingPunct="1">
              <a:spcBef>
                <a:spcPct val="0"/>
              </a:spcBef>
              <a:spcAft>
                <a:spcPct val="0"/>
              </a:spcAft>
              <a:defRPr/>
            </a:pPr>
            <a:endParaRPr lang="nl-NL" altLang="zh-CN" sz="198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sp>
        <p:nvSpPr>
          <p:cNvPr id="3" name="Line 22"/>
          <p:cNvSpPr>
            <a:spLocks noChangeShapeType="1"/>
          </p:cNvSpPr>
          <p:nvPr userDrawn="1"/>
        </p:nvSpPr>
        <p:spPr bwMode="auto">
          <a:xfrm>
            <a:off x="0" y="6782435"/>
            <a:ext cx="9144000" cy="0"/>
          </a:xfrm>
          <a:prstGeom prst="line">
            <a:avLst/>
          </a:prstGeom>
          <a:solidFill>
            <a:srgbClr val="095200"/>
          </a:solidFill>
          <a:ln w="9525">
            <a:solidFill>
              <a:schemeClr val="bg1"/>
            </a:solidFill>
            <a:round/>
          </a:ln>
        </p:spPr>
        <p:txBody>
          <a:bodyPr wrap="none" anchor="ctr"/>
          <a:lstStyle/>
          <a:p>
            <a:pPr eaLnBrk="0" fontAlgn="base" hangingPunct="0">
              <a:spcBef>
                <a:spcPct val="0"/>
              </a:spcBef>
              <a:spcAft>
                <a:spcPct val="0"/>
              </a:spcAft>
            </a:pPr>
            <a:endParaRPr lang="zh-CN" altLang="en-US" sz="1980">
              <a:solidFill>
                <a:srgbClr val="000000"/>
              </a:solidFill>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sp>
        <p:nvSpPr>
          <p:cNvPr id="13" name="Rectangle 21"/>
          <p:cNvSpPr>
            <a:spLocks noChangeArrowheads="1"/>
          </p:cNvSpPr>
          <p:nvPr userDrawn="1"/>
        </p:nvSpPr>
        <p:spPr bwMode="auto">
          <a:xfrm>
            <a:off x="0" y="6585586"/>
            <a:ext cx="9144000" cy="272414"/>
          </a:xfrm>
          <a:prstGeom prst="rect">
            <a:avLst/>
          </a:prstGeom>
          <a:solidFill>
            <a:srgbClr val="0375BD"/>
          </a:solidFill>
          <a:ln>
            <a:noFill/>
          </a:ln>
        </p:spPr>
        <p:txBody>
          <a:bodyPr wrap="none" anchor="ctr"/>
          <a:lstStyle>
            <a:lvl1pPr eaLnBrk="0" hangingPunct="0">
              <a:defRPr sz="2200">
                <a:solidFill>
                  <a:schemeClr val="tx1"/>
                </a:solidFill>
                <a:latin typeface="Tahoma" panose="020B0604030504040204" pitchFamily="34" charset="0"/>
              </a:defRPr>
            </a:lvl1pPr>
            <a:lvl2pPr marL="742950" indent="-285750" eaLnBrk="0" hangingPunct="0">
              <a:defRPr sz="2200">
                <a:solidFill>
                  <a:schemeClr val="tx1"/>
                </a:solidFill>
                <a:latin typeface="Tahoma" panose="020B0604030504040204" pitchFamily="34" charset="0"/>
              </a:defRPr>
            </a:lvl2pPr>
            <a:lvl3pPr marL="1143000" indent="-228600" eaLnBrk="0" hangingPunct="0">
              <a:defRPr sz="2200">
                <a:solidFill>
                  <a:schemeClr val="tx1"/>
                </a:solidFill>
                <a:latin typeface="Tahoma" panose="020B0604030504040204" pitchFamily="34" charset="0"/>
              </a:defRPr>
            </a:lvl3pPr>
            <a:lvl4pPr marL="1600200" indent="-228600" eaLnBrk="0" hangingPunct="0">
              <a:defRPr sz="2200">
                <a:solidFill>
                  <a:schemeClr val="tx1"/>
                </a:solidFill>
                <a:latin typeface="Tahoma" panose="020B0604030504040204" pitchFamily="34" charset="0"/>
              </a:defRPr>
            </a:lvl4pPr>
            <a:lvl5pPr marL="2057400" indent="-228600" eaLnBrk="0" hangingPunct="0">
              <a:defRPr sz="2200">
                <a:solidFill>
                  <a:schemeClr val="tx1"/>
                </a:solidFill>
                <a:latin typeface="Tahoma" panose="020B0604030504040204" pitchFamily="34" charset="0"/>
              </a:defRPr>
            </a:lvl5pPr>
            <a:lvl6pPr marL="2514600" indent="-228600" algn="r" eaLnBrk="0" fontAlgn="base" hangingPunct="0">
              <a:spcBef>
                <a:spcPct val="0"/>
              </a:spcBef>
              <a:spcAft>
                <a:spcPct val="0"/>
              </a:spcAft>
              <a:defRPr sz="2200">
                <a:solidFill>
                  <a:schemeClr val="tx1"/>
                </a:solidFill>
                <a:latin typeface="Tahoma" panose="020B0604030504040204" pitchFamily="34" charset="0"/>
              </a:defRPr>
            </a:lvl6pPr>
            <a:lvl7pPr marL="2971800" indent="-228600" algn="r" eaLnBrk="0" fontAlgn="base" hangingPunct="0">
              <a:spcBef>
                <a:spcPct val="0"/>
              </a:spcBef>
              <a:spcAft>
                <a:spcPct val="0"/>
              </a:spcAft>
              <a:defRPr sz="2200">
                <a:solidFill>
                  <a:schemeClr val="tx1"/>
                </a:solidFill>
                <a:latin typeface="Tahoma" panose="020B0604030504040204" pitchFamily="34" charset="0"/>
              </a:defRPr>
            </a:lvl7pPr>
            <a:lvl8pPr marL="3429000" indent="-228600" algn="r" eaLnBrk="0" fontAlgn="base" hangingPunct="0">
              <a:spcBef>
                <a:spcPct val="0"/>
              </a:spcBef>
              <a:spcAft>
                <a:spcPct val="0"/>
              </a:spcAft>
              <a:defRPr sz="2200">
                <a:solidFill>
                  <a:schemeClr val="tx1"/>
                </a:solidFill>
                <a:latin typeface="Tahoma" panose="020B0604030504040204" pitchFamily="34" charset="0"/>
              </a:defRPr>
            </a:lvl8pPr>
            <a:lvl9pPr marL="3886200" indent="-228600" algn="r" eaLnBrk="0" fontAlgn="base" hangingPunct="0">
              <a:spcBef>
                <a:spcPct val="0"/>
              </a:spcBef>
              <a:spcAft>
                <a:spcPct val="0"/>
              </a:spcAft>
              <a:defRPr sz="2200">
                <a:solidFill>
                  <a:schemeClr val="tx1"/>
                </a:solidFill>
                <a:latin typeface="Tahoma" panose="020B0604030504040204" pitchFamily="34" charset="0"/>
              </a:defRPr>
            </a:lvl9pPr>
          </a:lstStyle>
          <a:p>
            <a:pPr algn="r" eaLnBrk="1" fontAlgn="base" hangingPunct="1">
              <a:spcBef>
                <a:spcPct val="0"/>
              </a:spcBef>
              <a:spcAft>
                <a:spcPct val="0"/>
              </a:spcAft>
              <a:defRPr/>
            </a:pPr>
            <a:endParaRPr lang="nl-NL" altLang="zh-CN" sz="198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sp>
        <p:nvSpPr>
          <p:cNvPr id="14" name="Line 22"/>
          <p:cNvSpPr>
            <a:spLocks noChangeShapeType="1"/>
          </p:cNvSpPr>
          <p:nvPr userDrawn="1"/>
        </p:nvSpPr>
        <p:spPr bwMode="auto">
          <a:xfrm>
            <a:off x="0" y="6781800"/>
            <a:ext cx="9144000"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980">
              <a:solidFill>
                <a:srgbClr val="000000"/>
              </a:solidFill>
              <a:latin typeface="Tahoma" panose="020B0604030504040204" pitchFamily="34" charset="0"/>
            </a:endParaRPr>
          </a:p>
        </p:txBody>
      </p:sp>
      <p:sp>
        <p:nvSpPr>
          <p:cNvPr id="15" name="Text Box 27"/>
          <p:cNvSpPr txBox="1">
            <a:spLocks noChangeArrowheads="1"/>
          </p:cNvSpPr>
          <p:nvPr userDrawn="1"/>
        </p:nvSpPr>
        <p:spPr bwMode="white">
          <a:xfrm>
            <a:off x="6532099" y="6597134"/>
            <a:ext cx="2438400" cy="138430"/>
          </a:xfrm>
          <a:prstGeom prst="rect">
            <a:avLst/>
          </a:prstGeom>
          <a:noFill/>
          <a:ln>
            <a:noFill/>
          </a:ln>
        </p:spPr>
        <p:txBody>
          <a:bodyPr lIns="0" tIns="0" rIns="0" bIns="0">
            <a:spAutoFit/>
          </a:bodyPr>
          <a:lstStyle>
            <a:lvl1pPr eaLnBrk="0" hangingPunct="0">
              <a:defRPr sz="2200">
                <a:solidFill>
                  <a:schemeClr val="tx1"/>
                </a:solidFill>
                <a:latin typeface="Tahoma" panose="020B0604030504040204" pitchFamily="34" charset="0"/>
              </a:defRPr>
            </a:lvl1pPr>
            <a:lvl2pPr marL="742950" indent="-285750" eaLnBrk="0" hangingPunct="0">
              <a:defRPr sz="2200">
                <a:solidFill>
                  <a:schemeClr val="tx1"/>
                </a:solidFill>
                <a:latin typeface="Tahoma" panose="020B0604030504040204" pitchFamily="34" charset="0"/>
              </a:defRPr>
            </a:lvl2pPr>
            <a:lvl3pPr marL="1143000" indent="-228600" eaLnBrk="0" hangingPunct="0">
              <a:defRPr sz="2200">
                <a:solidFill>
                  <a:schemeClr val="tx1"/>
                </a:solidFill>
                <a:latin typeface="Tahoma" panose="020B0604030504040204" pitchFamily="34" charset="0"/>
              </a:defRPr>
            </a:lvl3pPr>
            <a:lvl4pPr marL="1600200" indent="-228600" eaLnBrk="0" hangingPunct="0">
              <a:defRPr sz="2200">
                <a:solidFill>
                  <a:schemeClr val="tx1"/>
                </a:solidFill>
                <a:latin typeface="Tahoma" panose="020B0604030504040204" pitchFamily="34" charset="0"/>
              </a:defRPr>
            </a:lvl4pPr>
            <a:lvl5pPr marL="2057400" indent="-228600" eaLnBrk="0" hangingPunct="0">
              <a:defRPr sz="2200">
                <a:solidFill>
                  <a:schemeClr val="tx1"/>
                </a:solidFill>
                <a:latin typeface="Tahoma" panose="020B0604030504040204" pitchFamily="34" charset="0"/>
              </a:defRPr>
            </a:lvl5pPr>
            <a:lvl6pPr marL="2514600" indent="-228600" algn="r" eaLnBrk="0" fontAlgn="base" hangingPunct="0">
              <a:spcBef>
                <a:spcPct val="0"/>
              </a:spcBef>
              <a:spcAft>
                <a:spcPct val="0"/>
              </a:spcAft>
              <a:defRPr sz="2200">
                <a:solidFill>
                  <a:schemeClr val="tx1"/>
                </a:solidFill>
                <a:latin typeface="Tahoma" panose="020B0604030504040204" pitchFamily="34" charset="0"/>
              </a:defRPr>
            </a:lvl6pPr>
            <a:lvl7pPr marL="2971800" indent="-228600" algn="r" eaLnBrk="0" fontAlgn="base" hangingPunct="0">
              <a:spcBef>
                <a:spcPct val="0"/>
              </a:spcBef>
              <a:spcAft>
                <a:spcPct val="0"/>
              </a:spcAft>
              <a:defRPr sz="2200">
                <a:solidFill>
                  <a:schemeClr val="tx1"/>
                </a:solidFill>
                <a:latin typeface="Tahoma" panose="020B0604030504040204" pitchFamily="34" charset="0"/>
              </a:defRPr>
            </a:lvl7pPr>
            <a:lvl8pPr marL="3429000" indent="-228600" algn="r" eaLnBrk="0" fontAlgn="base" hangingPunct="0">
              <a:spcBef>
                <a:spcPct val="0"/>
              </a:spcBef>
              <a:spcAft>
                <a:spcPct val="0"/>
              </a:spcAft>
              <a:defRPr sz="2200">
                <a:solidFill>
                  <a:schemeClr val="tx1"/>
                </a:solidFill>
                <a:latin typeface="Tahoma" panose="020B0604030504040204" pitchFamily="34" charset="0"/>
              </a:defRPr>
            </a:lvl8pPr>
            <a:lvl9pPr marL="3886200" indent="-228600" algn="r" eaLnBrk="0" fontAlgn="base" hangingPunct="0">
              <a:spcBef>
                <a:spcPct val="0"/>
              </a:spcBef>
              <a:spcAft>
                <a:spcPct val="0"/>
              </a:spcAft>
              <a:defRPr sz="2200">
                <a:solidFill>
                  <a:schemeClr val="tx1"/>
                </a:solidFill>
                <a:latin typeface="Tahoma" panose="020B0604030504040204" pitchFamily="34" charset="0"/>
              </a:defRPr>
            </a:lvl9pPr>
          </a:lstStyle>
          <a:p>
            <a:pPr algn="r" eaLnBrk="1" fontAlgn="base" hangingPunct="1">
              <a:spcBef>
                <a:spcPct val="50000"/>
              </a:spcBef>
              <a:spcAft>
                <a:spcPct val="0"/>
              </a:spcAft>
              <a:defRPr/>
            </a:pPr>
            <a:fld id="{1F874512-E113-4DCF-8621-751A3F994D1A}" type="datetime1">
              <a:rPr lang="nl-NL" altLang="zh-CN" sz="900" smtClean="0">
                <a:solidFill>
                  <a:schemeClr val="bg1"/>
                </a:solidFill>
                <a:latin typeface="Times New Roman" panose="02020603050405020304" charset="0"/>
                <a:ea typeface="宋体" panose="02010600030101010101" pitchFamily="2" charset="-122"/>
                <a:cs typeface="Times New Roman" panose="02020603050405020304" charset="0"/>
              </a:rPr>
              <a:t>13-12-2022</a:t>
            </a:fld>
            <a:endParaRPr lang="nl-NL" altLang="zh-CN" sz="900"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16" name="文本框 15"/>
          <p:cNvSpPr txBox="1"/>
          <p:nvPr userDrawn="1"/>
        </p:nvSpPr>
        <p:spPr>
          <a:xfrm>
            <a:off x="234949" y="6554125"/>
            <a:ext cx="2717222" cy="218440"/>
          </a:xfrm>
          <a:prstGeom prst="rect">
            <a:avLst/>
          </a:prstGeom>
          <a:noFill/>
        </p:spPr>
        <p:txBody>
          <a:bodyPr wrap="square" rtlCol="0">
            <a:spAutoFit/>
          </a:bodyPr>
          <a:lstStyle/>
          <a:p>
            <a:r>
              <a:rPr lang="en-US" altLang="zh-CN" sz="825" dirty="0">
                <a:solidFill>
                  <a:schemeClr val="bg1"/>
                </a:solidFill>
                <a:latin typeface="Calibri" panose="020F0502020204030204" pitchFamily="34" charset="0"/>
                <a:cs typeface="Calibri" panose="020F0502020204030204" pitchFamily="34" charset="0"/>
              </a:rPr>
              <a:t>Preparing for the future</a:t>
            </a:r>
            <a:endParaRPr lang="zh-CN" altLang="en-US" sz="825" dirty="0">
              <a:solidFill>
                <a:schemeClr val="bg1"/>
              </a:solidFill>
              <a:latin typeface="Calibri" panose="020F0502020204030204" pitchFamily="34" charset="0"/>
              <a:cs typeface="Calibri" panose="020F0502020204030204" pitchFamily="34" charset="0"/>
            </a:endParaRPr>
          </a:p>
        </p:txBody>
      </p:sp>
      <p:sp>
        <p:nvSpPr>
          <p:cNvPr id="17" name="矩形 16"/>
          <p:cNvSpPr/>
          <p:nvPr userDrawn="1"/>
        </p:nvSpPr>
        <p:spPr>
          <a:xfrm>
            <a:off x="2" y="-15241"/>
            <a:ext cx="142502" cy="894015"/>
          </a:xfrm>
          <a:prstGeom prst="rect">
            <a:avLst/>
          </a:prstGeom>
          <a:solidFill>
            <a:srgbClr val="007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3BB"/>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文本框 17"/>
          <p:cNvSpPr txBox="1"/>
          <p:nvPr userDrawn="1"/>
        </p:nvSpPr>
        <p:spPr>
          <a:xfrm>
            <a:off x="581703" y="6243078"/>
            <a:ext cx="608965" cy="321945"/>
          </a:xfrm>
          <a:prstGeom prst="rect">
            <a:avLst/>
          </a:prstGeom>
          <a:noFill/>
        </p:spPr>
        <p:txBody>
          <a:bodyPr wrap="none" rtlCol="0">
            <a:spAutoFit/>
          </a:bodyPr>
          <a:lstStyle/>
          <a:p>
            <a:r>
              <a:rPr kumimoji="1" lang="en-US" altLang="zh-CN" sz="1500" b="1" i="1" dirty="0">
                <a:solidFill>
                  <a:srgbClr val="0073BB"/>
                </a:solidFill>
                <a:latin typeface="Superclarendon" panose="02060605060000020003" pitchFamily="18" charset="0"/>
              </a:rPr>
              <a:t>DUT</a:t>
            </a:r>
            <a:endParaRPr kumimoji="1" lang="zh-CN" altLang="en-US" sz="1500" b="1" i="1" dirty="0">
              <a:solidFill>
                <a:srgbClr val="0073BB"/>
              </a:solidFill>
              <a:latin typeface="Superclarendon" panose="02060605060000020003" pitchFamily="18" charset="0"/>
            </a:endParaRPr>
          </a:p>
        </p:txBody>
      </p:sp>
      <p:pic>
        <p:nvPicPr>
          <p:cNvPr id="19" name="图片 18"/>
          <p:cNvPicPr>
            <a:picLocks noChangeAspect="1"/>
          </p:cNvPicPr>
          <p:nvPr userDrawn="1"/>
        </p:nvPicPr>
        <p:blipFill>
          <a:blip r:embed="rId2" cstate="print"/>
          <a:stretch>
            <a:fillRect/>
          </a:stretch>
        </p:blipFill>
        <p:spPr>
          <a:xfrm>
            <a:off x="330171" y="6176309"/>
            <a:ext cx="310422" cy="419644"/>
          </a:xfrm>
          <a:prstGeom prst="rect">
            <a:avLst/>
          </a:prstGeom>
        </p:spPr>
      </p:pic>
      <p:sp>
        <p:nvSpPr>
          <p:cNvPr id="10" name="Rectangle 10"/>
          <p:cNvSpPr>
            <a:spLocks noGrp="1" noChangeArrowheads="1"/>
          </p:cNvSpPr>
          <p:nvPr>
            <p:ph type="title"/>
          </p:nvPr>
        </p:nvSpPr>
        <p:spPr bwMode="auto">
          <a:xfrm>
            <a:off x="234950" y="-138023"/>
            <a:ext cx="5141464" cy="730368"/>
          </a:xfrm>
          <a:prstGeom prst="rect">
            <a:avLst/>
          </a:prstGeom>
          <a:noFill/>
          <a:ln>
            <a:noFill/>
          </a:ln>
        </p:spPr>
        <p:txBody>
          <a:bodyPr/>
          <a:lstStyle>
            <a:lvl1pPr>
              <a:defRPr sz="3200">
                <a:solidFill>
                  <a:srgbClr val="0073BB"/>
                </a:solidFill>
              </a:defRPr>
            </a:lvl1pPr>
          </a:lstStyle>
          <a:p>
            <a:pPr lvl="0"/>
            <a:r>
              <a:rPr lang="nl-NL" dirty="0"/>
              <a:t>Click to edit Master title style</a:t>
            </a:r>
          </a:p>
        </p:txBody>
      </p:sp>
      <p:sp>
        <p:nvSpPr>
          <p:cNvPr id="11" name="Rectangle 11"/>
          <p:cNvSpPr>
            <a:spLocks noGrp="1" noChangeArrowheads="1"/>
          </p:cNvSpPr>
          <p:nvPr>
            <p:ph idx="1"/>
          </p:nvPr>
        </p:nvSpPr>
        <p:spPr bwMode="auto">
          <a:xfrm>
            <a:off x="925514" y="1356745"/>
            <a:ext cx="7648575" cy="4747721"/>
          </a:xfrm>
          <a:prstGeom prst="rect">
            <a:avLst/>
          </a:prstGeom>
          <a:noFill/>
          <a:ln>
            <a:noFill/>
          </a:ln>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nl-NL" noProof="0" dirty="0"/>
              <a:t>Click to edit Master text styles</a:t>
            </a:r>
          </a:p>
          <a:p>
            <a:pPr lvl="1"/>
            <a:r>
              <a:rPr lang="nl-NL" noProof="0" dirty="0"/>
              <a:t>Second level</a:t>
            </a:r>
          </a:p>
          <a:p>
            <a:pPr lvl="2"/>
            <a:r>
              <a:rPr lang="nl-NL" noProof="0" dirty="0"/>
              <a:t>Third level</a:t>
            </a:r>
          </a:p>
          <a:p>
            <a:pPr lvl="3"/>
            <a:r>
              <a:rPr lang="nl-NL" noProof="0" dirty="0"/>
              <a:t>Fourth level</a:t>
            </a:r>
          </a:p>
          <a:p>
            <a:pPr lvl="4"/>
            <a:r>
              <a:rPr lang="nl-NL" noProof="0" dirty="0"/>
              <a:t>Fifth level</a:t>
            </a:r>
          </a:p>
        </p:txBody>
      </p:sp>
      <p:sp>
        <p:nvSpPr>
          <p:cNvPr id="9" name="文本占位符 8"/>
          <p:cNvSpPr>
            <a:spLocks noGrp="1"/>
          </p:cNvSpPr>
          <p:nvPr>
            <p:ph type="body" sz="quarter" idx="10" hasCustomPrompt="1"/>
          </p:nvPr>
        </p:nvSpPr>
        <p:spPr>
          <a:xfrm>
            <a:off x="247892" y="614840"/>
            <a:ext cx="5046242" cy="404344"/>
          </a:xfrm>
        </p:spPr>
        <p:txBody>
          <a:bodyPr/>
          <a:lstStyle>
            <a:lvl5pPr marL="1834515" indent="0" algn="l">
              <a:buNone/>
              <a:defRPr sz="1600">
                <a:solidFill>
                  <a:schemeClr val="tx1">
                    <a:lumMod val="65000"/>
                    <a:lumOff val="35000"/>
                  </a:schemeClr>
                </a:solidFill>
              </a:defRPr>
            </a:lvl5pPr>
          </a:lstStyle>
          <a:p>
            <a:pPr lvl="4"/>
            <a:r>
              <a:rPr lang="en-US" altLang="zh-CN" dirty="0"/>
              <a:t>subtitle</a:t>
            </a:r>
            <a:endParaRPr lang="zh-CN" altLang="en-US" dirty="0"/>
          </a:p>
        </p:txBody>
      </p:sp>
      <p:sp>
        <p:nvSpPr>
          <p:cNvPr id="21" name="Rectangle 17"/>
          <p:cNvSpPr>
            <a:spLocks noChangeArrowheads="1"/>
          </p:cNvSpPr>
          <p:nvPr userDrawn="1"/>
        </p:nvSpPr>
        <p:spPr bwMode="auto">
          <a:xfrm>
            <a:off x="8396453" y="6391814"/>
            <a:ext cx="539750" cy="251460"/>
          </a:xfrm>
          <a:prstGeom prst="rect">
            <a:avLst/>
          </a:prstGeom>
          <a:noFill/>
          <a:ln>
            <a:noFill/>
          </a:ln>
        </p:spPr>
        <p:txBody>
          <a:bodyPr lIns="0" tIns="0" rIns="0" bIns="0"/>
          <a:lstStyle>
            <a:lvl1pPr>
              <a:defRPr sz="2200">
                <a:solidFill>
                  <a:schemeClr val="tx1"/>
                </a:solidFill>
                <a:latin typeface="Tahoma" panose="020B0604030504040204" pitchFamily="34" charset="0"/>
              </a:defRPr>
            </a:lvl1pPr>
            <a:lvl2pPr marL="742950" indent="-285750">
              <a:defRPr sz="2200">
                <a:solidFill>
                  <a:schemeClr val="tx1"/>
                </a:solidFill>
                <a:latin typeface="Tahoma" panose="020B0604030504040204" pitchFamily="34" charset="0"/>
              </a:defRPr>
            </a:lvl2pPr>
            <a:lvl3pPr marL="1143000" indent="-228600">
              <a:defRPr sz="2200">
                <a:solidFill>
                  <a:schemeClr val="tx1"/>
                </a:solidFill>
                <a:latin typeface="Tahoma" panose="020B0604030504040204" pitchFamily="34" charset="0"/>
              </a:defRPr>
            </a:lvl3pPr>
            <a:lvl4pPr marL="1600200" indent="-228600">
              <a:defRPr sz="2200">
                <a:solidFill>
                  <a:schemeClr val="tx1"/>
                </a:solidFill>
                <a:latin typeface="Tahoma" panose="020B0604030504040204" pitchFamily="34" charset="0"/>
              </a:defRPr>
            </a:lvl4pPr>
            <a:lvl5pPr marL="2057400" indent="-228600">
              <a:defRPr sz="2200">
                <a:solidFill>
                  <a:schemeClr val="tx1"/>
                </a:solidFill>
                <a:latin typeface="Tahoma" panose="020B0604030504040204" pitchFamily="34" charset="0"/>
              </a:defRPr>
            </a:lvl5pPr>
            <a:lvl6pPr marL="2514600" indent="-228600" eaLnBrk="0" fontAlgn="base" hangingPunct="0">
              <a:spcBef>
                <a:spcPct val="0"/>
              </a:spcBef>
              <a:spcAft>
                <a:spcPct val="0"/>
              </a:spcAft>
              <a:defRPr sz="2200">
                <a:solidFill>
                  <a:schemeClr val="tx1"/>
                </a:solidFill>
                <a:latin typeface="Tahoma" panose="020B0604030504040204" pitchFamily="34" charset="0"/>
              </a:defRPr>
            </a:lvl6pPr>
            <a:lvl7pPr marL="2971800" indent="-228600" eaLnBrk="0" fontAlgn="base" hangingPunct="0">
              <a:spcBef>
                <a:spcPct val="0"/>
              </a:spcBef>
              <a:spcAft>
                <a:spcPct val="0"/>
              </a:spcAft>
              <a:defRPr sz="2200">
                <a:solidFill>
                  <a:schemeClr val="tx1"/>
                </a:solidFill>
                <a:latin typeface="Tahoma" panose="020B0604030504040204" pitchFamily="34" charset="0"/>
              </a:defRPr>
            </a:lvl7pPr>
            <a:lvl8pPr marL="3429000" indent="-228600" eaLnBrk="0" fontAlgn="base" hangingPunct="0">
              <a:spcBef>
                <a:spcPct val="0"/>
              </a:spcBef>
              <a:spcAft>
                <a:spcPct val="0"/>
              </a:spcAft>
              <a:defRPr sz="2200">
                <a:solidFill>
                  <a:schemeClr val="tx1"/>
                </a:solidFill>
                <a:latin typeface="Tahoma" panose="020B0604030504040204" pitchFamily="34" charset="0"/>
              </a:defRPr>
            </a:lvl8pPr>
            <a:lvl9pPr marL="3886200" indent="-228600" eaLnBrk="0" fontAlgn="base" hangingPunct="0">
              <a:spcBef>
                <a:spcPct val="0"/>
              </a:spcBef>
              <a:spcAft>
                <a:spcPct val="0"/>
              </a:spcAft>
              <a:defRPr sz="2200">
                <a:solidFill>
                  <a:schemeClr val="tx1"/>
                </a:solidFill>
                <a:latin typeface="Tahoma" panose="020B0604030504040204" pitchFamily="34" charset="0"/>
              </a:defRPr>
            </a:lvl9pPr>
          </a:lstStyle>
          <a:p>
            <a:pPr algn="r" fontAlgn="base">
              <a:spcBef>
                <a:spcPct val="0"/>
              </a:spcBef>
              <a:spcAft>
                <a:spcPct val="0"/>
              </a:spcAft>
              <a:defRPr/>
            </a:pPr>
            <a:fld id="{97F3D1B7-B272-47F2-B3C4-2405009DDBC3}" type="slidenum">
              <a:rPr lang="nl-NL" altLang="zh-CN" sz="825" smtClean="0">
                <a:solidFill>
                  <a:srgbClr val="045393"/>
                </a:solidFill>
                <a:ea typeface="宋体" panose="02010600030101010101" pitchFamily="2" charset="-122"/>
              </a:rPr>
              <a:t>‹#›</a:t>
            </a:fld>
            <a:endParaRPr lang="nl-NL" altLang="zh-CN" sz="825" dirty="0">
              <a:solidFill>
                <a:srgbClr val="045393"/>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Rectangle 19"/>
          <p:cNvSpPr>
            <a:spLocks noChangeArrowheads="1"/>
          </p:cNvSpPr>
          <p:nvPr userDrawn="1"/>
        </p:nvSpPr>
        <p:spPr bwMode="auto">
          <a:xfrm>
            <a:off x="0" y="6585586"/>
            <a:ext cx="9144000" cy="272414"/>
          </a:xfrm>
          <a:prstGeom prst="rect">
            <a:avLst/>
          </a:prstGeom>
          <a:solidFill>
            <a:srgbClr val="095200"/>
          </a:solidFill>
          <a:ln>
            <a:noFill/>
          </a:ln>
        </p:spPr>
        <p:txBody>
          <a:bodyPr wrap="none" anchor="ctr"/>
          <a:lstStyle>
            <a:lvl1pPr eaLnBrk="0" hangingPunct="0">
              <a:defRPr sz="2200">
                <a:solidFill>
                  <a:schemeClr val="tx1"/>
                </a:solidFill>
                <a:latin typeface="Tahoma" panose="020B0604030504040204" pitchFamily="34" charset="0"/>
              </a:defRPr>
            </a:lvl1pPr>
            <a:lvl2pPr marL="742950" indent="-285750" eaLnBrk="0" hangingPunct="0">
              <a:defRPr sz="2200">
                <a:solidFill>
                  <a:schemeClr val="tx1"/>
                </a:solidFill>
                <a:latin typeface="Tahoma" panose="020B0604030504040204" pitchFamily="34" charset="0"/>
              </a:defRPr>
            </a:lvl2pPr>
            <a:lvl3pPr marL="1143000" indent="-228600" eaLnBrk="0" hangingPunct="0">
              <a:defRPr sz="2200">
                <a:solidFill>
                  <a:schemeClr val="tx1"/>
                </a:solidFill>
                <a:latin typeface="Tahoma" panose="020B0604030504040204" pitchFamily="34" charset="0"/>
              </a:defRPr>
            </a:lvl3pPr>
            <a:lvl4pPr marL="1600200" indent="-228600" eaLnBrk="0" hangingPunct="0">
              <a:defRPr sz="2200">
                <a:solidFill>
                  <a:schemeClr val="tx1"/>
                </a:solidFill>
                <a:latin typeface="Tahoma" panose="020B0604030504040204" pitchFamily="34" charset="0"/>
              </a:defRPr>
            </a:lvl4pPr>
            <a:lvl5pPr marL="2057400" indent="-228600" eaLnBrk="0" hangingPunct="0">
              <a:defRPr sz="2200">
                <a:solidFill>
                  <a:schemeClr val="tx1"/>
                </a:solidFill>
                <a:latin typeface="Tahoma" panose="020B0604030504040204" pitchFamily="34" charset="0"/>
              </a:defRPr>
            </a:lvl5pPr>
            <a:lvl6pPr marL="2514600" indent="-228600" algn="r" eaLnBrk="0" fontAlgn="base" hangingPunct="0">
              <a:spcBef>
                <a:spcPct val="0"/>
              </a:spcBef>
              <a:spcAft>
                <a:spcPct val="0"/>
              </a:spcAft>
              <a:defRPr sz="2200">
                <a:solidFill>
                  <a:schemeClr val="tx1"/>
                </a:solidFill>
                <a:latin typeface="Tahoma" panose="020B0604030504040204" pitchFamily="34" charset="0"/>
              </a:defRPr>
            </a:lvl6pPr>
            <a:lvl7pPr marL="2971800" indent="-228600" algn="r" eaLnBrk="0" fontAlgn="base" hangingPunct="0">
              <a:spcBef>
                <a:spcPct val="0"/>
              </a:spcBef>
              <a:spcAft>
                <a:spcPct val="0"/>
              </a:spcAft>
              <a:defRPr sz="2200">
                <a:solidFill>
                  <a:schemeClr val="tx1"/>
                </a:solidFill>
                <a:latin typeface="Tahoma" panose="020B0604030504040204" pitchFamily="34" charset="0"/>
              </a:defRPr>
            </a:lvl7pPr>
            <a:lvl8pPr marL="3429000" indent="-228600" algn="r" eaLnBrk="0" fontAlgn="base" hangingPunct="0">
              <a:spcBef>
                <a:spcPct val="0"/>
              </a:spcBef>
              <a:spcAft>
                <a:spcPct val="0"/>
              </a:spcAft>
              <a:defRPr sz="2200">
                <a:solidFill>
                  <a:schemeClr val="tx1"/>
                </a:solidFill>
                <a:latin typeface="Tahoma" panose="020B0604030504040204" pitchFamily="34" charset="0"/>
              </a:defRPr>
            </a:lvl8pPr>
            <a:lvl9pPr marL="3886200" indent="-228600" algn="r" eaLnBrk="0" fontAlgn="base" hangingPunct="0">
              <a:spcBef>
                <a:spcPct val="0"/>
              </a:spcBef>
              <a:spcAft>
                <a:spcPct val="0"/>
              </a:spcAft>
              <a:defRPr sz="2200">
                <a:solidFill>
                  <a:schemeClr val="tx1"/>
                </a:solidFill>
                <a:latin typeface="Tahoma" panose="020B0604030504040204" pitchFamily="34" charset="0"/>
              </a:defRPr>
            </a:lvl9pPr>
          </a:lstStyle>
          <a:p>
            <a:pPr algn="r" eaLnBrk="1" fontAlgn="base" hangingPunct="1">
              <a:spcBef>
                <a:spcPct val="0"/>
              </a:spcBef>
              <a:spcAft>
                <a:spcPct val="0"/>
              </a:spcAft>
              <a:defRPr/>
            </a:pPr>
            <a:endParaRPr lang="nl-NL" altLang="zh-CN" sz="1980">
              <a:solidFill>
                <a:srgbClr val="000000"/>
              </a:solidFill>
              <a:ea typeface="宋体" panose="02010600030101010101" pitchFamily="2" charset="-122"/>
            </a:endParaRPr>
          </a:p>
        </p:txBody>
      </p:sp>
      <p:sp>
        <p:nvSpPr>
          <p:cNvPr id="8" name="Line 20"/>
          <p:cNvSpPr>
            <a:spLocks noChangeShapeType="1"/>
          </p:cNvSpPr>
          <p:nvPr userDrawn="1"/>
        </p:nvSpPr>
        <p:spPr bwMode="auto">
          <a:xfrm>
            <a:off x="0" y="6781800"/>
            <a:ext cx="9144000"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980">
              <a:solidFill>
                <a:srgbClr val="000000"/>
              </a:solidFill>
              <a:latin typeface="Tahoma" panose="020B060403050404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917576" y="457200"/>
            <a:ext cx="7659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lstStyle/>
          <a:p>
            <a:pPr lvl="0"/>
            <a:r>
              <a:rPr lang="nl-NL" altLang="zh-CN"/>
              <a:t>Click to edit Master title style</a:t>
            </a:r>
          </a:p>
        </p:txBody>
      </p:sp>
      <p:sp>
        <p:nvSpPr>
          <p:cNvPr id="1027" name="Rectangle 11"/>
          <p:cNvSpPr>
            <a:spLocks noGrp="1" noChangeArrowheads="1"/>
          </p:cNvSpPr>
          <p:nvPr>
            <p:ph type="body" idx="1"/>
          </p:nvPr>
        </p:nvSpPr>
        <p:spPr bwMode="auto">
          <a:xfrm>
            <a:off x="925514" y="2286000"/>
            <a:ext cx="76485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nl-NL" altLang="zh-CN"/>
              <a:t>Click to edit Master text styles</a:t>
            </a:r>
          </a:p>
          <a:p>
            <a:pPr lvl="1"/>
            <a:r>
              <a:rPr lang="nl-NL" altLang="zh-CN"/>
              <a:t>Second level</a:t>
            </a:r>
          </a:p>
          <a:p>
            <a:pPr lvl="2"/>
            <a:r>
              <a:rPr lang="nl-NL" altLang="zh-CN"/>
              <a:t>Third level</a:t>
            </a:r>
          </a:p>
          <a:p>
            <a:pPr lvl="3"/>
            <a:r>
              <a:rPr lang="nl-NL" altLang="zh-CN"/>
              <a:t>Fourth level</a:t>
            </a:r>
          </a:p>
          <a:p>
            <a:pPr lvl="4"/>
            <a:r>
              <a:rPr lang="nl-NL" altLang="zh-CN"/>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hf hdr="0" ftr="0"/>
  <p:txStyles>
    <p:titleStyle>
      <a:lvl1pPr marL="1028700" indent="-1028700" algn="l" rtl="0" eaLnBrk="0" fontAlgn="base" hangingPunct="0">
        <a:spcBef>
          <a:spcPct val="0"/>
        </a:spcBef>
        <a:spcAft>
          <a:spcPct val="0"/>
        </a:spcAft>
        <a:defRPr sz="3960" b="1">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1pPr>
      <a:lvl2pPr marL="1028700" indent="-1028700" algn="l" rtl="0" eaLnBrk="0" fontAlgn="base" hangingPunct="0">
        <a:spcBef>
          <a:spcPct val="0"/>
        </a:spcBef>
        <a:spcAft>
          <a:spcPct val="0"/>
        </a:spcAft>
        <a:defRPr sz="3960" b="1">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2pPr>
      <a:lvl3pPr marL="1028700" indent="-1028700" algn="l" rtl="0" eaLnBrk="0" fontAlgn="base" hangingPunct="0">
        <a:spcBef>
          <a:spcPct val="0"/>
        </a:spcBef>
        <a:spcAft>
          <a:spcPct val="0"/>
        </a:spcAft>
        <a:defRPr sz="3960" b="1">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3pPr>
      <a:lvl4pPr marL="1028700" indent="-1028700" algn="l" rtl="0" eaLnBrk="0" fontAlgn="base" hangingPunct="0">
        <a:spcBef>
          <a:spcPct val="0"/>
        </a:spcBef>
        <a:spcAft>
          <a:spcPct val="0"/>
        </a:spcAft>
        <a:defRPr sz="3960" b="1">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4pPr>
      <a:lvl5pPr marL="1028700" indent="-1028700" algn="l" rtl="0" eaLnBrk="0" fontAlgn="base" hangingPunct="0">
        <a:spcBef>
          <a:spcPct val="0"/>
        </a:spcBef>
        <a:spcAft>
          <a:spcPct val="0"/>
        </a:spcAft>
        <a:defRPr sz="3960" b="1">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5pPr>
      <a:lvl6pPr marL="1577340" indent="-1028700" algn="l" rtl="0" fontAlgn="base">
        <a:spcBef>
          <a:spcPct val="0"/>
        </a:spcBef>
        <a:spcAft>
          <a:spcPct val="0"/>
        </a:spcAft>
        <a:defRPr sz="3960">
          <a:solidFill>
            <a:schemeClr val="tx1"/>
          </a:solidFill>
          <a:latin typeface="Bookman Old Style" panose="02050604050505020204" pitchFamily="18" charset="0"/>
        </a:defRPr>
      </a:lvl6pPr>
      <a:lvl7pPr marL="2125980" indent="-1028700" algn="l" rtl="0" fontAlgn="base">
        <a:spcBef>
          <a:spcPct val="0"/>
        </a:spcBef>
        <a:spcAft>
          <a:spcPct val="0"/>
        </a:spcAft>
        <a:defRPr sz="3960">
          <a:solidFill>
            <a:schemeClr val="tx1"/>
          </a:solidFill>
          <a:latin typeface="Bookman Old Style" panose="02050604050505020204" pitchFamily="18" charset="0"/>
        </a:defRPr>
      </a:lvl7pPr>
      <a:lvl8pPr marL="2674620" indent="-1028700" algn="l" rtl="0" fontAlgn="base">
        <a:spcBef>
          <a:spcPct val="0"/>
        </a:spcBef>
        <a:spcAft>
          <a:spcPct val="0"/>
        </a:spcAft>
        <a:defRPr sz="3960">
          <a:solidFill>
            <a:schemeClr val="tx1"/>
          </a:solidFill>
          <a:latin typeface="Bookman Old Style" panose="02050604050505020204" pitchFamily="18" charset="0"/>
        </a:defRPr>
      </a:lvl8pPr>
      <a:lvl9pPr marL="3223260" indent="-1028700" algn="l" rtl="0" fontAlgn="base">
        <a:spcBef>
          <a:spcPct val="0"/>
        </a:spcBef>
        <a:spcAft>
          <a:spcPct val="0"/>
        </a:spcAft>
        <a:defRPr sz="3960">
          <a:solidFill>
            <a:schemeClr val="tx1"/>
          </a:solidFill>
          <a:latin typeface="Bookman Old Style" panose="02050604050505020204" pitchFamily="18" charset="0"/>
        </a:defRPr>
      </a:lvl9pPr>
    </p:titleStyle>
    <p:bodyStyle>
      <a:lvl1pPr marL="234315" indent="-234315" algn="l" rtl="0" eaLnBrk="0" fontAlgn="base" hangingPunct="0">
        <a:lnSpc>
          <a:spcPts val="3000"/>
        </a:lnSpc>
        <a:spcBef>
          <a:spcPts val="720"/>
        </a:spcBef>
        <a:spcAft>
          <a:spcPct val="0"/>
        </a:spcAft>
        <a:buClr>
          <a:schemeClr val="bg2"/>
        </a:buClr>
        <a:buChar char="•"/>
        <a:defRPr sz="3360">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1pPr>
      <a:lvl2pPr marL="691515" indent="-228600" algn="l" rtl="0" eaLnBrk="0" fontAlgn="base" hangingPunct="0">
        <a:lnSpc>
          <a:spcPts val="3000"/>
        </a:lnSpc>
        <a:spcBef>
          <a:spcPts val="720"/>
        </a:spcBef>
        <a:spcAft>
          <a:spcPct val="0"/>
        </a:spcAft>
        <a:buClr>
          <a:schemeClr val="bg2"/>
        </a:buClr>
        <a:buFont typeface="Times" panose="02020603050405020304" pitchFamily="18" charset="0"/>
        <a:buChar char="•"/>
        <a:defRPr sz="2880">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2pPr>
      <a:lvl3pPr marL="1148715" indent="-228600" algn="l" rtl="0" eaLnBrk="0" fontAlgn="base" hangingPunct="0">
        <a:lnSpc>
          <a:spcPts val="3000"/>
        </a:lnSpc>
        <a:spcBef>
          <a:spcPts val="720"/>
        </a:spcBef>
        <a:spcAft>
          <a:spcPct val="0"/>
        </a:spcAft>
        <a:buClr>
          <a:schemeClr val="bg2"/>
        </a:buClr>
        <a:buFont typeface="Times" panose="02020603050405020304" pitchFamily="18" charset="0"/>
        <a:buChar char="•"/>
        <a:defRPr sz="2400">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3pPr>
      <a:lvl4pPr marL="1605915" indent="-228600" algn="l" rtl="0" eaLnBrk="0" fontAlgn="base" hangingPunct="0">
        <a:lnSpc>
          <a:spcPts val="3000"/>
        </a:lnSpc>
        <a:spcBef>
          <a:spcPts val="720"/>
        </a:spcBef>
        <a:spcAft>
          <a:spcPct val="0"/>
        </a:spcAft>
        <a:buClr>
          <a:schemeClr val="bg2"/>
        </a:buClr>
        <a:buFont typeface="Times" panose="02020603050405020304" pitchFamily="18" charset="0"/>
        <a:buChar char="•"/>
        <a:defRPr sz="2400">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4pPr>
      <a:lvl5pPr marL="2063115" indent="-228600" algn="l" rtl="0" eaLnBrk="0" fontAlgn="base" hangingPunct="0">
        <a:lnSpc>
          <a:spcPts val="3000"/>
        </a:lnSpc>
        <a:spcBef>
          <a:spcPts val="720"/>
        </a:spcBef>
        <a:spcAft>
          <a:spcPct val="0"/>
        </a:spcAft>
        <a:buClr>
          <a:schemeClr val="bg2"/>
        </a:buClr>
        <a:buFont typeface="Times" panose="02020603050405020304" pitchFamily="18" charset="0"/>
        <a:buChar char="•"/>
        <a:defRPr sz="1920">
          <a:solidFill>
            <a:schemeClr val="tx1"/>
          </a:solidFill>
          <a:latin typeface="微软雅黑" panose="020B0503020204020204" pitchFamily="34" charset="-122"/>
          <a:ea typeface="微软雅黑" panose="020B0503020204020204" pitchFamily="34" charset="-122"/>
          <a:cs typeface="Calibri" panose="020F0502020204030204" pitchFamily="34" charset="0"/>
        </a:defRPr>
      </a:lvl5pPr>
      <a:lvl6pPr marL="2611755" indent="-228600" algn="l" rtl="0" fontAlgn="base">
        <a:lnSpc>
          <a:spcPts val="3000"/>
        </a:lnSpc>
        <a:spcBef>
          <a:spcPct val="0"/>
        </a:spcBef>
        <a:spcAft>
          <a:spcPct val="0"/>
        </a:spcAft>
        <a:buClr>
          <a:schemeClr val="bg2"/>
        </a:buClr>
        <a:buChar char="•"/>
        <a:defRPr sz="1440">
          <a:solidFill>
            <a:schemeClr val="tx1"/>
          </a:solidFill>
          <a:latin typeface="+mn-lt"/>
        </a:defRPr>
      </a:lvl6pPr>
      <a:lvl7pPr marL="3160395" indent="-228600" algn="l" rtl="0" fontAlgn="base">
        <a:lnSpc>
          <a:spcPts val="3000"/>
        </a:lnSpc>
        <a:spcBef>
          <a:spcPct val="0"/>
        </a:spcBef>
        <a:spcAft>
          <a:spcPct val="0"/>
        </a:spcAft>
        <a:buClr>
          <a:schemeClr val="bg2"/>
        </a:buClr>
        <a:buChar char="•"/>
        <a:defRPr sz="1440">
          <a:solidFill>
            <a:schemeClr val="tx1"/>
          </a:solidFill>
          <a:latin typeface="+mn-lt"/>
        </a:defRPr>
      </a:lvl7pPr>
      <a:lvl8pPr marL="3709035" indent="-228600" algn="l" rtl="0" fontAlgn="base">
        <a:lnSpc>
          <a:spcPts val="3000"/>
        </a:lnSpc>
        <a:spcBef>
          <a:spcPct val="0"/>
        </a:spcBef>
        <a:spcAft>
          <a:spcPct val="0"/>
        </a:spcAft>
        <a:buClr>
          <a:schemeClr val="bg2"/>
        </a:buClr>
        <a:buChar char="•"/>
        <a:defRPr sz="1440">
          <a:solidFill>
            <a:schemeClr val="tx1"/>
          </a:solidFill>
          <a:latin typeface="+mn-lt"/>
        </a:defRPr>
      </a:lvl8pPr>
      <a:lvl9pPr marL="4257675" indent="-228600" algn="l" rtl="0" fontAlgn="base">
        <a:lnSpc>
          <a:spcPts val="3000"/>
        </a:lnSpc>
        <a:spcBef>
          <a:spcPct val="0"/>
        </a:spcBef>
        <a:spcAft>
          <a:spcPct val="0"/>
        </a:spcAft>
        <a:buClr>
          <a:schemeClr val="bg2"/>
        </a:buClr>
        <a:buChar char="•"/>
        <a:defRPr sz="1440">
          <a:solidFill>
            <a:schemeClr val="tx1"/>
          </a:solidFill>
          <a:latin typeface="+mn-lt"/>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2.bin"/><Relationship Id="rId7" Type="http://schemas.openxmlformats.org/officeDocument/2006/relationships/oleObject" Target="../embeddings/oleObject9.bin"/><Relationship Id="rId12" Type="http://schemas.openxmlformats.org/officeDocument/2006/relationships/image" Target="../media/image22.wmf"/><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1.wmf"/><Relationship Id="rId4" Type="http://schemas.openxmlformats.org/officeDocument/2006/relationships/image" Target="../media/image26.png"/><Relationship Id="rId9" Type="http://schemas.openxmlformats.org/officeDocument/2006/relationships/oleObject" Target="../embeddings/oleObject10.bin"/><Relationship Id="rId14" Type="http://schemas.openxmlformats.org/officeDocument/2006/relationships/image" Target="../media/image23.wmf"/></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oleObject" Target="../embeddings/oleObject14.bin"/><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6.png"/><Relationship Id="rId7" Type="http://schemas.openxmlformats.org/officeDocument/2006/relationships/image" Target="../media/image7.wmf"/><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0" y="929996"/>
            <a:ext cx="9144000" cy="3048256"/>
          </a:xfrm>
          <a:prstGeom prst="rect">
            <a:avLst/>
          </a:prstGeom>
          <a:solidFill>
            <a:srgbClr val="095200"/>
          </a:solidFill>
          <a:ln w="9525" cap="flat" cmpd="sng" algn="ctr">
            <a:solidFill>
              <a:srgbClr val="055300"/>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650" b="0" i="0" u="none" strike="noStrike" cap="none" normalizeH="0" baseline="0">
              <a:ln>
                <a:noFill/>
              </a:ln>
              <a:solidFill>
                <a:schemeClr val="tx1"/>
              </a:solidFill>
              <a:effectLst/>
              <a:latin typeface="Tahoma" panose="020B0604030504040204" pitchFamily="34" charset="0"/>
            </a:endParaRPr>
          </a:p>
        </p:txBody>
      </p:sp>
      <p:sp>
        <p:nvSpPr>
          <p:cNvPr id="2" name="文本框 1"/>
          <p:cNvSpPr txBox="1"/>
          <p:nvPr/>
        </p:nvSpPr>
        <p:spPr>
          <a:xfrm>
            <a:off x="403337" y="1659094"/>
            <a:ext cx="8610600" cy="22467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人工智能实践</a:t>
            </a:r>
            <a:endParaRPr kumimoji="1"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Artificial Intelligence Practice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华文隶书" panose="02010800040101010101" pitchFamily="2" charset="-122"/>
                <a:ea typeface="华文隶书" panose="02010800040101010101" pitchFamily="2" charset="-122"/>
                <a:cs typeface="+mn-cs"/>
              </a:rPr>
              <a:t>DCS3015  Autumn 2022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bwMode="auto">
          <a:xfrm>
            <a:off x="3803730" y="47698"/>
            <a:ext cx="1536539" cy="1536539"/>
          </a:xfrm>
          <a:prstGeom prst="ellipse">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650" b="0" i="0" u="none" strike="noStrike" cap="none" normalizeH="0" baseline="0">
              <a:ln>
                <a:noFill/>
              </a:ln>
              <a:solidFill>
                <a:schemeClr val="tx1"/>
              </a:solidFill>
              <a:effectLst/>
              <a:latin typeface="Tahoma" panose="020B0604030504040204" pitchFamily="34" charset="0"/>
            </a:endParaRPr>
          </a:p>
        </p:txBody>
      </p:sp>
      <p:pic>
        <p:nvPicPr>
          <p:cNvPr id="18" name="图片 17" descr="图片1"/>
          <p:cNvPicPr>
            <a:picLocks noChangeAspect="1"/>
          </p:cNvPicPr>
          <p:nvPr/>
        </p:nvPicPr>
        <p:blipFill>
          <a:blip r:embed="rId3"/>
          <a:stretch>
            <a:fillRect/>
          </a:stretch>
        </p:blipFill>
        <p:spPr>
          <a:xfrm>
            <a:off x="3855720" y="122555"/>
            <a:ext cx="1432560" cy="1432560"/>
          </a:xfrm>
          <a:prstGeom prst="rect">
            <a:avLst/>
          </a:prstGeom>
        </p:spPr>
      </p:pic>
      <p:sp>
        <p:nvSpPr>
          <p:cNvPr id="19" name="文本框 11"/>
          <p:cNvSpPr txBox="1"/>
          <p:nvPr/>
        </p:nvSpPr>
        <p:spPr>
          <a:xfrm>
            <a:off x="1574965" y="4860550"/>
            <a:ext cx="6267343" cy="738664"/>
          </a:xfrm>
          <a:prstGeom prst="rect">
            <a:avLst/>
          </a:prstGeom>
          <a:noFill/>
          <a:ln w="9525">
            <a:noFill/>
          </a:ln>
        </p:spPr>
        <p:txBody>
          <a:bodyPr wrap="square" anchor="t">
            <a:spAutoFit/>
          </a:bodyPr>
          <a:lstStyle/>
          <a:p>
            <a:pPr algn="ctr"/>
            <a:r>
              <a:rPr lang="en-US" altLang="zh-CN" sz="2100" dirty="0">
                <a:solidFill>
                  <a:srgbClr val="453D3A"/>
                </a:solidFill>
                <a:latin typeface="Verdana" panose="020B0604030504040204" pitchFamily="34" charset="0"/>
                <a:ea typeface="微软雅黑" panose="020B0503020204020204" pitchFamily="34" charset="-122"/>
              </a:rPr>
              <a:t>School of Computer Science and Engineering</a:t>
            </a:r>
          </a:p>
          <a:p>
            <a:pPr algn="ctr"/>
            <a:r>
              <a:rPr lang="en-US" altLang="zh-CN" sz="2100" dirty="0">
                <a:solidFill>
                  <a:srgbClr val="453D3A"/>
                </a:solidFill>
                <a:latin typeface="Verdana" panose="020B0604030504040204" pitchFamily="34" charset="0"/>
                <a:ea typeface="微软雅黑" panose="020B0503020204020204" pitchFamily="34" charset="-122"/>
              </a:rPr>
              <a:t>Sun </a:t>
            </a:r>
            <a:r>
              <a:rPr lang="en-US" altLang="zh-CN" sz="2100" dirty="0" err="1">
                <a:solidFill>
                  <a:srgbClr val="453D3A"/>
                </a:solidFill>
                <a:latin typeface="Verdana" panose="020B0604030504040204" pitchFamily="34" charset="0"/>
                <a:ea typeface="微软雅黑" panose="020B0503020204020204" pitchFamily="34" charset="-122"/>
              </a:rPr>
              <a:t>Yat</a:t>
            </a:r>
            <a:r>
              <a:rPr lang="en-US" altLang="zh-CN" sz="2100" dirty="0">
                <a:solidFill>
                  <a:srgbClr val="453D3A"/>
                </a:solidFill>
                <a:latin typeface="Verdana" panose="020B0604030504040204" pitchFamily="34" charset="0"/>
                <a:ea typeface="微软雅黑" panose="020B0503020204020204" pitchFamily="34" charset="-122"/>
              </a:rPr>
              <a:t>-Sen University</a:t>
            </a:r>
          </a:p>
        </p:txBody>
      </p:sp>
      <p:sp>
        <p:nvSpPr>
          <p:cNvPr id="23" name="文本框 9"/>
          <p:cNvSpPr txBox="1"/>
          <p:nvPr/>
        </p:nvSpPr>
        <p:spPr>
          <a:xfrm>
            <a:off x="3225800" y="4287815"/>
            <a:ext cx="3158067" cy="461665"/>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3D3A"/>
                </a:solidFill>
                <a:effectLst/>
                <a:uLnTx/>
                <a:uFillTx/>
                <a:latin typeface="Poor Richard" panose="02080502050505020702" pitchFamily="18" charset="0"/>
                <a:ea typeface="微软雅黑" panose="020B0503020204020204" pitchFamily="34" charset="-122"/>
                <a:cs typeface="+mn-cs"/>
              </a:rPr>
              <a:t>Chao Yu </a:t>
            </a:r>
            <a:r>
              <a:rPr kumimoji="0" lang="zh-CN" altLang="en-US" sz="2400" b="0" i="0" u="none" strike="noStrike" kern="1200" cap="none" spc="0" normalizeH="0" baseline="0" noProof="0" dirty="0">
                <a:ln>
                  <a:noFill/>
                </a:ln>
                <a:solidFill>
                  <a:srgbClr val="453D3A"/>
                </a:solidFill>
                <a:effectLst/>
                <a:uLnTx/>
                <a:uFillTx/>
                <a:latin typeface="Poor Richard" panose="02080502050505020702" pitchFamily="18" charset="0"/>
                <a:ea typeface="微软雅黑" panose="020B0503020204020204" pitchFamily="34" charset="-122"/>
                <a:cs typeface="+mn-cs"/>
              </a:rPr>
              <a:t>（余超）</a:t>
            </a:r>
            <a:endParaRPr kumimoji="0" lang="en-US" altLang="zh-CN" sz="2400" b="0" i="0" u="none" strike="noStrike" kern="1200" cap="none" spc="0" normalizeH="0" baseline="0" noProof="0" dirty="0">
              <a:ln>
                <a:noFill/>
              </a:ln>
              <a:solidFill>
                <a:srgbClr val="453D3A"/>
              </a:solidFill>
              <a:effectLst/>
              <a:uLnTx/>
              <a:uFillTx/>
              <a:latin typeface="Poor Richard" panose="02080502050505020702" pitchFamily="18" charset="0"/>
              <a:ea typeface="微软雅黑" panose="020B0503020204020204" pitchFamily="34"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1225A1F-7C05-4C8D-AAEA-3A42138F7B40}"/>
              </a:ext>
            </a:extLst>
          </p:cNvPr>
          <p:cNvSpPr/>
          <p:nvPr/>
        </p:nvSpPr>
        <p:spPr>
          <a:xfrm>
            <a:off x="153230" y="926223"/>
            <a:ext cx="7956054" cy="584775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Uncertain-oriented Exploration</a:t>
            </a:r>
          </a:p>
          <a:p>
            <a:pPr marL="342900" indent="-342900">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Epistemic uncertainty </a:t>
            </a:r>
            <a:r>
              <a:rPr lang="en-US" altLang="zh-CN" sz="2000" dirty="0">
                <a:latin typeface="Times New Roman" panose="02020603050405020304" pitchFamily="18" charset="0"/>
                <a:cs typeface="Times New Roman" panose="02020603050405020304" pitchFamily="18" charset="0"/>
              </a:rPr>
              <a:t>(parametric uncertainty)</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Considered as the errors that arise from </a:t>
            </a:r>
            <a:r>
              <a:rPr lang="en-US" altLang="zh-CN" dirty="0">
                <a:solidFill>
                  <a:schemeClr val="accent1"/>
                </a:solidFill>
                <a:latin typeface="Times New Roman" panose="02020603050405020304" pitchFamily="18" charset="0"/>
                <a:cs typeface="Times New Roman" panose="02020603050405020304" pitchFamily="18" charset="0"/>
              </a:rPr>
              <a:t>insufficient and inaccurate knowledge about environment</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OFU encourages the agent to visit states and actions with higher epistemic uncertainty to explore the unknown environment</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How to estimate the epistemic uncertainty: </a:t>
            </a:r>
            <a:r>
              <a:rPr lang="en-US" altLang="zh-CN" dirty="0">
                <a:solidFill>
                  <a:schemeClr val="accent1"/>
                </a:solidFill>
                <a:latin typeface="Times New Roman" panose="02020603050405020304" pitchFamily="18" charset="0"/>
                <a:cs typeface="Times New Roman" panose="02020603050405020304" pitchFamily="18" charset="0"/>
              </a:rPr>
              <a:t>MC dropout, bootstrap sampling, ensemble estimators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Common methods: RLSVI, Bayesian DQN, Bootstrap DQN, SUNRISE</a:t>
            </a:r>
          </a:p>
          <a:p>
            <a:pPr marL="342900"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Aleatoric uncertainty </a:t>
            </a:r>
            <a:r>
              <a:rPr lang="en-US" altLang="zh-CN" dirty="0">
                <a:latin typeface="Times New Roman" panose="02020603050405020304" pitchFamily="18" charset="0"/>
                <a:cs typeface="Times New Roman" panose="02020603050405020304" pitchFamily="18" charset="0"/>
              </a:rPr>
              <a:t>(return uncertainty)</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Represents the intrinsic randomness of environment, and can be captured by the return distribution</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Two ways:</a:t>
            </a:r>
          </a:p>
          <a:p>
            <a:pPr marL="1257300" lvl="2" indent="-342900">
              <a:buFont typeface="Wingdings" panose="05000000000000000000" pitchFamily="2" charset="2"/>
              <a:buChar char="Ø"/>
            </a:pPr>
            <a:r>
              <a:rPr lang="en-US" altLang="zh-CN" dirty="0">
                <a:solidFill>
                  <a:schemeClr val="accent1"/>
                </a:solidFill>
                <a:latin typeface="Times New Roman" panose="02020603050405020304" pitchFamily="18" charset="0"/>
                <a:cs typeface="Times New Roman" panose="02020603050405020304" pitchFamily="18" charset="0"/>
              </a:rPr>
              <a:t>UCB</a:t>
            </a:r>
            <a:r>
              <a:rPr lang="en-US" altLang="zh-CN" dirty="0">
                <a:latin typeface="Times New Roman" panose="02020603050405020304" pitchFamily="18" charset="0"/>
                <a:cs typeface="Times New Roman" panose="02020603050405020304" pitchFamily="18" charset="0"/>
              </a:rPr>
              <a:t>, a directly method for exploring states and actions with high uncertainty is performing optimistic action-selection by choosing the action to maximize the optimistic value function in each time step</a:t>
            </a:r>
          </a:p>
          <a:p>
            <a:pPr marL="1257300" lvl="2" indent="-342900">
              <a:buFont typeface="Wingdings" panose="05000000000000000000" pitchFamily="2" charset="2"/>
              <a:buChar char="Ø"/>
            </a:pPr>
            <a:r>
              <a:rPr lang="en-US" altLang="zh-CN" dirty="0">
                <a:solidFill>
                  <a:schemeClr val="accent1"/>
                </a:solidFill>
                <a:latin typeface="Times New Roman" panose="02020603050405020304" pitchFamily="18" charset="0"/>
                <a:cs typeface="Times New Roman" panose="02020603050405020304" pitchFamily="18" charset="0"/>
              </a:rPr>
              <a:t>Thompson Sampling</a:t>
            </a:r>
            <a:r>
              <a:rPr lang="en-US" altLang="zh-CN" dirty="0">
                <a:latin typeface="Times New Roman" panose="02020603050405020304" pitchFamily="18" charset="0"/>
                <a:cs typeface="Times New Roman" panose="02020603050405020304" pitchFamily="18" charset="0"/>
              </a:rPr>
              <a:t>, the action-selection is greedy to a sampled value function from the Q-posterior</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Common methods: DUVN, IDS</a:t>
            </a:r>
          </a:p>
          <a:p>
            <a:pPr marL="342900" indent="-342900">
              <a:buFont typeface="Wingdings" panose="05000000000000000000" pitchFamily="2" charset="2"/>
              <a:buChar char="p"/>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1635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71CCAEE-A444-40E4-8D8E-1A9693854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 y="2459415"/>
            <a:ext cx="9144000" cy="3223671"/>
          </a:xfrm>
          <a:prstGeom prst="rect">
            <a:avLst/>
          </a:prstGeom>
        </p:spPr>
      </p:pic>
      <p:sp>
        <p:nvSpPr>
          <p:cNvPr id="11" name="矩形 10">
            <a:extLst>
              <a:ext uri="{FF2B5EF4-FFF2-40B4-BE49-F238E27FC236}">
                <a16:creationId xmlns:a16="http://schemas.microsoft.com/office/drawing/2014/main" id="{1BD4D1E0-85B6-4855-8E79-B3ABC8F0BAFA}"/>
              </a:ext>
            </a:extLst>
          </p:cNvPr>
          <p:cNvSpPr/>
          <p:nvPr/>
        </p:nvSpPr>
        <p:spPr>
          <a:xfrm>
            <a:off x="153230" y="926223"/>
            <a:ext cx="7956054" cy="1754326"/>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Uncertain-oriented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Parametric Posterior: learned by Bayesian regression in linear MDPS, where the transition and reward functions are assumed to be linear to state-action features</a:t>
            </a:r>
          </a:p>
          <a:p>
            <a:pPr marL="342900" indent="-342900">
              <a:buFont typeface="Wingdings" panose="05000000000000000000" pitchFamily="2" charset="2"/>
              <a:buChar char="p"/>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0754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25B0225F-EC41-495C-A576-BF80218E5A4A}"/>
              </a:ext>
            </a:extLst>
          </p:cNvPr>
          <p:cNvSpPr/>
          <p:nvPr/>
        </p:nvSpPr>
        <p:spPr>
          <a:xfrm>
            <a:off x="153228" y="926223"/>
            <a:ext cx="8469403" cy="4031873"/>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Intrinsic Motivation-oriented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is originated from humans inherent tendency to be active, to interact with the world in an attempt to have an effect, and to feel a sense of accomplishment</a:t>
            </a:r>
          </a:p>
          <a:p>
            <a:pPr marL="342900"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It is usually accompanied with </a:t>
            </a:r>
            <a:r>
              <a:rPr lang="en-US" altLang="zh-CN" sz="2000" dirty="0">
                <a:solidFill>
                  <a:srgbClr val="FF0000"/>
                </a:solidFill>
                <a:latin typeface="Times New Roman" panose="02020603050405020304" pitchFamily="18" charset="0"/>
                <a:cs typeface="Times New Roman" panose="02020603050405020304" pitchFamily="18" charset="0"/>
              </a:rPr>
              <a:t>positive effects (rewards)</a:t>
            </a:r>
            <a:r>
              <a:rPr lang="en-US" altLang="zh-CN" sz="2000" dirty="0">
                <a:latin typeface="Times New Roman" panose="02020603050405020304" pitchFamily="18" charset="0"/>
                <a:cs typeface="Times New Roman" panose="02020603050405020304" pitchFamily="18" charset="0"/>
              </a:rPr>
              <a:t>, thus intrinsic motivation-oriented exploration methods often </a:t>
            </a:r>
            <a:r>
              <a:rPr lang="en-US" altLang="zh-CN" sz="2000" dirty="0">
                <a:solidFill>
                  <a:srgbClr val="FF0000"/>
                </a:solidFill>
                <a:latin typeface="Times New Roman" panose="02020603050405020304" pitchFamily="18" charset="0"/>
                <a:cs typeface="Times New Roman" panose="02020603050405020304" pitchFamily="18" charset="0"/>
              </a:rPr>
              <a:t>design intrinsic rewards </a:t>
            </a:r>
            <a:r>
              <a:rPr lang="en-US" altLang="zh-CN" sz="2000" dirty="0">
                <a:latin typeface="Times New Roman" panose="02020603050405020304" pitchFamily="18" charset="0"/>
                <a:cs typeface="Times New Roman" panose="02020603050405020304" pitchFamily="18" charset="0"/>
              </a:rPr>
              <a:t>to create the sense of accomplishment for agents </a:t>
            </a:r>
          </a:p>
          <a:p>
            <a:pPr marL="342900"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Three categories: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Estimate </a:t>
            </a:r>
            <a:r>
              <a:rPr lang="en-US" altLang="zh-CN" dirty="0">
                <a:solidFill>
                  <a:srgbClr val="FF0000"/>
                </a:solidFill>
                <a:latin typeface="Times New Roman" panose="02020603050405020304" pitchFamily="18" charset="0"/>
                <a:cs typeface="Times New Roman" panose="02020603050405020304" pitchFamily="18" charset="0"/>
              </a:rPr>
              <a:t>prediction errors </a:t>
            </a:r>
            <a:r>
              <a:rPr lang="en-US" altLang="zh-CN" dirty="0">
                <a:latin typeface="Times New Roman" panose="02020603050405020304" pitchFamily="18" charset="0"/>
                <a:cs typeface="Times New Roman" panose="02020603050405020304" pitchFamily="18" charset="0"/>
              </a:rPr>
              <a:t>of the environmental dynamics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Estimate the </a:t>
            </a:r>
            <a:r>
              <a:rPr lang="en-US" altLang="zh-CN" dirty="0">
                <a:solidFill>
                  <a:srgbClr val="FF0000"/>
                </a:solidFill>
                <a:latin typeface="Times New Roman" panose="02020603050405020304" pitchFamily="18" charset="0"/>
                <a:cs typeface="Times New Roman" panose="02020603050405020304" pitchFamily="18" charset="0"/>
              </a:rPr>
              <a:t>state novelty</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Based on </a:t>
            </a:r>
            <a:r>
              <a:rPr lang="en-US" altLang="zh-CN" dirty="0">
                <a:solidFill>
                  <a:srgbClr val="FF0000"/>
                </a:solidFill>
                <a:latin typeface="Times New Roman" panose="02020603050405020304" pitchFamily="18" charset="0"/>
                <a:cs typeface="Times New Roman" panose="02020603050405020304" pitchFamily="18" charset="0"/>
              </a:rPr>
              <a:t>information gain</a:t>
            </a:r>
            <a:br>
              <a:rPr lang="en-US" altLang="zh-CN" dirty="0"/>
            </a:b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4255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25B0225F-EC41-495C-A576-BF80218E5A4A}"/>
              </a:ext>
            </a:extLst>
          </p:cNvPr>
          <p:cNvSpPr/>
          <p:nvPr/>
        </p:nvSpPr>
        <p:spPr>
          <a:xfrm>
            <a:off x="153230" y="754913"/>
            <a:ext cx="8469403" cy="73866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Intrinsic Motivation-oriented Exploration</a:t>
            </a:r>
            <a:br>
              <a:rPr lang="en-US" altLang="zh-CN" dirty="0"/>
            </a:br>
            <a:endParaRPr lang="en-US" altLang="zh-CN"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955726D5-2B36-405A-95FF-E59078931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595" y="1130968"/>
            <a:ext cx="3937891" cy="5279631"/>
          </a:xfrm>
          <a:prstGeom prst="rect">
            <a:avLst/>
          </a:prstGeom>
        </p:spPr>
      </p:pic>
    </p:spTree>
    <p:extLst>
      <p:ext uri="{BB962C8B-B14F-4D97-AF65-F5344CB8AC3E}">
        <p14:creationId xmlns:p14="http://schemas.microsoft.com/office/powerpoint/2010/main" val="17516928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00A2626-B161-458F-977E-DA56C27F2C25}"/>
                  </a:ext>
                </a:extLst>
              </p:cNvPr>
              <p:cNvSpPr/>
              <p:nvPr/>
            </p:nvSpPr>
            <p:spPr>
              <a:xfrm>
                <a:off x="153228" y="926223"/>
                <a:ext cx="8547133" cy="520142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Intrinsic Motivation-oriented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Prediction Errors</a:t>
                </a:r>
              </a:p>
              <a:p>
                <a:pPr marL="800100" lvl="1"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Encourage agents to explore states with higher prediction errors</a:t>
                </a:r>
                <a:r>
                  <a:rPr lang="en-US" altLang="zh-CN" dirty="0">
                    <a:latin typeface="Times New Roman" panose="02020603050405020304" pitchFamily="18" charset="0"/>
                    <a:cs typeface="Times New Roman" panose="02020603050405020304" pitchFamily="18" charset="0"/>
                  </a:rPr>
                  <a:t>. </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For each state, the intrinsic reward is designed using its prediction error for the next state, which can be measured as the distance between the predicted next state and true one: </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Common methods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Dynamic Auto-Encoder (DAE): is proposed to compute the distance between the predicted state and the true state in the </a:t>
                </a:r>
                <a:r>
                  <a:rPr lang="en-US" altLang="zh-CN" dirty="0">
                    <a:solidFill>
                      <a:srgbClr val="FF0000"/>
                    </a:solidFill>
                    <a:latin typeface="Times New Roman" panose="02020603050405020304" pitchFamily="18" charset="0"/>
                    <a:cs typeface="Times New Roman" panose="02020603050405020304" pitchFamily="18" charset="0"/>
                  </a:rPr>
                  <a:t>latent state space </a:t>
                </a:r>
                <a:r>
                  <a:rPr lang="en-US" altLang="zh-CN" dirty="0">
                    <a:latin typeface="Times New Roman" panose="02020603050405020304" pitchFamily="18" charset="0"/>
                    <a:cs typeface="Times New Roman" panose="02020603050405020304" pitchFamily="18" charset="0"/>
                  </a:rPr>
                  <a:t>which is learned by an auto-encoder </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Intrinsic Curiosity Module (ICM): by a </a:t>
                </a:r>
                <a:r>
                  <a:rPr lang="en-US" altLang="zh-CN" dirty="0">
                    <a:solidFill>
                      <a:srgbClr val="FF0000"/>
                    </a:solidFill>
                    <a:latin typeface="Times New Roman" panose="02020603050405020304" pitchFamily="18" charset="0"/>
                    <a:cs typeface="Times New Roman" panose="02020603050405020304" pitchFamily="18" charset="0"/>
                  </a:rPr>
                  <a:t>self-supervised inverse model </a:t>
                </a:r>
                <a:r>
                  <a:rPr lang="en-US" altLang="zh-CN" dirty="0">
                    <a:latin typeface="Times New Roman" panose="02020603050405020304" pitchFamily="18" charset="0"/>
                    <a:cs typeface="Times New Roman" panose="02020603050405020304" pitchFamily="18" charset="0"/>
                  </a:rPr>
                  <a:t>using states pair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to predict the action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𝑡</m:t>
                        </m:r>
                      </m:sub>
                    </m:sSub>
                  </m:oMath>
                </a14:m>
                <a:r>
                  <a:rPr lang="en-US" altLang="zh-CN" dirty="0">
                    <a:latin typeface="Times New Roman" panose="02020603050405020304" pitchFamily="18" charset="0"/>
                    <a:cs typeface="Times New Roman" panose="02020603050405020304" pitchFamily="18" charset="0"/>
                  </a:rPr>
                  <a:t> done between them </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AR4E: learns the state transition model via a self-supervised reverse model and contains an action representation module that</a:t>
                </a:r>
                <a:r>
                  <a:rPr lang="en-US" altLang="zh-CN" dirty="0">
                    <a:solidFill>
                      <a:srgbClr val="FF0000"/>
                    </a:solidFill>
                    <a:latin typeface="Times New Roman" panose="02020603050405020304" pitchFamily="18" charset="0"/>
                    <a:cs typeface="Times New Roman" panose="02020603050405020304" pitchFamily="18" charset="0"/>
                  </a:rPr>
                  <a:t> expands the input low-dimension actions to high dimension representations</a:t>
                </a:r>
                <a:r>
                  <a:rPr lang="en-US" altLang="zh-CN" dirty="0">
                    <a:latin typeface="Times New Roman" panose="02020603050405020304" pitchFamily="18" charset="0"/>
                    <a:cs typeface="Times New Roman" panose="02020603050405020304" pitchFamily="18" charset="0"/>
                  </a:rPr>
                  <a:t>, and inputs the action representation into the dynamics model together with the current state. </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EMI: the state and action latent spaces are trained by maximizing the </a:t>
                </a:r>
                <a:r>
                  <a:rPr lang="en-US" altLang="zh-CN" dirty="0">
                    <a:solidFill>
                      <a:srgbClr val="FF0000"/>
                    </a:solidFill>
                    <a:latin typeface="Times New Roman" panose="02020603050405020304" pitchFamily="18" charset="0"/>
                    <a:cs typeface="Times New Roman" panose="02020603050405020304" pitchFamily="18" charset="0"/>
                  </a:rPr>
                  <a:t>Mutual Information (MI) </a:t>
                </a:r>
                <a:r>
                  <a:rPr lang="en-US" altLang="zh-CN" dirty="0">
                    <a:latin typeface="Times New Roman" panose="02020603050405020304" pitchFamily="18" charset="0"/>
                    <a:cs typeface="Times New Roman" panose="02020603050405020304" pitchFamily="18" charset="0"/>
                  </a:rPr>
                  <a:t>with the variational divergence lower bound of MI</a:t>
                </a:r>
              </a:p>
            </p:txBody>
          </p:sp>
        </mc:Choice>
        <mc:Fallback xmlns="">
          <p:sp>
            <p:nvSpPr>
              <p:cNvPr id="10" name="矩形 9">
                <a:extLst>
                  <a:ext uri="{FF2B5EF4-FFF2-40B4-BE49-F238E27FC236}">
                    <a16:creationId xmlns:a16="http://schemas.microsoft.com/office/drawing/2014/main" id="{D00A2626-B161-458F-977E-DA56C27F2C25}"/>
                  </a:ext>
                </a:extLst>
              </p:cNvPr>
              <p:cNvSpPr>
                <a:spLocks noRot="1" noChangeAspect="1" noMove="1" noResize="1" noEditPoints="1" noAdjustHandles="1" noChangeArrowheads="1" noChangeShapeType="1" noTextEdit="1"/>
              </p:cNvSpPr>
              <p:nvPr/>
            </p:nvSpPr>
            <p:spPr>
              <a:xfrm>
                <a:off x="153228" y="926223"/>
                <a:ext cx="8547133" cy="5201424"/>
              </a:xfrm>
              <a:prstGeom prst="rect">
                <a:avLst/>
              </a:prstGeom>
              <a:blipFill>
                <a:blip r:embed="rId3"/>
                <a:stretch>
                  <a:fillRect l="-1070" t="-938" r="-856" b="-938"/>
                </a:stretch>
              </a:blipFill>
            </p:spPr>
            <p:txBody>
              <a:bodyPr/>
              <a:lstStyle/>
              <a:p>
                <a:r>
                  <a:rPr lang="zh-CN" altLang="en-US">
                    <a:noFill/>
                  </a:rPr>
                  <a:t> </a:t>
                </a:r>
              </a:p>
            </p:txBody>
          </p:sp>
        </mc:Fallback>
      </mc:AlternateContent>
      <p:graphicFrame>
        <p:nvGraphicFramePr>
          <p:cNvPr id="11" name="对象 10">
            <a:extLst>
              <a:ext uri="{FF2B5EF4-FFF2-40B4-BE49-F238E27FC236}">
                <a16:creationId xmlns:a16="http://schemas.microsoft.com/office/drawing/2014/main" id="{E3048B3B-263B-4001-B444-179713DB9FA1}"/>
              </a:ext>
            </a:extLst>
          </p:cNvPr>
          <p:cNvGraphicFramePr>
            <a:graphicFrameLocks noChangeAspect="1"/>
          </p:cNvGraphicFramePr>
          <p:nvPr>
            <p:extLst>
              <p:ext uri="{D42A27DB-BD31-4B8C-83A1-F6EECF244321}">
                <p14:modId xmlns:p14="http://schemas.microsoft.com/office/powerpoint/2010/main" val="3466808313"/>
              </p:ext>
            </p:extLst>
          </p:nvPr>
        </p:nvGraphicFramePr>
        <p:xfrm>
          <a:off x="2330117" y="2455444"/>
          <a:ext cx="2798591" cy="319839"/>
        </p:xfrm>
        <a:graphic>
          <a:graphicData uri="http://schemas.openxmlformats.org/presentationml/2006/ole">
            <mc:AlternateContent xmlns:mc="http://schemas.openxmlformats.org/markup-compatibility/2006">
              <mc:Choice xmlns:v="urn:schemas-microsoft-com:vml" Requires="v">
                <p:oleObj name="Equation" r:id="rId4" imgW="2222280" imgH="253800" progId="Equation.DSMT4">
                  <p:embed/>
                </p:oleObj>
              </mc:Choice>
              <mc:Fallback>
                <p:oleObj name="Equation" r:id="rId4" imgW="2222280" imgH="253800" progId="Equation.DSMT4">
                  <p:embed/>
                  <p:pic>
                    <p:nvPicPr>
                      <p:cNvPr id="2" name="对象 1">
                        <a:extLst>
                          <a:ext uri="{FF2B5EF4-FFF2-40B4-BE49-F238E27FC236}">
                            <a16:creationId xmlns:a16="http://schemas.microsoft.com/office/drawing/2014/main" id="{807C7044-0FE9-43D5-97EC-8FD8C534BC44}"/>
                          </a:ext>
                        </a:extLst>
                      </p:cNvPr>
                      <p:cNvPicPr/>
                      <p:nvPr/>
                    </p:nvPicPr>
                    <p:blipFill>
                      <a:blip r:embed="rId5"/>
                      <a:stretch>
                        <a:fillRect/>
                      </a:stretch>
                    </p:blipFill>
                    <p:spPr>
                      <a:xfrm>
                        <a:off x="2330117" y="2455444"/>
                        <a:ext cx="2798591" cy="319839"/>
                      </a:xfrm>
                      <a:prstGeom prst="rect">
                        <a:avLst/>
                      </a:prstGeom>
                    </p:spPr>
                  </p:pic>
                </p:oleObj>
              </mc:Fallback>
            </mc:AlternateContent>
          </a:graphicData>
        </a:graphic>
      </p:graphicFrame>
    </p:spTree>
    <p:extLst>
      <p:ext uri="{BB962C8B-B14F-4D97-AF65-F5344CB8AC3E}">
        <p14:creationId xmlns:p14="http://schemas.microsoft.com/office/powerpoint/2010/main" val="26062365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00A2626-B161-458F-977E-DA56C27F2C25}"/>
                  </a:ext>
                </a:extLst>
              </p:cNvPr>
              <p:cNvSpPr/>
              <p:nvPr/>
            </p:nvSpPr>
            <p:spPr>
              <a:xfrm>
                <a:off x="153228" y="926223"/>
                <a:ext cx="8445340" cy="6205353"/>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Intrinsic Motivation-oriented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Novelty</a:t>
                </a:r>
              </a:p>
              <a:p>
                <a:pPr marL="800100" lvl="1"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Motivate agents to approach states they have never visited (a high novelty) by assigning agents intrinsic rewards as bonuses</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Count based: intrinsic reward is in inverse proportion to the visiting time of states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𝑁</m:t>
                    </m:r>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𝑡</m:t>
                            </m:r>
                          </m:sub>
                        </m:sSub>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𝑅</m:t>
                    </m:r>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𝑠</m:t>
                            </m:r>
                          </m:e>
                          <m:sub>
                            <m:r>
                              <a:rPr lang="en-US" altLang="zh-CN" i="1">
                                <a:latin typeface="Cambria Math" panose="02040503050406030204" pitchFamily="18" charset="0"/>
                                <a:cs typeface="Times New Roman" panose="02020603050405020304" pitchFamily="18" charset="0"/>
                              </a:rPr>
                              <m:t>𝑡</m:t>
                            </m:r>
                          </m:sub>
                        </m:sSub>
                      </m:e>
                    </m:d>
                    <m:r>
                      <a:rPr lang="en-US" altLang="zh-CN" b="0" i="1" smtClean="0">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𝑁</m:t>
                        </m:r>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𝑠</m:t>
                            </m:r>
                          </m:e>
                          <m:sub>
                            <m:r>
                              <a:rPr lang="en-US" altLang="zh-CN" i="1">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den>
                    </m:f>
                  </m:oMath>
                </a14:m>
                <a:r>
                  <a:rPr lang="en-US" altLang="zh-CN" dirty="0">
                    <a:latin typeface="Times New Roman" panose="02020603050405020304" pitchFamily="18" charset="0"/>
                    <a:cs typeface="Times New Roman" panose="02020603050405020304" pitchFamily="18" charset="0"/>
                  </a:rPr>
                  <a:t>. It is hard to apply these methods to very large or continuous state space since an agent is impossible to cover the whole state space</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Common methods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TRPO-AE-hash: use hash function</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A3C+, DQN-</a:t>
                </a:r>
                <a:r>
                  <a:rPr lang="en-US" altLang="zh-CN" dirty="0" err="1">
                    <a:latin typeface="Times New Roman" panose="02020603050405020304" pitchFamily="18" charset="0"/>
                    <a:cs typeface="Times New Roman" panose="02020603050405020304" pitchFamily="18" charset="0"/>
                  </a:rPr>
                  <a:t>PixelCNN</a:t>
                </a:r>
                <a:r>
                  <a:rPr lang="en-US" altLang="zh-CN" dirty="0">
                    <a:latin typeface="Times New Roman" panose="02020603050405020304" pitchFamily="18" charset="0"/>
                    <a:cs typeface="Times New Roman" panose="02020603050405020304" pitchFamily="18" charset="0"/>
                  </a:rPr>
                  <a:t>: rely on density models which compute the pseudo-count, </a:t>
                </a:r>
                <a14:m>
                  <m:oMath xmlns:m="http://schemas.openxmlformats.org/officeDocument/2006/math">
                    <m:r>
                      <a:rPr lang="en-US" altLang="zh-CN">
                        <a:latin typeface="Cambria Math" panose="02040503050406030204" pitchFamily="18" charset="0"/>
                      </a:rPr>
                      <m:t>𝜌</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𝑠</m:t>
                        </m:r>
                      </m:e>
                      <m:sub>
                        <m:r>
                          <a:rPr lang="en-US" altLang="zh-CN">
                            <a:latin typeface="Cambria Math" panose="02040503050406030204" pitchFamily="18" charset="0"/>
                          </a:rPr>
                          <m:t>𝑡</m:t>
                        </m:r>
                      </m:sub>
                    </m:sSub>
                    <m:r>
                      <a:rPr lang="en-US" altLang="zh-CN">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is the density model which probability of observing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𝑠</m:t>
                        </m:r>
                      </m:e>
                      <m:sub>
                        <m:r>
                          <a:rPr lang="en-US" altLang="zh-CN">
                            <a:latin typeface="Cambria Math" panose="02040503050406030204" pitchFamily="18" charset="0"/>
                          </a:rPr>
                          <m:t>𝑡</m:t>
                        </m:r>
                      </m:sub>
                    </m:sSub>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𝜌</m:t>
                        </m:r>
                      </m:e>
                      <m:sup>
                        <m:r>
                          <a:rPr lang="en-US" altLang="zh-CN">
                            <a:latin typeface="Cambria Math" panose="02040503050406030204" pitchFamily="18" charset="0"/>
                          </a:rPr>
                          <m:t>′</m:t>
                        </m:r>
                      </m:sup>
                    </m:sSup>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𝑠</m:t>
                        </m:r>
                      </m:e>
                      <m:sub>
                        <m:r>
                          <a:rPr lang="en-US" altLang="zh-CN">
                            <a:latin typeface="Cambria Math" panose="02040503050406030204" pitchFamily="18" charset="0"/>
                          </a:rPr>
                          <m:t>𝑡</m:t>
                        </m:r>
                      </m:sub>
                    </m:sSub>
                    <m:r>
                      <a:rPr lang="en-US" altLang="zh-CN">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is the probability of observing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𝑠</m:t>
                        </m:r>
                      </m:e>
                      <m:sub>
                        <m:r>
                          <a:rPr lang="en-US" altLang="zh-CN">
                            <a:latin typeface="Cambria Math" panose="02040503050406030204" pitchFamily="18" charset="0"/>
                          </a:rPr>
                          <m:t>𝑡</m:t>
                        </m:r>
                      </m:sub>
                    </m:sSub>
                  </m:oMath>
                </a14:m>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RND</a:t>
                </a:r>
                <a:r>
                  <a:rPr lang="en-US" altLang="zh-CN" dirty="0">
                    <a:latin typeface="Times New Roman" panose="02020603050405020304" pitchFamily="18" charset="0"/>
                    <a:cs typeface="Times New Roman" panose="02020603050405020304" pitchFamily="18" charset="0"/>
                  </a:rPr>
                  <a:t>: by distilling a fixed random network (target network) into another network (predictor network)</a:t>
                </a:r>
              </a:p>
              <a:p>
                <a:pPr marL="1257300" lvl="2"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Never Give Up (NGU): </a:t>
                </a:r>
                <a:r>
                  <a:rPr lang="en-US" altLang="zh-CN" dirty="0">
                    <a:latin typeface="Times New Roman" panose="02020603050405020304" pitchFamily="18" charset="0"/>
                    <a:cs typeface="Times New Roman" panose="02020603050405020304" pitchFamily="18" charset="0"/>
                  </a:rPr>
                  <a:t>combines both episodic novelty (using k-nearest neighbors) and life-long novelty (RND).</a:t>
                </a:r>
                <a:br>
                  <a:rPr lang="en-US" altLang="zh-CN" dirty="0">
                    <a:latin typeface="Times New Roman" panose="02020603050405020304" pitchFamily="18" charset="0"/>
                    <a:cs typeface="Times New Roman" panose="02020603050405020304" pitchFamily="18" charset="0"/>
                  </a:rPr>
                </a:br>
                <a:br>
                  <a:rPr lang="en-US" altLang="zh-CN" dirty="0"/>
                </a:br>
                <a:br>
                  <a:rPr lang="en-US" altLang="zh-CN" dirty="0"/>
                </a:br>
                <a:endParaRPr lang="en-US" altLang="zh-CN"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D00A2626-B161-458F-977E-DA56C27F2C25}"/>
                  </a:ext>
                </a:extLst>
              </p:cNvPr>
              <p:cNvSpPr>
                <a:spLocks noRot="1" noChangeAspect="1" noMove="1" noResize="1" noEditPoints="1" noAdjustHandles="1" noChangeArrowheads="1" noChangeShapeType="1" noTextEdit="1"/>
              </p:cNvSpPr>
              <p:nvPr/>
            </p:nvSpPr>
            <p:spPr>
              <a:xfrm>
                <a:off x="153228" y="926223"/>
                <a:ext cx="8445340" cy="6205353"/>
              </a:xfrm>
              <a:prstGeom prst="rect">
                <a:avLst/>
              </a:prstGeom>
              <a:blipFill>
                <a:blip r:embed="rId3"/>
                <a:stretch>
                  <a:fillRect l="-1082" t="-786" r="-505"/>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098E6484-10C2-4FCF-83DB-5FBA9D556F0E}"/>
              </a:ext>
            </a:extLst>
          </p:cNvPr>
          <p:cNvGraphicFramePr>
            <a:graphicFrameLocks noChangeAspect="1"/>
          </p:cNvGraphicFramePr>
          <p:nvPr>
            <p:extLst>
              <p:ext uri="{D42A27DB-BD31-4B8C-83A1-F6EECF244321}">
                <p14:modId xmlns:p14="http://schemas.microsoft.com/office/powerpoint/2010/main" val="3735770239"/>
              </p:ext>
            </p:extLst>
          </p:nvPr>
        </p:nvGraphicFramePr>
        <p:xfrm>
          <a:off x="3692769" y="4551338"/>
          <a:ext cx="1757825" cy="502235"/>
        </p:xfrm>
        <a:graphic>
          <a:graphicData uri="http://schemas.openxmlformats.org/presentationml/2006/ole">
            <mc:AlternateContent xmlns:mc="http://schemas.openxmlformats.org/markup-compatibility/2006">
              <mc:Choice xmlns:v="urn:schemas-microsoft-com:vml" Requires="v">
                <p:oleObj name="Equation" r:id="rId4" imgW="1511280" imgH="431640" progId="Equation.DSMT4">
                  <p:embed/>
                </p:oleObj>
              </mc:Choice>
              <mc:Fallback>
                <p:oleObj name="Equation" r:id="rId4" imgW="1511280" imgH="431640" progId="Equation.DSMT4">
                  <p:embed/>
                  <p:pic>
                    <p:nvPicPr>
                      <p:cNvPr id="0" name=""/>
                      <p:cNvPicPr/>
                      <p:nvPr/>
                    </p:nvPicPr>
                    <p:blipFill>
                      <a:blip r:embed="rId5"/>
                      <a:stretch>
                        <a:fillRect/>
                      </a:stretch>
                    </p:blipFill>
                    <p:spPr>
                      <a:xfrm>
                        <a:off x="3692769" y="4551338"/>
                        <a:ext cx="1757825" cy="502235"/>
                      </a:xfrm>
                      <a:prstGeom prst="rect">
                        <a:avLst/>
                      </a:prstGeom>
                    </p:spPr>
                  </p:pic>
                </p:oleObj>
              </mc:Fallback>
            </mc:AlternateContent>
          </a:graphicData>
        </a:graphic>
      </p:graphicFrame>
    </p:spTree>
    <p:extLst>
      <p:ext uri="{BB962C8B-B14F-4D97-AF65-F5344CB8AC3E}">
        <p14:creationId xmlns:p14="http://schemas.microsoft.com/office/powerpoint/2010/main" val="22039831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0A2626-B161-458F-977E-DA56C27F2C25}"/>
              </a:ext>
            </a:extLst>
          </p:cNvPr>
          <p:cNvSpPr/>
          <p:nvPr/>
        </p:nvSpPr>
        <p:spPr>
          <a:xfrm>
            <a:off x="153227" y="926223"/>
            <a:ext cx="8629825" cy="132343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Intrinsic Motivation-oriented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Novelty</a:t>
            </a: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RND</a:t>
            </a:r>
            <a:r>
              <a:rPr lang="en-US" altLang="zh-CN" dirty="0">
                <a:latin typeface="Times New Roman" panose="02020603050405020304" pitchFamily="18" charset="0"/>
                <a:cs typeface="Times New Roman" panose="02020603050405020304" pitchFamily="18" charset="0"/>
              </a:rPr>
              <a:t>: by distilling a fixed random network (target network) into another network (predictor network)</a:t>
            </a:r>
          </a:p>
        </p:txBody>
      </p:sp>
      <p:pic>
        <p:nvPicPr>
          <p:cNvPr id="7" name="图片 6">
            <a:extLst>
              <a:ext uri="{FF2B5EF4-FFF2-40B4-BE49-F238E27FC236}">
                <a16:creationId xmlns:a16="http://schemas.microsoft.com/office/drawing/2014/main" id="{F52580E4-71FA-4D8C-BB46-F2954677F9DC}"/>
              </a:ext>
            </a:extLst>
          </p:cNvPr>
          <p:cNvPicPr>
            <a:picLocks noChangeAspect="1"/>
          </p:cNvPicPr>
          <p:nvPr/>
        </p:nvPicPr>
        <p:blipFill rotWithShape="1">
          <a:blip r:embed="rId3">
            <a:extLst>
              <a:ext uri="{28A0092B-C50C-407E-A947-70E740481C1C}">
                <a14:useLocalDpi xmlns:a14="http://schemas.microsoft.com/office/drawing/2010/main" val="0"/>
              </a:ext>
            </a:extLst>
          </a:blip>
          <a:srcRect l="6396" t="7741" r="4312" b="50101"/>
          <a:stretch/>
        </p:blipFill>
        <p:spPr>
          <a:xfrm>
            <a:off x="12957" y="3016282"/>
            <a:ext cx="4500000" cy="2323805"/>
          </a:xfrm>
          <a:prstGeom prst="rect">
            <a:avLst/>
          </a:prstGeom>
        </p:spPr>
      </p:pic>
      <p:pic>
        <p:nvPicPr>
          <p:cNvPr id="11" name="图片 10">
            <a:extLst>
              <a:ext uri="{FF2B5EF4-FFF2-40B4-BE49-F238E27FC236}">
                <a16:creationId xmlns:a16="http://schemas.microsoft.com/office/drawing/2014/main" id="{5F07DBF3-48FF-40C9-BA1A-4C27A2220089}"/>
              </a:ext>
            </a:extLst>
          </p:cNvPr>
          <p:cNvPicPr>
            <a:picLocks noChangeAspect="1"/>
          </p:cNvPicPr>
          <p:nvPr/>
        </p:nvPicPr>
        <p:blipFill rotWithShape="1">
          <a:blip r:embed="rId3">
            <a:extLst>
              <a:ext uri="{28A0092B-C50C-407E-A947-70E740481C1C}">
                <a14:useLocalDpi xmlns:a14="http://schemas.microsoft.com/office/drawing/2010/main" val="0"/>
              </a:ext>
            </a:extLst>
          </a:blip>
          <a:srcRect l="6512" t="55906" r="4325" b="1996"/>
          <a:stretch/>
        </p:blipFill>
        <p:spPr>
          <a:xfrm>
            <a:off x="4631044" y="3016282"/>
            <a:ext cx="4500000" cy="2323805"/>
          </a:xfrm>
          <a:prstGeom prst="rect">
            <a:avLst/>
          </a:prstGeom>
        </p:spPr>
      </p:pic>
    </p:spTree>
    <p:extLst>
      <p:ext uri="{BB962C8B-B14F-4D97-AF65-F5344CB8AC3E}">
        <p14:creationId xmlns:p14="http://schemas.microsoft.com/office/powerpoint/2010/main" val="338887594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0A2626-B161-458F-977E-DA56C27F2C25}"/>
              </a:ext>
            </a:extLst>
          </p:cNvPr>
          <p:cNvSpPr/>
          <p:nvPr/>
        </p:nvSpPr>
        <p:spPr>
          <a:xfrm>
            <a:off x="153227" y="926223"/>
            <a:ext cx="8629825" cy="132343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Intrinsic Motivation-oriented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Novelty</a:t>
            </a: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RND</a:t>
            </a:r>
            <a:r>
              <a:rPr lang="en-US" altLang="zh-CN" dirty="0">
                <a:latin typeface="Times New Roman" panose="02020603050405020304" pitchFamily="18" charset="0"/>
                <a:cs typeface="Times New Roman" panose="02020603050405020304" pitchFamily="18" charset="0"/>
              </a:rPr>
              <a:t>: by distilling a fixed random network (target network) into another network (predictor network)</a:t>
            </a:r>
          </a:p>
        </p:txBody>
      </p:sp>
      <p:pic>
        <p:nvPicPr>
          <p:cNvPr id="3" name="图片 2">
            <a:extLst>
              <a:ext uri="{FF2B5EF4-FFF2-40B4-BE49-F238E27FC236}">
                <a16:creationId xmlns:a16="http://schemas.microsoft.com/office/drawing/2014/main" id="{DA9F32F9-ED6F-4AD1-B7AC-A3C41032E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9662"/>
            <a:ext cx="9144000" cy="3924109"/>
          </a:xfrm>
          <a:prstGeom prst="rect">
            <a:avLst/>
          </a:prstGeom>
        </p:spPr>
      </p:pic>
    </p:spTree>
    <p:extLst>
      <p:ext uri="{BB962C8B-B14F-4D97-AF65-F5344CB8AC3E}">
        <p14:creationId xmlns:p14="http://schemas.microsoft.com/office/powerpoint/2010/main" val="38275067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0A2626-B161-458F-977E-DA56C27F2C25}"/>
              </a:ext>
            </a:extLst>
          </p:cNvPr>
          <p:cNvSpPr/>
          <p:nvPr/>
        </p:nvSpPr>
        <p:spPr>
          <a:xfrm>
            <a:off x="153227" y="926223"/>
            <a:ext cx="8629825" cy="187743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Intrinsic Motivation-oriented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Novelty</a:t>
            </a: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RND</a:t>
            </a:r>
            <a:r>
              <a:rPr lang="en-US" altLang="zh-CN" dirty="0">
                <a:latin typeface="Times New Roman" panose="02020603050405020304" pitchFamily="18" charset="0"/>
                <a:cs typeface="Times New Roman" panose="02020603050405020304" pitchFamily="18" charset="0"/>
              </a:rPr>
              <a:t>: by distilling a fixed random network (target network) into another network (predictor network)</a:t>
            </a:r>
          </a:p>
          <a:p>
            <a:pPr marL="800100" lvl="1"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Never Give Up (NGU): </a:t>
            </a:r>
            <a:r>
              <a:rPr lang="en-US" altLang="zh-CN" dirty="0">
                <a:latin typeface="Times New Roman" panose="02020603050405020304" pitchFamily="18" charset="0"/>
                <a:cs typeface="Times New Roman" panose="02020603050405020304" pitchFamily="18" charset="0"/>
              </a:rPr>
              <a:t>combines both episodic novelty (using k-nearest neighbors) and life-long novelty (RND).</a:t>
            </a:r>
          </a:p>
        </p:txBody>
      </p:sp>
      <p:pic>
        <p:nvPicPr>
          <p:cNvPr id="4" name="图片 3">
            <a:extLst>
              <a:ext uri="{FF2B5EF4-FFF2-40B4-BE49-F238E27FC236}">
                <a16:creationId xmlns:a16="http://schemas.microsoft.com/office/drawing/2014/main" id="{E4CE7064-5FDA-4C5E-B647-C570644F7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4243"/>
            <a:ext cx="9144000" cy="3644506"/>
          </a:xfrm>
          <a:prstGeom prst="rect">
            <a:avLst/>
          </a:prstGeom>
        </p:spPr>
      </p:pic>
    </p:spTree>
    <p:extLst>
      <p:ext uri="{BB962C8B-B14F-4D97-AF65-F5344CB8AC3E}">
        <p14:creationId xmlns:p14="http://schemas.microsoft.com/office/powerpoint/2010/main" val="11695830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00A2626-B161-458F-977E-DA56C27F2C25}"/>
                  </a:ext>
                </a:extLst>
              </p:cNvPr>
              <p:cNvSpPr/>
              <p:nvPr/>
            </p:nvSpPr>
            <p:spPr>
              <a:xfrm>
                <a:off x="153228" y="926223"/>
                <a:ext cx="8317004" cy="538609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Intrinsic Motivation-oriented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Information Gain</a:t>
                </a:r>
              </a:p>
              <a:p>
                <a:pPr marL="800100" lvl="1"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Lead the agents towards unknown areas, as well as to prevent agents paying much attention to stochastic areas </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Use the information gain as an intrinsic reward</a:t>
                </a:r>
                <a:endParaRPr lang="en-US" altLang="zh-CN" i="1" dirty="0">
                  <a:latin typeface="Cambria Math" panose="02040503050406030204" pitchFamily="18" charset="0"/>
                  <a:cs typeface="Arial"/>
                </a:endParaRPr>
              </a:p>
              <a:p>
                <a:pPr marL="800100" lvl="1" indent="-342900">
                  <a:buFont typeface="Wingdings" panose="05000000000000000000" pitchFamily="2" charset="2"/>
                  <a:buChar char="Ø"/>
                </a:pPr>
                <a14:m>
                  <m:oMath xmlns:m="http://schemas.openxmlformats.org/officeDocument/2006/math">
                    <m:r>
                      <a:rPr lang="en-US" altLang="zh-CN" i="1">
                        <a:latin typeface="Cambria Math" panose="02040503050406030204" pitchFamily="18" charset="0"/>
                        <a:cs typeface="Arial"/>
                      </a:rPr>
                      <m:t>𝑅</m:t>
                    </m:r>
                    <m:d>
                      <m:dPr>
                        <m:ctrlPr>
                          <a:rPr lang="en-US" altLang="zh-CN" i="1">
                            <a:latin typeface="Cambria Math" panose="02040503050406030204" pitchFamily="18" charset="0"/>
                            <a:cs typeface="Arial"/>
                          </a:rPr>
                        </m:ctrlPr>
                      </m:dPr>
                      <m:e>
                        <m:sSub>
                          <m:sSubPr>
                            <m:ctrlPr>
                              <a:rPr lang="en-US" altLang="zh-CN" i="1">
                                <a:latin typeface="Cambria Math" panose="02040503050406030204" pitchFamily="18" charset="0"/>
                                <a:cs typeface="Arial"/>
                              </a:rPr>
                            </m:ctrlPr>
                          </m:sSubPr>
                          <m:e>
                            <m:r>
                              <a:rPr lang="en-US" altLang="zh-CN" i="1">
                                <a:latin typeface="Cambria Math" panose="02040503050406030204" pitchFamily="18" charset="0"/>
                                <a:cs typeface="Arial"/>
                              </a:rPr>
                              <m:t>𝑠</m:t>
                            </m:r>
                          </m:e>
                          <m:sub>
                            <m:r>
                              <a:rPr lang="en-US" altLang="zh-CN" i="1">
                                <a:latin typeface="Cambria Math" panose="02040503050406030204" pitchFamily="18" charset="0"/>
                                <a:cs typeface="Arial"/>
                              </a:rPr>
                              <m:t>𝑡</m:t>
                            </m:r>
                          </m:sub>
                        </m:sSub>
                        <m:r>
                          <a:rPr lang="en-US" altLang="zh-CN" i="1">
                            <a:latin typeface="Cambria Math" panose="02040503050406030204" pitchFamily="18" charset="0"/>
                            <a:cs typeface="Arial"/>
                          </a:rPr>
                          <m:t>,</m:t>
                        </m:r>
                        <m:sSub>
                          <m:sSubPr>
                            <m:ctrlPr>
                              <a:rPr lang="en-US" altLang="zh-CN" i="1">
                                <a:latin typeface="Cambria Math" panose="02040503050406030204" pitchFamily="18" charset="0"/>
                                <a:cs typeface="Arial"/>
                              </a:rPr>
                            </m:ctrlPr>
                          </m:sSubPr>
                          <m:e>
                            <m:r>
                              <a:rPr lang="en-US" altLang="zh-CN" i="1">
                                <a:latin typeface="Cambria Math" panose="02040503050406030204" pitchFamily="18" charset="0"/>
                                <a:cs typeface="Arial"/>
                              </a:rPr>
                              <m:t>𝑠</m:t>
                            </m:r>
                          </m:e>
                          <m:sub>
                            <m:r>
                              <a:rPr lang="en-US" altLang="zh-CN" i="1">
                                <a:latin typeface="Cambria Math" panose="02040503050406030204" pitchFamily="18" charset="0"/>
                                <a:cs typeface="Arial"/>
                              </a:rPr>
                              <m:t>𝑡</m:t>
                            </m:r>
                            <m:r>
                              <a:rPr lang="en-US" altLang="zh-CN" i="1">
                                <a:latin typeface="Cambria Math" panose="02040503050406030204" pitchFamily="18" charset="0"/>
                                <a:cs typeface="Arial"/>
                              </a:rPr>
                              <m:t>+</m:t>
                            </m:r>
                            <m:r>
                              <a:rPr lang="en-US" altLang="zh-CN" i="1">
                                <a:latin typeface="Cambria Math" panose="02040503050406030204" pitchFamily="18" charset="0"/>
                                <a:cs typeface="Arial"/>
                              </a:rPr>
                              <m:t>𝑘</m:t>
                            </m:r>
                          </m:sub>
                        </m:sSub>
                      </m:e>
                    </m:d>
                    <m:r>
                      <a:rPr lang="en-US" altLang="zh-CN" i="1">
                        <a:latin typeface="Cambria Math" panose="02040503050406030204" pitchFamily="18" charset="0"/>
                        <a:cs typeface="Arial"/>
                      </a:rPr>
                      <m:t>=</m:t>
                    </m:r>
                    <m:sSub>
                      <m:sSubPr>
                        <m:ctrlPr>
                          <a:rPr lang="en-US" altLang="zh-CN" i="1">
                            <a:latin typeface="Cambria Math" panose="02040503050406030204" pitchFamily="18" charset="0"/>
                            <a:cs typeface="Arial"/>
                          </a:rPr>
                        </m:ctrlPr>
                      </m:sSubPr>
                      <m:e>
                        <m:r>
                          <a:rPr lang="en-US" altLang="zh-CN" i="1">
                            <a:latin typeface="Cambria Math" panose="02040503050406030204" pitchFamily="18" charset="0"/>
                            <a:cs typeface="Arial"/>
                          </a:rPr>
                          <m:t>𝑈𝑛𝑐𝑒𝑟𝑡𝑎𝑖𝑛𝑡𝑦</m:t>
                        </m:r>
                      </m:e>
                      <m:sub>
                        <m:r>
                          <a:rPr lang="en-US" altLang="zh-CN" i="1">
                            <a:latin typeface="Cambria Math" panose="02040503050406030204" pitchFamily="18" charset="0"/>
                            <a:cs typeface="Arial"/>
                          </a:rPr>
                          <m:t>𝑡</m:t>
                        </m:r>
                        <m:r>
                          <a:rPr lang="en-US" altLang="zh-CN" i="1">
                            <a:latin typeface="Cambria Math" panose="02040503050406030204" pitchFamily="18" charset="0"/>
                            <a:cs typeface="Arial"/>
                          </a:rPr>
                          <m:t>+</m:t>
                        </m:r>
                        <m:r>
                          <a:rPr lang="en-US" altLang="zh-CN" i="1">
                            <a:latin typeface="Cambria Math" panose="02040503050406030204" pitchFamily="18" charset="0"/>
                            <a:cs typeface="Arial"/>
                          </a:rPr>
                          <m:t>𝑘</m:t>
                        </m:r>
                      </m:sub>
                    </m:sSub>
                    <m:r>
                      <a:rPr lang="en-US" altLang="zh-CN" i="1">
                        <a:latin typeface="Cambria Math" panose="02040503050406030204" pitchFamily="18" charset="0"/>
                        <a:cs typeface="Arial"/>
                      </a:rPr>
                      <m:t> </m:t>
                    </m:r>
                    <m:d>
                      <m:dPr>
                        <m:ctrlPr>
                          <a:rPr lang="en-US" altLang="zh-CN" i="1">
                            <a:latin typeface="Cambria Math" panose="02040503050406030204" pitchFamily="18" charset="0"/>
                            <a:cs typeface="Arial"/>
                          </a:rPr>
                        </m:ctrlPr>
                      </m:dPr>
                      <m:e>
                        <m:r>
                          <a:rPr lang="en-US" altLang="zh-CN" i="1">
                            <a:latin typeface="Cambria Math" panose="02040503050406030204" pitchFamily="18" charset="0"/>
                            <a:cs typeface="Arial"/>
                          </a:rPr>
                          <m:t>𝜃</m:t>
                        </m:r>
                      </m:e>
                    </m:d>
                    <m:r>
                      <a:rPr lang="en-US" altLang="zh-CN" i="1">
                        <a:latin typeface="Cambria Math" panose="02040503050406030204" pitchFamily="18" charset="0"/>
                        <a:cs typeface="Arial"/>
                      </a:rPr>
                      <m:t>−</m:t>
                    </m:r>
                    <m:sSub>
                      <m:sSubPr>
                        <m:ctrlPr>
                          <a:rPr lang="en-US" altLang="zh-CN" i="1">
                            <a:latin typeface="Cambria Math" panose="02040503050406030204" pitchFamily="18" charset="0"/>
                            <a:cs typeface="Arial"/>
                          </a:rPr>
                        </m:ctrlPr>
                      </m:sSubPr>
                      <m:e>
                        <m:r>
                          <a:rPr lang="en-US" altLang="zh-CN" i="1">
                            <a:latin typeface="Cambria Math" panose="02040503050406030204" pitchFamily="18" charset="0"/>
                            <a:cs typeface="Arial"/>
                          </a:rPr>
                          <m:t>𝑈𝑛𝑐𝑒𝑟𝑡𝑎𝑖𝑛𝑡𝑦</m:t>
                        </m:r>
                      </m:e>
                      <m:sub>
                        <m:r>
                          <a:rPr lang="en-US" altLang="zh-CN" i="1">
                            <a:latin typeface="Cambria Math" panose="02040503050406030204" pitchFamily="18" charset="0"/>
                            <a:cs typeface="Arial"/>
                          </a:rPr>
                          <m:t>𝑡</m:t>
                        </m:r>
                      </m:sub>
                    </m:sSub>
                    <m:r>
                      <a:rPr lang="en-US" altLang="zh-CN" i="1">
                        <a:latin typeface="Cambria Math" panose="02040503050406030204" pitchFamily="18" charset="0"/>
                        <a:cs typeface="Arial"/>
                      </a:rPr>
                      <m:t> </m:t>
                    </m:r>
                    <m:d>
                      <m:dPr>
                        <m:ctrlPr>
                          <a:rPr lang="en-US" altLang="zh-CN" i="1">
                            <a:latin typeface="Cambria Math" panose="02040503050406030204" pitchFamily="18" charset="0"/>
                            <a:cs typeface="Arial"/>
                          </a:rPr>
                        </m:ctrlPr>
                      </m:dPr>
                      <m:e>
                        <m:r>
                          <a:rPr lang="en-US" altLang="zh-CN" i="1">
                            <a:latin typeface="Cambria Math" panose="02040503050406030204" pitchFamily="18" charset="0"/>
                            <a:cs typeface="Arial"/>
                          </a:rPr>
                          <m:t>𝜃</m:t>
                        </m:r>
                      </m:e>
                    </m:d>
                  </m:oMath>
                </a14:m>
                <a:r>
                  <a:rPr lang="en-US" altLang="zh-CN" dirty="0">
                    <a:latin typeface="Times New Roman" panose="02020603050405020304" pitchFamily="18" charset="0"/>
                    <a:cs typeface="Times New Roman" panose="02020603050405020304" pitchFamily="18" charset="0"/>
                  </a:rPr>
                  <a:t>, where </a:t>
                </a:r>
                <a14:m>
                  <m:oMath xmlns:m="http://schemas.openxmlformats.org/officeDocument/2006/math">
                    <m:r>
                      <m:rPr>
                        <m:sty m:val="p"/>
                      </m:rPr>
                      <a:rPr lang="en-US" altLang="zh-CN" b="0" i="1" smtClean="0">
                        <a:latin typeface="Cambria Math" panose="02040503050406030204" pitchFamily="18" charset="0"/>
                        <a:cs typeface="Times New Roman" panose="02020603050405020304" pitchFamily="18" charset="0"/>
                      </a:rPr>
                      <m:t>θ</m:t>
                    </m:r>
                  </m:oMath>
                </a14:m>
                <a:r>
                  <a:rPr lang="en-US" altLang="zh-CN" dirty="0">
                    <a:latin typeface="Times New Roman" panose="02020603050405020304" pitchFamily="18" charset="0"/>
                    <a:cs typeface="Times New Roman" panose="02020603050405020304" pitchFamily="18" charset="0"/>
                  </a:rPr>
                  <a:t> denotes the parameter of a dynamics model, and Uncertainty refers to the model uncertainty</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Common methods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Variational Information Maximizing Exploration(VIME): encourage agent to take actions that maximize the information gain about its belief of environment dynamics and measures the information gain using variational inference</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AKL</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MAX</a:t>
                </a:r>
              </a:p>
              <a:p>
                <a:r>
                  <a:rPr lang="en-US" altLang="zh-CN" sz="2400" dirty="0">
                    <a:latin typeface="Times New Roman" panose="02020603050405020304" pitchFamily="18" charset="0"/>
                    <a:cs typeface="Times New Roman" panose="02020603050405020304" pitchFamily="18" charset="0"/>
                  </a:rPr>
                  <a:t>Other Advanced Methods for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Distributed Exploration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Exploration with Parametric Noise</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Go-Explore</a:t>
                </a:r>
              </a:p>
            </p:txBody>
          </p:sp>
        </mc:Choice>
        <mc:Fallback xmlns="">
          <p:sp>
            <p:nvSpPr>
              <p:cNvPr id="10" name="矩形 9">
                <a:extLst>
                  <a:ext uri="{FF2B5EF4-FFF2-40B4-BE49-F238E27FC236}">
                    <a16:creationId xmlns:a16="http://schemas.microsoft.com/office/drawing/2014/main" id="{D00A2626-B161-458F-977E-DA56C27F2C25}"/>
                  </a:ext>
                </a:extLst>
              </p:cNvPr>
              <p:cNvSpPr>
                <a:spLocks noRot="1" noChangeAspect="1" noMove="1" noResize="1" noEditPoints="1" noAdjustHandles="1" noChangeArrowheads="1" noChangeShapeType="1" noTextEdit="1"/>
              </p:cNvSpPr>
              <p:nvPr/>
            </p:nvSpPr>
            <p:spPr>
              <a:xfrm>
                <a:off x="153228" y="926223"/>
                <a:ext cx="8317004" cy="5386090"/>
              </a:xfrm>
              <a:prstGeom prst="rect">
                <a:avLst/>
              </a:prstGeom>
              <a:blipFill>
                <a:blip r:embed="rId3"/>
                <a:stretch>
                  <a:fillRect l="-1100" t="-906" r="-660" b="-1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42466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0" y="2076735"/>
            <a:ext cx="8897262" cy="2185214"/>
          </a:xfrm>
          <a:prstGeom prst="rect">
            <a:avLst/>
          </a:prstGeom>
          <a:noFill/>
        </p:spPr>
        <p:txBody>
          <a:bodyPr wrap="square" rtlCol="0">
            <a:spAutoFit/>
          </a:bodyPr>
          <a:lstStyle/>
          <a:p>
            <a:pPr algn="ctr"/>
            <a:r>
              <a:rPr kumimoji="1" lang="en-US" altLang="zh-CN" sz="3600" dirty="0">
                <a:latin typeface="Times" panose="02020603050405020304" pitchFamily="18" charset="0"/>
                <a:ea typeface="微软雅黑" panose="020B0503020204020204" pitchFamily="34" charset="-122"/>
                <a:cs typeface="Times" panose="02020603050405020304" pitchFamily="18" charset="0"/>
              </a:rPr>
              <a:t>Lecture 7</a:t>
            </a:r>
            <a:r>
              <a:rPr kumimoji="1" lang="zh-CN" altLang="en-US" sz="3600" dirty="0">
                <a:latin typeface="Times" panose="02020603050405020304" pitchFamily="18" charset="0"/>
                <a:ea typeface="微软雅黑" panose="020B0503020204020204" pitchFamily="34" charset="-122"/>
                <a:cs typeface="Times" panose="02020603050405020304" pitchFamily="18" charset="0"/>
              </a:rPr>
              <a:t>：</a:t>
            </a:r>
            <a:r>
              <a:rPr kumimoji="1" lang="en-US" altLang="zh-CN" sz="3600" dirty="0">
                <a:latin typeface="Times" panose="02020603050405020304" pitchFamily="18" charset="0"/>
                <a:ea typeface="微软雅黑" panose="020B0503020204020204" pitchFamily="34" charset="-122"/>
                <a:cs typeface="Times" panose="02020603050405020304" pitchFamily="18" charset="0"/>
              </a:rPr>
              <a:t>Exploration and Exploitation</a:t>
            </a:r>
          </a:p>
          <a:p>
            <a:pPr algn="ctr"/>
            <a:endParaRPr kumimoji="1" lang="en-US" altLang="zh-CN" sz="3200" dirty="0">
              <a:latin typeface="Times" panose="02020603050405020304" pitchFamily="18" charset="0"/>
              <a:ea typeface="华文隶书" panose="02010800040101010101" pitchFamily="2" charset="-122"/>
              <a:cs typeface="Times" panose="02020603050405020304" pitchFamily="18" charset="0"/>
            </a:endParaRPr>
          </a:p>
          <a:p>
            <a:pPr algn="ctr"/>
            <a:r>
              <a:rPr kumimoji="1" lang="en-US" altLang="zh-CN" sz="3200">
                <a:latin typeface="Times" panose="02020603050405020304" pitchFamily="18" charset="0"/>
                <a:ea typeface="华文隶书" panose="02010800040101010101" pitchFamily="2" charset="-122"/>
                <a:cs typeface="Times" panose="02020603050405020304" pitchFamily="18" charset="0"/>
              </a:rPr>
              <a:t>13</a:t>
            </a:r>
            <a:r>
              <a:rPr kumimoji="1" lang="en-US" altLang="zh-CN" sz="3200" baseline="30000">
                <a:latin typeface="Times" panose="02020603050405020304" pitchFamily="18" charset="0"/>
                <a:ea typeface="华文隶书" panose="02010800040101010101" pitchFamily="2" charset="-122"/>
                <a:cs typeface="Times" panose="02020603050405020304" pitchFamily="18" charset="0"/>
              </a:rPr>
              <a:t>th </a:t>
            </a:r>
            <a:r>
              <a:rPr kumimoji="1" lang="en-US" altLang="zh-CN" sz="3200">
                <a:latin typeface="Times" panose="02020603050405020304" pitchFamily="18" charset="0"/>
                <a:ea typeface="华文隶书" panose="02010800040101010101" pitchFamily="2" charset="-122"/>
                <a:cs typeface="Times" panose="02020603050405020304" pitchFamily="18" charset="0"/>
              </a:rPr>
              <a:t>December</a:t>
            </a:r>
            <a:r>
              <a:rPr kumimoji="1" lang="en-US" altLang="zh-CN" sz="3200" dirty="0">
                <a:latin typeface="Times" panose="02020603050405020304" pitchFamily="18" charset="0"/>
                <a:ea typeface="华文隶书" panose="02010800040101010101" pitchFamily="2" charset="-122"/>
                <a:cs typeface="Times" panose="02020603050405020304" pitchFamily="18" charset="0"/>
              </a:rPr>
              <a:t>. 2022</a:t>
            </a:r>
          </a:p>
          <a:p>
            <a:pPr algn="ctr"/>
            <a:endParaRPr kumimoji="1"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bwMode="auto">
          <a:xfrm>
            <a:off x="3803730" y="47698"/>
            <a:ext cx="1536539" cy="1536539"/>
          </a:xfrm>
          <a:prstGeom prst="ellipse">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650" b="0" i="0" u="none" strike="noStrike" cap="none" normalizeH="0" baseline="0">
              <a:ln>
                <a:noFill/>
              </a:ln>
              <a:solidFill>
                <a:schemeClr val="tx1"/>
              </a:solidFill>
              <a:effectLst/>
              <a:latin typeface="Tahoma" panose="020B0604030504040204" pitchFamily="34" charset="0"/>
            </a:endParaRPr>
          </a:p>
        </p:txBody>
      </p:sp>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pic>
        <p:nvPicPr>
          <p:cNvPr id="6" name="图片 5" descr="图片1"/>
          <p:cNvPicPr>
            <a:picLocks noChangeAspect="1"/>
          </p:cNvPicPr>
          <p:nvPr/>
        </p:nvPicPr>
        <p:blipFill>
          <a:blip r:embed="rId2"/>
          <a:stretch>
            <a:fillRect/>
          </a:stretch>
        </p:blipFill>
        <p:spPr>
          <a:xfrm>
            <a:off x="8402128" y="1"/>
            <a:ext cx="728916" cy="728916"/>
          </a:xfrm>
          <a:prstGeom prst="rect">
            <a:avLst/>
          </a:prstGeom>
        </p:spPr>
      </p:pic>
    </p:spTree>
    <p:extLst>
      <p:ext uri="{BB962C8B-B14F-4D97-AF65-F5344CB8AC3E}">
        <p14:creationId xmlns:p14="http://schemas.microsoft.com/office/powerpoint/2010/main" val="95321790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200689F1-6698-4D89-A5DD-F925414056CE}"/>
              </a:ext>
            </a:extLst>
          </p:cNvPr>
          <p:cNvSpPr/>
          <p:nvPr/>
        </p:nvSpPr>
        <p:spPr>
          <a:xfrm>
            <a:off x="153228" y="928283"/>
            <a:ext cx="8782224" cy="5201424"/>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Challenge </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Balancing exploration and exploitation.</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Q-learning often converges to sub-optimal solutions due to error propagation in the target value can lead to an increase in overall error in the Q-function</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Main idea</a:t>
            </a:r>
          </a:p>
          <a:p>
            <a:pPr marL="1257300" lvl="2" indent="-342900">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A simple unified ensemble method</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Two ingredients:</a:t>
            </a:r>
          </a:p>
          <a:p>
            <a:pPr marL="1714500" lvl="3"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Ensemble-based weighted Bellman back-ups</a:t>
            </a:r>
            <a:r>
              <a:rPr lang="en-US" altLang="zh-CN" dirty="0">
                <a:latin typeface="Times New Roman" panose="02020603050405020304" pitchFamily="18" charset="0"/>
                <a:cs typeface="Times New Roman" panose="02020603050405020304" pitchFamily="18" charset="0"/>
              </a:rPr>
              <a:t>, which re-weight target Q-values based on uncertainty estimates from a Q-ensemble</a:t>
            </a:r>
          </a:p>
          <a:p>
            <a:pPr marL="1714500" lvl="3"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An inference method that selects actions using the highest </a:t>
            </a:r>
            <a:r>
              <a:rPr lang="en-US" altLang="zh-CN" dirty="0">
                <a:solidFill>
                  <a:srgbClr val="FF0000"/>
                </a:solidFill>
                <a:latin typeface="Times New Roman" panose="02020603050405020304" pitchFamily="18" charset="0"/>
                <a:cs typeface="Times New Roman" panose="02020603050405020304" pitchFamily="18" charset="0"/>
              </a:rPr>
              <a:t>upper-confidence bounds </a:t>
            </a:r>
            <a:r>
              <a:rPr lang="en-US" altLang="zh-CN" dirty="0">
                <a:latin typeface="Times New Roman" panose="02020603050405020304" pitchFamily="18" charset="0"/>
                <a:cs typeface="Times New Roman" panose="02020603050405020304" pitchFamily="18" charset="0"/>
              </a:rPr>
              <a:t>for efficient exploration. By enforcing the diversity between agents using </a:t>
            </a:r>
            <a:r>
              <a:rPr lang="en-US" altLang="zh-CN" dirty="0">
                <a:solidFill>
                  <a:srgbClr val="FF0000"/>
                </a:solidFill>
                <a:latin typeface="Times New Roman" panose="02020603050405020304" pitchFamily="18" charset="0"/>
                <a:cs typeface="Times New Roman" panose="02020603050405020304" pitchFamily="18" charset="0"/>
              </a:rPr>
              <a:t>Bootstrap </a:t>
            </a:r>
            <a:r>
              <a:rPr lang="en-US" altLang="zh-CN" dirty="0">
                <a:latin typeface="Times New Roman" panose="02020603050405020304" pitchFamily="18" charset="0"/>
                <a:cs typeface="Times New Roman" panose="02020603050405020304" pitchFamily="18" charset="0"/>
              </a:rPr>
              <a:t>with random initialization.</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Is compatible with various off-policy RL algorithms</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SAC</a:t>
            </a:r>
          </a:p>
        </p:txBody>
      </p:sp>
    </p:spTree>
    <p:extLst>
      <p:ext uri="{BB962C8B-B14F-4D97-AF65-F5344CB8AC3E}">
        <p14:creationId xmlns:p14="http://schemas.microsoft.com/office/powerpoint/2010/main" val="162770493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2D6A17D1-E0B3-4456-BAA7-714908559460}"/>
              </a:ext>
            </a:extLst>
          </p:cNvPr>
          <p:cNvSpPr/>
          <p:nvPr/>
        </p:nvSpPr>
        <p:spPr>
          <a:xfrm>
            <a:off x="153229" y="926223"/>
            <a:ext cx="8333045" cy="4339650"/>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Soft Actor-Critic (SAC): is an off-policy actor-critic method based on the maximum entropy RL framework, which encourages the robustness to noise and exploration by maximizing a weighted objective of the reward and the policy entropy</a:t>
            </a: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p:txBody>
      </p:sp>
      <p:graphicFrame>
        <p:nvGraphicFramePr>
          <p:cNvPr id="2" name="对象 1">
            <a:extLst>
              <a:ext uri="{FF2B5EF4-FFF2-40B4-BE49-F238E27FC236}">
                <a16:creationId xmlns:a16="http://schemas.microsoft.com/office/drawing/2014/main" id="{A6AB963C-EF16-4DC5-A01B-9DF94C4DE171}"/>
              </a:ext>
            </a:extLst>
          </p:cNvPr>
          <p:cNvGraphicFramePr>
            <a:graphicFrameLocks noChangeAspect="1"/>
          </p:cNvGraphicFramePr>
          <p:nvPr>
            <p:extLst>
              <p:ext uri="{D42A27DB-BD31-4B8C-83A1-F6EECF244321}">
                <p14:modId xmlns:p14="http://schemas.microsoft.com/office/powerpoint/2010/main" val="1035971211"/>
              </p:ext>
            </p:extLst>
          </p:nvPr>
        </p:nvGraphicFramePr>
        <p:xfrm>
          <a:off x="994719" y="2783305"/>
          <a:ext cx="4530786" cy="1310107"/>
        </p:xfrm>
        <a:graphic>
          <a:graphicData uri="http://schemas.openxmlformats.org/presentationml/2006/ole">
            <mc:AlternateContent xmlns:mc="http://schemas.openxmlformats.org/markup-compatibility/2006">
              <mc:Choice xmlns:v="urn:schemas-microsoft-com:vml" Requires="v">
                <p:oleObj name="Equation" r:id="rId3" imgW="3162240" imgH="914400" progId="Equation.DSMT4">
                  <p:embed/>
                </p:oleObj>
              </mc:Choice>
              <mc:Fallback>
                <p:oleObj name="Equation" r:id="rId3" imgW="3162240" imgH="914400" progId="Equation.DSMT4">
                  <p:embed/>
                  <p:pic>
                    <p:nvPicPr>
                      <p:cNvPr id="0" name=""/>
                      <p:cNvPicPr/>
                      <p:nvPr/>
                    </p:nvPicPr>
                    <p:blipFill>
                      <a:blip r:embed="rId4"/>
                      <a:stretch>
                        <a:fillRect/>
                      </a:stretch>
                    </p:blipFill>
                    <p:spPr>
                      <a:xfrm>
                        <a:off x="994719" y="2783305"/>
                        <a:ext cx="4530786" cy="1310107"/>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448101FE-C3F7-41B9-ABE8-93D7C0468AD5}"/>
              </a:ext>
            </a:extLst>
          </p:cNvPr>
          <p:cNvGraphicFramePr>
            <a:graphicFrameLocks noChangeAspect="1"/>
          </p:cNvGraphicFramePr>
          <p:nvPr>
            <p:extLst>
              <p:ext uri="{D42A27DB-BD31-4B8C-83A1-F6EECF244321}">
                <p14:modId xmlns:p14="http://schemas.microsoft.com/office/powerpoint/2010/main" val="3836799576"/>
              </p:ext>
            </p:extLst>
          </p:nvPr>
        </p:nvGraphicFramePr>
        <p:xfrm>
          <a:off x="994719" y="4311714"/>
          <a:ext cx="4307197" cy="831213"/>
        </p:xfrm>
        <a:graphic>
          <a:graphicData uri="http://schemas.openxmlformats.org/presentationml/2006/ole">
            <mc:AlternateContent xmlns:mc="http://schemas.openxmlformats.org/markup-compatibility/2006">
              <mc:Choice xmlns:v="urn:schemas-microsoft-com:vml" Requires="v">
                <p:oleObj name="Equation" r:id="rId5" imgW="2895480" imgH="558720" progId="Equation.DSMT4">
                  <p:embed/>
                </p:oleObj>
              </mc:Choice>
              <mc:Fallback>
                <p:oleObj name="Equation" r:id="rId5" imgW="2895480" imgH="558720" progId="Equation.DSMT4">
                  <p:embed/>
                  <p:pic>
                    <p:nvPicPr>
                      <p:cNvPr id="0" name=""/>
                      <p:cNvPicPr/>
                      <p:nvPr/>
                    </p:nvPicPr>
                    <p:blipFill>
                      <a:blip r:embed="rId6"/>
                      <a:stretch>
                        <a:fillRect/>
                      </a:stretch>
                    </p:blipFill>
                    <p:spPr>
                      <a:xfrm>
                        <a:off x="994719" y="4311714"/>
                        <a:ext cx="4307197" cy="831213"/>
                      </a:xfrm>
                      <a:prstGeom prst="rect">
                        <a:avLst/>
                      </a:prstGeom>
                    </p:spPr>
                  </p:pic>
                </p:oleObj>
              </mc:Fallback>
            </mc:AlternateContent>
          </a:graphicData>
        </a:graphic>
      </p:graphicFrame>
    </p:spTree>
    <p:extLst>
      <p:ext uri="{BB962C8B-B14F-4D97-AF65-F5344CB8AC3E}">
        <p14:creationId xmlns:p14="http://schemas.microsoft.com/office/powerpoint/2010/main" val="224179890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D6A17D1-E0B3-4456-BAA7-714908559460}"/>
                  </a:ext>
                </a:extLst>
              </p:cNvPr>
              <p:cNvSpPr/>
              <p:nvPr/>
            </p:nvSpPr>
            <p:spPr>
              <a:xfrm>
                <a:off x="153229" y="926223"/>
                <a:ext cx="8485445" cy="5206875"/>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Weighted Bellman backups</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Consider an ensemble of N SAC agents: </a:t>
                </a:r>
              </a:p>
              <a:p>
                <a:pPr marL="1257300" lvl="2"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Error</a:t>
                </a:r>
                <a:r>
                  <a:rPr lang="en-US" altLang="zh-CN" dirty="0">
                    <a:latin typeface="Times New Roman" panose="02020603050405020304" pitchFamily="18" charset="0"/>
                    <a:cs typeface="Times New Roman" panose="02020603050405020304" pitchFamily="18" charset="0"/>
                  </a:rPr>
                  <a:t> in the target Q-function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𝑄</m:t>
                        </m:r>
                      </m:e>
                      <m:sub>
                        <m:acc>
                          <m:accPr>
                            <m:chr m:val="̅"/>
                            <m:ctrlPr>
                              <a:rPr lang="en-US" altLang="zh-CN" i="1">
                                <a:latin typeface="Cambria Math" panose="02040503050406030204" pitchFamily="18" charset="0"/>
                                <a:cs typeface="Times New Roman" panose="02020603050405020304" pitchFamily="18" charset="0"/>
                              </a:rPr>
                            </m:ctrlPr>
                          </m:accPr>
                          <m:e>
                            <m:r>
                              <a:rPr lang="en-US" altLang="zh-CN">
                                <a:latin typeface="Cambria Math" panose="02040503050406030204" pitchFamily="18" charset="0"/>
                                <a:cs typeface="Times New Roman" panose="02020603050405020304" pitchFamily="18" charset="0"/>
                              </a:rPr>
                              <m:t>𝜃</m:t>
                            </m:r>
                          </m:e>
                        </m:acc>
                      </m:sub>
                    </m:sSub>
                    <m:r>
                      <a:rPr lang="en-US" altLang="zh-CN">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𝑠</m:t>
                        </m:r>
                      </m:e>
                      <m:sub>
                        <m:r>
                          <a:rPr lang="en-US" altLang="zh-CN">
                            <a:latin typeface="Cambria Math" panose="02040503050406030204" pitchFamily="18" charset="0"/>
                            <a:cs typeface="Times New Roman" panose="02020603050405020304" pitchFamily="18" charset="0"/>
                          </a:rPr>
                          <m:t>𝑡</m:t>
                        </m:r>
                        <m:r>
                          <a:rPr lang="en-US" altLang="zh-CN">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𝑎</m:t>
                        </m:r>
                      </m:e>
                      <m:sub>
                        <m:r>
                          <a:rPr lang="en-US" altLang="zh-CN">
                            <a:latin typeface="Cambria Math" panose="02040503050406030204" pitchFamily="18" charset="0"/>
                            <a:cs typeface="Times New Roman" panose="02020603050405020304" pitchFamily="18" charset="0"/>
                          </a:rPr>
                          <m:t>𝑡</m:t>
                        </m:r>
                        <m:r>
                          <a:rPr lang="en-US" altLang="zh-CN">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get propagated into the Q-function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𝑄</m:t>
                        </m:r>
                      </m:e>
                      <m:sub>
                        <m:r>
                          <a:rPr lang="en-US" altLang="zh-CN" b="0" i="1" smtClean="0">
                            <a:latin typeface="Cambria Math" panose="02040503050406030204" pitchFamily="18" charset="0"/>
                            <a:cs typeface="Times New Roman" panose="02020603050405020304" pitchFamily="18" charset="0"/>
                          </a:rPr>
                          <m:t>𝜃</m:t>
                        </m:r>
                      </m:sub>
                    </m:sSub>
                    <m:r>
                      <a:rPr lang="en-US" altLang="zh-CN">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𝑠</m:t>
                        </m:r>
                      </m:e>
                      <m:sub>
                        <m:r>
                          <a:rPr lang="en-US" altLang="zh-CN">
                            <a:latin typeface="Cambria Math" panose="02040503050406030204" pitchFamily="18" charset="0"/>
                            <a:cs typeface="Times New Roman" panose="02020603050405020304" pitchFamily="18" charset="0"/>
                          </a:rPr>
                          <m:t>𝑡</m:t>
                        </m:r>
                      </m:sub>
                    </m:sSub>
                    <m:r>
                      <a:rPr lang="en-US" altLang="zh-CN">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𝑎</m:t>
                        </m:r>
                      </m:e>
                      <m:sub>
                        <m:r>
                          <a:rPr lang="en-US" altLang="zh-CN">
                            <a:latin typeface="Cambria Math" panose="02040503050406030204" pitchFamily="18" charset="0"/>
                            <a:cs typeface="Times New Roman" panose="02020603050405020304" pitchFamily="18" charset="0"/>
                          </a:rPr>
                          <m:t>𝑡</m:t>
                        </m:r>
                      </m:sub>
                    </m:sSub>
                    <m:r>
                      <a:rPr lang="en-US" altLang="zh-CN">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current state. In other words, errors in the previous Q-function induce the “noise” to the learning “signal” (i.e. true Q-value) of the current Q-function</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Error propagation can cause </a:t>
                </a:r>
                <a:r>
                  <a:rPr lang="en-US" altLang="zh-CN" dirty="0">
                    <a:solidFill>
                      <a:srgbClr val="FF0000"/>
                    </a:solidFill>
                    <a:latin typeface="Times New Roman" panose="02020603050405020304" pitchFamily="18" charset="0"/>
                    <a:cs typeface="Times New Roman" panose="02020603050405020304" pitchFamily="18" charset="0"/>
                  </a:rPr>
                  <a:t>inconsistency</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unstable convergence</a:t>
                </a:r>
                <a:endParaRPr lang="en-US" altLang="zh-CN" sz="20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endParaRPr lang="en-US" altLang="zh-CN" dirty="0">
                  <a:solidFill>
                    <a:schemeClr val="tx1"/>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solidFill>
                      <a:schemeClr val="tx1"/>
                    </a:solidFill>
                    <a:latin typeface="Times New Roman" panose="02020603050405020304" pitchFamily="18" charset="0"/>
                    <a:cs typeface="Times New Roman" panose="02020603050405020304" pitchFamily="18" charset="0"/>
                  </a:rPr>
                  <a:t>For each agent </a:t>
                </a:r>
                <a14:m>
                  <m:oMath xmlns:m="http://schemas.openxmlformats.org/officeDocument/2006/math">
                    <m:r>
                      <a:rPr lang="en-US" altLang="zh-CN">
                        <a:solidFill>
                          <a:schemeClr val="tx1"/>
                        </a:solidFill>
                        <a:latin typeface="Cambria Math" panose="02040503050406030204" pitchFamily="18" charset="0"/>
                        <a:cs typeface="Times New Roman" panose="02020603050405020304" pitchFamily="18" charset="0"/>
                      </a:rPr>
                      <m:t>𝑖</m:t>
                    </m:r>
                  </m:oMath>
                </a14:m>
                <a:r>
                  <a:rPr lang="en-US" altLang="zh-CN" dirty="0">
                    <a:solidFill>
                      <a:schemeClr val="tx1"/>
                    </a:solidFill>
                    <a:latin typeface="Times New Roman" panose="02020603050405020304" pitchFamily="18" charset="0"/>
                    <a:cs typeface="Times New Roman" panose="02020603050405020304" pitchFamily="18" charset="0"/>
                  </a:rPr>
                  <a:t>, considering a weighted Bellman backup:</a:t>
                </a:r>
              </a:p>
              <a:p>
                <a:pPr marL="1257300" lvl="2" indent="-342900">
                  <a:buFont typeface="Wingdings" panose="05000000000000000000" pitchFamily="2" charset="2"/>
                  <a:buChar char="Ø"/>
                </a:pPr>
                <a:endParaRPr lang="en-US" altLang="zh-CN" dirty="0">
                  <a:solidFill>
                    <a:schemeClr val="tx1"/>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endParaRPr lang="en-US" altLang="zh-CN" dirty="0">
                  <a:solidFill>
                    <a:schemeClr val="tx1"/>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endParaRPr lang="en-US" altLang="zh-CN" dirty="0">
                  <a:solidFill>
                    <a:schemeClr val="tx1"/>
                  </a:solidFill>
                  <a:latin typeface="Times New Roman" panose="02020603050405020304" pitchFamily="18" charset="0"/>
                  <a:cs typeface="Times New Roman" panose="02020603050405020304" pitchFamily="18" charset="0"/>
                </a:endParaRPr>
              </a:p>
              <a:p>
                <a:pPr lvl="2"/>
                <a:r>
                  <a:rPr lang="en-US" altLang="zh-CN"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acc>
                          <m:accPr>
                            <m:chr m:val="̅"/>
                            <m:ctrlPr>
                              <a:rPr lang="en-US" altLang="zh-CN" i="1" smtClean="0">
                                <a:latin typeface="Cambria Math" panose="02040503050406030204" pitchFamily="18" charset="0"/>
                                <a:cs typeface="Times New Roman" panose="02020603050405020304" pitchFamily="18" charset="0"/>
                              </a:rPr>
                            </m:ctrlPr>
                          </m:accPr>
                          <m:e>
                            <m:r>
                              <a:rPr lang="en-US" altLang="zh-CN" b="0" i="1" smtClean="0">
                                <a:latin typeface="Cambria Math" panose="02040503050406030204" pitchFamily="18" charset="0"/>
                                <a:cs typeface="Times New Roman" panose="02020603050405020304" pitchFamily="18" charset="0"/>
                              </a:rPr>
                              <m:t>𝑄</m:t>
                            </m:r>
                          </m:e>
                        </m:acc>
                      </m:e>
                      <m:sub>
                        <m:r>
                          <a:rPr lang="en-US" altLang="zh-CN" b="0" i="1" smtClean="0">
                            <a:latin typeface="Cambria Math" panose="02040503050406030204" pitchFamily="18" charset="0"/>
                            <a:cs typeface="Times New Roman" panose="02020603050405020304" pitchFamily="18" charset="0"/>
                          </a:rPr>
                          <m:t>𝑠𝑡𝑑</m:t>
                        </m:r>
                      </m:sub>
                    </m:sSub>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𝑎</m:t>
                        </m:r>
                      </m:e>
                    </m:d>
                  </m:oMath>
                </a14:m>
                <a:r>
                  <a:rPr lang="en-US" altLang="zh-CN" dirty="0">
                    <a:latin typeface="Times New Roman" panose="02020603050405020304" pitchFamily="18" charset="0"/>
                    <a:cs typeface="Times New Roman" panose="02020603050405020304" pitchFamily="18" charset="0"/>
                  </a:rPr>
                  <a:t> is the empirical standard deviation of all target Q-function: </a:t>
                </a:r>
              </a:p>
              <a:p>
                <a:pPr lvl="2"/>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proposed objective        down-weights the sample transitions with high variance across target Q-functions, resulting in a loss function for the Q-updates that has a better signal-to-noise ratio</a:t>
                </a:r>
              </a:p>
            </p:txBody>
          </p:sp>
        </mc:Choice>
        <mc:Fallback xmlns="">
          <p:sp>
            <p:nvSpPr>
              <p:cNvPr id="10" name="矩形 9">
                <a:extLst>
                  <a:ext uri="{FF2B5EF4-FFF2-40B4-BE49-F238E27FC236}">
                    <a16:creationId xmlns:a16="http://schemas.microsoft.com/office/drawing/2014/main" id="{2D6A17D1-E0B3-4456-BAA7-714908559460}"/>
                  </a:ext>
                </a:extLst>
              </p:cNvPr>
              <p:cNvSpPr>
                <a:spLocks noRot="1" noChangeAspect="1" noMove="1" noResize="1" noEditPoints="1" noAdjustHandles="1" noChangeArrowheads="1" noChangeShapeType="1" noTextEdit="1"/>
              </p:cNvSpPr>
              <p:nvPr/>
            </p:nvSpPr>
            <p:spPr>
              <a:xfrm>
                <a:off x="153229" y="926223"/>
                <a:ext cx="8485445" cy="5206875"/>
              </a:xfrm>
              <a:prstGeom prst="rect">
                <a:avLst/>
              </a:prstGeom>
              <a:blipFill>
                <a:blip r:embed="rId4"/>
                <a:stretch>
                  <a:fillRect l="-934" t="-937" r="-718" b="-937"/>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88CA5996-DEC6-4D9D-A556-AEF387DEBBCB}"/>
              </a:ext>
            </a:extLst>
          </p:cNvPr>
          <p:cNvGraphicFramePr>
            <a:graphicFrameLocks noChangeAspect="1"/>
          </p:cNvGraphicFramePr>
          <p:nvPr>
            <p:extLst>
              <p:ext uri="{D42A27DB-BD31-4B8C-83A1-F6EECF244321}">
                <p14:modId xmlns:p14="http://schemas.microsoft.com/office/powerpoint/2010/main" val="143973120"/>
              </p:ext>
            </p:extLst>
          </p:nvPr>
        </p:nvGraphicFramePr>
        <p:xfrm>
          <a:off x="5210342" y="1622599"/>
          <a:ext cx="986062" cy="365208"/>
        </p:xfrm>
        <a:graphic>
          <a:graphicData uri="http://schemas.openxmlformats.org/presentationml/2006/ole">
            <mc:AlternateContent xmlns:mc="http://schemas.openxmlformats.org/markup-compatibility/2006">
              <mc:Choice xmlns:v="urn:schemas-microsoft-com:vml" Requires="v">
                <p:oleObj name="Equation" r:id="rId5" imgW="685800" imgH="253800" progId="Equation.DSMT4">
                  <p:embed/>
                </p:oleObj>
              </mc:Choice>
              <mc:Fallback>
                <p:oleObj name="Equation" r:id="rId5" imgW="685800" imgH="253800" progId="Equation.DSMT4">
                  <p:embed/>
                  <p:pic>
                    <p:nvPicPr>
                      <p:cNvPr id="4" name="对象 3">
                        <a:extLst>
                          <a:ext uri="{FF2B5EF4-FFF2-40B4-BE49-F238E27FC236}">
                            <a16:creationId xmlns:a16="http://schemas.microsoft.com/office/drawing/2014/main" id="{88CA5996-DEC6-4D9D-A556-AEF387DEBBCB}"/>
                          </a:ext>
                        </a:extLst>
                      </p:cNvPr>
                      <p:cNvPicPr/>
                      <p:nvPr/>
                    </p:nvPicPr>
                    <p:blipFill>
                      <a:blip r:embed="rId6"/>
                      <a:stretch>
                        <a:fillRect/>
                      </a:stretch>
                    </p:blipFill>
                    <p:spPr>
                      <a:xfrm>
                        <a:off x="5210342" y="1622599"/>
                        <a:ext cx="986062" cy="36520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74101771-9665-4853-816D-83334C9A1CD5}"/>
              </a:ext>
            </a:extLst>
          </p:cNvPr>
          <p:cNvGraphicFramePr>
            <a:graphicFrameLocks noChangeAspect="1"/>
          </p:cNvGraphicFramePr>
          <p:nvPr>
            <p:extLst>
              <p:ext uri="{D42A27DB-BD31-4B8C-83A1-F6EECF244321}">
                <p14:modId xmlns:p14="http://schemas.microsoft.com/office/powerpoint/2010/main" val="423716401"/>
              </p:ext>
            </p:extLst>
          </p:nvPr>
        </p:nvGraphicFramePr>
        <p:xfrm>
          <a:off x="1955799" y="3761538"/>
          <a:ext cx="5544407" cy="572042"/>
        </p:xfrm>
        <a:graphic>
          <a:graphicData uri="http://schemas.openxmlformats.org/presentationml/2006/ole">
            <mc:AlternateContent xmlns:mc="http://schemas.openxmlformats.org/markup-compatibility/2006">
              <mc:Choice xmlns:v="urn:schemas-microsoft-com:vml" Requires="v">
                <p:oleObj name="Equation" r:id="rId7" imgW="3200400" imgH="330120" progId="Equation.DSMT4">
                  <p:embed/>
                </p:oleObj>
              </mc:Choice>
              <mc:Fallback>
                <p:oleObj name="Equation" r:id="rId7" imgW="3200400" imgH="330120" progId="Equation.DSMT4">
                  <p:embed/>
                  <p:pic>
                    <p:nvPicPr>
                      <p:cNvPr id="0" name=""/>
                      <p:cNvPicPr/>
                      <p:nvPr/>
                    </p:nvPicPr>
                    <p:blipFill>
                      <a:blip r:embed="rId8"/>
                      <a:stretch>
                        <a:fillRect/>
                      </a:stretch>
                    </p:blipFill>
                    <p:spPr>
                      <a:xfrm>
                        <a:off x="1955799" y="3761538"/>
                        <a:ext cx="5544407" cy="57204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684A5B71-71FF-49BA-95A8-9E30CD3D44C0}"/>
              </a:ext>
            </a:extLst>
          </p:cNvPr>
          <p:cNvGraphicFramePr>
            <a:graphicFrameLocks noChangeAspect="1"/>
          </p:cNvGraphicFramePr>
          <p:nvPr>
            <p:extLst>
              <p:ext uri="{D42A27DB-BD31-4B8C-83A1-F6EECF244321}">
                <p14:modId xmlns:p14="http://schemas.microsoft.com/office/powerpoint/2010/main" val="3119639584"/>
              </p:ext>
            </p:extLst>
          </p:nvPr>
        </p:nvGraphicFramePr>
        <p:xfrm>
          <a:off x="2409438" y="4253808"/>
          <a:ext cx="3294612" cy="461665"/>
        </p:xfrm>
        <a:graphic>
          <a:graphicData uri="http://schemas.openxmlformats.org/presentationml/2006/ole">
            <mc:AlternateContent xmlns:mc="http://schemas.openxmlformats.org/markup-compatibility/2006">
              <mc:Choice xmlns:v="urn:schemas-microsoft-com:vml" Requires="v">
                <p:oleObj name="Equation" r:id="rId9" imgW="1993680" imgH="279360" progId="Equation.DSMT4">
                  <p:embed/>
                </p:oleObj>
              </mc:Choice>
              <mc:Fallback>
                <p:oleObj name="Equation" r:id="rId9" imgW="1993680" imgH="279360" progId="Equation.DSMT4">
                  <p:embed/>
                  <p:pic>
                    <p:nvPicPr>
                      <p:cNvPr id="0" name=""/>
                      <p:cNvPicPr/>
                      <p:nvPr/>
                    </p:nvPicPr>
                    <p:blipFill>
                      <a:blip r:embed="rId10"/>
                      <a:stretch>
                        <a:fillRect/>
                      </a:stretch>
                    </p:blipFill>
                    <p:spPr>
                      <a:xfrm>
                        <a:off x="2409438" y="4253808"/>
                        <a:ext cx="3294612" cy="46166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76C07B5-CC5B-4AD4-B966-C28D3CD5E1B4}"/>
              </a:ext>
            </a:extLst>
          </p:cNvPr>
          <p:cNvGraphicFramePr>
            <a:graphicFrameLocks noChangeAspect="1"/>
          </p:cNvGraphicFramePr>
          <p:nvPr>
            <p:extLst>
              <p:ext uri="{D42A27DB-BD31-4B8C-83A1-F6EECF244321}">
                <p14:modId xmlns:p14="http://schemas.microsoft.com/office/powerpoint/2010/main" val="99513623"/>
              </p:ext>
            </p:extLst>
          </p:nvPr>
        </p:nvGraphicFramePr>
        <p:xfrm>
          <a:off x="3677747" y="5197763"/>
          <a:ext cx="388928" cy="351887"/>
        </p:xfrm>
        <a:graphic>
          <a:graphicData uri="http://schemas.openxmlformats.org/presentationml/2006/ole">
            <mc:AlternateContent xmlns:mc="http://schemas.openxmlformats.org/markup-compatibility/2006">
              <mc:Choice xmlns:v="urn:schemas-microsoft-com:vml" Requires="v">
                <p:oleObj name="Equation" r:id="rId11" imgW="266400" imgH="241200" progId="Equation.DSMT4">
                  <p:embed/>
                </p:oleObj>
              </mc:Choice>
              <mc:Fallback>
                <p:oleObj name="Equation" r:id="rId11" imgW="266400" imgH="241200" progId="Equation.DSMT4">
                  <p:embed/>
                  <p:pic>
                    <p:nvPicPr>
                      <p:cNvPr id="0" name=""/>
                      <p:cNvPicPr/>
                      <p:nvPr/>
                    </p:nvPicPr>
                    <p:blipFill>
                      <a:blip r:embed="rId12"/>
                      <a:stretch>
                        <a:fillRect/>
                      </a:stretch>
                    </p:blipFill>
                    <p:spPr>
                      <a:xfrm>
                        <a:off x="3677747" y="5197763"/>
                        <a:ext cx="388928" cy="3518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9A27841-D811-4879-B347-25F9215BF48C}"/>
              </a:ext>
            </a:extLst>
          </p:cNvPr>
          <p:cNvGraphicFramePr>
            <a:graphicFrameLocks noChangeAspect="1"/>
          </p:cNvGraphicFramePr>
          <p:nvPr>
            <p:extLst>
              <p:ext uri="{D42A27DB-BD31-4B8C-83A1-F6EECF244321}">
                <p14:modId xmlns:p14="http://schemas.microsoft.com/office/powerpoint/2010/main" val="2737134307"/>
              </p:ext>
            </p:extLst>
          </p:nvPr>
        </p:nvGraphicFramePr>
        <p:xfrm>
          <a:off x="8489861" y="4607933"/>
          <a:ext cx="657225" cy="382587"/>
        </p:xfrm>
        <a:graphic>
          <a:graphicData uri="http://schemas.openxmlformats.org/presentationml/2006/ole">
            <mc:AlternateContent xmlns:mc="http://schemas.openxmlformats.org/markup-compatibility/2006">
              <mc:Choice xmlns:v="urn:schemas-microsoft-com:vml" Requires="v">
                <p:oleObj name="Equation" r:id="rId13" imgW="457200" imgH="266400" progId="Equation.DSMT4">
                  <p:embed/>
                </p:oleObj>
              </mc:Choice>
              <mc:Fallback>
                <p:oleObj name="Equation" r:id="rId13" imgW="457200" imgH="266400" progId="Equation.DSMT4">
                  <p:embed/>
                  <p:pic>
                    <p:nvPicPr>
                      <p:cNvPr id="4" name="对象 3">
                        <a:extLst>
                          <a:ext uri="{FF2B5EF4-FFF2-40B4-BE49-F238E27FC236}">
                            <a16:creationId xmlns:a16="http://schemas.microsoft.com/office/drawing/2014/main" id="{88CA5996-DEC6-4D9D-A556-AEF387DEBBCB}"/>
                          </a:ext>
                        </a:extLst>
                      </p:cNvPr>
                      <p:cNvPicPr/>
                      <p:nvPr/>
                    </p:nvPicPr>
                    <p:blipFill>
                      <a:blip r:embed="rId14"/>
                      <a:stretch>
                        <a:fillRect/>
                      </a:stretch>
                    </p:blipFill>
                    <p:spPr>
                      <a:xfrm>
                        <a:off x="8489861" y="4607933"/>
                        <a:ext cx="657225" cy="382587"/>
                      </a:xfrm>
                      <a:prstGeom prst="rect">
                        <a:avLst/>
                      </a:prstGeom>
                    </p:spPr>
                  </p:pic>
                </p:oleObj>
              </mc:Fallback>
            </mc:AlternateContent>
          </a:graphicData>
        </a:graphic>
      </p:graphicFrame>
    </p:spTree>
    <p:extLst>
      <p:ext uri="{BB962C8B-B14F-4D97-AF65-F5344CB8AC3E}">
        <p14:creationId xmlns:p14="http://schemas.microsoft.com/office/powerpoint/2010/main" val="27644421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9D3F10E-C06E-4185-9DD7-23960D20184A}"/>
                  </a:ext>
                </a:extLst>
              </p:cNvPr>
              <p:cNvSpPr/>
              <p:nvPr/>
            </p:nvSpPr>
            <p:spPr>
              <a:xfrm>
                <a:off x="153229" y="926223"/>
                <a:ext cx="8349087" cy="4802277"/>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Bootstrap with random initialization</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To train the ensemble of agents, using the bootstrap with random initialization, which enforces the diversity between agents through two simple ideas:</a:t>
                </a:r>
              </a:p>
              <a:p>
                <a:pPr marL="1714500" lvl="3"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Initialize the model parameters of all agents with random parameter values for inducing an initial diversity in the models</a:t>
                </a:r>
              </a:p>
              <a:p>
                <a:pPr marL="1714500" lvl="3"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Apply different samples to train each agents</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For Each SAC agent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m:t>
                    </m:r>
                  </m:oMath>
                </a14:m>
                <a:r>
                  <a:rPr lang="en-US" altLang="zh-CN" dirty="0">
                    <a:latin typeface="Times New Roman" panose="02020603050405020304" pitchFamily="18" charset="0"/>
                    <a:cs typeface="Times New Roman" panose="02020603050405020304" pitchFamily="18" charset="0"/>
                  </a:rPr>
                  <a:t> in each timestep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𝑡</m:t>
                    </m:r>
                  </m:oMath>
                </a14:m>
                <a:r>
                  <a:rPr lang="en-US" altLang="zh-CN" dirty="0">
                    <a:latin typeface="Times New Roman" panose="02020603050405020304" pitchFamily="18" charset="0"/>
                    <a:cs typeface="Times New Roman" panose="02020603050405020304" pitchFamily="18" charset="0"/>
                  </a:rPr>
                  <a:t>, drawing the binary masks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𝑚</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sub>
                    </m:sSub>
                  </m:oMath>
                </a14:m>
                <a:r>
                  <a:rPr lang="en-US" altLang="zh-CN" dirty="0">
                    <a:latin typeface="Times New Roman" panose="02020603050405020304" pitchFamily="18" charset="0"/>
                    <a:cs typeface="Times New Roman" panose="02020603050405020304" pitchFamily="18" charset="0"/>
                  </a:rPr>
                  <a:t> from Bernoulli distribution with parameters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𝛽</m:t>
                    </m:r>
                    <m:r>
                      <a:rPr lang="en-US" altLang="zh-CN" b="0" i="1" smtClean="0">
                        <a:latin typeface="Cambria Math" panose="02040503050406030204" pitchFamily="18" charset="0"/>
                        <a:cs typeface="Times New Roman" panose="02020603050405020304" pitchFamily="18" charset="0"/>
                      </a:rPr>
                      <m:t>∈(0,1]</m:t>
                    </m:r>
                  </m:oMath>
                </a14:m>
                <a:r>
                  <a:rPr lang="en-US" altLang="zh-CN" dirty="0">
                    <a:latin typeface="Times New Roman" panose="02020603050405020304" pitchFamily="18" charset="0"/>
                    <a:cs typeface="Times New Roman" panose="02020603050405020304" pitchFamily="18" charset="0"/>
                  </a:rPr>
                  <a:t>, and storing them in the replay buffer, multiplying the bootstrap mask to each objective function,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𝑖</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ℒ</m:t>
                        </m:r>
                      </m:e>
                      <m:sub>
                        <m:r>
                          <a:rPr lang="en-US" altLang="zh-CN" b="0" i="1" smtClean="0">
                            <a:latin typeface="Cambria Math" panose="02040503050406030204" pitchFamily="18" charset="0"/>
                            <a:cs typeface="Times New Roman" panose="02020603050405020304" pitchFamily="18" charset="0"/>
                          </a:rPr>
                          <m:t>𝜋</m:t>
                        </m:r>
                      </m:sub>
                    </m:sSub>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ℒ</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𝑊𝑄</m:t>
                        </m:r>
                      </m:sub>
                    </m:sSub>
                  </m:oMath>
                </a14:m>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UCB exploration</a:t>
                </a:r>
              </a:p>
              <a:p>
                <a:pPr marL="1257300" lvl="2"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Q</m:t>
                        </m:r>
                      </m:e>
                      <m:sub>
                        <m:r>
                          <a:rPr lang="en-US" altLang="zh-CN" b="0" i="1" smtClean="0">
                            <a:latin typeface="Cambria Math" panose="02040503050406030204" pitchFamily="18" charset="0"/>
                            <a:cs typeface="Times New Roman" panose="02020603050405020304" pitchFamily="18" charset="0"/>
                          </a:rPr>
                          <m:t>𝑚𝑒𝑎𝑛</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and</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Q</m:t>
                        </m:r>
                      </m:e>
                      <m:sub>
                        <m:r>
                          <a:rPr lang="en-US" altLang="zh-CN" b="0" i="1" smtClean="0">
                            <a:latin typeface="Cambria Math" panose="02040503050406030204" pitchFamily="18" charset="0"/>
                            <a:cs typeface="Times New Roman" panose="02020603050405020304" pitchFamily="18" charset="0"/>
                          </a:rPr>
                          <m:t>𝑠𝑡𝑑</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𝑠</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are the empirical mean and standard deviation of all Q-function:</a:t>
                </a:r>
              </a:p>
            </p:txBody>
          </p:sp>
        </mc:Choice>
        <mc:Fallback xmlns="">
          <p:sp>
            <p:nvSpPr>
              <p:cNvPr id="7" name="矩形 6">
                <a:extLst>
                  <a:ext uri="{FF2B5EF4-FFF2-40B4-BE49-F238E27FC236}">
                    <a16:creationId xmlns:a16="http://schemas.microsoft.com/office/drawing/2014/main" id="{99D3F10E-C06E-4185-9DD7-23960D20184A}"/>
                  </a:ext>
                </a:extLst>
              </p:cNvPr>
              <p:cNvSpPr>
                <a:spLocks noRot="1" noChangeAspect="1" noMove="1" noResize="1" noEditPoints="1" noAdjustHandles="1" noChangeArrowheads="1" noChangeShapeType="1" noTextEdit="1"/>
              </p:cNvSpPr>
              <p:nvPr/>
            </p:nvSpPr>
            <p:spPr>
              <a:xfrm>
                <a:off x="153229" y="926223"/>
                <a:ext cx="8349087" cy="4802277"/>
              </a:xfrm>
              <a:prstGeom prst="rect">
                <a:avLst/>
              </a:prstGeom>
              <a:blipFill>
                <a:blip r:embed="rId4"/>
                <a:stretch>
                  <a:fillRect l="-949" t="-1015" r="-1898"/>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A73042FA-012E-4547-838E-A816050AB050}"/>
              </a:ext>
            </a:extLst>
          </p:cNvPr>
          <p:cNvGraphicFramePr>
            <a:graphicFrameLocks noChangeAspect="1"/>
          </p:cNvGraphicFramePr>
          <p:nvPr>
            <p:extLst>
              <p:ext uri="{D42A27DB-BD31-4B8C-83A1-F6EECF244321}">
                <p14:modId xmlns:p14="http://schemas.microsoft.com/office/powerpoint/2010/main" val="1174417836"/>
              </p:ext>
            </p:extLst>
          </p:nvPr>
        </p:nvGraphicFramePr>
        <p:xfrm>
          <a:off x="2339503" y="4653737"/>
          <a:ext cx="4174581" cy="451306"/>
        </p:xfrm>
        <a:graphic>
          <a:graphicData uri="http://schemas.openxmlformats.org/presentationml/2006/ole">
            <mc:AlternateContent xmlns:mc="http://schemas.openxmlformats.org/markup-compatibility/2006">
              <mc:Choice xmlns:v="urn:schemas-microsoft-com:vml" Requires="v">
                <p:oleObj name="Equation" r:id="rId5" imgW="2349360" imgH="253800" progId="Equation.DSMT4">
                  <p:embed/>
                </p:oleObj>
              </mc:Choice>
              <mc:Fallback>
                <p:oleObj name="Equation" r:id="rId5" imgW="2349360" imgH="253800" progId="Equation.DSMT4">
                  <p:embed/>
                  <p:pic>
                    <p:nvPicPr>
                      <p:cNvPr id="0" name=""/>
                      <p:cNvPicPr/>
                      <p:nvPr/>
                    </p:nvPicPr>
                    <p:blipFill>
                      <a:blip r:embed="rId6"/>
                      <a:stretch>
                        <a:fillRect/>
                      </a:stretch>
                    </p:blipFill>
                    <p:spPr>
                      <a:xfrm>
                        <a:off x="2339503" y="4653737"/>
                        <a:ext cx="4174581" cy="451306"/>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86F7BF5-6E87-434A-B21B-66C7C538175D}"/>
              </a:ext>
            </a:extLst>
          </p:cNvPr>
          <p:cNvGraphicFramePr>
            <a:graphicFrameLocks noChangeAspect="1"/>
          </p:cNvGraphicFramePr>
          <p:nvPr>
            <p:extLst>
              <p:ext uri="{D42A27DB-BD31-4B8C-83A1-F6EECF244321}">
                <p14:modId xmlns:p14="http://schemas.microsoft.com/office/powerpoint/2010/main" val="2505315385"/>
              </p:ext>
            </p:extLst>
          </p:nvPr>
        </p:nvGraphicFramePr>
        <p:xfrm>
          <a:off x="4027077" y="5269875"/>
          <a:ext cx="657225" cy="365125"/>
        </p:xfrm>
        <a:graphic>
          <a:graphicData uri="http://schemas.openxmlformats.org/presentationml/2006/ole">
            <mc:AlternateContent xmlns:mc="http://schemas.openxmlformats.org/markup-compatibility/2006">
              <mc:Choice xmlns:v="urn:schemas-microsoft-com:vml" Requires="v">
                <p:oleObj name="Equation" r:id="rId7" imgW="457200" imgH="253800" progId="Equation.DSMT4">
                  <p:embed/>
                </p:oleObj>
              </mc:Choice>
              <mc:Fallback>
                <p:oleObj name="Equation" r:id="rId7" imgW="457200" imgH="253800" progId="Equation.DSMT4">
                  <p:embed/>
                  <p:pic>
                    <p:nvPicPr>
                      <p:cNvPr id="4" name="对象 3">
                        <a:extLst>
                          <a:ext uri="{FF2B5EF4-FFF2-40B4-BE49-F238E27FC236}">
                            <a16:creationId xmlns:a16="http://schemas.microsoft.com/office/drawing/2014/main" id="{88CA5996-DEC6-4D9D-A556-AEF387DEBBCB}"/>
                          </a:ext>
                        </a:extLst>
                      </p:cNvPr>
                      <p:cNvPicPr/>
                      <p:nvPr/>
                    </p:nvPicPr>
                    <p:blipFill>
                      <a:blip r:embed="rId8"/>
                      <a:stretch>
                        <a:fillRect/>
                      </a:stretch>
                    </p:blipFill>
                    <p:spPr>
                      <a:xfrm>
                        <a:off x="4027077" y="5269875"/>
                        <a:ext cx="657225" cy="365125"/>
                      </a:xfrm>
                      <a:prstGeom prst="rect">
                        <a:avLst/>
                      </a:prstGeom>
                    </p:spPr>
                  </p:pic>
                </p:oleObj>
              </mc:Fallback>
            </mc:AlternateContent>
          </a:graphicData>
        </a:graphic>
      </p:graphicFrame>
    </p:spTree>
    <p:extLst>
      <p:ext uri="{BB962C8B-B14F-4D97-AF65-F5344CB8AC3E}">
        <p14:creationId xmlns:p14="http://schemas.microsoft.com/office/powerpoint/2010/main" val="226087580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99D3F10E-C06E-4185-9DD7-23960D20184A}"/>
              </a:ext>
            </a:extLst>
          </p:cNvPr>
          <p:cNvSpPr/>
          <p:nvPr/>
        </p:nvSpPr>
        <p:spPr>
          <a:xfrm>
            <a:off x="153229" y="926223"/>
            <a:ext cx="8990771" cy="769441"/>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Architecture  </a:t>
            </a:r>
            <a:endParaRPr lang="en-US" altLang="zh-CN"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9ACAED5-6D91-4D3B-8D01-1CDC8AEF1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37744"/>
            <a:ext cx="9144000" cy="2367516"/>
          </a:xfrm>
          <a:prstGeom prst="rect">
            <a:avLst/>
          </a:prstGeom>
        </p:spPr>
      </p:pic>
    </p:spTree>
    <p:extLst>
      <p:ext uri="{BB962C8B-B14F-4D97-AF65-F5344CB8AC3E}">
        <p14:creationId xmlns:p14="http://schemas.microsoft.com/office/powerpoint/2010/main" val="7673962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99D3F10E-C06E-4185-9DD7-23960D20184A}"/>
              </a:ext>
            </a:extLst>
          </p:cNvPr>
          <p:cNvSpPr/>
          <p:nvPr/>
        </p:nvSpPr>
        <p:spPr>
          <a:xfrm>
            <a:off x="153229" y="926223"/>
            <a:ext cx="8990771" cy="769441"/>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Performance  </a:t>
            </a:r>
            <a:endParaRPr lang="en-US" altLang="zh-CN"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0471997-AF44-4271-9CB6-CA70B1502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8800"/>
            <a:ext cx="9144000" cy="4295004"/>
          </a:xfrm>
          <a:prstGeom prst="rect">
            <a:avLst/>
          </a:prstGeom>
        </p:spPr>
      </p:pic>
    </p:spTree>
    <p:extLst>
      <p:ext uri="{BB962C8B-B14F-4D97-AF65-F5344CB8AC3E}">
        <p14:creationId xmlns:p14="http://schemas.microsoft.com/office/powerpoint/2010/main" val="37153160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07F6EF0-59B2-422F-AEEC-3AF8B2F58B2C}"/>
              </a:ext>
            </a:extLst>
          </p:cNvPr>
          <p:cNvSpPr/>
          <p:nvPr/>
        </p:nvSpPr>
        <p:spPr>
          <a:xfrm>
            <a:off x="153229" y="926223"/>
            <a:ext cx="8990771" cy="769441"/>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Performance </a:t>
            </a:r>
            <a:endParaRPr lang="en-US" altLang="zh-CN"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69FDC3E-848B-48AA-89A2-9F837096C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341" y="1604211"/>
            <a:ext cx="6044101" cy="4553019"/>
          </a:xfrm>
          <a:prstGeom prst="rect">
            <a:avLst/>
          </a:prstGeom>
        </p:spPr>
      </p:pic>
    </p:spTree>
    <p:extLst>
      <p:ext uri="{BB962C8B-B14F-4D97-AF65-F5344CB8AC3E}">
        <p14:creationId xmlns:p14="http://schemas.microsoft.com/office/powerpoint/2010/main" val="936523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60889"/>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99D3F10E-C06E-4185-9DD7-23960D20184A}"/>
              </a:ext>
            </a:extLst>
          </p:cNvPr>
          <p:cNvSpPr/>
          <p:nvPr/>
        </p:nvSpPr>
        <p:spPr>
          <a:xfrm>
            <a:off x="153229" y="926223"/>
            <a:ext cx="8990771" cy="769441"/>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Performance  </a:t>
            </a:r>
            <a:endParaRPr lang="en-US" altLang="zh-CN"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5CD7D53-A08A-4F5B-9AF9-825A61052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6667"/>
            <a:ext cx="9144000" cy="2557326"/>
          </a:xfrm>
          <a:prstGeom prst="rect">
            <a:avLst/>
          </a:prstGeom>
        </p:spPr>
      </p:pic>
      <p:pic>
        <p:nvPicPr>
          <p:cNvPr id="12" name="图片 11">
            <a:extLst>
              <a:ext uri="{FF2B5EF4-FFF2-40B4-BE49-F238E27FC236}">
                <a16:creationId xmlns:a16="http://schemas.microsoft.com/office/drawing/2014/main" id="{DE740203-CD1F-48AE-87E6-483235680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6" y="4146406"/>
            <a:ext cx="9144000" cy="2072176"/>
          </a:xfrm>
          <a:prstGeom prst="rect">
            <a:avLst/>
          </a:prstGeom>
        </p:spPr>
      </p:pic>
    </p:spTree>
    <p:extLst>
      <p:ext uri="{BB962C8B-B14F-4D97-AF65-F5344CB8AC3E}">
        <p14:creationId xmlns:p14="http://schemas.microsoft.com/office/powerpoint/2010/main" val="16790066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Lee, </a:t>
            </a:r>
            <a:r>
              <a:rPr lang="en-US" altLang="zh-CN" sz="1200" dirty="0" err="1">
                <a:latin typeface="Times New Roman" panose="02020603050405020304" pitchFamily="18" charset="0"/>
                <a:cs typeface="Times New Roman" panose="02020603050405020304" pitchFamily="18" charset="0"/>
              </a:rPr>
              <a:t>Kimin</a:t>
            </a:r>
            <a:r>
              <a:rPr lang="en-US" altLang="zh-CN" sz="1200" dirty="0">
                <a:latin typeface="Times New Roman" panose="02020603050405020304" pitchFamily="18" charset="0"/>
                <a:cs typeface="Times New Roman" panose="02020603050405020304" pitchFamily="18" charset="0"/>
              </a:rPr>
              <a:t>, et al. "Sunrise: A simple unified framework for ensemble learning in deep reinforcement learning." </a:t>
            </a:r>
            <a:r>
              <a:rPr lang="en-US" altLang="zh-CN" sz="1200" i="1" dirty="0">
                <a:latin typeface="Times New Roman" panose="02020603050405020304" pitchFamily="18" charset="0"/>
                <a:cs typeface="Times New Roman" panose="02020603050405020304" pitchFamily="18" charset="0"/>
              </a:rPr>
              <a:t>International Conference on Machine Learning</a:t>
            </a:r>
            <a:r>
              <a:rPr lang="en-US" altLang="zh-CN" sz="1200" dirty="0">
                <a:latin typeface="Times New Roman" panose="02020603050405020304" pitchFamily="18" charset="0"/>
                <a:cs typeface="Times New Roman" panose="02020603050405020304" pitchFamily="18" charset="0"/>
              </a:rPr>
              <a:t>. PMLR, 2021.</a:t>
            </a:r>
            <a:endParaRPr lang="en-US" altLang="zh-CN" sz="7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07F6EF0-59B2-422F-AEEC-3AF8B2F58B2C}"/>
              </a:ext>
            </a:extLst>
          </p:cNvPr>
          <p:cNvSpPr/>
          <p:nvPr/>
        </p:nvSpPr>
        <p:spPr>
          <a:xfrm>
            <a:off x="153229" y="926223"/>
            <a:ext cx="8990771" cy="769441"/>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SUNRISE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Performance </a:t>
            </a:r>
            <a:endParaRPr lang="en-US" altLang="zh-CN" sz="2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ECE6552B-7AFF-47F5-81BB-FFC6B872E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 y="2146353"/>
            <a:ext cx="9144000" cy="3154057"/>
          </a:xfrm>
          <a:prstGeom prst="rect">
            <a:avLst/>
          </a:prstGeom>
        </p:spPr>
      </p:pic>
    </p:spTree>
    <p:extLst>
      <p:ext uri="{BB962C8B-B14F-4D97-AF65-F5344CB8AC3E}">
        <p14:creationId xmlns:p14="http://schemas.microsoft.com/office/powerpoint/2010/main" val="278030147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Multi-agent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1225A1F-7C05-4C8D-AAEA-3A42138F7B40}"/>
              </a:ext>
            </a:extLst>
          </p:cNvPr>
          <p:cNvSpPr/>
          <p:nvPr/>
        </p:nvSpPr>
        <p:spPr>
          <a:xfrm>
            <a:off x="153230" y="926223"/>
            <a:ext cx="8012202" cy="5016758"/>
          </a:xfrm>
          <a:prstGeom prst="rect">
            <a:avLst/>
          </a:prstGeom>
        </p:spPr>
        <p:txBody>
          <a:bodyPr wrap="square">
            <a:spAutoFit/>
          </a:bodyPr>
          <a:lstStyle/>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Uncertain-oriented Exploration</a:t>
            </a:r>
          </a:p>
          <a:p>
            <a:pPr marL="800100" lvl="1" indent="-342900">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Epistemic uncertainty</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Multi-agent safe q-learning</a:t>
            </a:r>
          </a:p>
          <a:p>
            <a:pPr marL="800100" lvl="1" indent="-342900">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Aleatoric uncertainty </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Distributional value function</a:t>
            </a: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Intrinsic motivated-oriented</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LIIR</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Learn individual intrinsic reward to update a proxy critic for each agent</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Update intrinsic reward network by global critic</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EMC</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Two networks: exploration and exploitation</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Exploration network: make use of experience in replay buffer to update itself network and calculate the intrinsic reward which is measured by distance between exploration network and prediction network</a:t>
            </a:r>
          </a:p>
          <a:p>
            <a:pPr marL="1257300" lvl="2"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Exploitation network: utilize the intrinsic reward and global reward to update the network and interact with environment </a:t>
            </a:r>
          </a:p>
          <a:p>
            <a:pPr marL="800100" lvl="1"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Other </a:t>
            </a:r>
          </a:p>
        </p:txBody>
      </p:sp>
    </p:spTree>
    <p:extLst>
      <p:ext uri="{BB962C8B-B14F-4D97-AF65-F5344CB8AC3E}">
        <p14:creationId xmlns:p14="http://schemas.microsoft.com/office/powerpoint/2010/main" val="27922800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bwMode="auto">
          <a:xfrm>
            <a:off x="3803730" y="47698"/>
            <a:ext cx="1536539" cy="1536539"/>
          </a:xfrm>
          <a:prstGeom prst="ellipse">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650" b="0" i="0" u="none" strike="noStrike" cap="none" normalizeH="0" baseline="0">
              <a:ln>
                <a:noFill/>
              </a:ln>
              <a:solidFill>
                <a:schemeClr val="tx1"/>
              </a:solidFill>
              <a:effectLst/>
              <a:latin typeface="Tahoma" panose="020B0604030504040204" pitchFamily="34" charset="0"/>
            </a:endParaRPr>
          </a:p>
        </p:txBody>
      </p:sp>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and Exploitation</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 name="矩形 3"/>
          <p:cNvSpPr/>
          <p:nvPr/>
        </p:nvSpPr>
        <p:spPr>
          <a:xfrm>
            <a:off x="153139" y="924484"/>
            <a:ext cx="8836952" cy="2308324"/>
          </a:xfrm>
          <a:prstGeom prst="rect">
            <a:avLst/>
          </a:prstGeom>
        </p:spPr>
        <p:txBody>
          <a:bodyPr wrap="square">
            <a:spAutoFit/>
          </a:bodyPr>
          <a:lstStyle/>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Introduction of Exploration in RL</a:t>
            </a: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Basic Exploration Technique</a:t>
            </a: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Taxonomy of Exploration</a:t>
            </a: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Exploration in Single-agent RL</a:t>
            </a: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Exploration in Multi-agent RL</a:t>
            </a:r>
          </a:p>
          <a:p>
            <a:pPr marL="342900" indent="-342900">
              <a:buFont typeface="Wingdings" panose="05000000000000000000" pitchFamily="2" charset="2"/>
              <a:buChar char="p"/>
            </a:pPr>
            <a:endParaRPr lang="en-US" altLang="zh-CN" sz="2400" dirty="0">
              <a:latin typeface="Times New Roman" panose="02020603050405020304" pitchFamily="18" charset="0"/>
              <a:cs typeface="Times New Roman" panose="02020603050405020304" pitchFamily="18" charset="0"/>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Tree>
    <p:extLst>
      <p:ext uri="{BB962C8B-B14F-4D97-AF65-F5344CB8AC3E}">
        <p14:creationId xmlns:p14="http://schemas.microsoft.com/office/powerpoint/2010/main" val="400805641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b="0" i="0" dirty="0">
                <a:solidFill>
                  <a:srgbClr val="222222"/>
                </a:solidFill>
                <a:effectLst/>
                <a:latin typeface="Times New Roman" panose="02020603050405020304" pitchFamily="18" charset="0"/>
                <a:cs typeface="Times New Roman" panose="02020603050405020304" pitchFamily="18" charset="0"/>
              </a:rPr>
              <a:t>Zheng, Lulu, et al. "Episodic multi-agent reinforcement learning with curiosity-driven exploration." </a:t>
            </a:r>
            <a:r>
              <a:rPr lang="en-US" altLang="zh-CN" sz="1200" b="0" i="1" dirty="0">
                <a:solidFill>
                  <a:srgbClr val="222222"/>
                </a:solidFill>
                <a:effectLst/>
                <a:latin typeface="Times New Roman" panose="02020603050405020304" pitchFamily="18" charset="0"/>
                <a:cs typeface="Times New Roman" panose="02020603050405020304" pitchFamily="18" charset="0"/>
              </a:rPr>
              <a:t>Advances in Neural Information Processing Systems</a:t>
            </a:r>
            <a:r>
              <a:rPr lang="en-US" altLang="zh-CN" sz="1200" b="0" i="0" dirty="0">
                <a:solidFill>
                  <a:srgbClr val="222222"/>
                </a:solidFill>
                <a:effectLst/>
                <a:latin typeface="Times New Roman" panose="02020603050405020304" pitchFamily="18" charset="0"/>
                <a:cs typeface="Times New Roman" panose="02020603050405020304" pitchFamily="18" charset="0"/>
              </a:rPr>
              <a:t> 34 (2021): 3757-3769.</a:t>
            </a:r>
            <a:endParaRPr lang="en-US" altLang="zh-CN" sz="7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200689F1-6698-4D89-A5DD-F925414056CE}"/>
              </a:ext>
            </a:extLst>
          </p:cNvPr>
          <p:cNvSpPr/>
          <p:nvPr/>
        </p:nvSpPr>
        <p:spPr>
          <a:xfrm>
            <a:off x="153228" y="928283"/>
            <a:ext cx="8782224" cy="5447645"/>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EMC</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Challenge </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 which space should we define curiosity? </a:t>
            </a:r>
          </a:p>
          <a:p>
            <a:pPr marL="1714500" lvl="3"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straightforward method is to measure curiosity on the </a:t>
            </a:r>
            <a:r>
              <a:rPr lang="en-US" altLang="zh-CN" sz="2000" dirty="0">
                <a:solidFill>
                  <a:srgbClr val="FF0000"/>
                </a:solidFill>
                <a:latin typeface="Times New Roman" panose="02020603050405020304" pitchFamily="18" charset="0"/>
                <a:cs typeface="Times New Roman" panose="02020603050405020304" pitchFamily="18" charset="0"/>
              </a:rPr>
              <a:t>global observation or joint histories </a:t>
            </a:r>
            <a:r>
              <a:rPr lang="en-US" altLang="zh-CN" sz="2000" dirty="0">
                <a:latin typeface="Times New Roman" panose="02020603050405020304" pitchFamily="18" charset="0"/>
                <a:cs typeface="Times New Roman" panose="02020603050405020304" pitchFamily="18" charset="0"/>
              </a:rPr>
              <a:t>in a centralized way. However, it is inefficient to find structured interaction between agents, which seems too sparse compared with the exponentially growing state </a:t>
            </a:r>
            <a:r>
              <a:rPr lang="en-US" altLang="zh-CN" sz="2000">
                <a:latin typeface="Times New Roman" panose="02020603050405020304" pitchFamily="18" charset="0"/>
                <a:cs typeface="Times New Roman" panose="02020603050405020304" pitchFamily="18" charset="0"/>
              </a:rPr>
              <a:t>space when the </a:t>
            </a:r>
            <a:r>
              <a:rPr lang="en-US" altLang="zh-CN" sz="2000" dirty="0">
                <a:latin typeface="Times New Roman" panose="02020603050405020304" pitchFamily="18" charset="0"/>
                <a:cs typeface="Times New Roman" panose="02020603050405020304" pitchFamily="18" charset="0"/>
              </a:rPr>
              <a:t>number of agents increases. </a:t>
            </a:r>
          </a:p>
          <a:p>
            <a:pPr marL="1714500" lvl="3"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 contrast, if curiosity is defined as </a:t>
            </a:r>
            <a:r>
              <a:rPr lang="en-US" altLang="zh-CN" sz="2000" dirty="0">
                <a:solidFill>
                  <a:srgbClr val="FF0000"/>
                </a:solidFill>
                <a:latin typeface="Times New Roman" panose="02020603050405020304" pitchFamily="18" charset="0"/>
                <a:cs typeface="Times New Roman" panose="02020603050405020304" pitchFamily="18" charset="0"/>
              </a:rPr>
              <a:t>the novelty of local observation histories </a:t>
            </a:r>
            <a:r>
              <a:rPr lang="en-US" altLang="zh-CN" sz="2000" dirty="0">
                <a:latin typeface="Times New Roman" panose="02020603050405020304" pitchFamily="18" charset="0"/>
                <a:cs typeface="Times New Roman" panose="02020603050405020304" pitchFamily="18" charset="0"/>
              </a:rPr>
              <a:t>during the decentralized execution, although scalable, it still fails to guide agents to coordinate due to partial observability. </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How to make the best use of experiences collected by the exploration strategy </a:t>
            </a:r>
            <a:br>
              <a:rPr lang="en-US" altLang="zh-CN" sz="2000" dirty="0"/>
            </a:br>
            <a:endParaRPr lang="en-US" altLang="zh-CN" sz="2000" dirty="0">
              <a:latin typeface="Times New Roman" panose="02020603050405020304" pitchFamily="18" charset="0"/>
              <a:cs typeface="Times New Roman" panose="02020603050405020304" pitchFamily="18" charset="0"/>
            </a:endParaRPr>
          </a:p>
          <a:p>
            <a:pPr lvl="1"/>
            <a:br>
              <a:rPr lang="en-US" altLang="zh-CN" sz="2000" dirty="0"/>
            </a:b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18102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28" y="6166888"/>
            <a:ext cx="8547133" cy="461665"/>
          </a:xfrm>
          <a:prstGeom prst="rect">
            <a:avLst/>
          </a:prstGeom>
          <a:noFill/>
        </p:spPr>
        <p:txBody>
          <a:bodyPr wrap="square">
            <a:spAutoFit/>
          </a:bodyPr>
          <a:lstStyle/>
          <a:p>
            <a:pPr marL="0" lvl="1" algn="ctr">
              <a:tabLst>
                <a:tab pos="758594" algn="l"/>
              </a:tabLst>
            </a:pPr>
            <a:r>
              <a:rPr lang="en-US" altLang="zh-CN" sz="1200" b="0" i="0" dirty="0">
                <a:solidFill>
                  <a:srgbClr val="222222"/>
                </a:solidFill>
                <a:effectLst/>
                <a:latin typeface="Times New Roman" panose="02020603050405020304" pitchFamily="18" charset="0"/>
                <a:cs typeface="Times New Roman" panose="02020603050405020304" pitchFamily="18" charset="0"/>
              </a:rPr>
              <a:t>Zheng, Lulu, et al. "Episodic multi-agent reinforcement learning with curiosity-driven exploration." </a:t>
            </a:r>
            <a:r>
              <a:rPr lang="en-US" altLang="zh-CN" sz="1200" b="0" i="1" dirty="0">
                <a:solidFill>
                  <a:srgbClr val="222222"/>
                </a:solidFill>
                <a:effectLst/>
                <a:latin typeface="Times New Roman" panose="02020603050405020304" pitchFamily="18" charset="0"/>
                <a:cs typeface="Times New Roman" panose="02020603050405020304" pitchFamily="18" charset="0"/>
              </a:rPr>
              <a:t>Advances in Neural Information Processing Systems</a:t>
            </a:r>
            <a:r>
              <a:rPr lang="en-US" altLang="zh-CN" sz="1200" b="0" i="0" dirty="0">
                <a:solidFill>
                  <a:srgbClr val="222222"/>
                </a:solidFill>
                <a:effectLst/>
                <a:latin typeface="Times New Roman" panose="02020603050405020304" pitchFamily="18" charset="0"/>
                <a:cs typeface="Times New Roman" panose="02020603050405020304" pitchFamily="18" charset="0"/>
              </a:rPr>
              <a:t> 34 (2021): 3757-3769.</a:t>
            </a:r>
            <a:endParaRPr lang="en-US" altLang="zh-CN" sz="7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200689F1-6698-4D89-A5DD-F925414056CE}"/>
              </a:ext>
            </a:extLst>
          </p:cNvPr>
          <p:cNvSpPr/>
          <p:nvPr/>
        </p:nvSpPr>
        <p:spPr>
          <a:xfrm>
            <a:off x="153228" y="928283"/>
            <a:ext cx="8977816" cy="5139869"/>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EMC</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Main idea</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Utilizing the value factorization of the state-of-the-art multi-agent Q-learning approaches and defining the prediction errors of individual Q-value functions as intrinsic reward </a:t>
            </a:r>
          </a:p>
          <a:p>
            <a:pPr marL="1714500" lvl="3"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it provides </a:t>
            </a:r>
            <a:r>
              <a:rPr lang="en-US" altLang="zh-CN" dirty="0">
                <a:solidFill>
                  <a:srgbClr val="FF0000"/>
                </a:solidFill>
                <a:latin typeface="Times New Roman" panose="02020603050405020304" pitchFamily="18" charset="0"/>
                <a:cs typeface="Times New Roman" panose="02020603050405020304" pitchFamily="18" charset="0"/>
              </a:rPr>
              <a:t>a novelty measure of joint observation histories </a:t>
            </a:r>
            <a:r>
              <a:rPr lang="en-US" altLang="zh-CN" dirty="0">
                <a:latin typeface="Times New Roman" panose="02020603050405020304" pitchFamily="18" charset="0"/>
                <a:cs typeface="Times New Roman" panose="02020603050405020304" pitchFamily="18" charset="0"/>
              </a:rPr>
              <a:t>with scalability because individual Q-values are latent embeddings of observation histories in factorized multi-agent Q-learning </a:t>
            </a:r>
          </a:p>
          <a:p>
            <a:pPr marL="1714500" lvl="3"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it </a:t>
            </a:r>
            <a:r>
              <a:rPr lang="en-US" altLang="zh-CN" dirty="0">
                <a:solidFill>
                  <a:srgbClr val="FF0000"/>
                </a:solidFill>
                <a:latin typeface="Times New Roman" panose="02020603050405020304" pitchFamily="18" charset="0"/>
                <a:cs typeface="Times New Roman" panose="02020603050405020304" pitchFamily="18" charset="0"/>
              </a:rPr>
              <a:t>captures the influence from other agents</a:t>
            </a:r>
            <a:r>
              <a:rPr lang="en-US" altLang="zh-CN" dirty="0">
                <a:latin typeface="Times New Roman" panose="02020603050405020304" pitchFamily="18" charset="0"/>
                <a:cs typeface="Times New Roman" panose="02020603050405020304" pitchFamily="18" charset="0"/>
              </a:rPr>
              <a:t> due to the implicit credit assignment from global reward signal during centralized training, and biases exploration into promising states where strong interdependence may lie between agents. </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Augmenting factorized multi-agent reinforcement learning with episodic memory </a:t>
            </a:r>
          </a:p>
          <a:p>
            <a:pPr marL="1714500" lvl="3"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This memory </a:t>
            </a:r>
            <a:r>
              <a:rPr lang="en-US" altLang="zh-CN" dirty="0">
                <a:solidFill>
                  <a:srgbClr val="FF0000"/>
                </a:solidFill>
                <a:latin typeface="Times New Roman" panose="02020603050405020304" pitchFamily="18" charset="0"/>
                <a:cs typeface="Times New Roman" panose="02020603050405020304" pitchFamily="18" charset="0"/>
              </a:rPr>
              <a:t>stores and regularly updates the best returns for explored states</a:t>
            </a:r>
            <a:r>
              <a:rPr lang="en-US" altLang="zh-CN" dirty="0">
                <a:latin typeface="Times New Roman" panose="02020603050405020304" pitchFamily="18" charset="0"/>
                <a:cs typeface="Times New Roman" panose="02020603050405020304" pitchFamily="18" charset="0"/>
              </a:rPr>
              <a:t>. </a:t>
            </a:r>
          </a:p>
          <a:p>
            <a:pPr marL="1714500" lvl="3" indent="-34290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Allowing fast latching onto past successful experience trajectories collected by curiosity-driven exploration and greatly improving learning efficiency </a:t>
            </a:r>
          </a:p>
        </p:txBody>
      </p:sp>
    </p:spTree>
    <p:extLst>
      <p:ext uri="{BB962C8B-B14F-4D97-AF65-F5344CB8AC3E}">
        <p14:creationId xmlns:p14="http://schemas.microsoft.com/office/powerpoint/2010/main" val="237899269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0" name="矩形 9">
            <a:extLst>
              <a:ext uri="{FF2B5EF4-FFF2-40B4-BE49-F238E27FC236}">
                <a16:creationId xmlns:a16="http://schemas.microsoft.com/office/drawing/2014/main" id="{2D6A17D1-E0B3-4456-BAA7-714908559460}"/>
              </a:ext>
            </a:extLst>
          </p:cNvPr>
          <p:cNvSpPr/>
          <p:nvPr/>
        </p:nvSpPr>
        <p:spPr>
          <a:xfrm>
            <a:off x="153229" y="926223"/>
            <a:ext cx="8333045" cy="4154984"/>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EMC</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Curiosity-Driven Exploration by Predicting Individual Q-values </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Intrinsic reward</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Updating equation</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Episodic Memory</a:t>
            </a:r>
          </a:p>
          <a:p>
            <a:pPr marL="1257300" lvl="2"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Updating equation</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1679425-C681-0566-F56F-411A9A448C7F}"/>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b="0" i="0" dirty="0">
                <a:solidFill>
                  <a:srgbClr val="222222"/>
                </a:solidFill>
                <a:effectLst/>
                <a:latin typeface="Times New Roman" panose="02020603050405020304" pitchFamily="18" charset="0"/>
                <a:cs typeface="Times New Roman" panose="02020603050405020304" pitchFamily="18" charset="0"/>
              </a:rPr>
              <a:t>Zheng, Lulu, et al. "Episodic multi-agent reinforcement learning with curiosity-driven exploration." </a:t>
            </a:r>
            <a:r>
              <a:rPr lang="en-US" altLang="zh-CN" sz="1200" b="0" i="1" dirty="0">
                <a:solidFill>
                  <a:srgbClr val="222222"/>
                </a:solidFill>
                <a:effectLst/>
                <a:latin typeface="Times New Roman" panose="02020603050405020304" pitchFamily="18" charset="0"/>
                <a:cs typeface="Times New Roman" panose="02020603050405020304" pitchFamily="18" charset="0"/>
              </a:rPr>
              <a:t>Advances in Neural Information Processing Systems</a:t>
            </a:r>
            <a:r>
              <a:rPr lang="en-US" altLang="zh-CN" sz="1200" b="0" i="0" dirty="0">
                <a:solidFill>
                  <a:srgbClr val="222222"/>
                </a:solidFill>
                <a:effectLst/>
                <a:latin typeface="Times New Roman" panose="02020603050405020304" pitchFamily="18" charset="0"/>
                <a:cs typeface="Times New Roman" panose="02020603050405020304" pitchFamily="18" charset="0"/>
              </a:rPr>
              <a:t> 34 (2021): 3757-3769.</a:t>
            </a:r>
            <a:endParaRPr lang="en-US" altLang="zh-CN" sz="7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96215641-DB72-FC7F-35BD-641935930B4D}"/>
              </a:ext>
            </a:extLst>
          </p:cNvPr>
          <p:cNvPicPr>
            <a:picLocks noChangeAspect="1"/>
          </p:cNvPicPr>
          <p:nvPr/>
        </p:nvPicPr>
        <p:blipFill>
          <a:blip r:embed="rId3"/>
          <a:stretch>
            <a:fillRect/>
          </a:stretch>
        </p:blipFill>
        <p:spPr>
          <a:xfrm>
            <a:off x="2902755" y="1958885"/>
            <a:ext cx="3337849" cy="640135"/>
          </a:xfrm>
          <a:prstGeom prst="rect">
            <a:avLst/>
          </a:prstGeom>
        </p:spPr>
      </p:pic>
      <p:pic>
        <p:nvPicPr>
          <p:cNvPr id="11" name="图片 10">
            <a:extLst>
              <a:ext uri="{FF2B5EF4-FFF2-40B4-BE49-F238E27FC236}">
                <a16:creationId xmlns:a16="http://schemas.microsoft.com/office/drawing/2014/main" id="{B4203209-D39C-07E4-048A-019B0F5D1B1E}"/>
              </a:ext>
            </a:extLst>
          </p:cNvPr>
          <p:cNvPicPr>
            <a:picLocks noChangeAspect="1"/>
          </p:cNvPicPr>
          <p:nvPr/>
        </p:nvPicPr>
        <p:blipFill>
          <a:blip r:embed="rId4"/>
          <a:stretch>
            <a:fillRect/>
          </a:stretch>
        </p:blipFill>
        <p:spPr>
          <a:xfrm>
            <a:off x="2201653" y="2936971"/>
            <a:ext cx="4740051" cy="541067"/>
          </a:xfrm>
          <a:prstGeom prst="rect">
            <a:avLst/>
          </a:prstGeom>
        </p:spPr>
      </p:pic>
      <p:pic>
        <p:nvPicPr>
          <p:cNvPr id="17" name="图片 16">
            <a:extLst>
              <a:ext uri="{FF2B5EF4-FFF2-40B4-BE49-F238E27FC236}">
                <a16:creationId xmlns:a16="http://schemas.microsoft.com/office/drawing/2014/main" id="{DC2BF729-AB14-B3D9-5F36-2D526B9CDAFD}"/>
              </a:ext>
            </a:extLst>
          </p:cNvPr>
          <p:cNvPicPr>
            <a:picLocks noChangeAspect="1"/>
          </p:cNvPicPr>
          <p:nvPr/>
        </p:nvPicPr>
        <p:blipFill>
          <a:blip r:embed="rId5"/>
          <a:stretch>
            <a:fillRect/>
          </a:stretch>
        </p:blipFill>
        <p:spPr>
          <a:xfrm>
            <a:off x="2338733" y="3551946"/>
            <a:ext cx="4176122" cy="228620"/>
          </a:xfrm>
          <a:prstGeom prst="rect">
            <a:avLst/>
          </a:prstGeom>
        </p:spPr>
      </p:pic>
      <p:pic>
        <p:nvPicPr>
          <p:cNvPr id="19" name="图片 18">
            <a:extLst>
              <a:ext uri="{FF2B5EF4-FFF2-40B4-BE49-F238E27FC236}">
                <a16:creationId xmlns:a16="http://schemas.microsoft.com/office/drawing/2014/main" id="{B3CCD248-AE27-015C-9A6F-684D8D4CBF17}"/>
              </a:ext>
            </a:extLst>
          </p:cNvPr>
          <p:cNvPicPr>
            <a:picLocks noChangeAspect="1"/>
          </p:cNvPicPr>
          <p:nvPr/>
        </p:nvPicPr>
        <p:blipFill>
          <a:blip r:embed="rId6"/>
          <a:stretch>
            <a:fillRect/>
          </a:stretch>
        </p:blipFill>
        <p:spPr>
          <a:xfrm>
            <a:off x="1805378" y="4678115"/>
            <a:ext cx="5532599" cy="617273"/>
          </a:xfrm>
          <a:prstGeom prst="rect">
            <a:avLst/>
          </a:prstGeom>
        </p:spPr>
      </p:pic>
      <p:pic>
        <p:nvPicPr>
          <p:cNvPr id="21" name="图片 20">
            <a:extLst>
              <a:ext uri="{FF2B5EF4-FFF2-40B4-BE49-F238E27FC236}">
                <a16:creationId xmlns:a16="http://schemas.microsoft.com/office/drawing/2014/main" id="{60D11264-6E04-3FF7-E722-6433723A4EB1}"/>
              </a:ext>
            </a:extLst>
          </p:cNvPr>
          <p:cNvPicPr>
            <a:picLocks noChangeAspect="1"/>
          </p:cNvPicPr>
          <p:nvPr/>
        </p:nvPicPr>
        <p:blipFill>
          <a:blip r:embed="rId7"/>
          <a:stretch>
            <a:fillRect/>
          </a:stretch>
        </p:blipFill>
        <p:spPr>
          <a:xfrm>
            <a:off x="1128640" y="5299173"/>
            <a:ext cx="7011008" cy="815411"/>
          </a:xfrm>
          <a:prstGeom prst="rect">
            <a:avLst/>
          </a:prstGeom>
        </p:spPr>
      </p:pic>
    </p:spTree>
    <p:extLst>
      <p:ext uri="{BB962C8B-B14F-4D97-AF65-F5344CB8AC3E}">
        <p14:creationId xmlns:p14="http://schemas.microsoft.com/office/powerpoint/2010/main" val="19142550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7" name="矩形 6">
            <a:extLst>
              <a:ext uri="{FF2B5EF4-FFF2-40B4-BE49-F238E27FC236}">
                <a16:creationId xmlns:a16="http://schemas.microsoft.com/office/drawing/2014/main" id="{99D3F10E-C06E-4185-9DD7-23960D20184A}"/>
              </a:ext>
            </a:extLst>
          </p:cNvPr>
          <p:cNvSpPr/>
          <p:nvPr/>
        </p:nvSpPr>
        <p:spPr>
          <a:xfrm>
            <a:off x="153229" y="926223"/>
            <a:ext cx="8990771" cy="769441"/>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EMC</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Architecture  </a:t>
            </a:r>
            <a:endParaRPr lang="en-US" altLang="zh-CN" sz="2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9C11D24-B558-43D4-5992-1B682DC7029F}"/>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b="0" i="0" dirty="0">
                <a:solidFill>
                  <a:srgbClr val="222222"/>
                </a:solidFill>
                <a:effectLst/>
                <a:latin typeface="Times New Roman" panose="02020603050405020304" pitchFamily="18" charset="0"/>
                <a:cs typeface="Times New Roman" panose="02020603050405020304" pitchFamily="18" charset="0"/>
              </a:rPr>
              <a:t>Zheng, Lulu, et al. "Episodic multi-agent reinforcement learning with curiosity-driven exploration." </a:t>
            </a:r>
            <a:r>
              <a:rPr lang="en-US" altLang="zh-CN" sz="1200" b="0" i="1" dirty="0">
                <a:solidFill>
                  <a:srgbClr val="222222"/>
                </a:solidFill>
                <a:effectLst/>
                <a:latin typeface="Times New Roman" panose="02020603050405020304" pitchFamily="18" charset="0"/>
                <a:cs typeface="Times New Roman" panose="02020603050405020304" pitchFamily="18" charset="0"/>
              </a:rPr>
              <a:t>Advances in Neural Information Processing Systems</a:t>
            </a:r>
            <a:r>
              <a:rPr lang="en-US" altLang="zh-CN" sz="1200" b="0" i="0" dirty="0">
                <a:solidFill>
                  <a:srgbClr val="222222"/>
                </a:solidFill>
                <a:effectLst/>
                <a:latin typeface="Times New Roman" panose="02020603050405020304" pitchFamily="18" charset="0"/>
                <a:cs typeface="Times New Roman" panose="02020603050405020304" pitchFamily="18" charset="0"/>
              </a:rPr>
              <a:t> 34 (2021): 3757-3769.</a:t>
            </a:r>
            <a:endParaRPr lang="en-US" altLang="zh-CN" sz="7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3B95D18-76EE-8556-4F1A-1D8E563C9FED}"/>
              </a:ext>
            </a:extLst>
          </p:cNvPr>
          <p:cNvPicPr>
            <a:picLocks noChangeAspect="1"/>
          </p:cNvPicPr>
          <p:nvPr/>
        </p:nvPicPr>
        <p:blipFill>
          <a:blip r:embed="rId3"/>
          <a:stretch>
            <a:fillRect/>
          </a:stretch>
        </p:blipFill>
        <p:spPr>
          <a:xfrm>
            <a:off x="818942" y="2242709"/>
            <a:ext cx="7346317" cy="3314987"/>
          </a:xfrm>
          <a:prstGeom prst="rect">
            <a:avLst/>
          </a:prstGeom>
        </p:spPr>
      </p:pic>
    </p:spTree>
    <p:extLst>
      <p:ext uri="{BB962C8B-B14F-4D97-AF65-F5344CB8AC3E}">
        <p14:creationId xmlns:p14="http://schemas.microsoft.com/office/powerpoint/2010/main" val="2691002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7" name="矩形 6">
            <a:extLst>
              <a:ext uri="{FF2B5EF4-FFF2-40B4-BE49-F238E27FC236}">
                <a16:creationId xmlns:a16="http://schemas.microsoft.com/office/drawing/2014/main" id="{99D3F10E-C06E-4185-9DD7-23960D20184A}"/>
              </a:ext>
            </a:extLst>
          </p:cNvPr>
          <p:cNvSpPr/>
          <p:nvPr/>
        </p:nvSpPr>
        <p:spPr>
          <a:xfrm>
            <a:off x="153229" y="926223"/>
            <a:ext cx="8990771" cy="769441"/>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EMC</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Performance  </a:t>
            </a:r>
            <a:endParaRPr lang="en-US" altLang="zh-CN" sz="2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45A4C65-047B-8AEE-5F6C-87B1166D3CD6}"/>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b="0" i="0" dirty="0">
                <a:solidFill>
                  <a:srgbClr val="222222"/>
                </a:solidFill>
                <a:effectLst/>
                <a:latin typeface="Times New Roman" panose="02020603050405020304" pitchFamily="18" charset="0"/>
                <a:cs typeface="Times New Roman" panose="02020603050405020304" pitchFamily="18" charset="0"/>
              </a:rPr>
              <a:t>Zheng, Lulu, et al. "Episodic multi-agent reinforcement learning with curiosity-driven exploration." </a:t>
            </a:r>
            <a:r>
              <a:rPr lang="en-US" altLang="zh-CN" sz="1200" b="0" i="1" dirty="0">
                <a:solidFill>
                  <a:srgbClr val="222222"/>
                </a:solidFill>
                <a:effectLst/>
                <a:latin typeface="Times New Roman" panose="02020603050405020304" pitchFamily="18" charset="0"/>
                <a:cs typeface="Times New Roman" panose="02020603050405020304" pitchFamily="18" charset="0"/>
              </a:rPr>
              <a:t>Advances in Neural Information Processing Systems</a:t>
            </a:r>
            <a:r>
              <a:rPr lang="en-US" altLang="zh-CN" sz="1200" b="0" i="0" dirty="0">
                <a:solidFill>
                  <a:srgbClr val="222222"/>
                </a:solidFill>
                <a:effectLst/>
                <a:latin typeface="Times New Roman" panose="02020603050405020304" pitchFamily="18" charset="0"/>
                <a:cs typeface="Times New Roman" panose="02020603050405020304" pitchFamily="18" charset="0"/>
              </a:rPr>
              <a:t> 34 (2021): 3757-3769.</a:t>
            </a:r>
            <a:endParaRPr lang="en-US" altLang="zh-CN" sz="7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9FD3F08-180D-B532-CF0F-C30F6729182E}"/>
              </a:ext>
            </a:extLst>
          </p:cNvPr>
          <p:cNvPicPr>
            <a:picLocks noChangeAspect="1"/>
          </p:cNvPicPr>
          <p:nvPr/>
        </p:nvPicPr>
        <p:blipFill>
          <a:blip r:embed="rId3"/>
          <a:stretch>
            <a:fillRect/>
          </a:stretch>
        </p:blipFill>
        <p:spPr>
          <a:xfrm>
            <a:off x="814696" y="1695663"/>
            <a:ext cx="7513971" cy="4416295"/>
          </a:xfrm>
          <a:prstGeom prst="rect">
            <a:avLst/>
          </a:prstGeom>
        </p:spPr>
      </p:pic>
    </p:spTree>
    <p:extLst>
      <p:ext uri="{BB962C8B-B14F-4D97-AF65-F5344CB8AC3E}">
        <p14:creationId xmlns:p14="http://schemas.microsoft.com/office/powerpoint/2010/main" val="263106975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Exploration in single-agent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7" name="矩形 6">
            <a:extLst>
              <a:ext uri="{FF2B5EF4-FFF2-40B4-BE49-F238E27FC236}">
                <a16:creationId xmlns:a16="http://schemas.microsoft.com/office/drawing/2014/main" id="{99D3F10E-C06E-4185-9DD7-23960D20184A}"/>
              </a:ext>
            </a:extLst>
          </p:cNvPr>
          <p:cNvSpPr/>
          <p:nvPr/>
        </p:nvSpPr>
        <p:spPr>
          <a:xfrm>
            <a:off x="153229" y="926223"/>
            <a:ext cx="8990771" cy="769441"/>
          </a:xfrm>
          <a:prstGeom prst="rect">
            <a:avLst/>
          </a:prstGeom>
        </p:spPr>
        <p:txBody>
          <a:bodyPr wrap="square">
            <a:spAutoFit/>
          </a:bodyPr>
          <a:lstStyle/>
          <a:p>
            <a:pPr marL="342900" indent="-342900">
              <a:buFont typeface="Wingdings" panose="05000000000000000000" pitchFamily="2" charset="2"/>
              <a:buChar char="p"/>
            </a:pPr>
            <a:r>
              <a:rPr lang="en-US" altLang="zh-CN" sz="2400" dirty="0">
                <a:solidFill>
                  <a:srgbClr val="FF0000"/>
                </a:solidFill>
                <a:latin typeface="Times New Roman" panose="02020603050405020304" pitchFamily="18" charset="0"/>
                <a:cs typeface="Times New Roman" panose="02020603050405020304" pitchFamily="18" charset="0"/>
              </a:rPr>
              <a:t>EMC</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Performance  </a:t>
            </a:r>
            <a:endParaRPr lang="en-US" altLang="zh-CN" sz="2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45A4C65-047B-8AEE-5F6C-87B1166D3CD6}"/>
              </a:ext>
            </a:extLst>
          </p:cNvPr>
          <p:cNvSpPr txBox="1"/>
          <p:nvPr/>
        </p:nvSpPr>
        <p:spPr>
          <a:xfrm>
            <a:off x="153228" y="6104742"/>
            <a:ext cx="8547133" cy="461665"/>
          </a:xfrm>
          <a:prstGeom prst="rect">
            <a:avLst/>
          </a:prstGeom>
          <a:noFill/>
        </p:spPr>
        <p:txBody>
          <a:bodyPr wrap="square">
            <a:spAutoFit/>
          </a:bodyPr>
          <a:lstStyle/>
          <a:p>
            <a:pPr marL="0" lvl="1" algn="ctr">
              <a:tabLst>
                <a:tab pos="758594" algn="l"/>
              </a:tabLst>
            </a:pPr>
            <a:r>
              <a:rPr lang="en-US" altLang="zh-CN" sz="1200" b="0" i="0" dirty="0">
                <a:solidFill>
                  <a:srgbClr val="222222"/>
                </a:solidFill>
                <a:effectLst/>
                <a:latin typeface="Times New Roman" panose="02020603050405020304" pitchFamily="18" charset="0"/>
                <a:cs typeface="Times New Roman" panose="02020603050405020304" pitchFamily="18" charset="0"/>
              </a:rPr>
              <a:t>Zheng, Lulu, et al. "Episodic multi-agent reinforcement learning with curiosity-driven exploration." </a:t>
            </a:r>
            <a:r>
              <a:rPr lang="en-US" altLang="zh-CN" sz="1200" b="0" i="1" dirty="0">
                <a:solidFill>
                  <a:srgbClr val="222222"/>
                </a:solidFill>
                <a:effectLst/>
                <a:latin typeface="Times New Roman" panose="02020603050405020304" pitchFamily="18" charset="0"/>
                <a:cs typeface="Times New Roman" panose="02020603050405020304" pitchFamily="18" charset="0"/>
              </a:rPr>
              <a:t>Advances in Neural Information Processing Systems</a:t>
            </a:r>
            <a:r>
              <a:rPr lang="en-US" altLang="zh-CN" sz="1200" b="0" i="0" dirty="0">
                <a:solidFill>
                  <a:srgbClr val="222222"/>
                </a:solidFill>
                <a:effectLst/>
                <a:latin typeface="Times New Roman" panose="02020603050405020304" pitchFamily="18" charset="0"/>
                <a:cs typeface="Times New Roman" panose="02020603050405020304" pitchFamily="18" charset="0"/>
              </a:rPr>
              <a:t> 34 (2021): 3757-3769.</a:t>
            </a:r>
            <a:endParaRPr lang="en-US" altLang="zh-CN" sz="7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7622322-54F2-9F95-3E8A-2D9B3C0A0289}"/>
              </a:ext>
            </a:extLst>
          </p:cNvPr>
          <p:cNvPicPr>
            <a:picLocks noChangeAspect="1"/>
          </p:cNvPicPr>
          <p:nvPr/>
        </p:nvPicPr>
        <p:blipFill>
          <a:blip r:embed="rId3"/>
          <a:stretch>
            <a:fillRect/>
          </a:stretch>
        </p:blipFill>
        <p:spPr>
          <a:xfrm>
            <a:off x="880536" y="1790581"/>
            <a:ext cx="7521592" cy="2110923"/>
          </a:xfrm>
          <a:prstGeom prst="rect">
            <a:avLst/>
          </a:prstGeom>
        </p:spPr>
      </p:pic>
      <p:pic>
        <p:nvPicPr>
          <p:cNvPr id="10" name="图片 9">
            <a:extLst>
              <a:ext uri="{FF2B5EF4-FFF2-40B4-BE49-F238E27FC236}">
                <a16:creationId xmlns:a16="http://schemas.microsoft.com/office/drawing/2014/main" id="{6E8F28EE-AF55-9F37-DC69-A32332EED930}"/>
              </a:ext>
            </a:extLst>
          </p:cNvPr>
          <p:cNvPicPr>
            <a:picLocks noChangeAspect="1"/>
          </p:cNvPicPr>
          <p:nvPr/>
        </p:nvPicPr>
        <p:blipFill>
          <a:blip r:embed="rId4"/>
          <a:stretch>
            <a:fillRect/>
          </a:stretch>
        </p:blipFill>
        <p:spPr>
          <a:xfrm>
            <a:off x="1003645" y="3951472"/>
            <a:ext cx="7460627" cy="2103302"/>
          </a:xfrm>
          <a:prstGeom prst="rect">
            <a:avLst/>
          </a:prstGeom>
        </p:spPr>
      </p:pic>
    </p:spTree>
    <p:extLst>
      <p:ext uri="{BB962C8B-B14F-4D97-AF65-F5344CB8AC3E}">
        <p14:creationId xmlns:p14="http://schemas.microsoft.com/office/powerpoint/2010/main" val="81424944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85679"/>
            <a:ext cx="9144000" cy="2604304"/>
          </a:xfrm>
          <a:prstGeom prst="rect">
            <a:avLst/>
          </a:prstGeom>
          <a:solidFill>
            <a:srgbClr val="095200"/>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algn="r" fontAlgn="base">
              <a:spcBef>
                <a:spcPct val="0"/>
              </a:spcBef>
              <a:spcAft>
                <a:spcPct val="0"/>
              </a:spcAft>
            </a:pPr>
            <a:endParaRPr lang="zh-CN" altLang="en-US" sz="1650">
              <a:latin typeface="Tahoma" panose="020B0604030504040204" pitchFamily="34" charset="0"/>
            </a:endParaRPr>
          </a:p>
        </p:txBody>
      </p:sp>
      <p:sp>
        <p:nvSpPr>
          <p:cNvPr id="6" name="椭圆 5"/>
          <p:cNvSpPr/>
          <p:nvPr/>
        </p:nvSpPr>
        <p:spPr bwMode="auto">
          <a:xfrm>
            <a:off x="3803732" y="1734077"/>
            <a:ext cx="1536539" cy="1536539"/>
          </a:xfrm>
          <a:prstGeom prst="ellipse">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algn="r" fontAlgn="base">
              <a:spcBef>
                <a:spcPct val="0"/>
              </a:spcBef>
              <a:spcAft>
                <a:spcPct val="0"/>
              </a:spcAft>
            </a:pPr>
            <a:endParaRPr lang="zh-CN" altLang="en-US" sz="1650">
              <a:latin typeface="Tahoma" panose="020B0604030504040204" pitchFamily="34" charset="0"/>
            </a:endParaRPr>
          </a:p>
        </p:txBody>
      </p:sp>
      <p:sp>
        <p:nvSpPr>
          <p:cNvPr id="14" name="矩形 13"/>
          <p:cNvSpPr/>
          <p:nvPr/>
        </p:nvSpPr>
        <p:spPr>
          <a:xfrm>
            <a:off x="3245521" y="3365127"/>
            <a:ext cx="2651688" cy="840230"/>
          </a:xfrm>
          <a:prstGeom prst="rect">
            <a:avLst/>
          </a:prstGeom>
          <a:noFill/>
        </p:spPr>
        <p:txBody>
          <a:bodyPr wrap="none">
            <a:spAutoFit/>
          </a:bodyPr>
          <a:lstStyle/>
          <a:p>
            <a:pPr algn="ctr" eaLnBrk="0" fontAlgn="base" hangingPunct="0">
              <a:spcBef>
                <a:spcPct val="0"/>
              </a:spcBef>
              <a:spcAft>
                <a:spcPct val="0"/>
              </a:spcAft>
              <a:defRPr/>
            </a:pPr>
            <a:r>
              <a:rPr lang="zh-CN" altLang="en-US" sz="4860" b="1" spc="50" dirty="0">
                <a:ln w="0"/>
                <a:solidFill>
                  <a:srgbClr val="095200"/>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  谢 谢！</a:t>
            </a:r>
          </a:p>
        </p:txBody>
      </p:sp>
      <p:sp>
        <p:nvSpPr>
          <p:cNvPr id="9" name="文本框 11"/>
          <p:cNvSpPr txBox="1"/>
          <p:nvPr/>
        </p:nvSpPr>
        <p:spPr>
          <a:xfrm>
            <a:off x="2663388" y="5297633"/>
            <a:ext cx="3815955" cy="414020"/>
          </a:xfrm>
          <a:prstGeom prst="rect">
            <a:avLst/>
          </a:prstGeom>
          <a:noFill/>
          <a:ln w="9525">
            <a:noFill/>
          </a:ln>
        </p:spPr>
        <p:txBody>
          <a:bodyPr wrap="square" anchor="t">
            <a:spAutoFit/>
          </a:bodyPr>
          <a:lstStyle/>
          <a:p>
            <a:pPr algn="ctr"/>
            <a:r>
              <a:rPr lang="zh-CN" altLang="en-US" sz="2100" dirty="0">
                <a:solidFill>
                  <a:srgbClr val="453D3A"/>
                </a:solidFill>
                <a:latin typeface="Verdana" panose="020B0604030504040204" pitchFamily="34" charset="0"/>
                <a:ea typeface="微软雅黑" panose="020B0503020204020204" pitchFamily="34" charset="-122"/>
              </a:rPr>
              <a:t>中山大学计算机学院</a:t>
            </a:r>
            <a:endParaRPr lang="en-US" altLang="zh-CN" sz="2100" dirty="0">
              <a:solidFill>
                <a:srgbClr val="453D3A"/>
              </a:solidFill>
              <a:latin typeface="Verdana" panose="020B0604030504040204" pitchFamily="34" charset="0"/>
              <a:ea typeface="微软雅黑" panose="020B0503020204020204" pitchFamily="34" charset="-122"/>
            </a:endParaRPr>
          </a:p>
        </p:txBody>
      </p:sp>
      <p:pic>
        <p:nvPicPr>
          <p:cNvPr id="18" name="图片 17" descr="图片1"/>
          <p:cNvPicPr>
            <a:picLocks noChangeAspect="1"/>
          </p:cNvPicPr>
          <p:nvPr/>
        </p:nvPicPr>
        <p:blipFill>
          <a:blip r:embed="rId2"/>
          <a:stretch>
            <a:fillRect/>
          </a:stretch>
        </p:blipFill>
        <p:spPr>
          <a:xfrm>
            <a:off x="3855085" y="1786255"/>
            <a:ext cx="1432560" cy="1432560"/>
          </a:xfrm>
          <a:prstGeom prst="rect">
            <a:avLst/>
          </a:prstGeom>
        </p:spPr>
      </p:pic>
      <p:sp>
        <p:nvSpPr>
          <p:cNvPr id="4" name="文本框 3"/>
          <p:cNvSpPr txBox="1"/>
          <p:nvPr/>
        </p:nvSpPr>
        <p:spPr>
          <a:xfrm>
            <a:off x="266065" y="666251"/>
            <a:ext cx="8610600" cy="646331"/>
          </a:xfrm>
          <a:prstGeom prst="rect">
            <a:avLst/>
          </a:prstGeom>
          <a:noFill/>
        </p:spPr>
        <p:txBody>
          <a:bodyPr wrap="square" rtlCol="0">
            <a:spAutoFit/>
          </a:bodyPr>
          <a:lstStyle/>
          <a:p>
            <a:pPr algn="ctr"/>
            <a:r>
              <a:rPr kumimoji="1" lang="en-US" altLang="zh-CN" sz="3600" b="1" dirty="0">
                <a:solidFill>
                  <a:schemeClr val="bg1"/>
                </a:solidFill>
                <a:latin typeface="微软雅黑" panose="020B0503020204020204" pitchFamily="34" charset="-122"/>
                <a:ea typeface="微软雅黑" panose="020B0503020204020204" pitchFamily="34" charset="-122"/>
              </a:rPr>
              <a:t>Deep Reinforcement Learning</a:t>
            </a:r>
            <a:endParaRPr kumimoji="1"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bwMode="auto">
          <a:xfrm>
            <a:off x="1024316" y="55741"/>
            <a:ext cx="1536539" cy="1536539"/>
          </a:xfrm>
          <a:prstGeom prst="ellipse">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650" b="0" i="0" u="none" strike="noStrike" cap="none" normalizeH="0" baseline="0">
              <a:ln>
                <a:noFill/>
              </a:ln>
              <a:solidFill>
                <a:schemeClr val="tx1"/>
              </a:solidFill>
              <a:effectLst/>
              <a:latin typeface="Tahoma" panose="020B0604030504040204" pitchFamily="34" charset="0"/>
            </a:endParaRPr>
          </a:p>
        </p:txBody>
      </p:sp>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Introduction of Exploration in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 name="矩形 3"/>
          <p:cNvSpPr/>
          <p:nvPr/>
        </p:nvSpPr>
        <p:spPr>
          <a:xfrm>
            <a:off x="153230" y="926223"/>
            <a:ext cx="8634510" cy="4585871"/>
          </a:xfrm>
          <a:prstGeom prst="rect">
            <a:avLst/>
          </a:prstGeom>
        </p:spPr>
        <p:txBody>
          <a:bodyPr wrap="square">
            <a:spAutoFit/>
          </a:bodyPr>
          <a:lstStyle/>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Challenge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Sample-inefficiency</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Millions of interactions</a:t>
            </a:r>
          </a:p>
          <a:p>
            <a:pPr marL="800100" lvl="1" indent="-342900">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How to efficiently explore the unknown environments and collect informative experiences that could benefit the policy learning most towards optimal ones</a:t>
            </a: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Complex environment</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Large state-action space</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Sparse or delayed rewards</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Noisy</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Long horizons</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Non-stationary</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Local- and global- exploration</a:t>
            </a: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49308FB7-FF86-4F03-998F-0522820557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5875" y="2590006"/>
            <a:ext cx="3437362" cy="1767094"/>
          </a:xfrm>
          <a:prstGeom prst="rect">
            <a:avLst/>
          </a:prstGeom>
        </p:spPr>
      </p:pic>
      <p:pic>
        <p:nvPicPr>
          <p:cNvPr id="10" name="图片 9">
            <a:extLst>
              <a:ext uri="{FF2B5EF4-FFF2-40B4-BE49-F238E27FC236}">
                <a16:creationId xmlns:a16="http://schemas.microsoft.com/office/drawing/2014/main" id="{DB13B2F9-A37C-441A-BE8B-820811399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704" y="4412505"/>
            <a:ext cx="2595703" cy="1916827"/>
          </a:xfrm>
          <a:prstGeom prst="rect">
            <a:avLst/>
          </a:prstGeom>
        </p:spPr>
      </p:pic>
    </p:spTree>
    <p:extLst>
      <p:ext uri="{BB962C8B-B14F-4D97-AF65-F5344CB8AC3E}">
        <p14:creationId xmlns:p14="http://schemas.microsoft.com/office/powerpoint/2010/main" val="15139994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Introduction of Exploration in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 name="矩形 3"/>
          <p:cNvSpPr/>
          <p:nvPr/>
        </p:nvSpPr>
        <p:spPr>
          <a:xfrm>
            <a:off x="153230" y="926223"/>
            <a:ext cx="5790370" cy="3785652"/>
          </a:xfrm>
          <a:prstGeom prst="rect">
            <a:avLst/>
          </a:prstGeom>
        </p:spPr>
        <p:txBody>
          <a:bodyPr wrap="square">
            <a:spAutoFit/>
          </a:bodyPr>
          <a:lstStyle/>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Example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Montezuma’s revenge</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Getting key = reward</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Opening door = reward</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Getting killed by skull = nothing (is it good ? bad?)</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Finishing the game only weakly correlates with rewarding events</a:t>
            </a: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We know what to do because we understand what these sprites mean!</a:t>
            </a:r>
          </a:p>
          <a:p>
            <a:pPr marL="342900" indent="-342900">
              <a:buFont typeface="Wingdings" panose="05000000000000000000" pitchFamily="2" charset="2"/>
              <a:buChar char="p"/>
            </a:pPr>
            <a:endParaRPr lang="en-US" altLang="zh-CN" sz="2400" dirty="0">
              <a:latin typeface="Times New Roman" panose="02020603050405020304" pitchFamily="18" charset="0"/>
              <a:cs typeface="Times New Roman" panose="02020603050405020304" pitchFamily="18" charset="0"/>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pic>
        <p:nvPicPr>
          <p:cNvPr id="11" name="object 3">
            <a:extLst>
              <a:ext uri="{FF2B5EF4-FFF2-40B4-BE49-F238E27FC236}">
                <a16:creationId xmlns:a16="http://schemas.microsoft.com/office/drawing/2014/main" id="{01B26A4C-AA2B-417E-8892-3CAA27E13E5B}"/>
              </a:ext>
            </a:extLst>
          </p:cNvPr>
          <p:cNvPicPr/>
          <p:nvPr/>
        </p:nvPicPr>
        <p:blipFill>
          <a:blip r:embed="rId3" cstate="print"/>
          <a:stretch>
            <a:fillRect/>
          </a:stretch>
        </p:blipFill>
        <p:spPr>
          <a:xfrm>
            <a:off x="6174980" y="926223"/>
            <a:ext cx="2591606" cy="3399148"/>
          </a:xfrm>
          <a:prstGeom prst="rect">
            <a:avLst/>
          </a:prstGeom>
        </p:spPr>
      </p:pic>
    </p:spTree>
    <p:extLst>
      <p:ext uri="{BB962C8B-B14F-4D97-AF65-F5344CB8AC3E}">
        <p14:creationId xmlns:p14="http://schemas.microsoft.com/office/powerpoint/2010/main" val="1637068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Introduction of Exploration in RL</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 name="矩形 3"/>
          <p:cNvSpPr/>
          <p:nvPr/>
        </p:nvSpPr>
        <p:spPr>
          <a:xfrm>
            <a:off x="153229" y="926223"/>
            <a:ext cx="8547133" cy="5626990"/>
          </a:xfrm>
          <a:prstGeom prst="rect">
            <a:avLst/>
          </a:prstGeom>
        </p:spPr>
        <p:txBody>
          <a:bodyPr wrap="square">
            <a:spAutoFit/>
          </a:bodyPr>
          <a:lstStyle/>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Two potential definitions of exploration problem</a:t>
            </a:r>
          </a:p>
          <a:p>
            <a:pPr marL="800100" marR="49530" lvl="1" indent="-342900">
              <a:lnSpc>
                <a:spcPts val="2590"/>
              </a:lnSpc>
              <a:spcBef>
                <a:spcPts val="575"/>
              </a:spcBef>
              <a:buFont typeface="Wingdings" panose="05000000000000000000" pitchFamily="2" charset="2"/>
              <a:buChar char="Ø"/>
              <a:tabLst>
                <a:tab pos="699135" algn="l"/>
              </a:tabLst>
            </a:pPr>
            <a:r>
              <a:rPr lang="en-US" altLang="zh-CN" sz="2000" dirty="0">
                <a:latin typeface="Times New Roman" panose="02020603050405020304" pitchFamily="18" charset="0"/>
                <a:cs typeface="Times New Roman" panose="02020603050405020304" pitchFamily="18" charset="0"/>
              </a:rPr>
              <a:t>How can an agent discover high-reward strategies that require a temporally extended sequence of complex behaviors that, individually, are not rewarding?</a:t>
            </a:r>
          </a:p>
          <a:p>
            <a:pPr marL="800100" marR="121920" lvl="1" indent="-342900">
              <a:lnSpc>
                <a:spcPts val="2590"/>
              </a:lnSpc>
              <a:spcBef>
                <a:spcPts val="505"/>
              </a:spcBef>
              <a:buFont typeface="Wingdings" panose="05000000000000000000" pitchFamily="2" charset="2"/>
              <a:buChar char="Ø"/>
              <a:tabLst>
                <a:tab pos="699135" algn="l"/>
              </a:tabLst>
            </a:pPr>
            <a:r>
              <a:rPr lang="en-US" altLang="zh-CN" sz="2000" dirty="0">
                <a:latin typeface="Times New Roman" panose="02020603050405020304" pitchFamily="18" charset="0"/>
                <a:cs typeface="Times New Roman" panose="02020603050405020304" pitchFamily="18" charset="0"/>
              </a:rPr>
              <a:t>How can an agent decide whether to attempt new behaviors (to discover ones with higher reward) or continue to do the best thing it knows so far?</a:t>
            </a: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Actually the same problem</a:t>
            </a:r>
          </a:p>
          <a:p>
            <a:pPr marL="800100" lvl="1" indent="-342900">
              <a:lnSpc>
                <a:spcPts val="2590"/>
              </a:lnSpc>
              <a:spcBef>
                <a:spcPts val="244"/>
              </a:spcBef>
              <a:buFont typeface="Wingdings" panose="05000000000000000000" pitchFamily="2" charset="2"/>
              <a:buChar char="Ø"/>
              <a:tabLst>
                <a:tab pos="699135" algn="l"/>
              </a:tabLst>
            </a:pPr>
            <a:r>
              <a:rPr lang="en-US" altLang="zh-CN" sz="2000" dirty="0">
                <a:latin typeface="Times New Roman" panose="02020603050405020304" pitchFamily="18" charset="0"/>
                <a:cs typeface="Times New Roman" panose="02020603050405020304" pitchFamily="18" charset="0"/>
              </a:rPr>
              <a:t>Exploitation: doing what you know will yield highest reward</a:t>
            </a:r>
          </a:p>
          <a:p>
            <a:pPr marL="800100" lvl="1" indent="-342900">
              <a:lnSpc>
                <a:spcPts val="2590"/>
              </a:lnSpc>
              <a:spcBef>
                <a:spcPts val="200"/>
              </a:spcBef>
              <a:buFont typeface="Wingdings" panose="05000000000000000000" pitchFamily="2" charset="2"/>
              <a:buChar char="Ø"/>
              <a:tabLst>
                <a:tab pos="699135" algn="l"/>
              </a:tabLst>
            </a:pPr>
            <a:r>
              <a:rPr lang="en-US" altLang="zh-CN" sz="2000" dirty="0">
                <a:latin typeface="Times New Roman" panose="02020603050405020304" pitchFamily="18" charset="0"/>
                <a:cs typeface="Times New Roman" panose="02020603050405020304" pitchFamily="18" charset="0"/>
              </a:rPr>
              <a:t>Exploration: doing things you haven’t done before, in the hopes of getting even higher reward</a:t>
            </a: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Exploration and exploitation examples</a:t>
            </a:r>
          </a:p>
          <a:p>
            <a:pPr marL="800100" marR="49530" lvl="1" indent="-342900">
              <a:lnSpc>
                <a:spcPts val="2590"/>
              </a:lnSpc>
              <a:spcBef>
                <a:spcPts val="575"/>
              </a:spcBef>
              <a:buFont typeface="Wingdings" panose="05000000000000000000" pitchFamily="2" charset="2"/>
              <a:buChar char="Ø"/>
              <a:tabLst>
                <a:tab pos="699135" algn="l"/>
              </a:tabLst>
            </a:pPr>
            <a:r>
              <a:rPr lang="en-US" altLang="zh-CN" sz="2000" dirty="0">
                <a:latin typeface="Times New Roman" panose="02020603050405020304" pitchFamily="18" charset="0"/>
                <a:cs typeface="Times New Roman" panose="02020603050405020304" pitchFamily="18" charset="0"/>
              </a:rPr>
              <a:t>Restaurant selection</a:t>
            </a:r>
            <a:endParaRPr lang="en-US" altLang="zh-CN" sz="2400" dirty="0">
              <a:latin typeface="Times New Roman" panose="02020603050405020304" pitchFamily="18" charset="0"/>
              <a:cs typeface="Times New Roman" panose="02020603050405020304" pitchFamily="18" charset="0"/>
            </a:endParaRPr>
          </a:p>
          <a:p>
            <a:pPr marL="1257300" marR="49530" lvl="2" indent="-342900">
              <a:lnSpc>
                <a:spcPts val="2590"/>
              </a:lnSpc>
              <a:spcBef>
                <a:spcPts val="575"/>
              </a:spcBef>
              <a:buFont typeface="Wingdings" panose="05000000000000000000" pitchFamily="2" charset="2"/>
              <a:buChar char="Ø"/>
              <a:tabLst>
                <a:tab pos="699135" algn="l"/>
              </a:tabLst>
            </a:pPr>
            <a:r>
              <a:rPr lang="en-US" altLang="zh-CN" sz="2000" dirty="0">
                <a:solidFill>
                  <a:schemeClr val="accent1"/>
                </a:solidFill>
                <a:latin typeface="Times New Roman" panose="02020603050405020304" pitchFamily="18" charset="0"/>
                <a:cs typeface="Times New Roman" panose="02020603050405020304" pitchFamily="18" charset="0"/>
              </a:rPr>
              <a:t>Exploitation</a:t>
            </a:r>
            <a:r>
              <a:rPr lang="en-US" altLang="zh-CN" sz="2000" dirty="0">
                <a:latin typeface="Times New Roman" panose="02020603050405020304" pitchFamily="18" charset="0"/>
                <a:cs typeface="Times New Roman" panose="02020603050405020304" pitchFamily="18" charset="0"/>
              </a:rPr>
              <a:t>: go to your favorite restaurant</a:t>
            </a:r>
          </a:p>
          <a:p>
            <a:pPr marL="1257300" marR="49530" lvl="2" indent="-342900">
              <a:lnSpc>
                <a:spcPts val="2590"/>
              </a:lnSpc>
              <a:spcBef>
                <a:spcPts val="575"/>
              </a:spcBef>
              <a:buFont typeface="Wingdings" panose="05000000000000000000" pitchFamily="2" charset="2"/>
              <a:buChar char="Ø"/>
              <a:tabLst>
                <a:tab pos="699135" algn="l"/>
              </a:tabLst>
            </a:pPr>
            <a:r>
              <a:rPr lang="en-US" altLang="zh-CN" sz="2000" dirty="0">
                <a:solidFill>
                  <a:srgbClr val="FF0000"/>
                </a:solidFill>
                <a:latin typeface="Times New Roman" panose="02020603050405020304" pitchFamily="18" charset="0"/>
                <a:cs typeface="Times New Roman" panose="02020603050405020304" pitchFamily="18" charset="0"/>
              </a:rPr>
              <a:t>Exploration</a:t>
            </a:r>
            <a:r>
              <a:rPr lang="en-US" altLang="zh-CN" sz="2000" dirty="0">
                <a:latin typeface="Times New Roman" panose="02020603050405020304" pitchFamily="18" charset="0"/>
                <a:cs typeface="Times New Roman" panose="02020603050405020304" pitchFamily="18" charset="0"/>
              </a:rPr>
              <a:t>: try to a new restaurant</a:t>
            </a:r>
          </a:p>
          <a:p>
            <a:pPr marL="800100" lvl="1" indent="-342900">
              <a:lnSpc>
                <a:spcPts val="2590"/>
              </a:lnSpc>
              <a:spcBef>
                <a:spcPts val="200"/>
              </a:spcBef>
              <a:buFont typeface="Wingdings" panose="05000000000000000000" pitchFamily="2" charset="2"/>
              <a:buChar char="Ø"/>
              <a:tabLst>
                <a:tab pos="699135" algn="l"/>
              </a:tabLst>
            </a:pPr>
            <a:endParaRPr lang="en-US" altLang="zh-CN" sz="2000" dirty="0">
              <a:latin typeface="Times New Roman" panose="02020603050405020304" pitchFamily="18" charset="0"/>
              <a:cs typeface="Times New Roman" panose="02020603050405020304" pitchFamily="18" charset="0"/>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Tree>
    <p:extLst>
      <p:ext uri="{BB962C8B-B14F-4D97-AF65-F5344CB8AC3E}">
        <p14:creationId xmlns:p14="http://schemas.microsoft.com/office/powerpoint/2010/main" val="21621938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Basic Exploration Technique</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object 3">
                <a:extLst>
                  <a:ext uri="{FF2B5EF4-FFF2-40B4-BE49-F238E27FC236}">
                    <a16:creationId xmlns:a16="http://schemas.microsoft.com/office/drawing/2014/main" id="{A123A75C-030B-4634-B614-FCD282529204}"/>
                  </a:ext>
                </a:extLst>
              </p:cNvPr>
              <p:cNvSpPr txBox="1"/>
              <p:nvPr/>
            </p:nvSpPr>
            <p:spPr>
              <a:xfrm>
                <a:off x="214587" y="762032"/>
                <a:ext cx="8424418" cy="5469126"/>
              </a:xfrm>
              <a:prstGeom prst="rect">
                <a:avLst/>
              </a:prstGeom>
            </p:spPr>
            <p:txBody>
              <a:bodyPr vert="horz" wrap="square" lIns="0" tIns="86360" rIns="0" bIns="0" rtlCol="0">
                <a:spAutoFit/>
              </a:bodyPr>
              <a:lstStyle/>
              <a:p>
                <a:pPr marL="354965" indent="-342900">
                  <a:spcBef>
                    <a:spcPts val="680"/>
                  </a:spcBef>
                  <a:buFont typeface="+mj-lt"/>
                  <a:buAutoNum type="arabicPeriod"/>
                  <a:tabLst>
                    <a:tab pos="270510" algn="l"/>
                  </a:tabLst>
                </a:pPr>
                <a:r>
                  <a:rPr lang="en-US" altLang="zh-CN" dirty="0">
                    <a:solidFill>
                      <a:srgbClr val="C00000"/>
                    </a:solidFill>
                    <a:latin typeface="微软雅黑" panose="020B0503020204020204" pitchFamily="34" charset="-122"/>
                    <a:ea typeface="微软雅黑" panose="020B0503020204020204" pitchFamily="34" charset="-122"/>
                    <a:cs typeface="Arial"/>
                  </a:rPr>
                  <a:t>Epsilon-greedy</a:t>
                </a:r>
              </a:p>
              <a:p>
                <a:pPr marL="812165" lvl="1" indent="-342900">
                  <a:buFont typeface="Arial" panose="020B0604020202020204" pitchFamily="34" charset="0"/>
                  <a:buChar char="•"/>
                  <a:tabLst>
                    <a:tab pos="270510" algn="l"/>
                  </a:tabLst>
                </a:pPr>
                <a:r>
                  <a:rPr lang="en-US" altLang="zh-CN" sz="1600" dirty="0"/>
                  <a:t>With a probability</a:t>
                </a:r>
                <a:r>
                  <a:rPr lang="zh-CN" altLang="en-US" sz="1600" dirty="0"/>
                  <a:t> </a:t>
                </a:r>
                <a14:m>
                  <m:oMath xmlns:m="http://schemas.openxmlformats.org/officeDocument/2006/math">
                    <m:r>
                      <a:rPr lang="en-US" altLang="zh-CN" sz="1600" b="0" i="0" smtClean="0">
                        <a:latin typeface="Cambria Math" panose="02040503050406030204" pitchFamily="18" charset="0"/>
                      </a:rPr>
                      <m:t>1−</m:t>
                    </m:r>
                    <m:r>
                      <a:rPr lang="zh-CN" altLang="en-US" sz="1600" i="1" smtClean="0">
                        <a:latin typeface="Cambria Math" panose="02040503050406030204" pitchFamily="18" charset="0"/>
                      </a:rPr>
                      <m:t>𝜖</m:t>
                    </m:r>
                  </m:oMath>
                </a14:m>
                <a:r>
                  <a:rPr lang="en-US" altLang="zh-CN" sz="1600" dirty="0"/>
                  <a:t>, the agent chooses the action greedily (i.e., exploitation; and a random choice is made otherwise (i.e., exploration)</a:t>
                </a:r>
              </a:p>
              <a:p>
                <a:pPr marL="354965" indent="-342900">
                  <a:spcBef>
                    <a:spcPts val="680"/>
                  </a:spcBef>
                  <a:buFont typeface="+mj-lt"/>
                  <a:buAutoNum type="arabicPeriod"/>
                  <a:tabLst>
                    <a:tab pos="270510" algn="l"/>
                  </a:tabLst>
                </a:pPr>
                <a:r>
                  <a:rPr lang="en-US" altLang="zh-CN" dirty="0">
                    <a:solidFill>
                      <a:srgbClr val="C00000"/>
                    </a:solidFill>
                    <a:latin typeface="微软雅黑" panose="020B0503020204020204" pitchFamily="34" charset="-122"/>
                    <a:ea typeface="微软雅黑" panose="020B0503020204020204" pitchFamily="34" charset="-122"/>
                    <a:cs typeface="Arial"/>
                  </a:rPr>
                  <a:t>Boltzmann exploration</a:t>
                </a:r>
              </a:p>
              <a:p>
                <a:pPr marL="812165" lvl="1" indent="-342900">
                  <a:buFont typeface="Arial" panose="020B0604020202020204" pitchFamily="34" charset="0"/>
                  <a:buChar char="•"/>
                  <a:tabLst>
                    <a:tab pos="270510" algn="l"/>
                  </a:tabLst>
                </a:pPr>
                <a:r>
                  <a:rPr lang="en-US" altLang="zh-CN" sz="1600" dirty="0"/>
                  <a:t>Agent draws actions from Boltzmann distribution over its Q-values:                   </a:t>
                </a:r>
                <a:r>
                  <a:rPr lang="en-US" altLang="zh-CN" sz="1600" dirty="0">
                    <a:latin typeface="Arial"/>
                    <a:cs typeface="Arial"/>
                  </a:rPr>
                  <a:t>where the temperature parameter </a:t>
                </a:r>
                <a14:m>
                  <m:oMath xmlns:m="http://schemas.openxmlformats.org/officeDocument/2006/math">
                    <m:r>
                      <a:rPr lang="en-US" altLang="zh-CN" sz="1600" b="0" i="1" smtClean="0">
                        <a:latin typeface="Cambria Math" panose="02040503050406030204" pitchFamily="18" charset="0"/>
                        <a:cs typeface="Arial"/>
                      </a:rPr>
                      <m:t>𝜏</m:t>
                    </m:r>
                  </m:oMath>
                </a14:m>
                <a:r>
                  <a:rPr lang="en-US" altLang="zh-CN" sz="1600" dirty="0">
                    <a:latin typeface="Arial"/>
                    <a:cs typeface="Arial"/>
                  </a:rPr>
                  <a:t> controls the degree of the selection strategy towards a purely random strategy</a:t>
                </a:r>
              </a:p>
              <a:p>
                <a:pPr marL="354965" indent="-342900">
                  <a:spcBef>
                    <a:spcPts val="575"/>
                  </a:spcBef>
                  <a:buFont typeface="+mj-lt"/>
                  <a:buAutoNum type="arabicPeriod"/>
                  <a:tabLst>
                    <a:tab pos="270510" algn="l"/>
                  </a:tabLst>
                </a:pPr>
                <a:r>
                  <a:rPr lang="en-US" altLang="zh-CN" dirty="0">
                    <a:solidFill>
                      <a:srgbClr val="C00000"/>
                    </a:solidFill>
                    <a:latin typeface="微软雅黑" panose="020B0503020204020204" pitchFamily="34" charset="-122"/>
                    <a:ea typeface="微软雅黑" panose="020B0503020204020204" pitchFamily="34" charset="-122"/>
                    <a:cs typeface="Arial"/>
                  </a:rPr>
                  <a:t>Upper confidence bounds(UCB)</a:t>
                </a:r>
              </a:p>
              <a:p>
                <a:pPr marL="812165" lvl="1" indent="-342900">
                  <a:buFont typeface="Arial" panose="020B0604020202020204" pitchFamily="34" charset="0"/>
                  <a:buChar char="•"/>
                  <a:tabLst>
                    <a:tab pos="270510" algn="l"/>
                  </a:tabLst>
                </a:pPr>
                <a:r>
                  <a:rPr lang="en-US" altLang="zh-CN" sz="1600" dirty="0"/>
                  <a:t>To measure the potential of each action by an upper confidence bound of the reward expectation</a:t>
                </a:r>
                <a:r>
                  <a:rPr lang="zh-CN" altLang="en-US" sz="1600" dirty="0"/>
                  <a:t>：</a:t>
                </a:r>
                <a:endParaRPr lang="en-US" altLang="zh-CN" sz="1600" dirty="0">
                  <a:latin typeface="Arial"/>
                  <a:cs typeface="Arial"/>
                </a:endParaRPr>
              </a:p>
              <a:p>
                <a:pPr marL="354965" indent="-342900">
                  <a:spcBef>
                    <a:spcPts val="575"/>
                  </a:spcBef>
                  <a:buFont typeface="+mj-lt"/>
                  <a:buAutoNum type="arabicPeriod"/>
                  <a:tabLst>
                    <a:tab pos="270510" algn="l"/>
                  </a:tabLst>
                </a:pPr>
                <a:r>
                  <a:rPr lang="en-US" altLang="zh-CN" dirty="0">
                    <a:solidFill>
                      <a:srgbClr val="C00000"/>
                    </a:solidFill>
                    <a:latin typeface="微软雅黑" panose="020B0503020204020204" pitchFamily="34" charset="-122"/>
                    <a:ea typeface="微软雅黑" panose="020B0503020204020204" pitchFamily="34" charset="-122"/>
                    <a:cs typeface="Arial"/>
                  </a:rPr>
                  <a:t>Entropy Regularization</a:t>
                </a:r>
              </a:p>
              <a:p>
                <a:pPr marL="812165" lvl="1" indent="-342900">
                  <a:buFont typeface="Arial" panose="020B0604020202020204" pitchFamily="34" charset="0"/>
                  <a:buChar char="•"/>
                  <a:tabLst>
                    <a:tab pos="270510" algn="l"/>
                  </a:tabLst>
                </a:pPr>
                <a:r>
                  <a:rPr lang="en-US" altLang="zh-CN" sz="1600" dirty="0"/>
                  <a:t>The policy entropy </a:t>
                </a:r>
                <a14:m>
                  <m:oMath xmlns:m="http://schemas.openxmlformats.org/officeDocument/2006/math">
                    <m:r>
                      <a:rPr lang="en-US" altLang="zh-CN" sz="1600" b="0" i="1" smtClean="0">
                        <a:latin typeface="Cambria Math" panose="02040503050406030204" pitchFamily="18" charset="0"/>
                      </a:rPr>
                      <m:t>𝐻</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𝜋</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𝑎</m:t>
                            </m:r>
                          </m:e>
                          <m:e>
                            <m:r>
                              <a:rPr lang="en-US" altLang="zh-CN" sz="1600" b="0" i="1" smtClean="0">
                                <a:latin typeface="Cambria Math" panose="02040503050406030204" pitchFamily="18" charset="0"/>
                              </a:rPr>
                              <m:t>𝑠</m:t>
                            </m:r>
                          </m:e>
                        </m:d>
                      </m:e>
                    </m:d>
                  </m:oMath>
                </a14:m>
                <a:r>
                  <a:rPr lang="en-US" altLang="zh-CN" sz="1600" dirty="0"/>
                  <a:t> is added to the objective function as a regularization term, encouraging the policy to take diverse actions</a:t>
                </a:r>
              </a:p>
              <a:p>
                <a:pPr marL="354965" indent="-342900">
                  <a:spcBef>
                    <a:spcPts val="575"/>
                  </a:spcBef>
                  <a:buFont typeface="+mj-lt"/>
                  <a:buAutoNum type="arabicPeriod"/>
                  <a:tabLst>
                    <a:tab pos="270510" algn="l"/>
                  </a:tabLst>
                </a:pPr>
                <a:r>
                  <a:rPr lang="en-US" altLang="zh-CN" dirty="0">
                    <a:solidFill>
                      <a:srgbClr val="C00000"/>
                    </a:solidFill>
                    <a:latin typeface="微软雅黑" panose="020B0503020204020204" pitchFamily="34" charset="-122"/>
                    <a:ea typeface="微软雅黑" panose="020B0503020204020204" pitchFamily="34" charset="-122"/>
                    <a:cs typeface="Arial"/>
                  </a:rPr>
                  <a:t>Noise Perturbation</a:t>
                </a:r>
              </a:p>
              <a:p>
                <a:pPr marL="812165" lvl="1" indent="-342900">
                  <a:buFont typeface="Arial" panose="020B0604020202020204" pitchFamily="34" charset="0"/>
                  <a:buChar char="•"/>
                  <a:tabLst>
                    <a:tab pos="270510" algn="l"/>
                  </a:tabLst>
                </a:pPr>
                <a:r>
                  <a:rPr lang="en-US" altLang="zh-CN" sz="1600" dirty="0"/>
                  <a:t>As to deterministic policies, noise perturbation</a:t>
                </a:r>
                <a:r>
                  <a:rPr lang="zh-CN" altLang="en-US" sz="1600" dirty="0"/>
                  <a:t>，</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𝜋</m:t>
                        </m:r>
                      </m:e>
                      <m:sup>
                        <m:r>
                          <a:rPr lang="en-US" altLang="zh-CN" sz="1600" b="0" i="1" smtClean="0">
                            <a:latin typeface="Cambria Math" panose="02040503050406030204" pitchFamily="18" charset="0"/>
                          </a:rPr>
                          <m:t>′</m:t>
                        </m:r>
                      </m:sup>
                    </m:s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𝑠</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𝑠</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𝑁</m:t>
                    </m:r>
                  </m:oMath>
                </a14:m>
                <a:r>
                  <a:rPr lang="en-US" altLang="zh-CN" sz="1600" dirty="0"/>
                  <a:t>, is a natural way to induce exploration</a:t>
                </a:r>
              </a:p>
              <a:p>
                <a:pPr marL="354965" indent="-342900">
                  <a:spcBef>
                    <a:spcPts val="575"/>
                  </a:spcBef>
                  <a:buFont typeface="+mj-lt"/>
                  <a:buAutoNum type="arabicPeriod"/>
                  <a:tabLst>
                    <a:tab pos="270510" algn="l"/>
                  </a:tabLst>
                </a:pPr>
                <a:r>
                  <a:rPr lang="en-US" altLang="zh-CN" dirty="0">
                    <a:solidFill>
                      <a:srgbClr val="C00000"/>
                    </a:solidFill>
                    <a:latin typeface="微软雅黑" panose="020B0503020204020204" pitchFamily="34" charset="-122"/>
                    <a:ea typeface="微软雅黑" panose="020B0503020204020204" pitchFamily="34" charset="-122"/>
                    <a:cs typeface="Arial"/>
                  </a:rPr>
                  <a:t>Thompson sampling</a:t>
                </a:r>
              </a:p>
              <a:p>
                <a:pPr marL="812165" lvl="1" indent="-342900">
                  <a:buFont typeface="Arial" panose="020B0604020202020204" pitchFamily="34" charset="0"/>
                  <a:buChar char="•"/>
                  <a:tabLst>
                    <a:tab pos="270510" algn="l"/>
                  </a:tabLst>
                </a:pPr>
                <a:r>
                  <a:rPr lang="en-US" altLang="zh-CN" sz="1600" dirty="0"/>
                  <a:t>Sample a function f from</a:t>
                </a:r>
                <a:r>
                  <a:rPr lang="zh-CN" altLang="en-US" sz="1600" dirty="0"/>
                  <a:t> </a:t>
                </a:r>
                <a:r>
                  <a:rPr lang="en-US" altLang="zh-CN" sz="1600" dirty="0"/>
                  <a:t>Posterior(f)</a:t>
                </a:r>
                <a:r>
                  <a:rPr lang="zh-CN" altLang="en-US" sz="1600" dirty="0"/>
                  <a:t> </a:t>
                </a:r>
                <a:r>
                  <a:rPr lang="en-US" altLang="zh-CN" sz="1600" dirty="0"/>
                  <a:t>each</a:t>
                </a:r>
                <a:r>
                  <a:rPr lang="zh-CN" altLang="en-US" sz="1600" dirty="0"/>
                  <a:t> </a:t>
                </a:r>
                <a:r>
                  <a:rPr lang="en-US" altLang="zh-CN" sz="1600" dirty="0"/>
                  <a:t>time</a:t>
                </a:r>
                <a:r>
                  <a:rPr lang="zh-CN" altLang="en-US" sz="1600" dirty="0"/>
                  <a:t>，</a:t>
                </a:r>
                <a:r>
                  <a:rPr lang="en-US" altLang="zh-CN" sz="1600" dirty="0"/>
                  <a:t>and takes actions greedily with respect to such randomly drawn belief f: </a:t>
                </a:r>
                <a:endParaRPr lang="en-US" altLang="zh-CN" sz="1600" dirty="0">
                  <a:latin typeface="Arial"/>
                  <a:cs typeface="Arial"/>
                </a:endParaRPr>
              </a:p>
            </p:txBody>
          </p:sp>
        </mc:Choice>
        <mc:Fallback xmlns="">
          <p:sp>
            <p:nvSpPr>
              <p:cNvPr id="7" name="object 3">
                <a:extLst>
                  <a:ext uri="{FF2B5EF4-FFF2-40B4-BE49-F238E27FC236}">
                    <a16:creationId xmlns:a16="http://schemas.microsoft.com/office/drawing/2014/main" id="{A123A75C-030B-4634-B614-FCD282529204}"/>
                  </a:ext>
                </a:extLst>
              </p:cNvPr>
              <p:cNvSpPr txBox="1">
                <a:spLocks noRot="1" noChangeAspect="1" noMove="1" noResize="1" noEditPoints="1" noAdjustHandles="1" noChangeArrowheads="1" noChangeShapeType="1" noTextEdit="1"/>
              </p:cNvSpPr>
              <p:nvPr/>
            </p:nvSpPr>
            <p:spPr>
              <a:xfrm>
                <a:off x="214587" y="762032"/>
                <a:ext cx="8424418" cy="5469126"/>
              </a:xfrm>
              <a:prstGeom prst="rect">
                <a:avLst/>
              </a:prstGeom>
              <a:blipFill>
                <a:blip r:embed="rId3"/>
                <a:stretch>
                  <a:fillRect l="-1664" t="-334" r="-2026"/>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2119FA39-AEC4-4923-B73F-E3BE1C277EAE}"/>
              </a:ext>
            </a:extLst>
          </p:cNvPr>
          <p:cNvGraphicFramePr>
            <a:graphicFrameLocks noChangeAspect="1"/>
          </p:cNvGraphicFramePr>
          <p:nvPr>
            <p:extLst>
              <p:ext uri="{D42A27DB-BD31-4B8C-83A1-F6EECF244321}">
                <p14:modId xmlns:p14="http://schemas.microsoft.com/office/powerpoint/2010/main" val="2245028466"/>
              </p:ext>
            </p:extLst>
          </p:nvPr>
        </p:nvGraphicFramePr>
        <p:xfrm>
          <a:off x="6998369" y="1920815"/>
          <a:ext cx="2145631" cy="371048"/>
        </p:xfrm>
        <a:graphic>
          <a:graphicData uri="http://schemas.openxmlformats.org/presentationml/2006/ole">
            <mc:AlternateContent xmlns:mc="http://schemas.openxmlformats.org/markup-compatibility/2006">
              <mc:Choice xmlns:v="urn:schemas-microsoft-com:vml" Requires="v">
                <p:oleObj name="Equation" r:id="rId4" imgW="1688760" imgH="291960" progId="Equation.DSMT4">
                  <p:embed/>
                </p:oleObj>
              </mc:Choice>
              <mc:Fallback>
                <p:oleObj name="Equation" r:id="rId4" imgW="1688760" imgH="291960" progId="Equation.DSMT4">
                  <p:embed/>
                  <p:pic>
                    <p:nvPicPr>
                      <p:cNvPr id="3" name="对象 2">
                        <a:extLst>
                          <a:ext uri="{FF2B5EF4-FFF2-40B4-BE49-F238E27FC236}">
                            <a16:creationId xmlns:a16="http://schemas.microsoft.com/office/drawing/2014/main" id="{92A1C992-0096-4263-9E0A-3F95E7543CF3}"/>
                          </a:ext>
                        </a:extLst>
                      </p:cNvPr>
                      <p:cNvPicPr/>
                      <p:nvPr/>
                    </p:nvPicPr>
                    <p:blipFill>
                      <a:blip r:embed="rId5"/>
                      <a:stretch>
                        <a:fillRect/>
                      </a:stretch>
                    </p:blipFill>
                    <p:spPr>
                      <a:xfrm>
                        <a:off x="6998369" y="1920815"/>
                        <a:ext cx="2145631" cy="37104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34E8E5B2-420D-4D20-B44F-B6F1B5B2BC15}"/>
              </a:ext>
            </a:extLst>
          </p:cNvPr>
          <p:cNvGraphicFramePr>
            <a:graphicFrameLocks noChangeAspect="1"/>
          </p:cNvGraphicFramePr>
          <p:nvPr>
            <p:extLst>
              <p:ext uri="{D42A27DB-BD31-4B8C-83A1-F6EECF244321}">
                <p14:modId xmlns:p14="http://schemas.microsoft.com/office/powerpoint/2010/main" val="120288092"/>
              </p:ext>
            </p:extLst>
          </p:nvPr>
        </p:nvGraphicFramePr>
        <p:xfrm>
          <a:off x="2168108" y="3259473"/>
          <a:ext cx="2898912" cy="339054"/>
        </p:xfrm>
        <a:graphic>
          <a:graphicData uri="http://schemas.openxmlformats.org/presentationml/2006/ole">
            <mc:AlternateContent xmlns:mc="http://schemas.openxmlformats.org/markup-compatibility/2006">
              <mc:Choice xmlns:v="urn:schemas-microsoft-com:vml" Requires="v">
                <p:oleObj name="Equation" r:id="rId6" imgW="2171520" imgH="253800" progId="Equation.DSMT4">
                  <p:embed/>
                </p:oleObj>
              </mc:Choice>
              <mc:Fallback>
                <p:oleObj name="Equation" r:id="rId6" imgW="2171520" imgH="253800" progId="Equation.DSMT4">
                  <p:embed/>
                  <p:pic>
                    <p:nvPicPr>
                      <p:cNvPr id="4" name="对象 3">
                        <a:extLst>
                          <a:ext uri="{FF2B5EF4-FFF2-40B4-BE49-F238E27FC236}">
                            <a16:creationId xmlns:a16="http://schemas.microsoft.com/office/drawing/2014/main" id="{5D7858FE-F8A4-4D68-8A7A-DF9C43B6BAC0}"/>
                          </a:ext>
                        </a:extLst>
                      </p:cNvPr>
                      <p:cNvPicPr/>
                      <p:nvPr/>
                    </p:nvPicPr>
                    <p:blipFill>
                      <a:blip r:embed="rId7"/>
                      <a:stretch>
                        <a:fillRect/>
                      </a:stretch>
                    </p:blipFill>
                    <p:spPr>
                      <a:xfrm>
                        <a:off x="2168108" y="3259473"/>
                        <a:ext cx="2898912" cy="339054"/>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157FEDA1-210C-4703-B0F6-E6E30A07EE0F}"/>
              </a:ext>
            </a:extLst>
          </p:cNvPr>
          <p:cNvGraphicFramePr>
            <a:graphicFrameLocks noChangeAspect="1"/>
          </p:cNvGraphicFramePr>
          <p:nvPr>
            <p:extLst>
              <p:ext uri="{D42A27DB-BD31-4B8C-83A1-F6EECF244321}">
                <p14:modId xmlns:p14="http://schemas.microsoft.com/office/powerpoint/2010/main" val="4170258468"/>
              </p:ext>
            </p:extLst>
          </p:nvPr>
        </p:nvGraphicFramePr>
        <p:xfrm>
          <a:off x="4759759" y="5840352"/>
          <a:ext cx="2754496" cy="270380"/>
        </p:xfrm>
        <a:graphic>
          <a:graphicData uri="http://schemas.openxmlformats.org/presentationml/2006/ole">
            <mc:AlternateContent xmlns:mc="http://schemas.openxmlformats.org/markup-compatibility/2006">
              <mc:Choice xmlns:v="urn:schemas-microsoft-com:vml" Requires="v">
                <p:oleObj name="Equation" r:id="rId8" imgW="2070000" imgH="203040" progId="Equation.DSMT4">
                  <p:embed/>
                </p:oleObj>
              </mc:Choice>
              <mc:Fallback>
                <p:oleObj name="Equation" r:id="rId8" imgW="2070000" imgH="203040" progId="Equation.DSMT4">
                  <p:embed/>
                  <p:pic>
                    <p:nvPicPr>
                      <p:cNvPr id="0" name=""/>
                      <p:cNvPicPr/>
                      <p:nvPr/>
                    </p:nvPicPr>
                    <p:blipFill>
                      <a:blip r:embed="rId9"/>
                      <a:stretch>
                        <a:fillRect/>
                      </a:stretch>
                    </p:blipFill>
                    <p:spPr>
                      <a:xfrm>
                        <a:off x="4759759" y="5840352"/>
                        <a:ext cx="2754496" cy="270380"/>
                      </a:xfrm>
                      <a:prstGeom prst="rect">
                        <a:avLst/>
                      </a:prstGeom>
                    </p:spPr>
                  </p:pic>
                </p:oleObj>
              </mc:Fallback>
            </mc:AlternateContent>
          </a:graphicData>
        </a:graphic>
      </p:graphicFrame>
    </p:spTree>
    <p:extLst>
      <p:ext uri="{BB962C8B-B14F-4D97-AF65-F5344CB8AC3E}">
        <p14:creationId xmlns:p14="http://schemas.microsoft.com/office/powerpoint/2010/main" val="30399516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Taxonomy of Exploration</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73BFF9F5-4C57-4439-9866-A0596B011052}"/>
              </a:ext>
            </a:extLst>
          </p:cNvPr>
          <p:cNvSpPr/>
          <p:nvPr/>
        </p:nvSpPr>
        <p:spPr>
          <a:xfrm>
            <a:off x="153230" y="926223"/>
            <a:ext cx="7923969" cy="5324535"/>
          </a:xfrm>
          <a:prstGeom prst="rect">
            <a:avLst/>
          </a:prstGeom>
        </p:spPr>
        <p:txBody>
          <a:bodyPr wrap="square">
            <a:spAutoFit/>
          </a:bodyPr>
          <a:lstStyle/>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Uncertain-oriented</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Optimism in the Face of Uncertainty(OFU)</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To leverage the quantification of </a:t>
            </a:r>
            <a:r>
              <a:rPr lang="en-US" altLang="zh-CN" sz="2000" dirty="0">
                <a:solidFill>
                  <a:srgbClr val="FF0000"/>
                </a:solidFill>
                <a:latin typeface="Times New Roman" panose="02020603050405020304" pitchFamily="18" charset="0"/>
                <a:cs typeface="Times New Roman" panose="02020603050405020304" pitchFamily="18" charset="0"/>
              </a:rPr>
              <a:t>epistemic</a:t>
            </a:r>
            <a:r>
              <a:rPr lang="en-US" altLang="zh-CN" sz="2000" dirty="0">
                <a:latin typeface="Times New Roman" panose="02020603050405020304" pitchFamily="18" charset="0"/>
                <a:cs typeface="Times New Roman" panose="02020603050405020304" pitchFamily="18" charset="0"/>
              </a:rPr>
              <a:t> and </a:t>
            </a:r>
            <a:r>
              <a:rPr lang="en-US" altLang="zh-CN" sz="2000" dirty="0">
                <a:solidFill>
                  <a:srgbClr val="FF0000"/>
                </a:solidFill>
                <a:latin typeface="Times New Roman" panose="02020603050405020304" pitchFamily="18" charset="0"/>
                <a:cs typeface="Times New Roman" panose="02020603050405020304" pitchFamily="18" charset="0"/>
              </a:rPr>
              <a:t>aleatoric</a:t>
            </a:r>
            <a:r>
              <a:rPr lang="en-US" altLang="zh-CN" sz="2000" dirty="0">
                <a:latin typeface="Times New Roman" panose="02020603050405020304" pitchFamily="18" charset="0"/>
                <a:cs typeface="Times New Roman" panose="02020603050405020304" pitchFamily="18" charset="0"/>
              </a:rPr>
              <a:t> uncertainty as a general means to measure the sufficiency of learning and the intrinsic stochasticity </a:t>
            </a: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Intrinsic motivation-oriented</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 developmental psychology, intrinsic motivation is considered as the primary driver in the early stages of human development, e.g., children often employ less goal-oriented exploration but by curiosity to gain the knowledge of the world</a:t>
            </a:r>
          </a:p>
          <a:p>
            <a:pPr marL="800100" lvl="1"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To make use of various </a:t>
            </a:r>
            <a:r>
              <a:rPr lang="en-US" altLang="zh-CN" sz="2000" dirty="0">
                <a:solidFill>
                  <a:srgbClr val="FF0000"/>
                </a:solidFill>
                <a:latin typeface="Times New Roman" panose="02020603050405020304" pitchFamily="18" charset="0"/>
                <a:cs typeface="Times New Roman" panose="02020603050405020304" pitchFamily="18" charset="0"/>
              </a:rPr>
              <a:t>reward-agnostic</a:t>
            </a:r>
            <a:r>
              <a:rPr lang="en-US" altLang="zh-CN" sz="2000" dirty="0">
                <a:latin typeface="Times New Roman" panose="02020603050405020304" pitchFamily="18" charset="0"/>
                <a:cs typeface="Times New Roman" panose="02020603050405020304" pitchFamily="18" charset="0"/>
              </a:rPr>
              <a:t> information as intrinsic motivation to guide exploration</a:t>
            </a:r>
          </a:p>
          <a:p>
            <a:pPr marL="342900" indent="-342900">
              <a:buFont typeface="Wingdings" panose="05000000000000000000" pitchFamily="2" charset="2"/>
              <a:buChar char="p"/>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Other </a:t>
            </a: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4280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445"/>
            <a:ext cx="9144000" cy="728243"/>
          </a:xfrm>
          <a:prstGeom prst="rect">
            <a:avLst/>
          </a:prstGeom>
          <a:solidFill>
            <a:srgbClr val="09520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100"/>
          </a:p>
        </p:txBody>
      </p:sp>
      <p:sp>
        <p:nvSpPr>
          <p:cNvPr id="5" name="文本框 10"/>
          <p:cNvSpPr txBox="1"/>
          <p:nvPr/>
        </p:nvSpPr>
        <p:spPr>
          <a:xfrm>
            <a:off x="0" y="26670"/>
            <a:ext cx="9143365" cy="64516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Taxonomy of Exploration</a:t>
            </a:r>
            <a:endParaRPr kumimoji="1"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descr="图片1"/>
          <p:cNvPicPr>
            <a:picLocks noChangeAspect="1"/>
          </p:cNvPicPr>
          <p:nvPr/>
        </p:nvPicPr>
        <p:blipFill>
          <a:blip r:embed="rId2"/>
          <a:stretch>
            <a:fillRect/>
          </a:stretch>
        </p:blipFill>
        <p:spPr>
          <a:xfrm>
            <a:off x="8402128" y="1"/>
            <a:ext cx="728916" cy="728916"/>
          </a:xfrm>
          <a:prstGeom prst="rect">
            <a:avLst/>
          </a:prstGeom>
        </p:spPr>
      </p:pic>
      <p:sp>
        <p:nvSpPr>
          <p:cNvPr id="13" name="文本框 12">
            <a:extLst>
              <a:ext uri="{FF2B5EF4-FFF2-40B4-BE49-F238E27FC236}">
                <a16:creationId xmlns:a16="http://schemas.microsoft.com/office/drawing/2014/main" id="{43A1938F-2A57-D8AB-E7DC-CBE72991B3E7}"/>
              </a:ext>
            </a:extLst>
          </p:cNvPr>
          <p:cNvSpPr txBox="1"/>
          <p:nvPr/>
        </p:nvSpPr>
        <p:spPr>
          <a:xfrm>
            <a:off x="153230" y="6329332"/>
            <a:ext cx="8547133" cy="276999"/>
          </a:xfrm>
          <a:prstGeom prst="rect">
            <a:avLst/>
          </a:prstGeom>
          <a:noFill/>
        </p:spPr>
        <p:txBody>
          <a:bodyPr wrap="square">
            <a:spAutoFit/>
          </a:bodyPr>
          <a:lstStyle/>
          <a:p>
            <a:pPr marL="0" lvl="1" algn="ctr">
              <a:tabLst>
                <a:tab pos="758594" algn="l"/>
              </a:tabLst>
            </a:pPr>
            <a:r>
              <a:rPr lang="en-US" altLang="zh-CN" sz="1200" dirty="0">
                <a:latin typeface="Times New Roman" panose="02020603050405020304" pitchFamily="18" charset="0"/>
                <a:cs typeface="Times New Roman" panose="02020603050405020304" pitchFamily="18" charset="0"/>
              </a:rPr>
              <a:t>Yang, </a:t>
            </a:r>
            <a:r>
              <a:rPr lang="en-US" altLang="zh-CN" sz="1200" dirty="0" err="1">
                <a:latin typeface="Times New Roman" panose="02020603050405020304" pitchFamily="18" charset="0"/>
                <a:cs typeface="Times New Roman" panose="02020603050405020304" pitchFamily="18" charset="0"/>
              </a:rPr>
              <a:t>Tianpei</a:t>
            </a:r>
            <a:r>
              <a:rPr lang="en-US" altLang="zh-CN" sz="1200" dirty="0">
                <a:latin typeface="Times New Roman" panose="02020603050405020304" pitchFamily="18" charset="0"/>
                <a:cs typeface="Times New Roman" panose="02020603050405020304" pitchFamily="18" charset="0"/>
              </a:rPr>
              <a:t>, et al. "Exploration in deep reinforcement learning: a comprehensive survey." </a:t>
            </a:r>
            <a:r>
              <a:rPr lang="en-US" altLang="zh-CN" sz="1200" i="1" dirty="0" err="1">
                <a:latin typeface="Times New Roman" panose="02020603050405020304" pitchFamily="18" charset="0"/>
                <a:cs typeface="Times New Roman" panose="02020603050405020304" pitchFamily="18" charset="0"/>
              </a:rPr>
              <a:t>arXiv</a:t>
            </a:r>
            <a:r>
              <a:rPr lang="en-US" altLang="zh-CN" sz="1200" i="1" dirty="0">
                <a:latin typeface="Times New Roman" panose="02020603050405020304" pitchFamily="18" charset="0"/>
                <a:cs typeface="Times New Roman" panose="02020603050405020304" pitchFamily="18" charset="0"/>
              </a:rPr>
              <a:t> preprint arXiv:2109.06668</a:t>
            </a:r>
            <a:r>
              <a:rPr lang="en-US" altLang="zh-CN" sz="1200" dirty="0">
                <a:latin typeface="Times New Roman" panose="02020603050405020304" pitchFamily="18" charset="0"/>
                <a:cs typeface="Times New Roman" panose="02020603050405020304" pitchFamily="18" charset="0"/>
              </a:rPr>
              <a:t> (2021).</a:t>
            </a:r>
            <a:endParaRPr lang="en-US" altLang="zh-CN" sz="10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16C86810-AD97-4B88-BC79-FBDD90FFA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21" y="1403684"/>
            <a:ext cx="7247159" cy="4361413"/>
          </a:xfrm>
          <a:prstGeom prst="rect">
            <a:avLst/>
          </a:prstGeom>
        </p:spPr>
      </p:pic>
    </p:spTree>
    <p:extLst>
      <p:ext uri="{BB962C8B-B14F-4D97-AF65-F5344CB8AC3E}">
        <p14:creationId xmlns:p14="http://schemas.microsoft.com/office/powerpoint/2010/main" val="616535786"/>
      </p:ext>
    </p:extLst>
  </p:cSld>
  <p:clrMapOvr>
    <a:masterClrMapping/>
  </p:clrMapOvr>
  <p:transition/>
</p:sld>
</file>

<file path=ppt/theme/theme1.xml><?xml version="1.0" encoding="utf-8"?>
<a:theme xmlns:a="http://schemas.openxmlformats.org/drawingml/2006/main" name="国际处">
  <a:themeElements>
    <a:clrScheme name="">
      <a:dk1>
        <a:srgbClr val="000000"/>
      </a:dk1>
      <a:lt1>
        <a:srgbClr val="FFFFFF"/>
      </a:lt1>
      <a:dk2>
        <a:srgbClr val="000000"/>
      </a:dk2>
      <a:lt2>
        <a:srgbClr val="108BD9"/>
      </a:lt2>
      <a:accent1>
        <a:srgbClr val="ADC610"/>
      </a:accent1>
      <a:accent2>
        <a:srgbClr val="002B60"/>
      </a:accent2>
      <a:accent3>
        <a:srgbClr val="FFFFFF"/>
      </a:accent3>
      <a:accent4>
        <a:srgbClr val="000000"/>
      </a:accent4>
      <a:accent5>
        <a:srgbClr val="D3DFAA"/>
      </a:accent5>
      <a:accent6>
        <a:srgbClr val="002656"/>
      </a:accent6>
      <a:hlink>
        <a:srgbClr val="A10058"/>
      </a:hlink>
      <a:folHlink>
        <a:srgbClr val="66BCAA"/>
      </a:folHlink>
    </a:clrScheme>
    <a:fontScheme name="21_Default Design">
      <a:majorFont>
        <a:latin typeface=""/>
        <a:ea typeface=""/>
        <a:cs typeface=""/>
      </a:majorFont>
      <a:minorFont>
        <a:latin typeface=""/>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22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22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11899</TotalTime>
  <Words>3030</Words>
  <Application>Microsoft Office PowerPoint</Application>
  <PresentationFormat>全屏显示(4:3)</PresentationFormat>
  <Paragraphs>294</Paragraphs>
  <Slides>36</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1" baseType="lpstr">
      <vt:lpstr>Superclarendon</vt:lpstr>
      <vt:lpstr>华文隶书</vt:lpstr>
      <vt:lpstr>微软雅黑</vt:lpstr>
      <vt:lpstr>Arial</vt:lpstr>
      <vt:lpstr>Bookman Old Style</vt:lpstr>
      <vt:lpstr>Calibri</vt:lpstr>
      <vt:lpstr>Cambria Math</vt:lpstr>
      <vt:lpstr>Poor Richard</vt:lpstr>
      <vt:lpstr>Tahoma</vt:lpstr>
      <vt:lpstr>Times</vt:lpstr>
      <vt:lpstr>Times New Roman</vt:lpstr>
      <vt:lpstr>Verdana</vt:lpstr>
      <vt:lpstr>Wingdings</vt:lpstr>
      <vt:lpstr>国际处</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Annabelle</dc:creator>
  <cp:lastModifiedBy>张 宇聪</cp:lastModifiedBy>
  <cp:revision>2763</cp:revision>
  <dcterms:created xsi:type="dcterms:W3CDTF">2018-03-13T01:09:00Z</dcterms:created>
  <dcterms:modified xsi:type="dcterms:W3CDTF">2022-12-13T08:07:35Z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2052-11.1.0.10024</vt:lpwstr>
  </property>
</Properties>
</file>