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345" r:id="rId5"/>
    <p:sldId id="390" r:id="rId6"/>
    <p:sldId id="394" r:id="rId7"/>
    <p:sldId id="346" r:id="rId8"/>
    <p:sldId id="348" r:id="rId9"/>
    <p:sldId id="388" r:id="rId10"/>
    <p:sldId id="391" r:id="rId11"/>
    <p:sldId id="392" r:id="rId12"/>
    <p:sldId id="350" r:id="rId13"/>
    <p:sldId id="395" r:id="rId14"/>
    <p:sldId id="396" r:id="rId15"/>
    <p:sldId id="313" r:id="rId16"/>
    <p:sldId id="393" r:id="rId17"/>
    <p:sldId id="389" r:id="rId18"/>
    <p:sldId id="280" r:id="rId19"/>
  </p:sldIdLst>
  <p:sldSz cx="12192000" cy="6858000"/>
  <p:notesSz cx="6858000" cy="9144000"/>
  <p:embeddedFontLst>
    <p:embeddedFont>
      <p:font typeface="Impact" panose="020B0806030902050204" pitchFamily="34" charset="0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9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F88"/>
    <a:srgbClr val="00458E"/>
    <a:srgbClr val="045721"/>
    <a:srgbClr val="0288CC"/>
    <a:srgbClr val="0388CC"/>
    <a:srgbClr val="005DC6"/>
    <a:srgbClr val="F0F4F8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8" y="612"/>
      </p:cViewPr>
      <p:guideLst>
        <p:guide orient="horz" pos="2137"/>
        <p:guide pos="39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charset="-122"/>
                <a:ea typeface="微软雅黑" charset="-122"/>
              </a:rPr>
              <a:t>2024/9/24</a:t>
            </a:fld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charset="-122"/>
                <a:ea typeface="微软雅黑" charset="-122"/>
              </a:rPr>
              <a:t>‹#›</a:t>
            </a:fld>
            <a:endParaRPr lang="zh-CN" altLang="en-US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charset="-122"/>
        <a:ea typeface="微软雅黑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86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0794" y="1732915"/>
            <a:ext cx="1223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3F88"/>
                </a:solidFill>
              </a:rPr>
              <a:t>空间目标高分辨图像智能解译技术研究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32780" y="4625657"/>
            <a:ext cx="398145" cy="398145"/>
            <a:chOff x="9846" y="7931"/>
            <a:chExt cx="812" cy="812"/>
          </a:xfrm>
        </p:grpSpPr>
        <p:sp>
          <p:nvSpPr>
            <p:cNvPr id="9" name="椭圆 8"/>
            <p:cNvSpPr/>
            <p:nvPr/>
          </p:nvSpPr>
          <p:spPr>
            <a:xfrm>
              <a:off x="9846" y="7931"/>
              <a:ext cx="812" cy="812"/>
            </a:xfrm>
            <a:prstGeom prst="ellipse">
              <a:avLst/>
            </a:prstGeom>
            <a:solidFill>
              <a:srgbClr val="215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男人"/>
            <p:cNvSpPr/>
            <p:nvPr/>
          </p:nvSpPr>
          <p:spPr bwMode="auto">
            <a:xfrm>
              <a:off x="10037" y="8089"/>
              <a:ext cx="407" cy="407"/>
            </a:xfrm>
            <a:custGeom>
              <a:avLst/>
              <a:gdLst>
                <a:gd name="T0" fmla="*/ 416334317 w 5965"/>
                <a:gd name="T1" fmla="*/ 75815881 h 5525"/>
                <a:gd name="T2" fmla="*/ 416538070 w 5965"/>
                <a:gd name="T3" fmla="*/ 102142015 h 5525"/>
                <a:gd name="T4" fmla="*/ 412968551 w 5965"/>
                <a:gd name="T5" fmla="*/ 149998739 h 5525"/>
                <a:gd name="T6" fmla="*/ 415008322 w 5965"/>
                <a:gd name="T7" fmla="*/ 163264210 h 5525"/>
                <a:gd name="T8" fmla="*/ 420413859 w 5965"/>
                <a:gd name="T9" fmla="*/ 173672291 h 5525"/>
                <a:gd name="T10" fmla="*/ 424493721 w 5965"/>
                <a:gd name="T11" fmla="*/ 190712788 h 5525"/>
                <a:gd name="T12" fmla="*/ 423983698 w 5965"/>
                <a:gd name="T13" fmla="*/ 209080215 h 5525"/>
                <a:gd name="T14" fmla="*/ 420107909 w 5965"/>
                <a:gd name="T15" fmla="*/ 229590285 h 5525"/>
                <a:gd name="T16" fmla="*/ 413478254 w 5965"/>
                <a:gd name="T17" fmla="*/ 244691987 h 5525"/>
                <a:gd name="T18" fmla="*/ 407766767 w 5965"/>
                <a:gd name="T19" fmla="*/ 249590096 h 5525"/>
                <a:gd name="T20" fmla="*/ 397465396 w 5965"/>
                <a:gd name="T21" fmla="*/ 255814496 h 5525"/>
                <a:gd name="T22" fmla="*/ 392671758 w 5965"/>
                <a:gd name="T23" fmla="*/ 263977690 h 5525"/>
                <a:gd name="T24" fmla="*/ 390020087 w 5965"/>
                <a:gd name="T25" fmla="*/ 284385517 h 5525"/>
                <a:gd name="T26" fmla="*/ 387878120 w 5965"/>
                <a:gd name="T27" fmla="*/ 299385614 h 5525"/>
                <a:gd name="T28" fmla="*/ 380840638 w 5965"/>
                <a:gd name="T29" fmla="*/ 311222230 h 5525"/>
                <a:gd name="T30" fmla="*/ 372681234 w 5965"/>
                <a:gd name="T31" fmla="*/ 324079365 h 5525"/>
                <a:gd name="T32" fmla="*/ 387878120 w 5965"/>
                <a:gd name="T33" fmla="*/ 335099630 h 5525"/>
                <a:gd name="T34" fmla="*/ 404502878 w 5965"/>
                <a:gd name="T35" fmla="*/ 367242149 h 5525"/>
                <a:gd name="T36" fmla="*/ 414090473 w 5965"/>
                <a:gd name="T37" fmla="*/ 377956321 h 5525"/>
                <a:gd name="T38" fmla="*/ 487932935 w 5965"/>
                <a:gd name="T39" fmla="*/ 405201051 h 5525"/>
                <a:gd name="T40" fmla="*/ 557083956 w 5965"/>
                <a:gd name="T41" fmla="*/ 433568224 h 5525"/>
                <a:gd name="T42" fmla="*/ 582786287 w 5965"/>
                <a:gd name="T43" fmla="*/ 444180473 h 5525"/>
                <a:gd name="T44" fmla="*/ 595535256 w 5965"/>
                <a:gd name="T45" fmla="*/ 453160019 h 5525"/>
                <a:gd name="T46" fmla="*/ 604816582 w 5965"/>
                <a:gd name="T47" fmla="*/ 465710742 h 5525"/>
                <a:gd name="T48" fmla="*/ 607774521 w 5965"/>
                <a:gd name="T49" fmla="*/ 515098245 h 5525"/>
                <a:gd name="T50" fmla="*/ 204073 w 5965"/>
                <a:gd name="T51" fmla="*/ 563771320 h 5525"/>
                <a:gd name="T52" fmla="*/ 1427872 w 5965"/>
                <a:gd name="T53" fmla="*/ 479588397 h 5525"/>
                <a:gd name="T54" fmla="*/ 6323706 w 5965"/>
                <a:gd name="T55" fmla="*/ 461017121 h 5525"/>
                <a:gd name="T56" fmla="*/ 16930707 w 5965"/>
                <a:gd name="T57" fmla="*/ 449792689 h 5525"/>
                <a:gd name="T58" fmla="*/ 30495968 w 5965"/>
                <a:gd name="T59" fmla="*/ 441629494 h 5525"/>
                <a:gd name="T60" fmla="*/ 67621272 w 5965"/>
                <a:gd name="T61" fmla="*/ 427751840 h 5525"/>
                <a:gd name="T62" fmla="*/ 156558744 w 5965"/>
                <a:gd name="T63" fmla="*/ 389895181 h 5525"/>
                <a:gd name="T64" fmla="*/ 196336039 w 5965"/>
                <a:gd name="T65" fmla="*/ 376425862 h 5525"/>
                <a:gd name="T66" fmla="*/ 207555259 w 5965"/>
                <a:gd name="T67" fmla="*/ 361425765 h 5525"/>
                <a:gd name="T68" fmla="*/ 232951320 w 5965"/>
                <a:gd name="T69" fmla="*/ 332038392 h 5525"/>
                <a:gd name="T70" fmla="*/ 227545783 w 5965"/>
                <a:gd name="T71" fmla="*/ 319283501 h 5525"/>
                <a:gd name="T72" fmla="*/ 219284183 w 5965"/>
                <a:gd name="T73" fmla="*/ 309487603 h 5525"/>
                <a:gd name="T74" fmla="*/ 211634801 w 5965"/>
                <a:gd name="T75" fmla="*/ 254079869 h 5525"/>
                <a:gd name="T76" fmla="*/ 201435626 w 5965"/>
                <a:gd name="T77" fmla="*/ 252038830 h 5525"/>
                <a:gd name="T78" fmla="*/ 194602217 w 5965"/>
                <a:gd name="T79" fmla="*/ 247549057 h 5525"/>
                <a:gd name="T80" fmla="*/ 188584461 w 5965"/>
                <a:gd name="T81" fmla="*/ 236324625 h 5525"/>
                <a:gd name="T82" fmla="*/ 183484873 w 5965"/>
                <a:gd name="T83" fmla="*/ 214284096 h 5525"/>
                <a:gd name="T84" fmla="*/ 180731007 w 5965"/>
                <a:gd name="T85" fmla="*/ 182651837 h 5525"/>
                <a:gd name="T86" fmla="*/ 183484873 w 5965"/>
                <a:gd name="T87" fmla="*/ 173978383 h 5525"/>
                <a:gd name="T88" fmla="*/ 188380388 w 5965"/>
                <a:gd name="T89" fmla="*/ 161325415 h 5525"/>
                <a:gd name="T90" fmla="*/ 186442494 w 5965"/>
                <a:gd name="T91" fmla="*/ 146325318 h 5525"/>
                <a:gd name="T92" fmla="*/ 182158878 w 5965"/>
                <a:gd name="T93" fmla="*/ 105101329 h 5525"/>
                <a:gd name="T94" fmla="*/ 185728718 w 5965"/>
                <a:gd name="T95" fmla="*/ 72550475 h 5525"/>
                <a:gd name="T96" fmla="*/ 195927893 w 5965"/>
                <a:gd name="T97" fmla="*/ 47856724 h 5525"/>
                <a:gd name="T98" fmla="*/ 211736678 w 5965"/>
                <a:gd name="T99" fmla="*/ 30203724 h 5525"/>
                <a:gd name="T100" fmla="*/ 231931275 w 5965"/>
                <a:gd name="T101" fmla="*/ 18979291 h 5525"/>
                <a:gd name="T102" fmla="*/ 260693422 w 5965"/>
                <a:gd name="T103" fmla="*/ 8367362 h 5525"/>
                <a:gd name="T104" fmla="*/ 283845639 w 5965"/>
                <a:gd name="T105" fmla="*/ 2346811 h 5525"/>
                <a:gd name="T106" fmla="*/ 309547969 w 5965"/>
                <a:gd name="T107" fmla="*/ 0 h 5525"/>
                <a:gd name="T108" fmla="*/ 336575975 w 5965"/>
                <a:gd name="T109" fmla="*/ 3469254 h 5525"/>
                <a:gd name="T110" fmla="*/ 364114003 w 5965"/>
                <a:gd name="T111" fmla="*/ 15305870 h 5525"/>
                <a:gd name="T112" fmla="*/ 399199536 w 5965"/>
                <a:gd name="T113" fmla="*/ 32550854 h 5525"/>
                <a:gd name="T114" fmla="*/ 407256744 w 5965"/>
                <a:gd name="T115" fmla="*/ 44081378 h 552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965" h="5525">
                  <a:moveTo>
                    <a:pt x="4036" y="532"/>
                  </a:moveTo>
                  <a:lnTo>
                    <a:pt x="4036" y="532"/>
                  </a:lnTo>
                  <a:lnTo>
                    <a:pt x="4053" y="600"/>
                  </a:lnTo>
                  <a:lnTo>
                    <a:pt x="4065" y="654"/>
                  </a:lnTo>
                  <a:lnTo>
                    <a:pt x="4075" y="700"/>
                  </a:lnTo>
                  <a:lnTo>
                    <a:pt x="4082" y="743"/>
                  </a:lnTo>
                  <a:lnTo>
                    <a:pt x="4085" y="785"/>
                  </a:lnTo>
                  <a:lnTo>
                    <a:pt x="4088" y="833"/>
                  </a:lnTo>
                  <a:lnTo>
                    <a:pt x="4088" y="889"/>
                  </a:lnTo>
                  <a:lnTo>
                    <a:pt x="4087" y="959"/>
                  </a:lnTo>
                  <a:lnTo>
                    <a:pt x="4084" y="1001"/>
                  </a:lnTo>
                  <a:lnTo>
                    <a:pt x="4079" y="1065"/>
                  </a:lnTo>
                  <a:lnTo>
                    <a:pt x="4063" y="1229"/>
                  </a:lnTo>
                  <a:lnTo>
                    <a:pt x="4056" y="1316"/>
                  </a:lnTo>
                  <a:lnTo>
                    <a:pt x="4051" y="1398"/>
                  </a:lnTo>
                  <a:lnTo>
                    <a:pt x="4050" y="1436"/>
                  </a:lnTo>
                  <a:lnTo>
                    <a:pt x="4049" y="1470"/>
                  </a:lnTo>
                  <a:lnTo>
                    <a:pt x="4050" y="1499"/>
                  </a:lnTo>
                  <a:lnTo>
                    <a:pt x="4051" y="1523"/>
                  </a:lnTo>
                  <a:lnTo>
                    <a:pt x="4055" y="1555"/>
                  </a:lnTo>
                  <a:lnTo>
                    <a:pt x="4061" y="1580"/>
                  </a:lnTo>
                  <a:lnTo>
                    <a:pt x="4069" y="1600"/>
                  </a:lnTo>
                  <a:lnTo>
                    <a:pt x="4076" y="1619"/>
                  </a:lnTo>
                  <a:lnTo>
                    <a:pt x="4085" y="1636"/>
                  </a:lnTo>
                  <a:lnTo>
                    <a:pt x="4097" y="1655"/>
                  </a:lnTo>
                  <a:lnTo>
                    <a:pt x="4109" y="1676"/>
                  </a:lnTo>
                  <a:lnTo>
                    <a:pt x="4122" y="1702"/>
                  </a:lnTo>
                  <a:lnTo>
                    <a:pt x="4133" y="1727"/>
                  </a:lnTo>
                  <a:lnTo>
                    <a:pt x="4142" y="1754"/>
                  </a:lnTo>
                  <a:lnTo>
                    <a:pt x="4149" y="1782"/>
                  </a:lnTo>
                  <a:lnTo>
                    <a:pt x="4156" y="1811"/>
                  </a:lnTo>
                  <a:lnTo>
                    <a:pt x="4159" y="1840"/>
                  </a:lnTo>
                  <a:lnTo>
                    <a:pt x="4162" y="1869"/>
                  </a:lnTo>
                  <a:lnTo>
                    <a:pt x="4163" y="1899"/>
                  </a:lnTo>
                  <a:lnTo>
                    <a:pt x="4165" y="1929"/>
                  </a:lnTo>
                  <a:lnTo>
                    <a:pt x="4163" y="1959"/>
                  </a:lnTo>
                  <a:lnTo>
                    <a:pt x="4162" y="1989"/>
                  </a:lnTo>
                  <a:lnTo>
                    <a:pt x="4160" y="2018"/>
                  </a:lnTo>
                  <a:lnTo>
                    <a:pt x="4157" y="2049"/>
                  </a:lnTo>
                  <a:lnTo>
                    <a:pt x="4149" y="2104"/>
                  </a:lnTo>
                  <a:lnTo>
                    <a:pt x="4140" y="2158"/>
                  </a:lnTo>
                  <a:lnTo>
                    <a:pt x="4134" y="2187"/>
                  </a:lnTo>
                  <a:lnTo>
                    <a:pt x="4127" y="2218"/>
                  </a:lnTo>
                  <a:lnTo>
                    <a:pt x="4119" y="2250"/>
                  </a:lnTo>
                  <a:lnTo>
                    <a:pt x="4109" y="2283"/>
                  </a:lnTo>
                  <a:lnTo>
                    <a:pt x="4097" y="2315"/>
                  </a:lnTo>
                  <a:lnTo>
                    <a:pt x="4084" y="2345"/>
                  </a:lnTo>
                  <a:lnTo>
                    <a:pt x="4070" y="2373"/>
                  </a:lnTo>
                  <a:lnTo>
                    <a:pt x="4062" y="2387"/>
                  </a:lnTo>
                  <a:lnTo>
                    <a:pt x="4054" y="2398"/>
                  </a:lnTo>
                  <a:lnTo>
                    <a:pt x="4045" y="2410"/>
                  </a:lnTo>
                  <a:lnTo>
                    <a:pt x="4034" y="2420"/>
                  </a:lnTo>
                  <a:lnTo>
                    <a:pt x="4023" y="2430"/>
                  </a:lnTo>
                  <a:lnTo>
                    <a:pt x="4011" y="2438"/>
                  </a:lnTo>
                  <a:lnTo>
                    <a:pt x="3998" y="2446"/>
                  </a:lnTo>
                  <a:lnTo>
                    <a:pt x="3986" y="2452"/>
                  </a:lnTo>
                  <a:lnTo>
                    <a:pt x="3959" y="2467"/>
                  </a:lnTo>
                  <a:lnTo>
                    <a:pt x="3933" y="2480"/>
                  </a:lnTo>
                  <a:lnTo>
                    <a:pt x="3920" y="2488"/>
                  </a:lnTo>
                  <a:lnTo>
                    <a:pt x="3908" y="2497"/>
                  </a:lnTo>
                  <a:lnTo>
                    <a:pt x="3897" y="2507"/>
                  </a:lnTo>
                  <a:lnTo>
                    <a:pt x="3887" y="2517"/>
                  </a:lnTo>
                  <a:lnTo>
                    <a:pt x="3877" y="2529"/>
                  </a:lnTo>
                  <a:lnTo>
                    <a:pt x="3868" y="2544"/>
                  </a:lnTo>
                  <a:lnTo>
                    <a:pt x="3858" y="2565"/>
                  </a:lnTo>
                  <a:lnTo>
                    <a:pt x="3850" y="2587"/>
                  </a:lnTo>
                  <a:lnTo>
                    <a:pt x="3843" y="2611"/>
                  </a:lnTo>
                  <a:lnTo>
                    <a:pt x="3838" y="2634"/>
                  </a:lnTo>
                  <a:lnTo>
                    <a:pt x="3834" y="2659"/>
                  </a:lnTo>
                  <a:lnTo>
                    <a:pt x="3831" y="2684"/>
                  </a:lnTo>
                  <a:lnTo>
                    <a:pt x="3828" y="2736"/>
                  </a:lnTo>
                  <a:lnTo>
                    <a:pt x="3824" y="2787"/>
                  </a:lnTo>
                  <a:lnTo>
                    <a:pt x="3821" y="2837"/>
                  </a:lnTo>
                  <a:lnTo>
                    <a:pt x="3819" y="2863"/>
                  </a:lnTo>
                  <a:lnTo>
                    <a:pt x="3814" y="2887"/>
                  </a:lnTo>
                  <a:lnTo>
                    <a:pt x="3810" y="2911"/>
                  </a:lnTo>
                  <a:lnTo>
                    <a:pt x="3803" y="2934"/>
                  </a:lnTo>
                  <a:lnTo>
                    <a:pt x="3794" y="2959"/>
                  </a:lnTo>
                  <a:lnTo>
                    <a:pt x="3784" y="2980"/>
                  </a:lnTo>
                  <a:lnTo>
                    <a:pt x="3773" y="3000"/>
                  </a:lnTo>
                  <a:lnTo>
                    <a:pt x="3761" y="3018"/>
                  </a:lnTo>
                  <a:lnTo>
                    <a:pt x="3747" y="3035"/>
                  </a:lnTo>
                  <a:lnTo>
                    <a:pt x="3734" y="3050"/>
                  </a:lnTo>
                  <a:lnTo>
                    <a:pt x="3708" y="3081"/>
                  </a:lnTo>
                  <a:lnTo>
                    <a:pt x="3696" y="3098"/>
                  </a:lnTo>
                  <a:lnTo>
                    <a:pt x="3684" y="3115"/>
                  </a:lnTo>
                  <a:lnTo>
                    <a:pt x="3673" y="3133"/>
                  </a:lnTo>
                  <a:lnTo>
                    <a:pt x="3663" y="3153"/>
                  </a:lnTo>
                  <a:lnTo>
                    <a:pt x="3654" y="3176"/>
                  </a:lnTo>
                  <a:lnTo>
                    <a:pt x="3647" y="3201"/>
                  </a:lnTo>
                  <a:lnTo>
                    <a:pt x="3643" y="3229"/>
                  </a:lnTo>
                  <a:lnTo>
                    <a:pt x="3640" y="3261"/>
                  </a:lnTo>
                  <a:lnTo>
                    <a:pt x="3803" y="3284"/>
                  </a:lnTo>
                  <a:lnTo>
                    <a:pt x="3852" y="3389"/>
                  </a:lnTo>
                  <a:lnTo>
                    <a:pt x="3881" y="3449"/>
                  </a:lnTo>
                  <a:lnTo>
                    <a:pt x="3914" y="3511"/>
                  </a:lnTo>
                  <a:lnTo>
                    <a:pt x="3930" y="3542"/>
                  </a:lnTo>
                  <a:lnTo>
                    <a:pt x="3948" y="3571"/>
                  </a:lnTo>
                  <a:lnTo>
                    <a:pt x="3966" y="3599"/>
                  </a:lnTo>
                  <a:lnTo>
                    <a:pt x="3985" y="3626"/>
                  </a:lnTo>
                  <a:lnTo>
                    <a:pt x="4003" y="3649"/>
                  </a:lnTo>
                  <a:lnTo>
                    <a:pt x="4022" y="3670"/>
                  </a:lnTo>
                  <a:lnTo>
                    <a:pt x="4041" y="3689"/>
                  </a:lnTo>
                  <a:lnTo>
                    <a:pt x="4051" y="3697"/>
                  </a:lnTo>
                  <a:lnTo>
                    <a:pt x="4060" y="3704"/>
                  </a:lnTo>
                  <a:lnTo>
                    <a:pt x="4316" y="3774"/>
                  </a:lnTo>
                  <a:lnTo>
                    <a:pt x="4431" y="3821"/>
                  </a:lnTo>
                  <a:lnTo>
                    <a:pt x="4547" y="3870"/>
                  </a:lnTo>
                  <a:lnTo>
                    <a:pt x="4784" y="3971"/>
                  </a:lnTo>
                  <a:lnTo>
                    <a:pt x="5020" y="4073"/>
                  </a:lnTo>
                  <a:lnTo>
                    <a:pt x="5251" y="4171"/>
                  </a:lnTo>
                  <a:lnTo>
                    <a:pt x="5302" y="4192"/>
                  </a:lnTo>
                  <a:lnTo>
                    <a:pt x="5356" y="4211"/>
                  </a:lnTo>
                  <a:lnTo>
                    <a:pt x="5462" y="4249"/>
                  </a:lnTo>
                  <a:lnTo>
                    <a:pt x="5514" y="4267"/>
                  </a:lnTo>
                  <a:lnTo>
                    <a:pt x="5567" y="4287"/>
                  </a:lnTo>
                  <a:lnTo>
                    <a:pt x="5617" y="4307"/>
                  </a:lnTo>
                  <a:lnTo>
                    <a:pt x="5666" y="4328"/>
                  </a:lnTo>
                  <a:lnTo>
                    <a:pt x="5691" y="4341"/>
                  </a:lnTo>
                  <a:lnTo>
                    <a:pt x="5714" y="4353"/>
                  </a:lnTo>
                  <a:lnTo>
                    <a:pt x="5736" y="4365"/>
                  </a:lnTo>
                  <a:lnTo>
                    <a:pt x="5759" y="4379"/>
                  </a:lnTo>
                  <a:lnTo>
                    <a:pt x="5780" y="4393"/>
                  </a:lnTo>
                  <a:lnTo>
                    <a:pt x="5800" y="4408"/>
                  </a:lnTo>
                  <a:lnTo>
                    <a:pt x="5820" y="4424"/>
                  </a:lnTo>
                  <a:lnTo>
                    <a:pt x="5839" y="4441"/>
                  </a:lnTo>
                  <a:lnTo>
                    <a:pt x="5857" y="4459"/>
                  </a:lnTo>
                  <a:lnTo>
                    <a:pt x="5874" y="4477"/>
                  </a:lnTo>
                  <a:lnTo>
                    <a:pt x="5889" y="4497"/>
                  </a:lnTo>
                  <a:lnTo>
                    <a:pt x="5904" y="4518"/>
                  </a:lnTo>
                  <a:lnTo>
                    <a:pt x="5917" y="4540"/>
                  </a:lnTo>
                  <a:lnTo>
                    <a:pt x="5930" y="4564"/>
                  </a:lnTo>
                  <a:lnTo>
                    <a:pt x="5942" y="4588"/>
                  </a:lnTo>
                  <a:lnTo>
                    <a:pt x="5952" y="4615"/>
                  </a:lnTo>
                  <a:lnTo>
                    <a:pt x="5952" y="4700"/>
                  </a:lnTo>
                  <a:lnTo>
                    <a:pt x="5954" y="4804"/>
                  </a:lnTo>
                  <a:lnTo>
                    <a:pt x="5959" y="5048"/>
                  </a:lnTo>
                  <a:lnTo>
                    <a:pt x="5963" y="5176"/>
                  </a:lnTo>
                  <a:lnTo>
                    <a:pt x="5965" y="5302"/>
                  </a:lnTo>
                  <a:lnTo>
                    <a:pt x="5965" y="5420"/>
                  </a:lnTo>
                  <a:lnTo>
                    <a:pt x="5965" y="5525"/>
                  </a:lnTo>
                  <a:lnTo>
                    <a:pt x="2" y="5525"/>
                  </a:lnTo>
                  <a:lnTo>
                    <a:pt x="0" y="5420"/>
                  </a:lnTo>
                  <a:lnTo>
                    <a:pt x="2" y="5302"/>
                  </a:lnTo>
                  <a:lnTo>
                    <a:pt x="4" y="5176"/>
                  </a:lnTo>
                  <a:lnTo>
                    <a:pt x="6" y="5048"/>
                  </a:lnTo>
                  <a:lnTo>
                    <a:pt x="12" y="4804"/>
                  </a:lnTo>
                  <a:lnTo>
                    <a:pt x="14" y="4700"/>
                  </a:lnTo>
                  <a:lnTo>
                    <a:pt x="15" y="4615"/>
                  </a:lnTo>
                  <a:lnTo>
                    <a:pt x="25" y="4588"/>
                  </a:lnTo>
                  <a:lnTo>
                    <a:pt x="36" y="4564"/>
                  </a:lnTo>
                  <a:lnTo>
                    <a:pt x="48" y="4540"/>
                  </a:lnTo>
                  <a:lnTo>
                    <a:pt x="62" y="4518"/>
                  </a:lnTo>
                  <a:lnTo>
                    <a:pt x="77" y="4497"/>
                  </a:lnTo>
                  <a:lnTo>
                    <a:pt x="93" y="4477"/>
                  </a:lnTo>
                  <a:lnTo>
                    <a:pt x="110" y="4459"/>
                  </a:lnTo>
                  <a:lnTo>
                    <a:pt x="128" y="4441"/>
                  </a:lnTo>
                  <a:lnTo>
                    <a:pt x="147" y="4424"/>
                  </a:lnTo>
                  <a:lnTo>
                    <a:pt x="166" y="4408"/>
                  </a:lnTo>
                  <a:lnTo>
                    <a:pt x="187" y="4393"/>
                  </a:lnTo>
                  <a:lnTo>
                    <a:pt x="208" y="4379"/>
                  </a:lnTo>
                  <a:lnTo>
                    <a:pt x="230" y="4365"/>
                  </a:lnTo>
                  <a:lnTo>
                    <a:pt x="253" y="4353"/>
                  </a:lnTo>
                  <a:lnTo>
                    <a:pt x="276" y="4341"/>
                  </a:lnTo>
                  <a:lnTo>
                    <a:pt x="299" y="4328"/>
                  </a:lnTo>
                  <a:lnTo>
                    <a:pt x="349" y="4307"/>
                  </a:lnTo>
                  <a:lnTo>
                    <a:pt x="400" y="4287"/>
                  </a:lnTo>
                  <a:lnTo>
                    <a:pt x="451" y="4267"/>
                  </a:lnTo>
                  <a:lnTo>
                    <a:pt x="505" y="4249"/>
                  </a:lnTo>
                  <a:lnTo>
                    <a:pt x="611" y="4211"/>
                  </a:lnTo>
                  <a:lnTo>
                    <a:pt x="663" y="4192"/>
                  </a:lnTo>
                  <a:lnTo>
                    <a:pt x="716" y="4171"/>
                  </a:lnTo>
                  <a:lnTo>
                    <a:pt x="945" y="4073"/>
                  </a:lnTo>
                  <a:lnTo>
                    <a:pt x="1183" y="3971"/>
                  </a:lnTo>
                  <a:lnTo>
                    <a:pt x="1419" y="3870"/>
                  </a:lnTo>
                  <a:lnTo>
                    <a:pt x="1535" y="3821"/>
                  </a:lnTo>
                  <a:lnTo>
                    <a:pt x="1649" y="3774"/>
                  </a:lnTo>
                  <a:lnTo>
                    <a:pt x="1906" y="3704"/>
                  </a:lnTo>
                  <a:lnTo>
                    <a:pt x="1916" y="3697"/>
                  </a:lnTo>
                  <a:lnTo>
                    <a:pt x="1925" y="3689"/>
                  </a:lnTo>
                  <a:lnTo>
                    <a:pt x="1944" y="3670"/>
                  </a:lnTo>
                  <a:lnTo>
                    <a:pt x="1963" y="3649"/>
                  </a:lnTo>
                  <a:lnTo>
                    <a:pt x="1982" y="3626"/>
                  </a:lnTo>
                  <a:lnTo>
                    <a:pt x="1999" y="3599"/>
                  </a:lnTo>
                  <a:lnTo>
                    <a:pt x="2017" y="3571"/>
                  </a:lnTo>
                  <a:lnTo>
                    <a:pt x="2035" y="3542"/>
                  </a:lnTo>
                  <a:lnTo>
                    <a:pt x="2052" y="3511"/>
                  </a:lnTo>
                  <a:lnTo>
                    <a:pt x="2084" y="3449"/>
                  </a:lnTo>
                  <a:lnTo>
                    <a:pt x="2114" y="3389"/>
                  </a:lnTo>
                  <a:lnTo>
                    <a:pt x="2162" y="3284"/>
                  </a:lnTo>
                  <a:lnTo>
                    <a:pt x="2284" y="3254"/>
                  </a:lnTo>
                  <a:lnTo>
                    <a:pt x="2278" y="3228"/>
                  </a:lnTo>
                  <a:lnTo>
                    <a:pt x="2272" y="3203"/>
                  </a:lnTo>
                  <a:lnTo>
                    <a:pt x="2263" y="3182"/>
                  </a:lnTo>
                  <a:lnTo>
                    <a:pt x="2253" y="3162"/>
                  </a:lnTo>
                  <a:lnTo>
                    <a:pt x="2243" y="3145"/>
                  </a:lnTo>
                  <a:lnTo>
                    <a:pt x="2231" y="3129"/>
                  </a:lnTo>
                  <a:lnTo>
                    <a:pt x="2220" y="3115"/>
                  </a:lnTo>
                  <a:lnTo>
                    <a:pt x="2208" y="3100"/>
                  </a:lnTo>
                  <a:lnTo>
                    <a:pt x="2183" y="3075"/>
                  </a:lnTo>
                  <a:lnTo>
                    <a:pt x="2172" y="3061"/>
                  </a:lnTo>
                  <a:lnTo>
                    <a:pt x="2160" y="3048"/>
                  </a:lnTo>
                  <a:lnTo>
                    <a:pt x="2150" y="3033"/>
                  </a:lnTo>
                  <a:lnTo>
                    <a:pt x="2139" y="3017"/>
                  </a:lnTo>
                  <a:lnTo>
                    <a:pt x="2130" y="3000"/>
                  </a:lnTo>
                  <a:lnTo>
                    <a:pt x="2122" y="2981"/>
                  </a:lnTo>
                  <a:lnTo>
                    <a:pt x="2075" y="2490"/>
                  </a:lnTo>
                  <a:lnTo>
                    <a:pt x="2074" y="2491"/>
                  </a:lnTo>
                  <a:lnTo>
                    <a:pt x="2071" y="2491"/>
                  </a:lnTo>
                  <a:lnTo>
                    <a:pt x="2059" y="2490"/>
                  </a:lnTo>
                  <a:lnTo>
                    <a:pt x="2040" y="2487"/>
                  </a:lnTo>
                  <a:lnTo>
                    <a:pt x="2018" y="2481"/>
                  </a:lnTo>
                  <a:lnTo>
                    <a:pt x="1975" y="2470"/>
                  </a:lnTo>
                  <a:lnTo>
                    <a:pt x="1959" y="2465"/>
                  </a:lnTo>
                  <a:lnTo>
                    <a:pt x="1949" y="2460"/>
                  </a:lnTo>
                  <a:lnTo>
                    <a:pt x="1935" y="2450"/>
                  </a:lnTo>
                  <a:lnTo>
                    <a:pt x="1921" y="2439"/>
                  </a:lnTo>
                  <a:lnTo>
                    <a:pt x="1908" y="2426"/>
                  </a:lnTo>
                  <a:lnTo>
                    <a:pt x="1897" y="2410"/>
                  </a:lnTo>
                  <a:lnTo>
                    <a:pt x="1886" y="2394"/>
                  </a:lnTo>
                  <a:lnTo>
                    <a:pt x="1876" y="2377"/>
                  </a:lnTo>
                  <a:lnTo>
                    <a:pt x="1866" y="2358"/>
                  </a:lnTo>
                  <a:lnTo>
                    <a:pt x="1857" y="2337"/>
                  </a:lnTo>
                  <a:lnTo>
                    <a:pt x="1849" y="2316"/>
                  </a:lnTo>
                  <a:lnTo>
                    <a:pt x="1841" y="2295"/>
                  </a:lnTo>
                  <a:lnTo>
                    <a:pt x="1834" y="2273"/>
                  </a:lnTo>
                  <a:lnTo>
                    <a:pt x="1828" y="2249"/>
                  </a:lnTo>
                  <a:lnTo>
                    <a:pt x="1817" y="2200"/>
                  </a:lnTo>
                  <a:lnTo>
                    <a:pt x="1806" y="2151"/>
                  </a:lnTo>
                  <a:lnTo>
                    <a:pt x="1799" y="2100"/>
                  </a:lnTo>
                  <a:lnTo>
                    <a:pt x="1793" y="2050"/>
                  </a:lnTo>
                  <a:lnTo>
                    <a:pt x="1787" y="2000"/>
                  </a:lnTo>
                  <a:lnTo>
                    <a:pt x="1784" y="1952"/>
                  </a:lnTo>
                  <a:lnTo>
                    <a:pt x="1777" y="1863"/>
                  </a:lnTo>
                  <a:lnTo>
                    <a:pt x="1772" y="1790"/>
                  </a:lnTo>
                  <a:lnTo>
                    <a:pt x="1772" y="1775"/>
                  </a:lnTo>
                  <a:lnTo>
                    <a:pt x="1774" y="1762"/>
                  </a:lnTo>
                  <a:lnTo>
                    <a:pt x="1779" y="1747"/>
                  </a:lnTo>
                  <a:lnTo>
                    <a:pt x="1784" y="1734"/>
                  </a:lnTo>
                  <a:lnTo>
                    <a:pt x="1791" y="1720"/>
                  </a:lnTo>
                  <a:lnTo>
                    <a:pt x="1799" y="1705"/>
                  </a:lnTo>
                  <a:lnTo>
                    <a:pt x="1815" y="1674"/>
                  </a:lnTo>
                  <a:lnTo>
                    <a:pt x="1823" y="1657"/>
                  </a:lnTo>
                  <a:lnTo>
                    <a:pt x="1831" y="1640"/>
                  </a:lnTo>
                  <a:lnTo>
                    <a:pt x="1838" y="1621"/>
                  </a:lnTo>
                  <a:lnTo>
                    <a:pt x="1842" y="1602"/>
                  </a:lnTo>
                  <a:lnTo>
                    <a:pt x="1847" y="1581"/>
                  </a:lnTo>
                  <a:lnTo>
                    <a:pt x="1848" y="1559"/>
                  </a:lnTo>
                  <a:lnTo>
                    <a:pt x="1847" y="1536"/>
                  </a:lnTo>
                  <a:lnTo>
                    <a:pt x="1844" y="1523"/>
                  </a:lnTo>
                  <a:lnTo>
                    <a:pt x="1842" y="1510"/>
                  </a:lnTo>
                  <a:lnTo>
                    <a:pt x="1828" y="1434"/>
                  </a:lnTo>
                  <a:lnTo>
                    <a:pt x="1814" y="1360"/>
                  </a:lnTo>
                  <a:lnTo>
                    <a:pt x="1804" y="1290"/>
                  </a:lnTo>
                  <a:lnTo>
                    <a:pt x="1796" y="1221"/>
                  </a:lnTo>
                  <a:lnTo>
                    <a:pt x="1791" y="1155"/>
                  </a:lnTo>
                  <a:lnTo>
                    <a:pt x="1787" y="1092"/>
                  </a:lnTo>
                  <a:lnTo>
                    <a:pt x="1786" y="1030"/>
                  </a:lnTo>
                  <a:lnTo>
                    <a:pt x="1786" y="971"/>
                  </a:lnTo>
                  <a:lnTo>
                    <a:pt x="1790" y="915"/>
                  </a:lnTo>
                  <a:lnTo>
                    <a:pt x="1794" y="861"/>
                  </a:lnTo>
                  <a:lnTo>
                    <a:pt x="1802" y="808"/>
                  </a:lnTo>
                  <a:lnTo>
                    <a:pt x="1810" y="759"/>
                  </a:lnTo>
                  <a:lnTo>
                    <a:pt x="1821" y="711"/>
                  </a:lnTo>
                  <a:lnTo>
                    <a:pt x="1833" y="666"/>
                  </a:lnTo>
                  <a:lnTo>
                    <a:pt x="1848" y="622"/>
                  </a:lnTo>
                  <a:lnTo>
                    <a:pt x="1863" y="581"/>
                  </a:lnTo>
                  <a:lnTo>
                    <a:pt x="1881" y="542"/>
                  </a:lnTo>
                  <a:lnTo>
                    <a:pt x="1900" y="504"/>
                  </a:lnTo>
                  <a:lnTo>
                    <a:pt x="1921" y="469"/>
                  </a:lnTo>
                  <a:lnTo>
                    <a:pt x="1944" y="436"/>
                  </a:lnTo>
                  <a:lnTo>
                    <a:pt x="1967" y="403"/>
                  </a:lnTo>
                  <a:lnTo>
                    <a:pt x="1993" y="374"/>
                  </a:lnTo>
                  <a:lnTo>
                    <a:pt x="2020" y="347"/>
                  </a:lnTo>
                  <a:lnTo>
                    <a:pt x="2047" y="320"/>
                  </a:lnTo>
                  <a:lnTo>
                    <a:pt x="2076" y="296"/>
                  </a:lnTo>
                  <a:lnTo>
                    <a:pt x="2107" y="274"/>
                  </a:lnTo>
                  <a:lnTo>
                    <a:pt x="2138" y="253"/>
                  </a:lnTo>
                  <a:lnTo>
                    <a:pt x="2170" y="234"/>
                  </a:lnTo>
                  <a:lnTo>
                    <a:pt x="2204" y="216"/>
                  </a:lnTo>
                  <a:lnTo>
                    <a:pt x="2239" y="200"/>
                  </a:lnTo>
                  <a:lnTo>
                    <a:pt x="2274" y="186"/>
                  </a:lnTo>
                  <a:lnTo>
                    <a:pt x="2311" y="174"/>
                  </a:lnTo>
                  <a:lnTo>
                    <a:pt x="2364" y="151"/>
                  </a:lnTo>
                  <a:lnTo>
                    <a:pt x="2423" y="129"/>
                  </a:lnTo>
                  <a:lnTo>
                    <a:pt x="2488" y="105"/>
                  </a:lnTo>
                  <a:lnTo>
                    <a:pt x="2556" y="82"/>
                  </a:lnTo>
                  <a:lnTo>
                    <a:pt x="2592" y="71"/>
                  </a:lnTo>
                  <a:lnTo>
                    <a:pt x="2627" y="60"/>
                  </a:lnTo>
                  <a:lnTo>
                    <a:pt x="2665" y="50"/>
                  </a:lnTo>
                  <a:lnTo>
                    <a:pt x="2703" y="40"/>
                  </a:lnTo>
                  <a:lnTo>
                    <a:pt x="2742" y="31"/>
                  </a:lnTo>
                  <a:lnTo>
                    <a:pt x="2783" y="23"/>
                  </a:lnTo>
                  <a:lnTo>
                    <a:pt x="2823" y="16"/>
                  </a:lnTo>
                  <a:lnTo>
                    <a:pt x="2864" y="11"/>
                  </a:lnTo>
                  <a:lnTo>
                    <a:pt x="2906" y="5"/>
                  </a:lnTo>
                  <a:lnTo>
                    <a:pt x="2949" y="2"/>
                  </a:lnTo>
                  <a:lnTo>
                    <a:pt x="2991" y="0"/>
                  </a:lnTo>
                  <a:lnTo>
                    <a:pt x="3035" y="0"/>
                  </a:lnTo>
                  <a:lnTo>
                    <a:pt x="3078" y="1"/>
                  </a:lnTo>
                  <a:lnTo>
                    <a:pt x="3122" y="3"/>
                  </a:lnTo>
                  <a:lnTo>
                    <a:pt x="3166" y="9"/>
                  </a:lnTo>
                  <a:lnTo>
                    <a:pt x="3211" y="14"/>
                  </a:lnTo>
                  <a:lnTo>
                    <a:pt x="3255" y="23"/>
                  </a:lnTo>
                  <a:lnTo>
                    <a:pt x="3300" y="34"/>
                  </a:lnTo>
                  <a:lnTo>
                    <a:pt x="3346" y="47"/>
                  </a:lnTo>
                  <a:lnTo>
                    <a:pt x="3390" y="62"/>
                  </a:lnTo>
                  <a:lnTo>
                    <a:pt x="3435" y="80"/>
                  </a:lnTo>
                  <a:lnTo>
                    <a:pt x="3481" y="101"/>
                  </a:lnTo>
                  <a:lnTo>
                    <a:pt x="3525" y="123"/>
                  </a:lnTo>
                  <a:lnTo>
                    <a:pt x="3570" y="150"/>
                  </a:lnTo>
                  <a:lnTo>
                    <a:pt x="3688" y="260"/>
                  </a:lnTo>
                  <a:lnTo>
                    <a:pt x="3879" y="292"/>
                  </a:lnTo>
                  <a:lnTo>
                    <a:pt x="3888" y="297"/>
                  </a:lnTo>
                  <a:lnTo>
                    <a:pt x="3897" y="304"/>
                  </a:lnTo>
                  <a:lnTo>
                    <a:pt x="3914" y="319"/>
                  </a:lnTo>
                  <a:lnTo>
                    <a:pt x="3929" y="335"/>
                  </a:lnTo>
                  <a:lnTo>
                    <a:pt x="3944" y="353"/>
                  </a:lnTo>
                  <a:lnTo>
                    <a:pt x="3958" y="372"/>
                  </a:lnTo>
                  <a:lnTo>
                    <a:pt x="3971" y="392"/>
                  </a:lnTo>
                  <a:lnTo>
                    <a:pt x="3983" y="412"/>
                  </a:lnTo>
                  <a:lnTo>
                    <a:pt x="3993" y="432"/>
                  </a:lnTo>
                  <a:lnTo>
                    <a:pt x="4012" y="470"/>
                  </a:lnTo>
                  <a:lnTo>
                    <a:pt x="4025" y="502"/>
                  </a:lnTo>
                  <a:lnTo>
                    <a:pt x="4036" y="5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charset="0"/>
                  <a:ea typeface="宋体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0D4C5F"/>
                </a:solidFill>
              </a:endParaRPr>
            </a:p>
          </p:txBody>
        </p:sp>
      </p:grpSp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61513" y="4565650"/>
            <a:ext cx="3249295" cy="518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2159A5"/>
                </a:solidFill>
                <a:latin typeface="+mn-ea"/>
                <a:sym typeface="+mn-ea"/>
              </a:rPr>
              <a:t>汇报人</a:t>
            </a:r>
            <a:r>
              <a:rPr lang="zh-CN" sz="2800" b="1" dirty="0">
                <a:solidFill>
                  <a:srgbClr val="2159A5"/>
                </a:solidFill>
                <a:latin typeface="+mn-ea"/>
                <a:sym typeface="+mn-ea"/>
              </a:rPr>
              <a:t>：</a:t>
            </a:r>
            <a:r>
              <a:rPr lang="zh-CN" altLang="en-US" sz="2800" b="1" dirty="0">
                <a:solidFill>
                  <a:srgbClr val="2159A5"/>
                </a:solidFill>
                <a:latin typeface="+mn-ea"/>
                <a:sym typeface="+mn-ea"/>
              </a:rPr>
              <a:t>江旭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9" name="任意多边形 18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dirty="0"/>
                <a:t>循环生成对抗网络 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3" name="Freeform 29"/>
          <p:cNvSpPr/>
          <p:nvPr/>
        </p:nvSpPr>
        <p:spPr bwMode="auto">
          <a:xfrm>
            <a:off x="4599305" y="2553970"/>
            <a:ext cx="398780" cy="414020"/>
          </a:xfrm>
          <a:custGeom>
            <a:avLst/>
            <a:gdLst>
              <a:gd name="T0" fmla="*/ 297562 w 444"/>
              <a:gd name="T1" fmla="*/ 403984 h 462"/>
              <a:gd name="T2" fmla="*/ 297562 w 444"/>
              <a:gd name="T3" fmla="*/ 403984 h 462"/>
              <a:gd name="T4" fmla="*/ 383951 w 444"/>
              <a:gd name="T5" fmla="*/ 308083 h 462"/>
              <a:gd name="T6" fmla="*/ 531532 w 444"/>
              <a:gd name="T7" fmla="*/ 85112 h 462"/>
              <a:gd name="T8" fmla="*/ 511135 w 444"/>
              <a:gd name="T9" fmla="*/ 63535 h 462"/>
              <a:gd name="T10" fmla="*/ 415147 w 444"/>
              <a:gd name="T11" fmla="*/ 63535 h 462"/>
              <a:gd name="T12" fmla="*/ 266366 w 444"/>
              <a:gd name="T13" fmla="*/ 0 h 462"/>
              <a:gd name="T14" fmla="*/ 117585 w 444"/>
              <a:gd name="T15" fmla="*/ 63535 h 462"/>
              <a:gd name="T16" fmla="*/ 21597 w 444"/>
              <a:gd name="T17" fmla="*/ 63535 h 462"/>
              <a:gd name="T18" fmla="*/ 0 w 444"/>
              <a:gd name="T19" fmla="*/ 85112 h 462"/>
              <a:gd name="T20" fmla="*/ 148781 w 444"/>
              <a:gd name="T21" fmla="*/ 308083 h 462"/>
              <a:gd name="T22" fmla="*/ 233970 w 444"/>
              <a:gd name="T23" fmla="*/ 403984 h 462"/>
              <a:gd name="T24" fmla="*/ 233970 w 444"/>
              <a:gd name="T25" fmla="*/ 445941 h 462"/>
              <a:gd name="T26" fmla="*/ 128384 w 444"/>
              <a:gd name="T27" fmla="*/ 498687 h 462"/>
              <a:gd name="T28" fmla="*/ 266366 w 444"/>
              <a:gd name="T29" fmla="*/ 552631 h 462"/>
              <a:gd name="T30" fmla="*/ 393550 w 444"/>
              <a:gd name="T31" fmla="*/ 498687 h 462"/>
              <a:gd name="T32" fmla="*/ 297562 w 444"/>
              <a:gd name="T33" fmla="*/ 445941 h 462"/>
              <a:gd name="T34" fmla="*/ 297562 w 444"/>
              <a:gd name="T35" fmla="*/ 403984 h 462"/>
              <a:gd name="T36" fmla="*/ 383951 w 444"/>
              <a:gd name="T37" fmla="*/ 254138 h 462"/>
              <a:gd name="T38" fmla="*/ 383951 w 444"/>
              <a:gd name="T39" fmla="*/ 254138 h 462"/>
              <a:gd name="T40" fmla="*/ 415147 w 444"/>
              <a:gd name="T41" fmla="*/ 106690 h 462"/>
              <a:gd name="T42" fmla="*/ 489538 w 444"/>
              <a:gd name="T43" fmla="*/ 106690 h 462"/>
              <a:gd name="T44" fmla="*/ 383951 w 444"/>
              <a:gd name="T45" fmla="*/ 254138 h 462"/>
              <a:gd name="T46" fmla="*/ 266366 w 444"/>
              <a:gd name="T47" fmla="*/ 43156 h 462"/>
              <a:gd name="T48" fmla="*/ 266366 w 444"/>
              <a:gd name="T49" fmla="*/ 43156 h 462"/>
              <a:gd name="T50" fmla="*/ 383951 w 444"/>
              <a:gd name="T51" fmla="*/ 85112 h 462"/>
              <a:gd name="T52" fmla="*/ 266366 w 444"/>
              <a:gd name="T53" fmla="*/ 137858 h 462"/>
              <a:gd name="T54" fmla="*/ 148781 w 444"/>
              <a:gd name="T55" fmla="*/ 85112 h 462"/>
              <a:gd name="T56" fmla="*/ 266366 w 444"/>
              <a:gd name="T57" fmla="*/ 43156 h 462"/>
              <a:gd name="T58" fmla="*/ 43194 w 444"/>
              <a:gd name="T59" fmla="*/ 106690 h 462"/>
              <a:gd name="T60" fmla="*/ 43194 w 444"/>
              <a:gd name="T61" fmla="*/ 106690 h 462"/>
              <a:gd name="T62" fmla="*/ 117585 w 444"/>
              <a:gd name="T63" fmla="*/ 106690 h 462"/>
              <a:gd name="T64" fmla="*/ 148781 w 444"/>
              <a:gd name="T65" fmla="*/ 254138 h 462"/>
              <a:gd name="T66" fmla="*/ 43194 w 444"/>
              <a:gd name="T67" fmla="*/ 106690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7" name="Freeform 101"/>
          <p:cNvSpPr/>
          <p:nvPr/>
        </p:nvSpPr>
        <p:spPr bwMode="auto">
          <a:xfrm>
            <a:off x="9763125" y="2588895"/>
            <a:ext cx="445770" cy="343535"/>
          </a:xfrm>
          <a:custGeom>
            <a:avLst/>
            <a:gdLst>
              <a:gd name="T0" fmla="*/ 95940 w 497"/>
              <a:gd name="T1" fmla="*/ 297916 h 382"/>
              <a:gd name="T2" fmla="*/ 95940 w 497"/>
              <a:gd name="T3" fmla="*/ 297916 h 382"/>
              <a:gd name="T4" fmla="*/ 190681 w 497"/>
              <a:gd name="T5" fmla="*/ 394018 h 382"/>
              <a:gd name="T6" fmla="*/ 297414 w 497"/>
              <a:gd name="T7" fmla="*/ 457686 h 382"/>
              <a:gd name="T8" fmla="*/ 404147 w 497"/>
              <a:gd name="T9" fmla="*/ 404830 h 382"/>
              <a:gd name="T10" fmla="*/ 467707 w 497"/>
              <a:gd name="T11" fmla="*/ 309929 h 382"/>
              <a:gd name="T12" fmla="*/ 297414 w 497"/>
              <a:gd name="T13" fmla="*/ 394018 h 382"/>
              <a:gd name="T14" fmla="*/ 95940 w 497"/>
              <a:gd name="T15" fmla="*/ 297916 h 382"/>
              <a:gd name="T16" fmla="*/ 584035 w 497"/>
              <a:gd name="T17" fmla="*/ 148958 h 382"/>
              <a:gd name="T18" fmla="*/ 584035 w 497"/>
              <a:gd name="T19" fmla="*/ 148958 h 382"/>
              <a:gd name="T20" fmla="*/ 328594 w 497"/>
              <a:gd name="T21" fmla="*/ 10811 h 382"/>
              <a:gd name="T22" fmla="*/ 265034 w 497"/>
              <a:gd name="T23" fmla="*/ 10811 h 382"/>
              <a:gd name="T24" fmla="*/ 10793 w 497"/>
              <a:gd name="T25" fmla="*/ 148958 h 382"/>
              <a:gd name="T26" fmla="*/ 10793 w 497"/>
              <a:gd name="T27" fmla="*/ 192204 h 382"/>
              <a:gd name="T28" fmla="*/ 265034 w 497"/>
              <a:gd name="T29" fmla="*/ 330351 h 382"/>
              <a:gd name="T30" fmla="*/ 328594 w 497"/>
              <a:gd name="T31" fmla="*/ 330351 h 382"/>
              <a:gd name="T32" fmla="*/ 489294 w 497"/>
              <a:gd name="T33" fmla="*/ 234249 h 382"/>
              <a:gd name="T34" fmla="*/ 319000 w 497"/>
              <a:gd name="T35" fmla="*/ 192204 h 382"/>
              <a:gd name="T36" fmla="*/ 297414 w 497"/>
              <a:gd name="T37" fmla="*/ 201814 h 382"/>
              <a:gd name="T38" fmla="*/ 243448 w 497"/>
              <a:gd name="T39" fmla="*/ 159770 h 382"/>
              <a:gd name="T40" fmla="*/ 297414 w 497"/>
              <a:gd name="T41" fmla="*/ 128536 h 382"/>
              <a:gd name="T42" fmla="*/ 351380 w 497"/>
              <a:gd name="T43" fmla="*/ 148958 h 382"/>
              <a:gd name="T44" fmla="*/ 531268 w 497"/>
              <a:gd name="T45" fmla="*/ 212626 h 382"/>
              <a:gd name="T46" fmla="*/ 584035 w 497"/>
              <a:gd name="T47" fmla="*/ 192204 h 382"/>
              <a:gd name="T48" fmla="*/ 584035 w 497"/>
              <a:gd name="T49" fmla="*/ 148958 h 382"/>
              <a:gd name="T50" fmla="*/ 509681 w 497"/>
              <a:gd name="T51" fmla="*/ 415641 h 382"/>
              <a:gd name="T52" fmla="*/ 509681 w 497"/>
              <a:gd name="T53" fmla="*/ 415641 h 382"/>
              <a:gd name="T54" fmla="*/ 552854 w 497"/>
              <a:gd name="T55" fmla="*/ 404830 h 382"/>
              <a:gd name="T56" fmla="*/ 531268 w 497"/>
              <a:gd name="T57" fmla="*/ 212626 h 382"/>
              <a:gd name="T58" fmla="*/ 489294 w 497"/>
              <a:gd name="T59" fmla="*/ 234249 h 382"/>
              <a:gd name="T60" fmla="*/ 509681 w 497"/>
              <a:gd name="T61" fmla="*/ 415641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8" name="Freeform 102"/>
          <p:cNvSpPr/>
          <p:nvPr/>
        </p:nvSpPr>
        <p:spPr bwMode="auto">
          <a:xfrm>
            <a:off x="1983105" y="2534920"/>
            <a:ext cx="445770" cy="398145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61" name="Freeform 154"/>
          <p:cNvSpPr/>
          <p:nvPr/>
        </p:nvSpPr>
        <p:spPr bwMode="auto">
          <a:xfrm>
            <a:off x="7233285" y="2534920"/>
            <a:ext cx="318770" cy="433070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3101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23715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936365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1103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23680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664" y="4659655"/>
            <a:ext cx="11184671" cy="1911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这个网络可以把</a:t>
            </a:r>
            <a:r>
              <a:rPr lang="en-US" altLang="zh-CN" sz="2400" dirty="0"/>
              <a:t>ISAR</a:t>
            </a:r>
            <a:r>
              <a:rPr lang="zh-CN" altLang="en-US" sz="2400" dirty="0"/>
              <a:t>图像的特征与光学图像的特征互相转化</a:t>
            </a:r>
            <a:r>
              <a:rPr lang="zh-CN" altLang="en-US" sz="2400" dirty="0">
                <a:highlight>
                  <a:srgbClr val="FFFFFF"/>
                </a:highlight>
                <a:latin typeface="+mn-ea"/>
              </a:rPr>
              <a:t>，</a:t>
            </a:r>
            <a:r>
              <a:rPr lang="zh-CN" altLang="en-US" sz="2400" dirty="0"/>
              <a:t>使用该网络的</a:t>
            </a:r>
            <a:r>
              <a:rPr lang="en-US" altLang="zh-CN" sz="2400" dirty="0"/>
              <a:t>ISAR</a:t>
            </a:r>
            <a:r>
              <a:rPr lang="zh-CN" altLang="en-US" sz="2400" dirty="0"/>
              <a:t>转光学的能力进行特征转换以及</a:t>
            </a:r>
            <a:r>
              <a:rPr lang="en-US" altLang="zh-CN" sz="2400" dirty="0"/>
              <a:t>ISAR</a:t>
            </a:r>
            <a:r>
              <a:rPr lang="zh-CN" altLang="en-US" sz="2400" dirty="0"/>
              <a:t>图像特征提取。生成器</a:t>
            </a:r>
            <a:r>
              <a:rPr lang="en-US" altLang="zh-CN" sz="2400" dirty="0"/>
              <a:t>G</a:t>
            </a:r>
            <a:r>
              <a:rPr lang="zh-CN" altLang="en-US" sz="2400" dirty="0"/>
              <a:t>接收</a:t>
            </a:r>
            <a:r>
              <a:rPr lang="en-US" altLang="zh-CN" sz="2400" dirty="0"/>
              <a:t>ISAR</a:t>
            </a:r>
            <a:r>
              <a:rPr lang="zh-CN" altLang="en-US" sz="2400" dirty="0"/>
              <a:t>图像</a:t>
            </a:r>
            <a:r>
              <a:rPr lang="en-US" altLang="zh-CN" sz="2400" dirty="0"/>
              <a:t>x</a:t>
            </a:r>
            <a:r>
              <a:rPr lang="zh-CN" altLang="en-US" sz="2400" dirty="0"/>
              <a:t>，并将其转化为光学图像 </a:t>
            </a:r>
            <a:r>
              <a:rPr lang="en-US" altLang="zh-CN" sz="2400" dirty="0"/>
              <a:t>G(x)</a:t>
            </a:r>
            <a:r>
              <a:rPr lang="zh-CN" altLang="en-US" sz="2400" dirty="0"/>
              <a:t>输出，经过光学域判别器 </a:t>
            </a:r>
            <a:r>
              <a:rPr lang="en-US" altLang="zh-CN" sz="2400" dirty="0"/>
              <a:t>D1</a:t>
            </a:r>
            <a:r>
              <a:rPr lang="zh-CN" altLang="en-US" sz="2400" dirty="0"/>
              <a:t>计算风格损失，然后被传入到 </a:t>
            </a:r>
            <a:r>
              <a:rPr lang="en-US" altLang="zh-CN" sz="2400" dirty="0"/>
              <a:t>ISAR</a:t>
            </a:r>
            <a:r>
              <a:rPr lang="zh-CN" altLang="en-US" sz="2400" dirty="0"/>
              <a:t>特征生成器</a:t>
            </a:r>
            <a:r>
              <a:rPr lang="en-US" altLang="zh-CN" sz="2400" dirty="0"/>
              <a:t>F</a:t>
            </a:r>
            <a:r>
              <a:rPr lang="zh-CN" altLang="en-US" sz="2400" dirty="0"/>
              <a:t>中，将其转化为</a:t>
            </a:r>
            <a:r>
              <a:rPr lang="en-US" altLang="zh-CN" sz="2400" dirty="0"/>
              <a:t>ISAR</a:t>
            </a:r>
            <a:r>
              <a:rPr lang="zh-CN" altLang="en-US" sz="2400" dirty="0"/>
              <a:t>图像，并经过</a:t>
            </a:r>
            <a:r>
              <a:rPr lang="en-US" altLang="zh-CN" sz="2400" dirty="0"/>
              <a:t>ISAR</a:t>
            </a:r>
            <a:r>
              <a:rPr lang="zh-CN" altLang="en-US" sz="2400" dirty="0"/>
              <a:t>域判别器</a:t>
            </a:r>
            <a:r>
              <a:rPr lang="en-US" altLang="zh-CN" sz="2400" dirty="0"/>
              <a:t>D2</a:t>
            </a:r>
            <a:r>
              <a:rPr lang="zh-CN" altLang="en-US" sz="2400" dirty="0"/>
              <a:t>计算循环一致性损失。</a:t>
            </a:r>
            <a:endParaRPr lang="zh-CN" altLang="en-US" sz="2400" b="0" i="0" dirty="0">
              <a:effectLst/>
              <a:highlight>
                <a:srgbClr val="FFFFFF"/>
              </a:highlight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07AD8E-11B3-1E44-815A-3A2711B2F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35" y="1242522"/>
            <a:ext cx="9299455" cy="2997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34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9" name="任意多边形 18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dirty="0">
                  <a:latin typeface="+mn-ea"/>
                </a:rPr>
                <a:t>实验结果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3" name="Freeform 29"/>
          <p:cNvSpPr/>
          <p:nvPr/>
        </p:nvSpPr>
        <p:spPr bwMode="auto">
          <a:xfrm>
            <a:off x="4599305" y="2553970"/>
            <a:ext cx="398780" cy="414020"/>
          </a:xfrm>
          <a:custGeom>
            <a:avLst/>
            <a:gdLst>
              <a:gd name="T0" fmla="*/ 297562 w 444"/>
              <a:gd name="T1" fmla="*/ 403984 h 462"/>
              <a:gd name="T2" fmla="*/ 297562 w 444"/>
              <a:gd name="T3" fmla="*/ 403984 h 462"/>
              <a:gd name="T4" fmla="*/ 383951 w 444"/>
              <a:gd name="T5" fmla="*/ 308083 h 462"/>
              <a:gd name="T6" fmla="*/ 531532 w 444"/>
              <a:gd name="T7" fmla="*/ 85112 h 462"/>
              <a:gd name="T8" fmla="*/ 511135 w 444"/>
              <a:gd name="T9" fmla="*/ 63535 h 462"/>
              <a:gd name="T10" fmla="*/ 415147 w 444"/>
              <a:gd name="T11" fmla="*/ 63535 h 462"/>
              <a:gd name="T12" fmla="*/ 266366 w 444"/>
              <a:gd name="T13" fmla="*/ 0 h 462"/>
              <a:gd name="T14" fmla="*/ 117585 w 444"/>
              <a:gd name="T15" fmla="*/ 63535 h 462"/>
              <a:gd name="T16" fmla="*/ 21597 w 444"/>
              <a:gd name="T17" fmla="*/ 63535 h 462"/>
              <a:gd name="T18" fmla="*/ 0 w 444"/>
              <a:gd name="T19" fmla="*/ 85112 h 462"/>
              <a:gd name="T20" fmla="*/ 148781 w 444"/>
              <a:gd name="T21" fmla="*/ 308083 h 462"/>
              <a:gd name="T22" fmla="*/ 233970 w 444"/>
              <a:gd name="T23" fmla="*/ 403984 h 462"/>
              <a:gd name="T24" fmla="*/ 233970 w 444"/>
              <a:gd name="T25" fmla="*/ 445941 h 462"/>
              <a:gd name="T26" fmla="*/ 128384 w 444"/>
              <a:gd name="T27" fmla="*/ 498687 h 462"/>
              <a:gd name="T28" fmla="*/ 266366 w 444"/>
              <a:gd name="T29" fmla="*/ 552631 h 462"/>
              <a:gd name="T30" fmla="*/ 393550 w 444"/>
              <a:gd name="T31" fmla="*/ 498687 h 462"/>
              <a:gd name="T32" fmla="*/ 297562 w 444"/>
              <a:gd name="T33" fmla="*/ 445941 h 462"/>
              <a:gd name="T34" fmla="*/ 297562 w 444"/>
              <a:gd name="T35" fmla="*/ 403984 h 462"/>
              <a:gd name="T36" fmla="*/ 383951 w 444"/>
              <a:gd name="T37" fmla="*/ 254138 h 462"/>
              <a:gd name="T38" fmla="*/ 383951 w 444"/>
              <a:gd name="T39" fmla="*/ 254138 h 462"/>
              <a:gd name="T40" fmla="*/ 415147 w 444"/>
              <a:gd name="T41" fmla="*/ 106690 h 462"/>
              <a:gd name="T42" fmla="*/ 489538 w 444"/>
              <a:gd name="T43" fmla="*/ 106690 h 462"/>
              <a:gd name="T44" fmla="*/ 383951 w 444"/>
              <a:gd name="T45" fmla="*/ 254138 h 462"/>
              <a:gd name="T46" fmla="*/ 266366 w 444"/>
              <a:gd name="T47" fmla="*/ 43156 h 462"/>
              <a:gd name="T48" fmla="*/ 266366 w 444"/>
              <a:gd name="T49" fmla="*/ 43156 h 462"/>
              <a:gd name="T50" fmla="*/ 383951 w 444"/>
              <a:gd name="T51" fmla="*/ 85112 h 462"/>
              <a:gd name="T52" fmla="*/ 266366 w 444"/>
              <a:gd name="T53" fmla="*/ 137858 h 462"/>
              <a:gd name="T54" fmla="*/ 148781 w 444"/>
              <a:gd name="T55" fmla="*/ 85112 h 462"/>
              <a:gd name="T56" fmla="*/ 266366 w 444"/>
              <a:gd name="T57" fmla="*/ 43156 h 462"/>
              <a:gd name="T58" fmla="*/ 43194 w 444"/>
              <a:gd name="T59" fmla="*/ 106690 h 462"/>
              <a:gd name="T60" fmla="*/ 43194 w 444"/>
              <a:gd name="T61" fmla="*/ 106690 h 462"/>
              <a:gd name="T62" fmla="*/ 117585 w 444"/>
              <a:gd name="T63" fmla="*/ 106690 h 462"/>
              <a:gd name="T64" fmla="*/ 148781 w 444"/>
              <a:gd name="T65" fmla="*/ 254138 h 462"/>
              <a:gd name="T66" fmla="*/ 43194 w 444"/>
              <a:gd name="T67" fmla="*/ 106690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7" name="Freeform 101"/>
          <p:cNvSpPr/>
          <p:nvPr/>
        </p:nvSpPr>
        <p:spPr bwMode="auto">
          <a:xfrm>
            <a:off x="9763125" y="2588895"/>
            <a:ext cx="445770" cy="343535"/>
          </a:xfrm>
          <a:custGeom>
            <a:avLst/>
            <a:gdLst>
              <a:gd name="T0" fmla="*/ 95940 w 497"/>
              <a:gd name="T1" fmla="*/ 297916 h 382"/>
              <a:gd name="T2" fmla="*/ 95940 w 497"/>
              <a:gd name="T3" fmla="*/ 297916 h 382"/>
              <a:gd name="T4" fmla="*/ 190681 w 497"/>
              <a:gd name="T5" fmla="*/ 394018 h 382"/>
              <a:gd name="T6" fmla="*/ 297414 w 497"/>
              <a:gd name="T7" fmla="*/ 457686 h 382"/>
              <a:gd name="T8" fmla="*/ 404147 w 497"/>
              <a:gd name="T9" fmla="*/ 404830 h 382"/>
              <a:gd name="T10" fmla="*/ 467707 w 497"/>
              <a:gd name="T11" fmla="*/ 309929 h 382"/>
              <a:gd name="T12" fmla="*/ 297414 w 497"/>
              <a:gd name="T13" fmla="*/ 394018 h 382"/>
              <a:gd name="T14" fmla="*/ 95940 w 497"/>
              <a:gd name="T15" fmla="*/ 297916 h 382"/>
              <a:gd name="T16" fmla="*/ 584035 w 497"/>
              <a:gd name="T17" fmla="*/ 148958 h 382"/>
              <a:gd name="T18" fmla="*/ 584035 w 497"/>
              <a:gd name="T19" fmla="*/ 148958 h 382"/>
              <a:gd name="T20" fmla="*/ 328594 w 497"/>
              <a:gd name="T21" fmla="*/ 10811 h 382"/>
              <a:gd name="T22" fmla="*/ 265034 w 497"/>
              <a:gd name="T23" fmla="*/ 10811 h 382"/>
              <a:gd name="T24" fmla="*/ 10793 w 497"/>
              <a:gd name="T25" fmla="*/ 148958 h 382"/>
              <a:gd name="T26" fmla="*/ 10793 w 497"/>
              <a:gd name="T27" fmla="*/ 192204 h 382"/>
              <a:gd name="T28" fmla="*/ 265034 w 497"/>
              <a:gd name="T29" fmla="*/ 330351 h 382"/>
              <a:gd name="T30" fmla="*/ 328594 w 497"/>
              <a:gd name="T31" fmla="*/ 330351 h 382"/>
              <a:gd name="T32" fmla="*/ 489294 w 497"/>
              <a:gd name="T33" fmla="*/ 234249 h 382"/>
              <a:gd name="T34" fmla="*/ 319000 w 497"/>
              <a:gd name="T35" fmla="*/ 192204 h 382"/>
              <a:gd name="T36" fmla="*/ 297414 w 497"/>
              <a:gd name="T37" fmla="*/ 201814 h 382"/>
              <a:gd name="T38" fmla="*/ 243448 w 497"/>
              <a:gd name="T39" fmla="*/ 159770 h 382"/>
              <a:gd name="T40" fmla="*/ 297414 w 497"/>
              <a:gd name="T41" fmla="*/ 128536 h 382"/>
              <a:gd name="T42" fmla="*/ 351380 w 497"/>
              <a:gd name="T43" fmla="*/ 148958 h 382"/>
              <a:gd name="T44" fmla="*/ 531268 w 497"/>
              <a:gd name="T45" fmla="*/ 212626 h 382"/>
              <a:gd name="T46" fmla="*/ 584035 w 497"/>
              <a:gd name="T47" fmla="*/ 192204 h 382"/>
              <a:gd name="T48" fmla="*/ 584035 w 497"/>
              <a:gd name="T49" fmla="*/ 148958 h 382"/>
              <a:gd name="T50" fmla="*/ 509681 w 497"/>
              <a:gd name="T51" fmla="*/ 415641 h 382"/>
              <a:gd name="T52" fmla="*/ 509681 w 497"/>
              <a:gd name="T53" fmla="*/ 415641 h 382"/>
              <a:gd name="T54" fmla="*/ 552854 w 497"/>
              <a:gd name="T55" fmla="*/ 404830 h 382"/>
              <a:gd name="T56" fmla="*/ 531268 w 497"/>
              <a:gd name="T57" fmla="*/ 212626 h 382"/>
              <a:gd name="T58" fmla="*/ 489294 w 497"/>
              <a:gd name="T59" fmla="*/ 234249 h 382"/>
              <a:gd name="T60" fmla="*/ 509681 w 497"/>
              <a:gd name="T61" fmla="*/ 415641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8" name="Freeform 102"/>
          <p:cNvSpPr/>
          <p:nvPr/>
        </p:nvSpPr>
        <p:spPr bwMode="auto">
          <a:xfrm>
            <a:off x="1983105" y="2534920"/>
            <a:ext cx="445770" cy="398145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61" name="Freeform 154"/>
          <p:cNvSpPr/>
          <p:nvPr/>
        </p:nvSpPr>
        <p:spPr bwMode="auto">
          <a:xfrm>
            <a:off x="7233285" y="2534920"/>
            <a:ext cx="318770" cy="433070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3101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23715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936365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1103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23680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892" y="5233265"/>
            <a:ext cx="11082631" cy="10316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2400" b="0" i="0" dirty="0">
                <a:effectLst/>
                <a:highlight>
                  <a:srgbClr val="FFFFFF"/>
                </a:highlight>
                <a:latin typeface="+mn-ea"/>
              </a:rPr>
              <a:t>第一行为输入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+mn-ea"/>
              </a:rPr>
              <a:t>ISAR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+mn-ea"/>
              </a:rPr>
              <a:t>图像，第二行为光学图像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+mn-ea"/>
              </a:rPr>
              <a:t>(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+mn-ea"/>
              </a:rPr>
              <a:t>真实值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+mn-ea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+mn-ea"/>
              </a:rPr>
              <a:t> 最后一行是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+mn-ea"/>
              </a:rPr>
              <a:t>R20FT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+mn-ea"/>
              </a:rPr>
              <a:t>转换结果</a:t>
            </a:r>
            <a:r>
              <a:rPr lang="zh-CN" altLang="en-US" sz="2400" dirty="0"/>
              <a:t>，本文提出的方法生成的图像更真实，整体与细节均是对比模型中表现最好的。</a:t>
            </a:r>
            <a:endParaRPr lang="zh-CN" altLang="en-US" sz="240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AFAF90-3912-0D2E-4CF4-A5C7EC7C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690" y="1180465"/>
            <a:ext cx="5676900" cy="388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592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60925" y="1240155"/>
            <a:ext cx="24676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003F88"/>
                </a:solidFill>
                <a:latin typeface="Impact" charset="0"/>
                <a:ea typeface="思源黑体 CN Bold" charset="-122"/>
                <a:cs typeface="Impact" charset="0"/>
              </a:rPr>
              <a:t>04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996225" y="3563034"/>
            <a:ext cx="8590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基于序列成像特征流的空间目标动态预测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0" name="任意多边形 9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r>
                <a:rPr lang="en-US" altLang="zh-CN" dirty="0">
                  <a:latin typeface="+mn-ea"/>
                </a:rPr>
                <a:t>     </a:t>
              </a:r>
              <a:r>
                <a:rPr lang="zh-CN" altLang="en-US" sz="2400" dirty="0">
                  <a:latin typeface="+mn-ea"/>
                </a:rPr>
                <a:t>第四章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338A4F-E350-2162-938E-1343DC9B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1" y="1341222"/>
            <a:ext cx="4261295" cy="47012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C8681-7867-557D-4F9E-F1144922039E}"/>
              </a:ext>
            </a:extLst>
          </p:cNvPr>
          <p:cNvSpPr txBox="1"/>
          <p:nvPr/>
        </p:nvSpPr>
        <p:spPr>
          <a:xfrm>
            <a:off x="5517824" y="1610149"/>
            <a:ext cx="58231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       输入序列图像，图像帧与图像帧之间的时间差一致。该模型依据输入的序列预测目标的下 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帧图像。然后使用</a:t>
            </a:r>
            <a:r>
              <a:rPr lang="en-US" altLang="zh-CN" sz="2400" dirty="0" err="1">
                <a:latin typeface="+mj-ea"/>
                <a:ea typeface="+mj-ea"/>
              </a:rPr>
              <a:t>ULNet</a:t>
            </a:r>
            <a:r>
              <a:rPr lang="zh-CN" altLang="en-US" sz="2400" dirty="0">
                <a:latin typeface="+mj-ea"/>
                <a:ea typeface="+mj-ea"/>
              </a:rPr>
              <a:t>网络，去提取预测图像中目标的特征，在达到特征提取目的的目标同时，又将目标的未来图像绘制了出来。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02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0" name="任意多边形 9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r>
                <a:rPr lang="en-US" altLang="zh-CN" dirty="0">
                  <a:latin typeface="+mn-ea"/>
                </a:rPr>
                <a:t>     </a:t>
              </a:r>
              <a:r>
                <a:rPr lang="zh-CN" altLang="en-US" sz="2400" dirty="0">
                  <a:latin typeface="+mn-ea"/>
                </a:rPr>
                <a:t>第四章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F6C8681-7867-557D-4F9E-F1144922039E}"/>
              </a:ext>
            </a:extLst>
          </p:cNvPr>
          <p:cNvSpPr txBox="1"/>
          <p:nvPr/>
        </p:nvSpPr>
        <p:spPr>
          <a:xfrm>
            <a:off x="875763" y="4005619"/>
            <a:ext cx="106121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    以</a:t>
            </a:r>
            <a:r>
              <a:rPr lang="en-US" altLang="zh-CN" sz="2400" dirty="0" err="1"/>
              <a:t>ConvGRU</a:t>
            </a:r>
            <a:r>
              <a:rPr lang="zh-CN" altLang="en-US" sz="2400" dirty="0"/>
              <a:t>为主体的均值预测器，通过输入上一时刻图 像并结合历史图像序列的上下文预测出当前时刻的图像均值。第二部分为差分预测，以扩散模型作为主体，利用历史图像序列上下文，生成该时刻的图像正向校正（图像差分），图像均值与图像正向校正叠加就是此时刻的真实图像。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A922A-A9BB-CB30-4008-6889980B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73" y="1194134"/>
            <a:ext cx="9001572" cy="2695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605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0" name="任意多边形 9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r>
                <a:rPr lang="en-US" altLang="zh-CN" dirty="0">
                  <a:latin typeface="+mn-ea"/>
                </a:rPr>
                <a:t>     </a:t>
              </a:r>
              <a:r>
                <a:rPr lang="zh-CN" altLang="en-US" sz="2400" dirty="0">
                  <a:latin typeface="+mn-ea"/>
                </a:rPr>
                <a:t>第四章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6338A4F-E350-2162-938E-1343DC9B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1" y="1341222"/>
            <a:ext cx="4788285" cy="47012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C8681-7867-557D-4F9E-F1144922039E}"/>
              </a:ext>
            </a:extLst>
          </p:cNvPr>
          <p:cNvSpPr txBox="1"/>
          <p:nvPr/>
        </p:nvSpPr>
        <p:spPr>
          <a:xfrm>
            <a:off x="5595098" y="2274838"/>
            <a:ext cx="59830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       输入序列图像，图像帧与图像帧之间的时间差一致。该模型依据输入的序列预测目标的下 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帧图像。然后使用</a:t>
            </a:r>
            <a:r>
              <a:rPr lang="en-US" altLang="zh-CN" sz="2400" dirty="0" err="1">
                <a:latin typeface="+mj-ea"/>
                <a:ea typeface="+mj-ea"/>
              </a:rPr>
              <a:t>ULNet</a:t>
            </a:r>
            <a:r>
              <a:rPr lang="zh-CN" altLang="en-US" sz="2400" dirty="0">
                <a:latin typeface="+mj-ea"/>
                <a:ea typeface="+mj-ea"/>
              </a:rPr>
              <a:t>网络，去提取预测图像中目标的特征，在达到特征提取目的的目标同时，又将目标的未来图像绘制了出来。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60925" y="1240155"/>
            <a:ext cx="24676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00" b="0" i="0" u="none" strike="noStrike" kern="1200" cap="none" spc="0" normalizeH="0" baseline="0" noProof="0" dirty="0">
                <a:ln>
                  <a:noFill/>
                </a:ln>
                <a:solidFill>
                  <a:srgbClr val="003F88"/>
                </a:solidFill>
                <a:effectLst/>
                <a:uLnTx/>
                <a:uFillTx/>
                <a:latin typeface="Impact" charset="0"/>
                <a:ea typeface="思源黑体 CN Bold" charset="-122"/>
                <a:cs typeface="Impact" charset="0"/>
              </a:rPr>
              <a:t>05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62904" y="3563034"/>
            <a:ext cx="206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F88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+mn-cs"/>
              </a:rPr>
              <a:t>章节联系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2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0" name="任意多边形 9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r>
                <a:rPr lang="zh-CN" altLang="en-US" sz="2400" dirty="0">
                  <a:latin typeface="+mn-ea"/>
                </a:rPr>
                <a:t>章节联系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B86BD2E-A5FC-2B67-4CD7-95E3B6FDBA0A}"/>
              </a:ext>
            </a:extLst>
          </p:cNvPr>
          <p:cNvSpPr txBox="1"/>
          <p:nvPr/>
        </p:nvSpPr>
        <p:spPr>
          <a:xfrm>
            <a:off x="163968" y="2609822"/>
            <a:ext cx="11962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第二章（特征提取）</a:t>
            </a:r>
            <a:endParaRPr lang="en-US" altLang="zh-CN" sz="2400" b="1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提出了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ULNet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网络，用于提取空间目标的关键点，利用提取的关键点重建目标的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3D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结构和姿势。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F620B-261D-101D-D0A3-BB6BD6416B1E}"/>
              </a:ext>
            </a:extLst>
          </p:cNvPr>
          <p:cNvSpPr txBox="1"/>
          <p:nvPr/>
        </p:nvSpPr>
        <p:spPr>
          <a:xfrm>
            <a:off x="163968" y="4015616"/>
            <a:ext cx="11864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第三章（特征增强）</a:t>
            </a:r>
            <a:endParaRPr lang="en-US" altLang="zh-CN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提出了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R2OFT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网络，用于将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图像转换为光学图像特征域，利用光学图像特征补全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图像中恢复的特征，在补全后的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ISAR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图像上进行特征提取。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D9639F-E8C5-BFB7-22AF-B8AF36B83F70}"/>
              </a:ext>
            </a:extLst>
          </p:cNvPr>
          <p:cNvSpPr txBox="1"/>
          <p:nvPr/>
        </p:nvSpPr>
        <p:spPr>
          <a:xfrm>
            <a:off x="159524" y="5627345"/>
            <a:ext cx="11868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第四章（特征预测）</a:t>
            </a: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提出了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RVD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模型，用于预测空间目标未来的序列图像，可以预测不同运动和姿势变化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59DFF0-2F72-4B62-B207-30200878B173}"/>
              </a:ext>
            </a:extLst>
          </p:cNvPr>
          <p:cNvSpPr txBox="1"/>
          <p:nvPr/>
        </p:nvSpPr>
        <p:spPr>
          <a:xfrm>
            <a:off x="159524" y="1367493"/>
            <a:ext cx="10476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000000"/>
                </a:solidFill>
                <a:effectLst/>
                <a:latin typeface="-apple-system"/>
              </a:rPr>
              <a:t>第一章</a:t>
            </a:r>
          </a:p>
          <a:p>
            <a:pPr algn="l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介绍了研究背景、意义和研究现状，介绍这篇文章的主要工作和创新点。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09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2871470" y="2113280"/>
            <a:ext cx="65982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谢谢！</a:t>
            </a:r>
          </a:p>
          <a:p>
            <a:pPr algn="ctr"/>
            <a:r>
              <a:rPr lang="zh-CN" altLang="en-US" sz="48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请老师批评指正！</a:t>
            </a:r>
            <a:r>
              <a:rPr lang="en-US" altLang="zh-CN" sz="48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28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椭圆 90"/>
          <p:cNvSpPr/>
          <p:nvPr/>
        </p:nvSpPr>
        <p:spPr>
          <a:xfrm>
            <a:off x="-409575" y="-567055"/>
            <a:ext cx="1081405" cy="108140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1304905" y="6111240"/>
            <a:ext cx="1081405" cy="108140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276225" y="63436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08685" y="17653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163830" y="1323975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7963" y="2421890"/>
            <a:ext cx="22993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03F88"/>
                </a:solidFill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91830" y="3631672"/>
            <a:ext cx="23260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>
                <a:solidFill>
                  <a:srgbClr val="003F88"/>
                </a:solidFill>
              </a:rPr>
              <a:t>CONTENTS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293955" y="1152842"/>
            <a:ext cx="36478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绪论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293100" y="1990467"/>
            <a:ext cx="729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空间目标光学成像特征提取与姿态匹配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293100" y="2861159"/>
            <a:ext cx="7602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融合光学成像特征的空间目标</a:t>
            </a:r>
            <a:r>
              <a:rPr lang="en-US" altLang="zh-CN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ISAR</a:t>
            </a:r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成像特征增强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4293100" y="4021417"/>
            <a:ext cx="72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基于序列成像特征流的空间目标动态预测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299886" y="1084609"/>
            <a:ext cx="9932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282181" y="1920617"/>
            <a:ext cx="9932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02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281546" y="2770882"/>
            <a:ext cx="9932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03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274726" y="4009828"/>
            <a:ext cx="9932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04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386F9A-C6BC-076C-A743-18E912A66F01}"/>
              </a:ext>
            </a:extLst>
          </p:cNvPr>
          <p:cNvSpPr txBox="1"/>
          <p:nvPr/>
        </p:nvSpPr>
        <p:spPr>
          <a:xfrm>
            <a:off x="3274726" y="5392284"/>
            <a:ext cx="99321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000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05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DCA1DC-7C00-1187-E9F1-7AAF190CE867}"/>
              </a:ext>
            </a:extLst>
          </p:cNvPr>
          <p:cNvSpPr txBox="1"/>
          <p:nvPr/>
        </p:nvSpPr>
        <p:spPr>
          <a:xfrm>
            <a:off x="4293100" y="5392284"/>
            <a:ext cx="36478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章节联系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60925" y="1141095"/>
            <a:ext cx="24676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003F88"/>
                </a:solidFill>
                <a:latin typeface="Impact" charset="0"/>
                <a:ea typeface="思源黑体 CN Bold" charset="-122"/>
                <a:cs typeface="Impact" charset="0"/>
              </a:rPr>
              <a:t>01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11283" y="3554095"/>
            <a:ext cx="4425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绪论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9" name="任意多边形 18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dirty="0"/>
                <a:t>绪论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3" name="Freeform 29"/>
          <p:cNvSpPr/>
          <p:nvPr/>
        </p:nvSpPr>
        <p:spPr bwMode="auto">
          <a:xfrm>
            <a:off x="4599305" y="2553970"/>
            <a:ext cx="398780" cy="414020"/>
          </a:xfrm>
          <a:custGeom>
            <a:avLst/>
            <a:gdLst>
              <a:gd name="T0" fmla="*/ 297562 w 444"/>
              <a:gd name="T1" fmla="*/ 403984 h 462"/>
              <a:gd name="T2" fmla="*/ 297562 w 444"/>
              <a:gd name="T3" fmla="*/ 403984 h 462"/>
              <a:gd name="T4" fmla="*/ 383951 w 444"/>
              <a:gd name="T5" fmla="*/ 308083 h 462"/>
              <a:gd name="T6" fmla="*/ 531532 w 444"/>
              <a:gd name="T7" fmla="*/ 85112 h 462"/>
              <a:gd name="T8" fmla="*/ 511135 w 444"/>
              <a:gd name="T9" fmla="*/ 63535 h 462"/>
              <a:gd name="T10" fmla="*/ 415147 w 444"/>
              <a:gd name="T11" fmla="*/ 63535 h 462"/>
              <a:gd name="T12" fmla="*/ 266366 w 444"/>
              <a:gd name="T13" fmla="*/ 0 h 462"/>
              <a:gd name="T14" fmla="*/ 117585 w 444"/>
              <a:gd name="T15" fmla="*/ 63535 h 462"/>
              <a:gd name="T16" fmla="*/ 21597 w 444"/>
              <a:gd name="T17" fmla="*/ 63535 h 462"/>
              <a:gd name="T18" fmla="*/ 0 w 444"/>
              <a:gd name="T19" fmla="*/ 85112 h 462"/>
              <a:gd name="T20" fmla="*/ 148781 w 444"/>
              <a:gd name="T21" fmla="*/ 308083 h 462"/>
              <a:gd name="T22" fmla="*/ 233970 w 444"/>
              <a:gd name="T23" fmla="*/ 403984 h 462"/>
              <a:gd name="T24" fmla="*/ 233970 w 444"/>
              <a:gd name="T25" fmla="*/ 445941 h 462"/>
              <a:gd name="T26" fmla="*/ 128384 w 444"/>
              <a:gd name="T27" fmla="*/ 498687 h 462"/>
              <a:gd name="T28" fmla="*/ 266366 w 444"/>
              <a:gd name="T29" fmla="*/ 552631 h 462"/>
              <a:gd name="T30" fmla="*/ 393550 w 444"/>
              <a:gd name="T31" fmla="*/ 498687 h 462"/>
              <a:gd name="T32" fmla="*/ 297562 w 444"/>
              <a:gd name="T33" fmla="*/ 445941 h 462"/>
              <a:gd name="T34" fmla="*/ 297562 w 444"/>
              <a:gd name="T35" fmla="*/ 403984 h 462"/>
              <a:gd name="T36" fmla="*/ 383951 w 444"/>
              <a:gd name="T37" fmla="*/ 254138 h 462"/>
              <a:gd name="T38" fmla="*/ 383951 w 444"/>
              <a:gd name="T39" fmla="*/ 254138 h 462"/>
              <a:gd name="T40" fmla="*/ 415147 w 444"/>
              <a:gd name="T41" fmla="*/ 106690 h 462"/>
              <a:gd name="T42" fmla="*/ 489538 w 444"/>
              <a:gd name="T43" fmla="*/ 106690 h 462"/>
              <a:gd name="T44" fmla="*/ 383951 w 444"/>
              <a:gd name="T45" fmla="*/ 254138 h 462"/>
              <a:gd name="T46" fmla="*/ 266366 w 444"/>
              <a:gd name="T47" fmla="*/ 43156 h 462"/>
              <a:gd name="T48" fmla="*/ 266366 w 444"/>
              <a:gd name="T49" fmla="*/ 43156 h 462"/>
              <a:gd name="T50" fmla="*/ 383951 w 444"/>
              <a:gd name="T51" fmla="*/ 85112 h 462"/>
              <a:gd name="T52" fmla="*/ 266366 w 444"/>
              <a:gd name="T53" fmla="*/ 137858 h 462"/>
              <a:gd name="T54" fmla="*/ 148781 w 444"/>
              <a:gd name="T55" fmla="*/ 85112 h 462"/>
              <a:gd name="T56" fmla="*/ 266366 w 444"/>
              <a:gd name="T57" fmla="*/ 43156 h 462"/>
              <a:gd name="T58" fmla="*/ 43194 w 444"/>
              <a:gd name="T59" fmla="*/ 106690 h 462"/>
              <a:gd name="T60" fmla="*/ 43194 w 444"/>
              <a:gd name="T61" fmla="*/ 106690 h 462"/>
              <a:gd name="T62" fmla="*/ 117585 w 444"/>
              <a:gd name="T63" fmla="*/ 106690 h 462"/>
              <a:gd name="T64" fmla="*/ 148781 w 444"/>
              <a:gd name="T65" fmla="*/ 254138 h 462"/>
              <a:gd name="T66" fmla="*/ 43194 w 444"/>
              <a:gd name="T67" fmla="*/ 106690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7" name="Freeform 101"/>
          <p:cNvSpPr/>
          <p:nvPr/>
        </p:nvSpPr>
        <p:spPr bwMode="auto">
          <a:xfrm>
            <a:off x="9763125" y="2588895"/>
            <a:ext cx="445770" cy="343535"/>
          </a:xfrm>
          <a:custGeom>
            <a:avLst/>
            <a:gdLst>
              <a:gd name="T0" fmla="*/ 95940 w 497"/>
              <a:gd name="T1" fmla="*/ 297916 h 382"/>
              <a:gd name="T2" fmla="*/ 95940 w 497"/>
              <a:gd name="T3" fmla="*/ 297916 h 382"/>
              <a:gd name="T4" fmla="*/ 190681 w 497"/>
              <a:gd name="T5" fmla="*/ 394018 h 382"/>
              <a:gd name="T6" fmla="*/ 297414 w 497"/>
              <a:gd name="T7" fmla="*/ 457686 h 382"/>
              <a:gd name="T8" fmla="*/ 404147 w 497"/>
              <a:gd name="T9" fmla="*/ 404830 h 382"/>
              <a:gd name="T10" fmla="*/ 467707 w 497"/>
              <a:gd name="T11" fmla="*/ 309929 h 382"/>
              <a:gd name="T12" fmla="*/ 297414 w 497"/>
              <a:gd name="T13" fmla="*/ 394018 h 382"/>
              <a:gd name="T14" fmla="*/ 95940 w 497"/>
              <a:gd name="T15" fmla="*/ 297916 h 382"/>
              <a:gd name="T16" fmla="*/ 584035 w 497"/>
              <a:gd name="T17" fmla="*/ 148958 h 382"/>
              <a:gd name="T18" fmla="*/ 584035 w 497"/>
              <a:gd name="T19" fmla="*/ 148958 h 382"/>
              <a:gd name="T20" fmla="*/ 328594 w 497"/>
              <a:gd name="T21" fmla="*/ 10811 h 382"/>
              <a:gd name="T22" fmla="*/ 265034 w 497"/>
              <a:gd name="T23" fmla="*/ 10811 h 382"/>
              <a:gd name="T24" fmla="*/ 10793 w 497"/>
              <a:gd name="T25" fmla="*/ 148958 h 382"/>
              <a:gd name="T26" fmla="*/ 10793 w 497"/>
              <a:gd name="T27" fmla="*/ 192204 h 382"/>
              <a:gd name="T28" fmla="*/ 265034 w 497"/>
              <a:gd name="T29" fmla="*/ 330351 h 382"/>
              <a:gd name="T30" fmla="*/ 328594 w 497"/>
              <a:gd name="T31" fmla="*/ 330351 h 382"/>
              <a:gd name="T32" fmla="*/ 489294 w 497"/>
              <a:gd name="T33" fmla="*/ 234249 h 382"/>
              <a:gd name="T34" fmla="*/ 319000 w 497"/>
              <a:gd name="T35" fmla="*/ 192204 h 382"/>
              <a:gd name="T36" fmla="*/ 297414 w 497"/>
              <a:gd name="T37" fmla="*/ 201814 h 382"/>
              <a:gd name="T38" fmla="*/ 243448 w 497"/>
              <a:gd name="T39" fmla="*/ 159770 h 382"/>
              <a:gd name="T40" fmla="*/ 297414 w 497"/>
              <a:gd name="T41" fmla="*/ 128536 h 382"/>
              <a:gd name="T42" fmla="*/ 351380 w 497"/>
              <a:gd name="T43" fmla="*/ 148958 h 382"/>
              <a:gd name="T44" fmla="*/ 531268 w 497"/>
              <a:gd name="T45" fmla="*/ 212626 h 382"/>
              <a:gd name="T46" fmla="*/ 584035 w 497"/>
              <a:gd name="T47" fmla="*/ 192204 h 382"/>
              <a:gd name="T48" fmla="*/ 584035 w 497"/>
              <a:gd name="T49" fmla="*/ 148958 h 382"/>
              <a:gd name="T50" fmla="*/ 509681 w 497"/>
              <a:gd name="T51" fmla="*/ 415641 h 382"/>
              <a:gd name="T52" fmla="*/ 509681 w 497"/>
              <a:gd name="T53" fmla="*/ 415641 h 382"/>
              <a:gd name="T54" fmla="*/ 552854 w 497"/>
              <a:gd name="T55" fmla="*/ 404830 h 382"/>
              <a:gd name="T56" fmla="*/ 531268 w 497"/>
              <a:gd name="T57" fmla="*/ 212626 h 382"/>
              <a:gd name="T58" fmla="*/ 489294 w 497"/>
              <a:gd name="T59" fmla="*/ 234249 h 382"/>
              <a:gd name="T60" fmla="*/ 509681 w 497"/>
              <a:gd name="T61" fmla="*/ 415641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8" name="Freeform 102"/>
          <p:cNvSpPr/>
          <p:nvPr/>
        </p:nvSpPr>
        <p:spPr bwMode="auto">
          <a:xfrm>
            <a:off x="1983105" y="2534920"/>
            <a:ext cx="445770" cy="398145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61" name="Freeform 154"/>
          <p:cNvSpPr/>
          <p:nvPr/>
        </p:nvSpPr>
        <p:spPr bwMode="auto">
          <a:xfrm>
            <a:off x="7233285" y="2534920"/>
            <a:ext cx="318770" cy="433070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31010" y="3068493"/>
            <a:ext cx="1268296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研究</a:t>
            </a: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730375" y="2841420"/>
            <a:ext cx="1023703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基于传统方法的空间目标光学图像解译技术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介绍了几何形状提取、模板匹配等传统方法。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到利用深度学习如卷积神经网路（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CNN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）、生成对抗网络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(GAN)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等的应用并列举了一些最新的研究成果，最后介绍了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图像解译的特点和难点，以及现有方式的不足。</a:t>
            </a:r>
          </a:p>
          <a:p>
            <a:pPr indent="0" algn="ctr" fontAlgn="auto"/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23715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51103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E22F5-97E0-94E2-DF82-CAD1BACBE260}"/>
              </a:ext>
            </a:extLst>
          </p:cNvPr>
          <p:cNvSpPr txBox="1"/>
          <p:nvPr/>
        </p:nvSpPr>
        <p:spPr>
          <a:xfrm>
            <a:off x="1730375" y="1036585"/>
            <a:ext cx="10168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空间目标数量逐渐增加，给空间安全带来了挑战，连续监测在轨道目标，实时获取空间目标的结构信息和在轨姿态，并预测未来状态，对空间安全保障和卫星安全发射具有重大意义。</a:t>
            </a:r>
          </a:p>
          <a:p>
            <a:pPr algn="ctr">
              <a:buFont typeface="+mj-lt"/>
              <a:buAutoNum type="arabicPeriod"/>
            </a:pPr>
            <a:endParaRPr lang="zh-CN" alt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3805FE-D4A1-CEF4-47DF-E81DF84F0B31}"/>
              </a:ext>
            </a:extLst>
          </p:cNvPr>
          <p:cNvSpPr txBox="1"/>
          <p:nvPr/>
        </p:nvSpPr>
        <p:spPr>
          <a:xfrm>
            <a:off x="-36528" y="2837660"/>
            <a:ext cx="1725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+mn-ea"/>
              </a:rPr>
              <a:t>研究现状：</a:t>
            </a:r>
            <a:endParaRPr lang="zh-CN" altLang="en-US" sz="24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505C95-EBF7-026A-FD79-4F525EC722D7}"/>
              </a:ext>
            </a:extLst>
          </p:cNvPr>
          <p:cNvSpPr txBox="1"/>
          <p:nvPr/>
        </p:nvSpPr>
        <p:spPr>
          <a:xfrm>
            <a:off x="-5080" y="982236"/>
            <a:ext cx="1551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微软雅黑"/>
                <a:ea typeface="微软雅黑"/>
                <a:cs typeface="+mn-cs"/>
              </a:rPr>
              <a:t>研究背景：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E54E9E-1CC3-5A9E-D64B-9E02BC12C646}"/>
              </a:ext>
            </a:extLst>
          </p:cNvPr>
          <p:cNvSpPr txBox="1"/>
          <p:nvPr/>
        </p:nvSpPr>
        <p:spPr>
          <a:xfrm>
            <a:off x="-36528" y="4800925"/>
            <a:ext cx="1725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+mn-ea"/>
              </a:rPr>
              <a:t>工作与创新：</a:t>
            </a:r>
            <a:endParaRPr lang="zh-CN" altLang="en-US" sz="24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DCEBD-238B-97B6-0F72-66C5D2F595E1}"/>
              </a:ext>
            </a:extLst>
          </p:cNvPr>
          <p:cNvSpPr txBox="1"/>
          <p:nvPr/>
        </p:nvSpPr>
        <p:spPr>
          <a:xfrm>
            <a:off x="1667091" y="4723200"/>
            <a:ext cx="105204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通过深度学习应用于空间目标特征提取，探究多源图像特征融合与增强提升光学、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ISAR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图像的空间目标特征提取准确度等。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60925" y="1141095"/>
            <a:ext cx="24676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003F88"/>
                </a:solidFill>
                <a:latin typeface="Impact" charset="0"/>
                <a:ea typeface="思源黑体 CN Bold" charset="-122"/>
                <a:cs typeface="Impact" charset="0"/>
              </a:rPr>
              <a:t>02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444600" y="3504000"/>
            <a:ext cx="9300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空间目标光学成像特征提取与姿态匹配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3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0" name="任意多边形 9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l"/>
              <a:r>
                <a:rPr lang="en-US" altLang="zh-CN" dirty="0"/>
                <a:t>     </a:t>
              </a:r>
              <a:r>
                <a:rPr lang="en-US" altLang="zh-CN" dirty="0" err="1"/>
                <a:t>ULNet</a:t>
              </a:r>
              <a:r>
                <a:rPr lang="zh-CN" altLang="en-US" dirty="0"/>
                <a:t>网络</a:t>
              </a:r>
              <a:endParaRPr lang="zh-CN" altLang="en-US" sz="2000" dirty="0"/>
            </a:p>
          </p:txBody>
        </p:sp>
        <p:sp>
          <p:nvSpPr>
            <p:cNvPr id="11" name="任意多边形 10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A6ED3A-A0B2-C3BE-2511-32F10E11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3" y="874395"/>
            <a:ext cx="11183938" cy="33303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AB1964-AE12-67BE-68DA-325AA0DF1BBF}"/>
              </a:ext>
            </a:extLst>
          </p:cNvPr>
          <p:cNvSpPr txBox="1"/>
          <p:nvPr/>
        </p:nvSpPr>
        <p:spPr>
          <a:xfrm>
            <a:off x="299619" y="4066366"/>
            <a:ext cx="11335885" cy="25192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00000"/>
              </a:lnSpc>
              <a:buNone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   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ULNet</a:t>
            </a:r>
            <a:r>
              <a:rPr lang="en-US" altLang="zh-CN" sz="240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由编码器和解码器部分组成，编码器部分从图像中提取目标结构特征而解码器部分压缩这些特征。</a:t>
            </a:r>
            <a:r>
              <a:rPr lang="zh-CN" altLang="en-US" sz="2400" dirty="0"/>
              <a:t>下采样块由卷积层和最大池化层组成，在下采样过程中，特征通道数量加倍以减少特征维度并保留有效特征。上采样块由反卷积层组成，由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 </a:t>
            </a:r>
            <a:r>
              <a:rPr lang="zh-CN" altLang="en-US" sz="2400" dirty="0"/>
              <a:t>函数激活，恢复特征图的空间尺寸及空间分辨率。几乎密度卷积块连接每个上采样块及其相对的下采样块</a:t>
            </a:r>
            <a:r>
              <a:rPr lang="en-US" altLang="zh-CN" sz="2400" dirty="0"/>
              <a:t>,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提高特征融合的效率和精确度</a:t>
            </a:r>
            <a:r>
              <a:rPr lang="en-US" altLang="zh-CN" sz="24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  <a:r>
              <a:rPr lang="zh-CN" altLang="en-US" sz="24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最终生成热图用于指示航天器关键点的位置。</a:t>
            </a:r>
            <a:endParaRPr lang="zh-CN" altLang="en-US" sz="2400" dirty="0">
              <a:latin typeface="微软雅黑" charset="-122"/>
              <a:ea typeface="微软雅黑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9" name="任意多边形 18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dirty="0"/>
                <a:t>第二章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3" name="Freeform 29"/>
          <p:cNvSpPr/>
          <p:nvPr/>
        </p:nvSpPr>
        <p:spPr bwMode="auto">
          <a:xfrm>
            <a:off x="4599305" y="2553970"/>
            <a:ext cx="398780" cy="414020"/>
          </a:xfrm>
          <a:custGeom>
            <a:avLst/>
            <a:gdLst>
              <a:gd name="T0" fmla="*/ 297562 w 444"/>
              <a:gd name="T1" fmla="*/ 403984 h 462"/>
              <a:gd name="T2" fmla="*/ 297562 w 444"/>
              <a:gd name="T3" fmla="*/ 403984 h 462"/>
              <a:gd name="T4" fmla="*/ 383951 w 444"/>
              <a:gd name="T5" fmla="*/ 308083 h 462"/>
              <a:gd name="T6" fmla="*/ 531532 w 444"/>
              <a:gd name="T7" fmla="*/ 85112 h 462"/>
              <a:gd name="T8" fmla="*/ 511135 w 444"/>
              <a:gd name="T9" fmla="*/ 63535 h 462"/>
              <a:gd name="T10" fmla="*/ 415147 w 444"/>
              <a:gd name="T11" fmla="*/ 63535 h 462"/>
              <a:gd name="T12" fmla="*/ 266366 w 444"/>
              <a:gd name="T13" fmla="*/ 0 h 462"/>
              <a:gd name="T14" fmla="*/ 117585 w 444"/>
              <a:gd name="T15" fmla="*/ 63535 h 462"/>
              <a:gd name="T16" fmla="*/ 21597 w 444"/>
              <a:gd name="T17" fmla="*/ 63535 h 462"/>
              <a:gd name="T18" fmla="*/ 0 w 444"/>
              <a:gd name="T19" fmla="*/ 85112 h 462"/>
              <a:gd name="T20" fmla="*/ 148781 w 444"/>
              <a:gd name="T21" fmla="*/ 308083 h 462"/>
              <a:gd name="T22" fmla="*/ 233970 w 444"/>
              <a:gd name="T23" fmla="*/ 403984 h 462"/>
              <a:gd name="T24" fmla="*/ 233970 w 444"/>
              <a:gd name="T25" fmla="*/ 445941 h 462"/>
              <a:gd name="T26" fmla="*/ 128384 w 444"/>
              <a:gd name="T27" fmla="*/ 498687 h 462"/>
              <a:gd name="T28" fmla="*/ 266366 w 444"/>
              <a:gd name="T29" fmla="*/ 552631 h 462"/>
              <a:gd name="T30" fmla="*/ 393550 w 444"/>
              <a:gd name="T31" fmla="*/ 498687 h 462"/>
              <a:gd name="T32" fmla="*/ 297562 w 444"/>
              <a:gd name="T33" fmla="*/ 445941 h 462"/>
              <a:gd name="T34" fmla="*/ 297562 w 444"/>
              <a:gd name="T35" fmla="*/ 403984 h 462"/>
              <a:gd name="T36" fmla="*/ 383951 w 444"/>
              <a:gd name="T37" fmla="*/ 254138 h 462"/>
              <a:gd name="T38" fmla="*/ 383951 w 444"/>
              <a:gd name="T39" fmla="*/ 254138 h 462"/>
              <a:gd name="T40" fmla="*/ 415147 w 444"/>
              <a:gd name="T41" fmla="*/ 106690 h 462"/>
              <a:gd name="T42" fmla="*/ 489538 w 444"/>
              <a:gd name="T43" fmla="*/ 106690 h 462"/>
              <a:gd name="T44" fmla="*/ 383951 w 444"/>
              <a:gd name="T45" fmla="*/ 254138 h 462"/>
              <a:gd name="T46" fmla="*/ 266366 w 444"/>
              <a:gd name="T47" fmla="*/ 43156 h 462"/>
              <a:gd name="T48" fmla="*/ 266366 w 444"/>
              <a:gd name="T49" fmla="*/ 43156 h 462"/>
              <a:gd name="T50" fmla="*/ 383951 w 444"/>
              <a:gd name="T51" fmla="*/ 85112 h 462"/>
              <a:gd name="T52" fmla="*/ 266366 w 444"/>
              <a:gd name="T53" fmla="*/ 137858 h 462"/>
              <a:gd name="T54" fmla="*/ 148781 w 444"/>
              <a:gd name="T55" fmla="*/ 85112 h 462"/>
              <a:gd name="T56" fmla="*/ 266366 w 444"/>
              <a:gd name="T57" fmla="*/ 43156 h 462"/>
              <a:gd name="T58" fmla="*/ 43194 w 444"/>
              <a:gd name="T59" fmla="*/ 106690 h 462"/>
              <a:gd name="T60" fmla="*/ 43194 w 444"/>
              <a:gd name="T61" fmla="*/ 106690 h 462"/>
              <a:gd name="T62" fmla="*/ 117585 w 444"/>
              <a:gd name="T63" fmla="*/ 106690 h 462"/>
              <a:gd name="T64" fmla="*/ 148781 w 444"/>
              <a:gd name="T65" fmla="*/ 254138 h 462"/>
              <a:gd name="T66" fmla="*/ 43194 w 444"/>
              <a:gd name="T67" fmla="*/ 106690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7" name="Freeform 101"/>
          <p:cNvSpPr/>
          <p:nvPr/>
        </p:nvSpPr>
        <p:spPr bwMode="auto">
          <a:xfrm>
            <a:off x="9763125" y="2588895"/>
            <a:ext cx="445770" cy="343535"/>
          </a:xfrm>
          <a:custGeom>
            <a:avLst/>
            <a:gdLst>
              <a:gd name="T0" fmla="*/ 95940 w 497"/>
              <a:gd name="T1" fmla="*/ 297916 h 382"/>
              <a:gd name="T2" fmla="*/ 95940 w 497"/>
              <a:gd name="T3" fmla="*/ 297916 h 382"/>
              <a:gd name="T4" fmla="*/ 190681 w 497"/>
              <a:gd name="T5" fmla="*/ 394018 h 382"/>
              <a:gd name="T6" fmla="*/ 297414 w 497"/>
              <a:gd name="T7" fmla="*/ 457686 h 382"/>
              <a:gd name="T8" fmla="*/ 404147 w 497"/>
              <a:gd name="T9" fmla="*/ 404830 h 382"/>
              <a:gd name="T10" fmla="*/ 467707 w 497"/>
              <a:gd name="T11" fmla="*/ 309929 h 382"/>
              <a:gd name="T12" fmla="*/ 297414 w 497"/>
              <a:gd name="T13" fmla="*/ 394018 h 382"/>
              <a:gd name="T14" fmla="*/ 95940 w 497"/>
              <a:gd name="T15" fmla="*/ 297916 h 382"/>
              <a:gd name="T16" fmla="*/ 584035 w 497"/>
              <a:gd name="T17" fmla="*/ 148958 h 382"/>
              <a:gd name="T18" fmla="*/ 584035 w 497"/>
              <a:gd name="T19" fmla="*/ 148958 h 382"/>
              <a:gd name="T20" fmla="*/ 328594 w 497"/>
              <a:gd name="T21" fmla="*/ 10811 h 382"/>
              <a:gd name="T22" fmla="*/ 265034 w 497"/>
              <a:gd name="T23" fmla="*/ 10811 h 382"/>
              <a:gd name="T24" fmla="*/ 10793 w 497"/>
              <a:gd name="T25" fmla="*/ 148958 h 382"/>
              <a:gd name="T26" fmla="*/ 10793 w 497"/>
              <a:gd name="T27" fmla="*/ 192204 h 382"/>
              <a:gd name="T28" fmla="*/ 265034 w 497"/>
              <a:gd name="T29" fmla="*/ 330351 h 382"/>
              <a:gd name="T30" fmla="*/ 328594 w 497"/>
              <a:gd name="T31" fmla="*/ 330351 h 382"/>
              <a:gd name="T32" fmla="*/ 489294 w 497"/>
              <a:gd name="T33" fmla="*/ 234249 h 382"/>
              <a:gd name="T34" fmla="*/ 319000 w 497"/>
              <a:gd name="T35" fmla="*/ 192204 h 382"/>
              <a:gd name="T36" fmla="*/ 297414 w 497"/>
              <a:gd name="T37" fmla="*/ 201814 h 382"/>
              <a:gd name="T38" fmla="*/ 243448 w 497"/>
              <a:gd name="T39" fmla="*/ 159770 h 382"/>
              <a:gd name="T40" fmla="*/ 297414 w 497"/>
              <a:gd name="T41" fmla="*/ 128536 h 382"/>
              <a:gd name="T42" fmla="*/ 351380 w 497"/>
              <a:gd name="T43" fmla="*/ 148958 h 382"/>
              <a:gd name="T44" fmla="*/ 531268 w 497"/>
              <a:gd name="T45" fmla="*/ 212626 h 382"/>
              <a:gd name="T46" fmla="*/ 584035 w 497"/>
              <a:gd name="T47" fmla="*/ 192204 h 382"/>
              <a:gd name="T48" fmla="*/ 584035 w 497"/>
              <a:gd name="T49" fmla="*/ 148958 h 382"/>
              <a:gd name="T50" fmla="*/ 509681 w 497"/>
              <a:gd name="T51" fmla="*/ 415641 h 382"/>
              <a:gd name="T52" fmla="*/ 509681 w 497"/>
              <a:gd name="T53" fmla="*/ 415641 h 382"/>
              <a:gd name="T54" fmla="*/ 552854 w 497"/>
              <a:gd name="T55" fmla="*/ 404830 h 382"/>
              <a:gd name="T56" fmla="*/ 531268 w 497"/>
              <a:gd name="T57" fmla="*/ 212626 h 382"/>
              <a:gd name="T58" fmla="*/ 489294 w 497"/>
              <a:gd name="T59" fmla="*/ 234249 h 382"/>
              <a:gd name="T60" fmla="*/ 509681 w 497"/>
              <a:gd name="T61" fmla="*/ 415641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8" name="Freeform 102"/>
          <p:cNvSpPr/>
          <p:nvPr/>
        </p:nvSpPr>
        <p:spPr bwMode="auto">
          <a:xfrm>
            <a:off x="1983105" y="2534920"/>
            <a:ext cx="445770" cy="398145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61" name="Freeform 154"/>
          <p:cNvSpPr/>
          <p:nvPr/>
        </p:nvSpPr>
        <p:spPr bwMode="auto">
          <a:xfrm>
            <a:off x="7233285" y="2534920"/>
            <a:ext cx="318770" cy="433070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3101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23715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51103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23680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471B8-554E-6280-EDC5-6286DACFE1EE}"/>
              </a:ext>
            </a:extLst>
          </p:cNvPr>
          <p:cNvSpPr txBox="1"/>
          <p:nvPr/>
        </p:nvSpPr>
        <p:spPr>
          <a:xfrm>
            <a:off x="425547" y="1560333"/>
            <a:ext cx="11250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       介绍空间目标光学图像成像原理，以及基于深度学 习特征提取方法。提出了一种基于卷积神经网络的特征提取网络（</a:t>
            </a:r>
            <a:r>
              <a:rPr lang="en-US" altLang="zh-CN" sz="2400" dirty="0"/>
              <a:t>ULNET</a:t>
            </a:r>
            <a:r>
              <a:rPr lang="zh-CN" altLang="en-US" sz="2400" dirty="0"/>
              <a:t>），利用“自下而上”的关键点提取策略并融入了</a:t>
            </a:r>
            <a:r>
              <a:rPr lang="en-US" altLang="zh-CN" sz="2400" dirty="0"/>
              <a:t>heatmap</a:t>
            </a:r>
            <a:r>
              <a:rPr lang="zh-CN" altLang="en-US" sz="2400" dirty="0"/>
              <a:t>回归的方法</a:t>
            </a:r>
            <a:r>
              <a:rPr lang="en-US" altLang="zh-CN" sz="2400" dirty="0"/>
              <a:t>,</a:t>
            </a:r>
            <a:r>
              <a:rPr lang="zh-CN" altLang="en-US" sz="2400" dirty="0"/>
              <a:t>提高特征提取准确率，用提取到的关键点去确定航天器的三个姿态向量并进行姿态估计。</a:t>
            </a:r>
            <a:endParaRPr lang="en-US" altLang="zh-CN" sz="24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47D592-E4F5-5719-D13A-B0D660EA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24" y="3623739"/>
            <a:ext cx="4572538" cy="2519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6C4EA1-BAE2-127C-8D98-4F069E40B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786" y="3453980"/>
            <a:ext cx="5136173" cy="28586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任意多边形 90"/>
          <p:cNvSpPr/>
          <p:nvPr/>
        </p:nvSpPr>
        <p:spPr>
          <a:xfrm>
            <a:off x="-10795" y="-6985"/>
            <a:ext cx="799465" cy="6413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4" h="821">
                <a:moveTo>
                  <a:pt x="0" y="0"/>
                </a:moveTo>
                <a:lnTo>
                  <a:pt x="1024" y="0"/>
                </a:lnTo>
                <a:lnTo>
                  <a:pt x="1024" y="13"/>
                </a:lnTo>
                <a:cubicBezTo>
                  <a:pt x="1001" y="463"/>
                  <a:pt x="629" y="821"/>
                  <a:pt x="174" y="821"/>
                </a:cubicBezTo>
                <a:cubicBezTo>
                  <a:pt x="117" y="821"/>
                  <a:pt x="61" y="815"/>
                  <a:pt x="7" y="805"/>
                </a:cubicBezTo>
                <a:lnTo>
                  <a:pt x="0" y="803"/>
                </a:lnTo>
                <a:lnTo>
                  <a:pt x="0" y="0"/>
                </a:ln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11304905" y="6111240"/>
            <a:ext cx="914400" cy="7594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40" h="1196">
                <a:moveTo>
                  <a:pt x="852" y="0"/>
                </a:moveTo>
                <a:cubicBezTo>
                  <a:pt x="1072" y="0"/>
                  <a:pt x="1273" y="84"/>
                  <a:pt x="1424" y="221"/>
                </a:cubicBezTo>
                <a:lnTo>
                  <a:pt x="1440" y="236"/>
                </a:lnTo>
                <a:lnTo>
                  <a:pt x="1440" y="1196"/>
                </a:lnTo>
                <a:lnTo>
                  <a:pt x="73" y="1196"/>
                </a:lnTo>
                <a:lnTo>
                  <a:pt x="67" y="1183"/>
                </a:lnTo>
                <a:cubicBezTo>
                  <a:pt x="24" y="1081"/>
                  <a:pt x="0" y="969"/>
                  <a:pt x="0" y="852"/>
                </a:cubicBezTo>
                <a:cubicBezTo>
                  <a:pt x="0" y="381"/>
                  <a:pt x="381" y="0"/>
                  <a:pt x="852" y="0"/>
                </a:cubicBezTo>
                <a:close/>
              </a:path>
            </a:pathLst>
          </a:cu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11527790" y="5535930"/>
            <a:ext cx="377825" cy="37782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400685" y="817245"/>
            <a:ext cx="271145" cy="27114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0687050" y="6111240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922655" y="273685"/>
            <a:ext cx="617855" cy="617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11727180" y="482473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270510" y="1393190"/>
            <a:ext cx="236855" cy="236855"/>
          </a:xfrm>
          <a:prstGeom prst="ellipse">
            <a:avLst/>
          </a:prstGeom>
          <a:solidFill>
            <a:srgbClr val="003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860925" y="1240155"/>
            <a:ext cx="246761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dirty="0">
                <a:solidFill>
                  <a:srgbClr val="003F88"/>
                </a:solidFill>
                <a:latin typeface="Impact" charset="0"/>
                <a:ea typeface="思源黑体 CN Bold" charset="-122"/>
                <a:cs typeface="Impact" charset="0"/>
              </a:rPr>
              <a:t>03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3003" y="3633837"/>
            <a:ext cx="1004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6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融合光学成像特征的空间目标</a:t>
            </a:r>
            <a:r>
              <a:rPr lang="en-US" altLang="zh-CN" sz="36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ISAR</a:t>
            </a:r>
            <a:r>
              <a:rPr lang="zh-CN" altLang="en-US" sz="3600" b="1" dirty="0">
                <a:solidFill>
                  <a:srgbClr val="003F88"/>
                </a:solidFill>
                <a:latin typeface="微软雅黑" charset="-122"/>
                <a:ea typeface="微软雅黑" charset="-122"/>
              </a:rPr>
              <a:t>成像特征增强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0" y="266700"/>
            <a:ext cx="12187555" cy="607695"/>
            <a:chOff x="0" y="420"/>
            <a:chExt cx="19193" cy="746"/>
          </a:xfrm>
        </p:grpSpPr>
        <p:sp>
          <p:nvSpPr>
            <p:cNvPr id="19" name="任意多边形 18"/>
            <p:cNvSpPr/>
            <p:nvPr/>
          </p:nvSpPr>
          <p:spPr>
            <a:xfrm>
              <a:off x="0" y="420"/>
              <a:ext cx="4870" cy="746"/>
            </a:xfrm>
            <a:custGeom>
              <a:avLst/>
              <a:gdLst>
                <a:gd name="connsiteX0" fmla="*/ 0 w 4900"/>
                <a:gd name="connsiteY0" fmla="*/ 7 h 746"/>
                <a:gd name="connsiteX1" fmla="*/ 4900 w 4900"/>
                <a:gd name="connsiteY1" fmla="*/ 0 h 746"/>
                <a:gd name="connsiteX2" fmla="*/ 4619 w 4900"/>
                <a:gd name="connsiteY2" fmla="*/ 746 h 746"/>
                <a:gd name="connsiteX3" fmla="*/ 0 w 4900"/>
                <a:gd name="connsiteY3" fmla="*/ 746 h 746"/>
                <a:gd name="connsiteX4" fmla="*/ 0 w 4900"/>
                <a:gd name="connsiteY4" fmla="*/ 7 h 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0" h="746">
                  <a:moveTo>
                    <a:pt x="0" y="7"/>
                  </a:moveTo>
                  <a:lnTo>
                    <a:pt x="4900" y="0"/>
                  </a:lnTo>
                  <a:lnTo>
                    <a:pt x="4619" y="746"/>
                  </a:lnTo>
                  <a:lnTo>
                    <a:pt x="0" y="74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zh-CN" altLang="en-US" sz="2400" dirty="0"/>
                <a:t>第三章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flipH="1" flipV="1">
              <a:off x="4712" y="427"/>
              <a:ext cx="14481" cy="739"/>
            </a:xfrm>
            <a:custGeom>
              <a:avLst/>
              <a:gdLst>
                <a:gd name="adj" fmla="val 25000"/>
                <a:gd name="maxAdj" fmla="*/ 100000 w ss"/>
                <a:gd name="a" fmla="pin 0 adj maxAdj"/>
                <a:gd name="x1" fmla="*/ ss a 200000"/>
                <a:gd name="x2" fmla="*/ ss a 100000"/>
                <a:gd name="x6" fmla="+- r 0 x1"/>
                <a:gd name="x5" fmla="+- r 0 x2"/>
                <a:gd name="x3" fmla="*/ x5 1 2"/>
                <a:gd name="x4" fmla="+- r 0 x3"/>
                <a:gd name="il" fmla="*/ wd2 a maxAdj"/>
                <a:gd name="q1" fmla="*/ 5 a maxAdj"/>
                <a:gd name="q2" fmla="+/ 1 q1 12"/>
                <a:gd name="il-1" fmla="*/ q2 w 1"/>
                <a:gd name="it" fmla="*/ q2 h 1"/>
                <a:gd name="ir" fmla="+- r 0 il-1"/>
                <a:gd name="ib" fmla="+- b 0 it"/>
                <a:gd name="q3" fmla="*/ h hc x2"/>
                <a:gd name="y1" fmla="pin 0 q3 h"/>
                <a:gd name="y2" fmla="+- b 0 y1"/>
              </a:gdLst>
              <a:ahLst/>
              <a:cxnLst>
                <a:cxn ang="3">
                  <a:pos x="hc" y="y2"/>
                </a:cxn>
                <a:cxn ang="3">
                  <a:pos x="x4" y="t"/>
                </a:cxn>
                <a:cxn ang="0">
                  <a:pos x="x6" y="vc"/>
                </a:cxn>
                <a:cxn ang="cd4">
                  <a:pos x="x3" y="b"/>
                </a:cxn>
                <a:cxn ang="cd4">
                  <a:pos x="hc" y="y1"/>
                </a:cxn>
                <a:cxn ang="cd2">
                  <a:pos x="x1" y="vc"/>
                </a:cxn>
              </a:cxnLst>
              <a:rect l="l" t="t" r="r" b="b"/>
              <a:pathLst>
                <a:path w="9420" h="739">
                  <a:moveTo>
                    <a:pt x="0" y="0"/>
                  </a:moveTo>
                  <a:lnTo>
                    <a:pt x="9420" y="0"/>
                  </a:lnTo>
                  <a:lnTo>
                    <a:pt x="9235" y="739"/>
                  </a:lnTo>
                  <a:lnTo>
                    <a:pt x="0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3" name="Freeform 29"/>
          <p:cNvSpPr/>
          <p:nvPr/>
        </p:nvSpPr>
        <p:spPr bwMode="auto">
          <a:xfrm>
            <a:off x="4599305" y="2553970"/>
            <a:ext cx="398780" cy="414020"/>
          </a:xfrm>
          <a:custGeom>
            <a:avLst/>
            <a:gdLst>
              <a:gd name="T0" fmla="*/ 297562 w 444"/>
              <a:gd name="T1" fmla="*/ 403984 h 462"/>
              <a:gd name="T2" fmla="*/ 297562 w 444"/>
              <a:gd name="T3" fmla="*/ 403984 h 462"/>
              <a:gd name="T4" fmla="*/ 383951 w 444"/>
              <a:gd name="T5" fmla="*/ 308083 h 462"/>
              <a:gd name="T6" fmla="*/ 531532 w 444"/>
              <a:gd name="T7" fmla="*/ 85112 h 462"/>
              <a:gd name="T8" fmla="*/ 511135 w 444"/>
              <a:gd name="T9" fmla="*/ 63535 h 462"/>
              <a:gd name="T10" fmla="*/ 415147 w 444"/>
              <a:gd name="T11" fmla="*/ 63535 h 462"/>
              <a:gd name="T12" fmla="*/ 266366 w 444"/>
              <a:gd name="T13" fmla="*/ 0 h 462"/>
              <a:gd name="T14" fmla="*/ 117585 w 444"/>
              <a:gd name="T15" fmla="*/ 63535 h 462"/>
              <a:gd name="T16" fmla="*/ 21597 w 444"/>
              <a:gd name="T17" fmla="*/ 63535 h 462"/>
              <a:gd name="T18" fmla="*/ 0 w 444"/>
              <a:gd name="T19" fmla="*/ 85112 h 462"/>
              <a:gd name="T20" fmla="*/ 148781 w 444"/>
              <a:gd name="T21" fmla="*/ 308083 h 462"/>
              <a:gd name="T22" fmla="*/ 233970 w 444"/>
              <a:gd name="T23" fmla="*/ 403984 h 462"/>
              <a:gd name="T24" fmla="*/ 233970 w 444"/>
              <a:gd name="T25" fmla="*/ 445941 h 462"/>
              <a:gd name="T26" fmla="*/ 128384 w 444"/>
              <a:gd name="T27" fmla="*/ 498687 h 462"/>
              <a:gd name="T28" fmla="*/ 266366 w 444"/>
              <a:gd name="T29" fmla="*/ 552631 h 462"/>
              <a:gd name="T30" fmla="*/ 393550 w 444"/>
              <a:gd name="T31" fmla="*/ 498687 h 462"/>
              <a:gd name="T32" fmla="*/ 297562 w 444"/>
              <a:gd name="T33" fmla="*/ 445941 h 462"/>
              <a:gd name="T34" fmla="*/ 297562 w 444"/>
              <a:gd name="T35" fmla="*/ 403984 h 462"/>
              <a:gd name="T36" fmla="*/ 383951 w 444"/>
              <a:gd name="T37" fmla="*/ 254138 h 462"/>
              <a:gd name="T38" fmla="*/ 383951 w 444"/>
              <a:gd name="T39" fmla="*/ 254138 h 462"/>
              <a:gd name="T40" fmla="*/ 415147 w 444"/>
              <a:gd name="T41" fmla="*/ 106690 h 462"/>
              <a:gd name="T42" fmla="*/ 489538 w 444"/>
              <a:gd name="T43" fmla="*/ 106690 h 462"/>
              <a:gd name="T44" fmla="*/ 383951 w 444"/>
              <a:gd name="T45" fmla="*/ 254138 h 462"/>
              <a:gd name="T46" fmla="*/ 266366 w 444"/>
              <a:gd name="T47" fmla="*/ 43156 h 462"/>
              <a:gd name="T48" fmla="*/ 266366 w 444"/>
              <a:gd name="T49" fmla="*/ 43156 h 462"/>
              <a:gd name="T50" fmla="*/ 383951 w 444"/>
              <a:gd name="T51" fmla="*/ 85112 h 462"/>
              <a:gd name="T52" fmla="*/ 266366 w 444"/>
              <a:gd name="T53" fmla="*/ 137858 h 462"/>
              <a:gd name="T54" fmla="*/ 148781 w 444"/>
              <a:gd name="T55" fmla="*/ 85112 h 462"/>
              <a:gd name="T56" fmla="*/ 266366 w 444"/>
              <a:gd name="T57" fmla="*/ 43156 h 462"/>
              <a:gd name="T58" fmla="*/ 43194 w 444"/>
              <a:gd name="T59" fmla="*/ 106690 h 462"/>
              <a:gd name="T60" fmla="*/ 43194 w 444"/>
              <a:gd name="T61" fmla="*/ 106690 h 462"/>
              <a:gd name="T62" fmla="*/ 117585 w 444"/>
              <a:gd name="T63" fmla="*/ 106690 h 462"/>
              <a:gd name="T64" fmla="*/ 148781 w 444"/>
              <a:gd name="T65" fmla="*/ 254138 h 462"/>
              <a:gd name="T66" fmla="*/ 43194 w 444"/>
              <a:gd name="T67" fmla="*/ 106690 h 46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7" name="Freeform 101"/>
          <p:cNvSpPr/>
          <p:nvPr/>
        </p:nvSpPr>
        <p:spPr bwMode="auto">
          <a:xfrm>
            <a:off x="9763125" y="2588895"/>
            <a:ext cx="445770" cy="343535"/>
          </a:xfrm>
          <a:custGeom>
            <a:avLst/>
            <a:gdLst>
              <a:gd name="T0" fmla="*/ 95940 w 497"/>
              <a:gd name="T1" fmla="*/ 297916 h 382"/>
              <a:gd name="T2" fmla="*/ 95940 w 497"/>
              <a:gd name="T3" fmla="*/ 297916 h 382"/>
              <a:gd name="T4" fmla="*/ 190681 w 497"/>
              <a:gd name="T5" fmla="*/ 394018 h 382"/>
              <a:gd name="T6" fmla="*/ 297414 w 497"/>
              <a:gd name="T7" fmla="*/ 457686 h 382"/>
              <a:gd name="T8" fmla="*/ 404147 w 497"/>
              <a:gd name="T9" fmla="*/ 404830 h 382"/>
              <a:gd name="T10" fmla="*/ 467707 w 497"/>
              <a:gd name="T11" fmla="*/ 309929 h 382"/>
              <a:gd name="T12" fmla="*/ 297414 w 497"/>
              <a:gd name="T13" fmla="*/ 394018 h 382"/>
              <a:gd name="T14" fmla="*/ 95940 w 497"/>
              <a:gd name="T15" fmla="*/ 297916 h 382"/>
              <a:gd name="T16" fmla="*/ 584035 w 497"/>
              <a:gd name="T17" fmla="*/ 148958 h 382"/>
              <a:gd name="T18" fmla="*/ 584035 w 497"/>
              <a:gd name="T19" fmla="*/ 148958 h 382"/>
              <a:gd name="T20" fmla="*/ 328594 w 497"/>
              <a:gd name="T21" fmla="*/ 10811 h 382"/>
              <a:gd name="T22" fmla="*/ 265034 w 497"/>
              <a:gd name="T23" fmla="*/ 10811 h 382"/>
              <a:gd name="T24" fmla="*/ 10793 w 497"/>
              <a:gd name="T25" fmla="*/ 148958 h 382"/>
              <a:gd name="T26" fmla="*/ 10793 w 497"/>
              <a:gd name="T27" fmla="*/ 192204 h 382"/>
              <a:gd name="T28" fmla="*/ 265034 w 497"/>
              <a:gd name="T29" fmla="*/ 330351 h 382"/>
              <a:gd name="T30" fmla="*/ 328594 w 497"/>
              <a:gd name="T31" fmla="*/ 330351 h 382"/>
              <a:gd name="T32" fmla="*/ 489294 w 497"/>
              <a:gd name="T33" fmla="*/ 234249 h 382"/>
              <a:gd name="T34" fmla="*/ 319000 w 497"/>
              <a:gd name="T35" fmla="*/ 192204 h 382"/>
              <a:gd name="T36" fmla="*/ 297414 w 497"/>
              <a:gd name="T37" fmla="*/ 201814 h 382"/>
              <a:gd name="T38" fmla="*/ 243448 w 497"/>
              <a:gd name="T39" fmla="*/ 159770 h 382"/>
              <a:gd name="T40" fmla="*/ 297414 w 497"/>
              <a:gd name="T41" fmla="*/ 128536 h 382"/>
              <a:gd name="T42" fmla="*/ 351380 w 497"/>
              <a:gd name="T43" fmla="*/ 148958 h 382"/>
              <a:gd name="T44" fmla="*/ 531268 w 497"/>
              <a:gd name="T45" fmla="*/ 212626 h 382"/>
              <a:gd name="T46" fmla="*/ 584035 w 497"/>
              <a:gd name="T47" fmla="*/ 192204 h 382"/>
              <a:gd name="T48" fmla="*/ 584035 w 497"/>
              <a:gd name="T49" fmla="*/ 148958 h 382"/>
              <a:gd name="T50" fmla="*/ 509681 w 497"/>
              <a:gd name="T51" fmla="*/ 415641 h 382"/>
              <a:gd name="T52" fmla="*/ 509681 w 497"/>
              <a:gd name="T53" fmla="*/ 415641 h 382"/>
              <a:gd name="T54" fmla="*/ 552854 w 497"/>
              <a:gd name="T55" fmla="*/ 404830 h 382"/>
              <a:gd name="T56" fmla="*/ 531268 w 497"/>
              <a:gd name="T57" fmla="*/ 212626 h 382"/>
              <a:gd name="T58" fmla="*/ 489294 w 497"/>
              <a:gd name="T59" fmla="*/ 234249 h 382"/>
              <a:gd name="T60" fmla="*/ 509681 w 497"/>
              <a:gd name="T61" fmla="*/ 415641 h 38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97" h="382">
                <a:moveTo>
                  <a:pt x="80" y="248"/>
                </a:moveTo>
                <a:lnTo>
                  <a:pt x="80" y="248"/>
                </a:lnTo>
                <a:cubicBezTo>
                  <a:pt x="97" y="293"/>
                  <a:pt x="106" y="311"/>
                  <a:pt x="159" y="328"/>
                </a:cubicBezTo>
                <a:cubicBezTo>
                  <a:pt x="203" y="355"/>
                  <a:pt x="230" y="381"/>
                  <a:pt x="248" y="381"/>
                </a:cubicBezTo>
                <a:cubicBezTo>
                  <a:pt x="266" y="381"/>
                  <a:pt x="293" y="355"/>
                  <a:pt x="337" y="337"/>
                </a:cubicBezTo>
                <a:cubicBezTo>
                  <a:pt x="390" y="311"/>
                  <a:pt x="372" y="311"/>
                  <a:pt x="390" y="258"/>
                </a:cubicBezTo>
                <a:cubicBezTo>
                  <a:pt x="248" y="328"/>
                  <a:pt x="248" y="328"/>
                  <a:pt x="248" y="328"/>
                </a:cubicBezTo>
                <a:lnTo>
                  <a:pt x="80" y="248"/>
                </a:lnTo>
                <a:close/>
                <a:moveTo>
                  <a:pt x="487" y="124"/>
                </a:moveTo>
                <a:lnTo>
                  <a:pt x="487" y="124"/>
                </a:lnTo>
                <a:cubicBezTo>
                  <a:pt x="274" y="9"/>
                  <a:pt x="274" y="9"/>
                  <a:pt x="274" y="9"/>
                </a:cubicBezTo>
                <a:cubicBezTo>
                  <a:pt x="266" y="0"/>
                  <a:pt x="239" y="0"/>
                  <a:pt x="221" y="9"/>
                </a:cubicBezTo>
                <a:cubicBezTo>
                  <a:pt x="9" y="124"/>
                  <a:pt x="9" y="124"/>
                  <a:pt x="9" y="124"/>
                </a:cubicBezTo>
                <a:cubicBezTo>
                  <a:pt x="0" y="133"/>
                  <a:pt x="0" y="142"/>
                  <a:pt x="9" y="160"/>
                </a:cubicBezTo>
                <a:cubicBezTo>
                  <a:pt x="221" y="275"/>
                  <a:pt x="221" y="275"/>
                  <a:pt x="221" y="275"/>
                </a:cubicBezTo>
                <a:cubicBezTo>
                  <a:pt x="239" y="284"/>
                  <a:pt x="266" y="284"/>
                  <a:pt x="274" y="275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266" y="160"/>
                  <a:pt x="266" y="160"/>
                  <a:pt x="266" y="160"/>
                </a:cubicBezTo>
                <a:cubicBezTo>
                  <a:pt x="257" y="160"/>
                  <a:pt x="257" y="168"/>
                  <a:pt x="248" y="168"/>
                </a:cubicBezTo>
                <a:cubicBezTo>
                  <a:pt x="221" y="168"/>
                  <a:pt x="203" y="151"/>
                  <a:pt x="203" y="133"/>
                </a:cubicBezTo>
                <a:cubicBezTo>
                  <a:pt x="203" y="124"/>
                  <a:pt x="221" y="107"/>
                  <a:pt x="248" y="107"/>
                </a:cubicBezTo>
                <a:cubicBezTo>
                  <a:pt x="266" y="107"/>
                  <a:pt x="284" y="115"/>
                  <a:pt x="293" y="124"/>
                </a:cubicBezTo>
                <a:cubicBezTo>
                  <a:pt x="443" y="177"/>
                  <a:pt x="443" y="177"/>
                  <a:pt x="443" y="177"/>
                </a:cubicBezTo>
                <a:cubicBezTo>
                  <a:pt x="487" y="160"/>
                  <a:pt x="487" y="160"/>
                  <a:pt x="487" y="160"/>
                </a:cubicBezTo>
                <a:cubicBezTo>
                  <a:pt x="496" y="142"/>
                  <a:pt x="496" y="133"/>
                  <a:pt x="487" y="124"/>
                </a:cubicBezTo>
                <a:close/>
                <a:moveTo>
                  <a:pt x="425" y="346"/>
                </a:moveTo>
                <a:lnTo>
                  <a:pt x="425" y="346"/>
                </a:lnTo>
                <a:cubicBezTo>
                  <a:pt x="416" y="355"/>
                  <a:pt x="452" y="364"/>
                  <a:pt x="461" y="337"/>
                </a:cubicBezTo>
                <a:cubicBezTo>
                  <a:pt x="469" y="213"/>
                  <a:pt x="443" y="177"/>
                  <a:pt x="443" y="177"/>
                </a:cubicBezTo>
                <a:cubicBezTo>
                  <a:pt x="408" y="195"/>
                  <a:pt x="408" y="195"/>
                  <a:pt x="408" y="195"/>
                </a:cubicBezTo>
                <a:cubicBezTo>
                  <a:pt x="408" y="195"/>
                  <a:pt x="443" y="222"/>
                  <a:pt x="42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28" name="Freeform 102"/>
          <p:cNvSpPr/>
          <p:nvPr/>
        </p:nvSpPr>
        <p:spPr bwMode="auto">
          <a:xfrm>
            <a:off x="1983105" y="2534920"/>
            <a:ext cx="445770" cy="398145"/>
          </a:xfrm>
          <a:custGeom>
            <a:avLst/>
            <a:gdLst>
              <a:gd name="T0" fmla="*/ 95748 w 498"/>
              <a:gd name="T1" fmla="*/ 180770 h 445"/>
              <a:gd name="T2" fmla="*/ 95748 w 498"/>
              <a:gd name="T3" fmla="*/ 180770 h 445"/>
              <a:gd name="T4" fmla="*/ 169953 w 498"/>
              <a:gd name="T5" fmla="*/ 202318 h 445"/>
              <a:gd name="T6" fmla="*/ 180724 w 498"/>
              <a:gd name="T7" fmla="*/ 202318 h 445"/>
              <a:gd name="T8" fmla="*/ 233386 w 498"/>
              <a:gd name="T9" fmla="*/ 160418 h 445"/>
              <a:gd name="T10" fmla="*/ 233386 w 498"/>
              <a:gd name="T11" fmla="*/ 149644 h 445"/>
              <a:gd name="T12" fmla="*/ 213039 w 498"/>
              <a:gd name="T13" fmla="*/ 128095 h 445"/>
              <a:gd name="T14" fmla="*/ 329134 w 498"/>
              <a:gd name="T15" fmla="*/ 11972 h 445"/>
              <a:gd name="T16" fmla="*/ 233386 w 498"/>
              <a:gd name="T17" fmla="*/ 0 h 445"/>
              <a:gd name="T18" fmla="*/ 128063 w 498"/>
              <a:gd name="T19" fmla="*/ 64646 h 445"/>
              <a:gd name="T20" fmla="*/ 86173 w 498"/>
              <a:gd name="T21" fmla="*/ 96969 h 445"/>
              <a:gd name="T22" fmla="*/ 63433 w 498"/>
              <a:gd name="T23" fmla="*/ 138869 h 445"/>
              <a:gd name="T24" fmla="*/ 21543 w 498"/>
              <a:gd name="T25" fmla="*/ 149644 h 445"/>
              <a:gd name="T26" fmla="*/ 0 w 498"/>
              <a:gd name="T27" fmla="*/ 171193 h 445"/>
              <a:gd name="T28" fmla="*/ 0 w 498"/>
              <a:gd name="T29" fmla="*/ 180770 h 445"/>
              <a:gd name="T30" fmla="*/ 43087 w 498"/>
              <a:gd name="T31" fmla="*/ 223867 h 445"/>
              <a:gd name="T32" fmla="*/ 63433 w 498"/>
              <a:gd name="T33" fmla="*/ 234642 h 445"/>
              <a:gd name="T34" fmla="*/ 86173 w 498"/>
              <a:gd name="T35" fmla="*/ 213093 h 445"/>
              <a:gd name="T36" fmla="*/ 95748 w 498"/>
              <a:gd name="T37" fmla="*/ 180770 h 445"/>
              <a:gd name="T38" fmla="*/ 265701 w 498"/>
              <a:gd name="T39" fmla="*/ 191544 h 445"/>
              <a:gd name="T40" fmla="*/ 265701 w 498"/>
              <a:gd name="T41" fmla="*/ 191544 h 445"/>
              <a:gd name="T42" fmla="*/ 254929 w 498"/>
              <a:gd name="T43" fmla="*/ 191544 h 445"/>
              <a:gd name="T44" fmla="*/ 213039 w 498"/>
              <a:gd name="T45" fmla="*/ 223867 h 445"/>
              <a:gd name="T46" fmla="*/ 202268 w 498"/>
              <a:gd name="T47" fmla="*/ 244219 h 445"/>
              <a:gd name="T48" fmla="*/ 456000 w 498"/>
              <a:gd name="T49" fmla="*/ 520760 h 445"/>
              <a:gd name="T50" fmla="*/ 477543 w 498"/>
              <a:gd name="T51" fmla="*/ 520760 h 445"/>
              <a:gd name="T52" fmla="*/ 509858 w 498"/>
              <a:gd name="T53" fmla="*/ 499212 h 445"/>
              <a:gd name="T54" fmla="*/ 509858 w 498"/>
              <a:gd name="T55" fmla="*/ 478860 h 445"/>
              <a:gd name="T56" fmla="*/ 265701 w 498"/>
              <a:gd name="T57" fmla="*/ 191544 h 445"/>
              <a:gd name="T58" fmla="*/ 594834 w 498"/>
              <a:gd name="T59" fmla="*/ 75420 h 445"/>
              <a:gd name="T60" fmla="*/ 594834 w 498"/>
              <a:gd name="T61" fmla="*/ 75420 h 445"/>
              <a:gd name="T62" fmla="*/ 573291 w 498"/>
              <a:gd name="T63" fmla="*/ 64646 h 445"/>
              <a:gd name="T64" fmla="*/ 551748 w 498"/>
              <a:gd name="T65" fmla="*/ 106546 h 445"/>
              <a:gd name="T66" fmla="*/ 488315 w 498"/>
              <a:gd name="T67" fmla="*/ 128095 h 445"/>
              <a:gd name="T68" fmla="*/ 477543 w 498"/>
              <a:gd name="T69" fmla="*/ 75420 h 445"/>
              <a:gd name="T70" fmla="*/ 499086 w 498"/>
              <a:gd name="T71" fmla="*/ 22746 h 445"/>
              <a:gd name="T72" fmla="*/ 488315 w 498"/>
              <a:gd name="T73" fmla="*/ 11972 h 445"/>
              <a:gd name="T74" fmla="*/ 403338 w 498"/>
              <a:gd name="T75" fmla="*/ 86195 h 445"/>
              <a:gd name="T76" fmla="*/ 381795 w 498"/>
              <a:gd name="T77" fmla="*/ 180770 h 445"/>
              <a:gd name="T78" fmla="*/ 339905 w 498"/>
              <a:gd name="T79" fmla="*/ 223867 h 445"/>
              <a:gd name="T80" fmla="*/ 381795 w 498"/>
              <a:gd name="T81" fmla="*/ 276542 h 445"/>
              <a:gd name="T82" fmla="*/ 435653 w 498"/>
              <a:gd name="T83" fmla="*/ 223867 h 445"/>
              <a:gd name="T84" fmla="*/ 488315 w 498"/>
              <a:gd name="T85" fmla="*/ 213093 h 445"/>
              <a:gd name="T86" fmla="*/ 584063 w 498"/>
              <a:gd name="T87" fmla="*/ 171193 h 445"/>
              <a:gd name="T88" fmla="*/ 594834 w 498"/>
              <a:gd name="T89" fmla="*/ 75420 h 445"/>
              <a:gd name="T90" fmla="*/ 86173 w 498"/>
              <a:gd name="T91" fmla="*/ 478860 h 445"/>
              <a:gd name="T92" fmla="*/ 86173 w 498"/>
              <a:gd name="T93" fmla="*/ 478860 h 445"/>
              <a:gd name="T94" fmla="*/ 86173 w 498"/>
              <a:gd name="T95" fmla="*/ 499212 h 445"/>
              <a:gd name="T96" fmla="*/ 106520 w 498"/>
              <a:gd name="T97" fmla="*/ 531535 h 445"/>
              <a:gd name="T98" fmla="*/ 128063 w 498"/>
              <a:gd name="T99" fmla="*/ 520760 h 445"/>
              <a:gd name="T100" fmla="*/ 276472 w 498"/>
              <a:gd name="T101" fmla="*/ 383088 h 445"/>
              <a:gd name="T102" fmla="*/ 233386 w 498"/>
              <a:gd name="T103" fmla="*/ 329216 h 445"/>
              <a:gd name="T104" fmla="*/ 86173 w 498"/>
              <a:gd name="T105" fmla="*/ 478860 h 44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261" name="Freeform 154"/>
          <p:cNvSpPr/>
          <p:nvPr/>
        </p:nvSpPr>
        <p:spPr bwMode="auto">
          <a:xfrm>
            <a:off x="7233285" y="2534920"/>
            <a:ext cx="318770" cy="433070"/>
          </a:xfrm>
          <a:custGeom>
            <a:avLst/>
            <a:gdLst>
              <a:gd name="T0" fmla="*/ 416411 w 355"/>
              <a:gd name="T1" fmla="*/ 157263 h 487"/>
              <a:gd name="T2" fmla="*/ 416411 w 355"/>
              <a:gd name="T3" fmla="*/ 157263 h 487"/>
              <a:gd name="T4" fmla="*/ 139606 w 355"/>
              <a:gd name="T5" fmla="*/ 20254 h 487"/>
              <a:gd name="T6" fmla="*/ 10832 w 355"/>
              <a:gd name="T7" fmla="*/ 63143 h 487"/>
              <a:gd name="T8" fmla="*/ 0 w 355"/>
              <a:gd name="T9" fmla="*/ 94119 h 487"/>
              <a:gd name="T10" fmla="*/ 10832 w 355"/>
              <a:gd name="T11" fmla="*/ 411028 h 487"/>
              <a:gd name="T12" fmla="*/ 21663 w 355"/>
              <a:gd name="T13" fmla="*/ 432473 h 487"/>
              <a:gd name="T14" fmla="*/ 267177 w 355"/>
              <a:gd name="T15" fmla="*/ 579014 h 487"/>
              <a:gd name="T16" fmla="*/ 278009 w 355"/>
              <a:gd name="T17" fmla="*/ 579014 h 487"/>
              <a:gd name="T18" fmla="*/ 288840 w 355"/>
              <a:gd name="T19" fmla="*/ 579014 h 487"/>
              <a:gd name="T20" fmla="*/ 298468 w 355"/>
              <a:gd name="T21" fmla="*/ 569483 h 487"/>
              <a:gd name="T22" fmla="*/ 298468 w 355"/>
              <a:gd name="T23" fmla="*/ 241851 h 487"/>
              <a:gd name="T24" fmla="*/ 288840 w 355"/>
              <a:gd name="T25" fmla="*/ 220406 h 487"/>
              <a:gd name="T26" fmla="*/ 52954 w 355"/>
              <a:gd name="T27" fmla="*/ 83397 h 487"/>
              <a:gd name="T28" fmla="*/ 85449 w 355"/>
              <a:gd name="T29" fmla="*/ 63143 h 487"/>
              <a:gd name="T30" fmla="*/ 128775 w 355"/>
              <a:gd name="T31" fmla="*/ 52421 h 487"/>
              <a:gd name="T32" fmla="*/ 362254 w 355"/>
              <a:gd name="T33" fmla="*/ 178708 h 487"/>
              <a:gd name="T34" fmla="*/ 373085 w 355"/>
              <a:gd name="T35" fmla="*/ 189430 h 487"/>
              <a:gd name="T36" fmla="*/ 373085 w 355"/>
              <a:gd name="T37" fmla="*/ 506339 h 487"/>
              <a:gd name="T38" fmla="*/ 394748 w 355"/>
              <a:gd name="T39" fmla="*/ 526593 h 487"/>
              <a:gd name="T40" fmla="*/ 426039 w 355"/>
              <a:gd name="T41" fmla="*/ 506339 h 487"/>
              <a:gd name="T42" fmla="*/ 426039 w 355"/>
              <a:gd name="T43" fmla="*/ 167985 h 487"/>
              <a:gd name="T44" fmla="*/ 416411 w 355"/>
              <a:gd name="T45" fmla="*/ 157263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3101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23715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936365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511030" y="3068493"/>
            <a:ext cx="950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+mn-ea"/>
                <a:sym typeface="+mn-ea"/>
              </a:rPr>
              <a:t>KEYWORD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23680" y="3436620"/>
            <a:ext cx="17252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fontAlgn="auto">
              <a:lnSpc>
                <a:spcPct val="200000"/>
              </a:lnSpc>
            </a:pP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r>
              <a:rPr lang="zh-CN" altLang="en-US" sz="500" dirty="0">
                <a:solidFill>
                  <a:schemeClr val="bg1"/>
                </a:solidFill>
                <a:latin typeface="+mn-ea"/>
                <a:sym typeface="Arial" charset="0"/>
              </a:rPr>
              <a:t>Click here to enter your text</a:t>
            </a:r>
            <a:r>
              <a:rPr lang="en-US" altLang="zh-CN" sz="500" dirty="0">
                <a:solidFill>
                  <a:schemeClr val="bg1"/>
                </a:solidFill>
                <a:latin typeface="+mn-ea"/>
                <a:sym typeface="Arial" charset="0"/>
              </a:rPr>
              <a:t>.</a:t>
            </a:r>
            <a:endParaRPr lang="en-US" altLang="zh-CN" sz="500" kern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+mn-ea"/>
              <a:sym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892" y="1690989"/>
            <a:ext cx="10864215" cy="10090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分析了</a:t>
            </a:r>
            <a:r>
              <a:rPr lang="zh-CN" altLang="en-US" sz="240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ea"/>
              </a:rPr>
              <a:t>光学图像、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图像在空间目标识别中的优势和局限性，如光学图像易受自然条件影响、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图像在过滤噪声时易导致特征的丢失，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因此提出了一种基于深度神经网络的卫星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图像特征增强的方法。</a:t>
            </a:r>
          </a:p>
          <a:p>
            <a:pPr algn="l"/>
            <a:endParaRPr lang="zh-CN" altLang="en-US" sz="240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5C9069-AE2D-EE2D-0D76-5090A770A3E0}"/>
              </a:ext>
            </a:extLst>
          </p:cNvPr>
          <p:cNvSpPr txBox="1"/>
          <p:nvPr/>
        </p:nvSpPr>
        <p:spPr>
          <a:xfrm>
            <a:off x="663892" y="3671318"/>
            <a:ext cx="10864215" cy="17634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把光学图像、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图像作为数据集输入到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GAN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中，网络会学习两者的特征具备相互翻译的能力，从而实现把特征缺失的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图像翻译成完整特征的光学图像再输入到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CNN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中进行关键点的提取，并把特征点绘制到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图像中，完成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ISAR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图像的特征补全。</a:t>
            </a:r>
            <a:endParaRPr lang="zh-CN" altLang="en-US" sz="240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1991</Words>
  <Application>Microsoft Office PowerPoint</Application>
  <PresentationFormat>宽屏</PresentationFormat>
  <Paragraphs>82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Impact</vt:lpstr>
      <vt:lpstr>-apple-system</vt:lpstr>
      <vt:lpstr>Arial</vt:lpstr>
      <vt:lpstr>Calibri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旭 江</cp:lastModifiedBy>
  <cp:revision>183</cp:revision>
  <dcterms:created xsi:type="dcterms:W3CDTF">1900-01-01T00:00:00Z</dcterms:created>
  <dcterms:modified xsi:type="dcterms:W3CDTF">2024-09-24T15:26:15Z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2052-12.1.1</vt:lpwstr>
  </property>
  <property fmtid="{D5CDD505-2E9C-101B-9397-08002B2CF9AE}" pid="3" name="KSOTemplateUUID">
    <vt:lpwstr>v1.0_mb_rqefjzPmq5XkWj9ztLYjbg==</vt:lpwstr>
  </property>
  <property fmtid="{D5CDD505-2E9C-101B-9397-08002B2CF9AE}" pid="4" name="ICV">
    <vt:lpwstr>79DA99B7645B4E498784279EF143F063_12</vt:lpwstr>
  </property>
</Properties>
</file>