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2" r:id="rId5"/>
    <p:sldId id="259" r:id="rId6"/>
    <p:sldId id="268" r:id="rId7"/>
    <p:sldId id="266" r:id="rId8"/>
    <p:sldId id="264" r:id="rId9"/>
    <p:sldId id="257" r:id="rId10"/>
    <p:sldId id="25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631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6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1560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5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2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2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5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BB33AD-E881-41AF-B0FE-8CE0AEC36FA4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D8BD0F-34A1-4B05-ABAD-EE7993B744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29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pn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1B7E5-87C8-1D6F-622A-40DE0A41F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F58F67-DF4C-F495-66D2-EBC9EC280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L1w</a:t>
            </a:r>
            <a:r>
              <a:rPr lang="az-Cyrl-AZ" altLang="zh-CN" dirty="0">
                <a:ea typeface="宋体" panose="02010600030101010101" pitchFamily="2" charset="-122"/>
              </a:rPr>
              <a:t>з</a:t>
            </a:r>
            <a:r>
              <a:rPr lang="en-US" altLang="zh-CN" dirty="0"/>
              <a:t>1f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з</a:t>
            </a:r>
            <a:r>
              <a:rPr lang="en-US" altLang="zh-CN" dirty="0"/>
              <a:t>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F2058-07D0-E474-C0FC-19499CC6F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580802"/>
              </p:ext>
            </p:extLst>
          </p:nvPr>
        </p:nvGraphicFramePr>
        <p:xfrm>
          <a:off x="471987" y="59729"/>
          <a:ext cx="10784895" cy="170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5">
                  <a:extLst>
                    <a:ext uri="{9D8B030D-6E8A-4147-A177-3AD203B41FA5}">
                      <a16:colId xmlns:a16="http://schemas.microsoft.com/office/drawing/2014/main" val="326033343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464853112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7646395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336968799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93221433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98981516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87370988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056528361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8740316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9257736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480135"/>
                    </a:ext>
                  </a:extLst>
                </a:gridCol>
              </a:tblGrid>
              <a:tr h="27945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CGRU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74176"/>
                  </a:ext>
                </a:extLst>
              </a:tr>
              <a:tr h="279454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psnr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11.46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11.8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71502"/>
                  </a:ext>
                </a:extLst>
              </a:tr>
              <a:tr h="279454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ssim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0.47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0.73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0.79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0.78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0.78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0.71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0.63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70187"/>
                  </a:ext>
                </a:extLst>
              </a:tr>
              <a:tr h="279454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17.7k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5.8k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4.3k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4.9k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4.7k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4.1k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4.3k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5.0k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6.0k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7.5k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161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(1,1,2)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(1,2,3)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(2,4,4)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(3,6,5)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(4,7,5)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(5,9,7)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(7,12,9)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(9,13,10)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(11,15,9)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(14,18,13)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78461"/>
                  </a:ext>
                </a:extLst>
              </a:tr>
            </a:tbl>
          </a:graphicData>
        </a:graphic>
      </p:graphicFrame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DF6B6A-78D5-57B5-D481-D37E91B18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106358"/>
              </p:ext>
            </p:extLst>
          </p:nvPr>
        </p:nvGraphicFramePr>
        <p:xfrm>
          <a:off x="471987" y="1840601"/>
          <a:ext cx="10784895" cy="172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5">
                  <a:extLst>
                    <a:ext uri="{9D8B030D-6E8A-4147-A177-3AD203B41FA5}">
                      <a16:colId xmlns:a16="http://schemas.microsoft.com/office/drawing/2014/main" val="326033343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464853112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7646395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336968799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93221433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98981516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87370988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056528361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8740316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9257736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480135"/>
                    </a:ext>
                  </a:extLst>
                </a:gridCol>
              </a:tblGrid>
              <a:tr h="2907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CLSTM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74176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psnr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14.8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14.6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13.7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13.9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71502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ssim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0,84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70187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4.7k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4.2k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3.4k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2.6k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2.2k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2.3k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2.4k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2.7k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2.8k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2.7k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161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(1,1,1)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(1,2,2)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(2,3,2)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(2,4,3)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(2,4,4)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(1,5,6)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(4,7,8)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(8,9,10)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(10,14,13)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(11,15,15)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3721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8CFDC01-0723-E976-AA33-9911A5CF4E96}"/>
              </a:ext>
            </a:extLst>
          </p:cNvPr>
          <p:cNvSpPr txBox="1"/>
          <p:nvPr/>
        </p:nvSpPr>
        <p:spPr>
          <a:xfrm>
            <a:off x="11093159" y="577303"/>
            <a:ext cx="129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越接近</a:t>
            </a:r>
            <a:r>
              <a:rPr lang="en-US" altLang="zh-CN" sz="1400" dirty="0"/>
              <a:t>1</a:t>
            </a:r>
            <a:r>
              <a:rPr lang="zh-CN" altLang="en-US" sz="1400" dirty="0"/>
              <a:t>越好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8020B2-E778-BE40-35FF-FB5A1E85EBB1}"/>
              </a:ext>
            </a:extLst>
          </p:cNvPr>
          <p:cNvSpPr txBox="1"/>
          <p:nvPr/>
        </p:nvSpPr>
        <p:spPr>
          <a:xfrm>
            <a:off x="11093159" y="943895"/>
            <a:ext cx="10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越小越好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43A03A-DEEB-8ED7-9F09-954DE1490708}"/>
              </a:ext>
            </a:extLst>
          </p:cNvPr>
          <p:cNvSpPr txBox="1"/>
          <p:nvPr/>
        </p:nvSpPr>
        <p:spPr>
          <a:xfrm>
            <a:off x="11093159" y="247614"/>
            <a:ext cx="10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越大越好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F57D724-B81B-74D8-5CCF-02255BC8C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38137"/>
              </p:ext>
            </p:extLst>
          </p:nvPr>
        </p:nvGraphicFramePr>
        <p:xfrm>
          <a:off x="471987" y="4960441"/>
          <a:ext cx="107848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5">
                  <a:extLst>
                    <a:ext uri="{9D8B030D-6E8A-4147-A177-3AD203B41FA5}">
                      <a16:colId xmlns:a16="http://schemas.microsoft.com/office/drawing/2014/main" val="326033343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464853112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7646395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336968799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93221433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98981516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87370988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056528361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8740316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9257736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480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TS-DM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7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psnr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28.8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26.8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26.7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25.6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25.7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27.6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26.6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7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ssim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0,96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0.08k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0.13k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0.14k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0.19k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0.17k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0.20k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0.17k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0.08k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0.11k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0.14k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(0,0,0)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(0,0,0)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(0,0,0)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(1,1,0)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(1,1,1)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(2,3,2)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(3,4,3)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(3,4,3)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(4,4,3)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(4,6,4)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5265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8DFA5AF-20BE-69EB-3BBA-0E8E09E99800}"/>
              </a:ext>
            </a:extLst>
          </p:cNvPr>
          <p:cNvSpPr txBox="1"/>
          <p:nvPr/>
        </p:nvSpPr>
        <p:spPr>
          <a:xfrm>
            <a:off x="11093159" y="1310488"/>
            <a:ext cx="109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越小越好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81E5034-8702-2539-0AC9-C176D9392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602670"/>
              </p:ext>
            </p:extLst>
          </p:nvPr>
        </p:nvGraphicFramePr>
        <p:xfrm>
          <a:off x="471987" y="3646345"/>
          <a:ext cx="10784895" cy="12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5">
                  <a:extLst>
                    <a:ext uri="{9D8B030D-6E8A-4147-A177-3AD203B41FA5}">
                      <a16:colId xmlns:a16="http://schemas.microsoft.com/office/drawing/2014/main" val="326033343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464853112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7646395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336968799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493221433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989815160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87370988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1056528361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8740316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2892577364"/>
                    </a:ext>
                  </a:extLst>
                </a:gridCol>
                <a:gridCol w="980445">
                  <a:extLst>
                    <a:ext uri="{9D8B030D-6E8A-4147-A177-3AD203B41FA5}">
                      <a16:colId xmlns:a16="http://schemas.microsoft.com/office/drawing/2014/main" val="355480135"/>
                    </a:ext>
                  </a:extLst>
                </a:gridCol>
              </a:tblGrid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PRNN-V2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74176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psnr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24.0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17.2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23.9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17.5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24.1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17.2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21.7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71502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ssim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70187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1.9k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0.4k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2.1k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0.53k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2.5k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0.58k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2.38k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0.57k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2.86k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0.99k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25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CD225B-7E3E-FC60-191B-4C0F693D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83" y="215282"/>
            <a:ext cx="4284956" cy="3213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604570-F926-2C09-16CB-B4CC30EF5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62" y="215282"/>
            <a:ext cx="4284956" cy="32137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29E363-9BB4-59E5-1CA8-9D7014322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83" y="3571040"/>
            <a:ext cx="4284956" cy="32137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8CFED0-C34D-3E72-4425-B1BED9D16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62" y="3571040"/>
            <a:ext cx="4284956" cy="32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1B7E5-87C8-1D6F-622A-40DE0A41F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onotype Corsiva" panose="03010101010201010101" pitchFamily="66" charset="0"/>
              </a:rPr>
              <a:t>fin</a:t>
            </a:r>
            <a:endParaRPr lang="zh-CN" altLang="en-US" dirty="0">
              <a:latin typeface="Monotype Corsiva" panose="03010101010201010101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F58F67-DF4C-F495-66D2-EBC9EC280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L1w</a:t>
            </a:r>
            <a:r>
              <a:rPr lang="az-Cyrl-AZ" altLang="zh-CN" dirty="0">
                <a:ea typeface="宋体" panose="02010600030101010101" pitchFamily="2" charset="-122"/>
              </a:rPr>
              <a:t>з</a:t>
            </a:r>
            <a:r>
              <a:rPr lang="en-US" altLang="zh-CN" dirty="0"/>
              <a:t>1f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з</a:t>
            </a:r>
            <a:r>
              <a:rPr lang="en-US" altLang="zh-CN" dirty="0"/>
              <a:t>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98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C0EA-811A-DEBD-BE70-72478818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时空预测模型是什么？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3BD1C-52B6-E7E4-1F5C-A4C0516B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24509"/>
            <a:ext cx="9601200" cy="3581400"/>
          </a:xfrm>
        </p:spPr>
        <p:txBody>
          <a:bodyPr/>
          <a:lstStyle/>
          <a:p>
            <a:r>
              <a:rPr lang="zh-CN" altLang="en-US" dirty="0"/>
              <a:t>一种基于某一序列的时间变化，预测该序列空间变化的模型</a:t>
            </a:r>
            <a:endParaRPr lang="en-US" altLang="zh-CN" dirty="0"/>
          </a:p>
          <a:p>
            <a:r>
              <a:rPr lang="zh-CN" altLang="en-US" dirty="0"/>
              <a:t>结构一般为</a:t>
            </a:r>
            <a:r>
              <a:rPr lang="en-US" altLang="zh-CN" dirty="0"/>
              <a:t>CNN+RNN</a:t>
            </a:r>
            <a:r>
              <a:rPr lang="zh-CN" altLang="en-US" dirty="0"/>
              <a:t>，</a:t>
            </a:r>
            <a:r>
              <a:rPr lang="en-US" altLang="zh-CN" dirty="0"/>
              <a:t>VAE</a:t>
            </a:r>
            <a:r>
              <a:rPr lang="zh-CN" altLang="en-US" dirty="0"/>
              <a:t>，</a:t>
            </a:r>
            <a:r>
              <a:rPr lang="en-US" altLang="zh-CN" dirty="0"/>
              <a:t>GAN</a:t>
            </a:r>
            <a:r>
              <a:rPr lang="zh-CN" altLang="en-US" dirty="0"/>
              <a:t>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2B630-676E-AD6A-964E-A14627A71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71" y="1757776"/>
            <a:ext cx="1346447" cy="1346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2AAC4B-9093-CD28-3AC2-41B94F6C6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54" y="1759614"/>
            <a:ext cx="1346447" cy="1346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A50945-353A-F929-1D4A-00F3C8557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74" y="1747418"/>
            <a:ext cx="1346447" cy="1346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52CEF3-0C5F-5D62-ABB3-927238FCD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4" y="1763691"/>
            <a:ext cx="1346447" cy="13464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DFE831-C536-0038-404A-10A94C91E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77" y="1747418"/>
            <a:ext cx="1346447" cy="13464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7E8AE4-26CF-E6BC-6D0B-F80C06084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97" y="1747418"/>
            <a:ext cx="1346447" cy="13464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2600A0-7F08-3AFC-2E18-FC9B31B9E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80" y="1747418"/>
            <a:ext cx="1346447" cy="134644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19E841-C2D3-7759-1813-10A6AE7F110E}"/>
              </a:ext>
            </a:extLst>
          </p:cNvPr>
          <p:cNvSpPr txBox="1"/>
          <p:nvPr/>
        </p:nvSpPr>
        <p:spPr>
          <a:xfrm>
            <a:off x="1441142" y="3244334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2F4B88-5848-EA33-C579-D99DC6AF7E1C}"/>
              </a:ext>
            </a:extLst>
          </p:cNvPr>
          <p:cNvSpPr txBox="1"/>
          <p:nvPr/>
        </p:nvSpPr>
        <p:spPr>
          <a:xfrm>
            <a:off x="3016559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82EA7C-2CAD-CFA6-88A0-5C139239D60A}"/>
              </a:ext>
            </a:extLst>
          </p:cNvPr>
          <p:cNvSpPr txBox="1"/>
          <p:nvPr/>
        </p:nvSpPr>
        <p:spPr>
          <a:xfrm>
            <a:off x="4614539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085DD7-968D-4A6E-5EAF-3F26F07047E8}"/>
              </a:ext>
            </a:extLst>
          </p:cNvPr>
          <p:cNvSpPr txBox="1"/>
          <p:nvPr/>
        </p:nvSpPr>
        <p:spPr>
          <a:xfrm>
            <a:off x="6212519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CE911C-0EFF-B54D-1D7A-2BF491DEB1B1}"/>
              </a:ext>
            </a:extLst>
          </p:cNvPr>
          <p:cNvSpPr txBox="1"/>
          <p:nvPr/>
        </p:nvSpPr>
        <p:spPr>
          <a:xfrm>
            <a:off x="7896687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7BAA59-A2A9-DD31-DE6F-0ED8B31C467A}"/>
              </a:ext>
            </a:extLst>
          </p:cNvPr>
          <p:cNvSpPr txBox="1"/>
          <p:nvPr/>
        </p:nvSpPr>
        <p:spPr>
          <a:xfrm>
            <a:off x="9485791" y="3215566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T5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E0C89F-EE39-2711-C80E-1F3CED41B03C}"/>
              </a:ext>
            </a:extLst>
          </p:cNvPr>
          <p:cNvSpPr txBox="1"/>
          <p:nvPr/>
        </p:nvSpPr>
        <p:spPr>
          <a:xfrm>
            <a:off x="11078965" y="3204569"/>
            <a:ext cx="6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5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BD660-078B-7483-06CE-708D1652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97C83-3211-A0B8-05C8-19777DE6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9266"/>
            <a:ext cx="9601200" cy="3581400"/>
          </a:xfrm>
        </p:spPr>
        <p:txBody>
          <a:bodyPr/>
          <a:lstStyle/>
          <a:p>
            <a:r>
              <a:rPr lang="zh-CN" altLang="en-US" dirty="0"/>
              <a:t>仅通过部分输入的卫星序列图像，预测未来几帧的卫星序列图像。</a:t>
            </a:r>
            <a:endParaRPr lang="en-US" altLang="zh-CN" dirty="0"/>
          </a:p>
          <a:p>
            <a:r>
              <a:rPr lang="zh-CN" altLang="en-US" dirty="0"/>
              <a:t>评价指标：目前是</a:t>
            </a:r>
            <a:r>
              <a:rPr lang="en-US" altLang="zh-CN" dirty="0"/>
              <a:t>PSNR</a:t>
            </a:r>
            <a:r>
              <a:rPr lang="zh-CN" altLang="en-US" dirty="0"/>
              <a:t>、</a:t>
            </a:r>
            <a:r>
              <a:rPr lang="en-US" altLang="zh-CN" dirty="0"/>
              <a:t>SSIM</a:t>
            </a:r>
            <a:r>
              <a:rPr lang="zh-CN" altLang="en-US" dirty="0"/>
              <a:t>、</a:t>
            </a:r>
            <a:r>
              <a:rPr lang="en-US" altLang="zh-CN" dirty="0"/>
              <a:t>MSE</a:t>
            </a:r>
            <a:r>
              <a:rPr lang="zh-CN" altLang="en-US" dirty="0"/>
              <a:t>、</a:t>
            </a:r>
            <a:r>
              <a:rPr lang="en-US" altLang="zh-CN" dirty="0"/>
              <a:t>AE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6A268D-A189-32E1-8D6B-4087EEEE5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" t="22607" r="2097" b="574"/>
          <a:stretch/>
        </p:blipFill>
        <p:spPr>
          <a:xfrm>
            <a:off x="1371600" y="3413464"/>
            <a:ext cx="10253420" cy="863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E8E116-94C7-E729-E274-801274E22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57" r="1615"/>
          <a:stretch/>
        </p:blipFill>
        <p:spPr>
          <a:xfrm>
            <a:off x="1371600" y="4749486"/>
            <a:ext cx="10253420" cy="8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37643-1A53-30C0-170F-F88D7BFA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C0D1D-1979-2856-DE6D-674F239F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57060"/>
            <a:ext cx="9601200" cy="3581400"/>
          </a:xfrm>
        </p:spPr>
        <p:txBody>
          <a:bodyPr/>
          <a:lstStyle/>
          <a:p>
            <a:r>
              <a:rPr lang="zh-CN" altLang="en-US" dirty="0"/>
              <a:t>可以简单理解为</a:t>
            </a:r>
            <a:r>
              <a:rPr lang="en-US" altLang="zh-CN" dirty="0"/>
              <a:t>LSTM</a:t>
            </a:r>
            <a:r>
              <a:rPr lang="zh-CN" altLang="en-US" dirty="0"/>
              <a:t>原来部分全连接层（点乘运算）变成了卷积层（卷积运算）。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147CB5-1001-E3D5-65D8-CD854B62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2" y="2171700"/>
            <a:ext cx="4989198" cy="19309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09B466-71A2-AA57-B2C8-E57F9EDA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97" y="2154337"/>
            <a:ext cx="5656369" cy="19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9232E-10B7-DBE0-AD9A-E2C363E5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ConvGRU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6DC2F-D567-E56B-6BDE-63F1C6BF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55328"/>
            <a:ext cx="9601200" cy="3581400"/>
          </a:xfrm>
        </p:spPr>
        <p:txBody>
          <a:bodyPr/>
          <a:lstStyle/>
          <a:p>
            <a:r>
              <a:rPr lang="en-US" altLang="zh-CN" dirty="0"/>
              <a:t>GRU</a:t>
            </a:r>
            <a:r>
              <a:rPr lang="zh-CN" altLang="en-US" dirty="0"/>
              <a:t>的结构和</a:t>
            </a:r>
            <a:r>
              <a:rPr lang="en-US" altLang="zh-CN" dirty="0"/>
              <a:t>LSTM</a:t>
            </a:r>
            <a:r>
              <a:rPr lang="zh-CN" altLang="en-US" dirty="0"/>
              <a:t>类似。</a:t>
            </a:r>
            <a:r>
              <a:rPr lang="en-US" altLang="zh-CN" dirty="0" err="1"/>
              <a:t>ConvGRU</a:t>
            </a:r>
            <a:r>
              <a:rPr lang="zh-CN" altLang="en-US" dirty="0"/>
              <a:t>也是把全连接层（点乘运算）变为卷积层（卷积运算）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AE570-863E-0F7E-358C-027378F5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133" y="2517577"/>
            <a:ext cx="4906060" cy="1819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676AC4-1338-C6C8-2CB4-61DBA5AD1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93543"/>
            <a:ext cx="4453144" cy="27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16CB-27CE-D5D7-6B5C-5872CE22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PredRNN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84C6C-D3AD-D29C-0025-BAC2333D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22164"/>
            <a:ext cx="9601200" cy="3581400"/>
          </a:xfrm>
        </p:spPr>
        <p:txBody>
          <a:bodyPr/>
          <a:lstStyle/>
          <a:p>
            <a:r>
              <a:rPr lang="zh-CN" altLang="en-US" dirty="0"/>
              <a:t>复杂化了</a:t>
            </a:r>
            <a:r>
              <a:rPr lang="en-US" altLang="zh-CN" dirty="0" err="1"/>
              <a:t>ConvLSTM</a:t>
            </a:r>
            <a:r>
              <a:rPr lang="zh-CN" altLang="en-US" dirty="0"/>
              <a:t>的结构，一个</a:t>
            </a:r>
            <a:r>
              <a:rPr lang="en-US" altLang="zh-CN" dirty="0" err="1"/>
              <a:t>PredRNN</a:t>
            </a:r>
            <a:r>
              <a:rPr lang="zh-CN" altLang="en-US" dirty="0"/>
              <a:t>模块由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 err="1"/>
              <a:t>ConvLSTM</a:t>
            </a:r>
            <a:r>
              <a:rPr lang="zh-CN" altLang="en-US" dirty="0"/>
              <a:t>神经元构成，输入的隐藏状态来自上一个模块的</a:t>
            </a:r>
            <a:r>
              <a:rPr lang="en-US" altLang="zh-CN" dirty="0"/>
              <a:t>3</a:t>
            </a:r>
            <a:r>
              <a:rPr lang="zh-CN" altLang="en-US" dirty="0"/>
              <a:t>号神经元的输出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AB1984-4C9F-3ED3-A3C4-0CBC5031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749641"/>
            <a:ext cx="4159188" cy="2909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CBCE98-896A-1FC1-4686-0B8D706C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3844"/>
            <a:ext cx="5697521" cy="20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A8D82-FF2D-E5BD-92F5-1E12DF66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TS-DM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B39FB-4BDE-D524-9CB1-D6CFEA6B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621" y="1806606"/>
            <a:ext cx="9601200" cy="3581400"/>
          </a:xfrm>
        </p:spPr>
        <p:txBody>
          <a:bodyPr/>
          <a:lstStyle/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=10;i&lt;20;i++){ //</a:t>
            </a:r>
            <a:r>
              <a:rPr lang="en-US" altLang="zh-CN" dirty="0" err="1"/>
              <a:t>i</a:t>
            </a:r>
            <a:r>
              <a:rPr lang="en-US" altLang="zh-CN" dirty="0"/>
              <a:t>=10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进行正向扩散</a:t>
            </a:r>
            <a:r>
              <a:rPr lang="en-US" altLang="zh-CN" dirty="0"/>
              <a:t>(forward diffuse) </a:t>
            </a:r>
            <a:r>
              <a:rPr lang="zh-CN" altLang="en-US" dirty="0"/>
              <a:t>获得</a:t>
            </a:r>
            <a:r>
              <a:rPr lang="en-US" altLang="zh-CN" dirty="0"/>
              <a:t>q(Xi)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然后依靠</a:t>
            </a:r>
            <a:r>
              <a:rPr lang="en-US" altLang="zh-CN" dirty="0"/>
              <a:t>q(Xi)</a:t>
            </a:r>
            <a:r>
              <a:rPr lang="zh-CN" altLang="en-US" dirty="0"/>
              <a:t>进行逆向采样</a:t>
            </a:r>
            <a:r>
              <a:rPr lang="en-US" altLang="zh-CN" dirty="0"/>
              <a:t>,</a:t>
            </a:r>
            <a:r>
              <a:rPr lang="zh-CN" altLang="en-US" dirty="0"/>
              <a:t>依次获得</a:t>
            </a:r>
            <a:r>
              <a:rPr lang="en-US" altLang="zh-CN" dirty="0"/>
              <a:t>xi, xi-1, xi-2…x0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计算损失函数，定义与普通的扩散模型相同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38B2DF-FEC6-D8B4-F897-8AADEBAC9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80" y="2334088"/>
            <a:ext cx="6096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7FEA67-A6DE-22C6-EACE-97196DB97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2334088"/>
            <a:ext cx="609600" cy="60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FBD26F-4FCE-7D35-D1DB-6A986DCFC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22" y="2334088"/>
            <a:ext cx="609600" cy="609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34607E-0501-ACBD-710E-99B45E952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43" y="2334088"/>
            <a:ext cx="609600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3200C1-B6FD-C84B-480B-46CA991AD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4" y="2344815"/>
            <a:ext cx="609600" cy="609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450759-79AD-25AD-3DDE-985D8756C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03" y="2344815"/>
            <a:ext cx="609600" cy="609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DF29F34-9109-21A3-320B-D937815DCA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42" y="2334088"/>
            <a:ext cx="609600" cy="609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885AD6-03F6-D71E-7077-C4D0212C97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63" y="2334088"/>
            <a:ext cx="609600" cy="609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7475467-BB3E-2F20-EEFC-FC0C337BAA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48" y="2334088"/>
            <a:ext cx="609600" cy="609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D8F8F00-21C3-791A-BCCB-06CA35CAD0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33" y="2334088"/>
            <a:ext cx="609600" cy="6096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8F48D96-080D-FD12-427D-23E7A6B21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327" y="2334088"/>
            <a:ext cx="609600" cy="6096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2A52193-3C7C-3F08-A209-3CB24151A4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2680" y="5035972"/>
            <a:ext cx="763059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0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E36445-45CD-1661-25E4-99660B034A5A}"/>
              </a:ext>
            </a:extLst>
          </p:cNvPr>
          <p:cNvSpPr txBox="1"/>
          <p:nvPr/>
        </p:nvSpPr>
        <p:spPr>
          <a:xfrm>
            <a:off x="656946" y="2796058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CGRU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9D2EC6-55FC-CCF9-435D-A844ADB25663}"/>
              </a:ext>
            </a:extLst>
          </p:cNvPr>
          <p:cNvSpPr txBox="1"/>
          <p:nvPr/>
        </p:nvSpPr>
        <p:spPr>
          <a:xfrm>
            <a:off x="656944" y="403563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CLSTM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9E4986-8DCA-BE98-4F2E-AE9DCC36B6CF}"/>
              </a:ext>
            </a:extLst>
          </p:cNvPr>
          <p:cNvSpPr txBox="1"/>
          <p:nvPr/>
        </p:nvSpPr>
        <p:spPr>
          <a:xfrm>
            <a:off x="656943" y="385776"/>
            <a:ext cx="94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1FE2A-2AE9-286A-BC11-BEC12ED7027F}"/>
              </a:ext>
            </a:extLst>
          </p:cNvPr>
          <p:cNvSpPr txBox="1"/>
          <p:nvPr/>
        </p:nvSpPr>
        <p:spPr>
          <a:xfrm>
            <a:off x="656944" y="1597861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842ECD-A738-59E1-DCFB-C68D884E3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" t="19783" r="954"/>
          <a:stretch/>
        </p:blipFill>
        <p:spPr>
          <a:xfrm>
            <a:off x="1447058" y="5144967"/>
            <a:ext cx="10235955" cy="863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E26CF96-4488-8EA4-CA3B-F7B833BC3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" t="22607" r="2097" b="574"/>
          <a:stretch/>
        </p:blipFill>
        <p:spPr>
          <a:xfrm>
            <a:off x="1438325" y="201835"/>
            <a:ext cx="10253420" cy="863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A18A093-B3E5-FEA2-6901-3B551EA3C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0" t="26790" r="1595"/>
          <a:stretch/>
        </p:blipFill>
        <p:spPr>
          <a:xfrm>
            <a:off x="1447058" y="3836829"/>
            <a:ext cx="10235955" cy="8229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114D0B7-FF9A-CEF4-681A-FBAE23AFEB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57" r="1615"/>
          <a:stretch/>
        </p:blipFill>
        <p:spPr>
          <a:xfrm>
            <a:off x="1429593" y="1393727"/>
            <a:ext cx="10253420" cy="8635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1455E25-2B01-C774-4EFE-CB4E0E5F84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6" t="23181" r="1603"/>
          <a:stretch/>
        </p:blipFill>
        <p:spPr>
          <a:xfrm>
            <a:off x="1447058" y="2577022"/>
            <a:ext cx="10253422" cy="8635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BE4583C-7742-A1D1-64BD-AD16D1F570DA}"/>
              </a:ext>
            </a:extLst>
          </p:cNvPr>
          <p:cNvSpPr txBox="1"/>
          <p:nvPr/>
        </p:nvSpPr>
        <p:spPr>
          <a:xfrm>
            <a:off x="656944" y="5345364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TS-DM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94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9181280-B83A-CAFD-7449-A83AD354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99" y="812392"/>
            <a:ext cx="8587666" cy="52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55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1810</TotalTime>
  <Words>509</Words>
  <Application>Microsoft Office PowerPoint</Application>
  <PresentationFormat>宽屏</PresentationFormat>
  <Paragraphs>249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Franklin Gothic Book</vt:lpstr>
      <vt:lpstr>Monotype Corsiva</vt:lpstr>
      <vt:lpstr>Times New Roman</vt:lpstr>
      <vt:lpstr>剪切</vt:lpstr>
      <vt:lpstr>10.14</vt:lpstr>
      <vt:lpstr>时空预测模型是什么？</vt:lpstr>
      <vt:lpstr>目的</vt:lpstr>
      <vt:lpstr>ConvLSTM</vt:lpstr>
      <vt:lpstr>ConvGRU</vt:lpstr>
      <vt:lpstr>PredRNN</vt:lpstr>
      <vt:lpstr>TS-DM</vt:lpstr>
      <vt:lpstr>PowerPoint 演示文稿</vt:lpstr>
      <vt:lpstr>PowerPoint 演示文稿</vt:lpstr>
      <vt:lpstr>PowerPoint 演示文稿</vt:lpstr>
      <vt:lpstr>PowerPoint 演示文稿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玮峰</dc:creator>
  <cp:lastModifiedBy>李 玮峰</cp:lastModifiedBy>
  <cp:revision>104</cp:revision>
  <dcterms:created xsi:type="dcterms:W3CDTF">2022-10-12T06:09:17Z</dcterms:created>
  <dcterms:modified xsi:type="dcterms:W3CDTF">2022-10-14T02:22:12Z</dcterms:modified>
</cp:coreProperties>
</file>