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1" r:id="rId4"/>
    <p:sldId id="272" r:id="rId5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7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gs" Target="tags/tag10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711985A-9206-4904-B229-D82E80278AC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2EE1737-2DEB-4340-B8AC-53A66A62C3F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8E9E-6AA9-4BE1-9254-43438166D8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73E1-9113-4419-98AC-60ABE8D870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8E9E-6AA9-4BE1-9254-43438166D8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73E1-9113-4419-98AC-60ABE8D870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8E9E-6AA9-4BE1-9254-43438166D8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73E1-9113-4419-98AC-60ABE8D870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BC39-7926-4614-A368-31D1FE4F1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B15C-67A8-414C-B413-BB837E62DE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BC39-7926-4614-A368-31D1FE4F1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B15C-67A8-414C-B413-BB837E62DE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BC39-7926-4614-A368-31D1FE4F1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B15C-67A8-414C-B413-BB837E62DE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BC39-7926-4614-A368-31D1FE4F1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B15C-67A8-414C-B413-BB837E62DE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BC39-7926-4614-A368-31D1FE4F1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B15C-67A8-414C-B413-BB837E62DE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BC39-7926-4614-A368-31D1FE4F1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B15C-67A8-414C-B413-BB837E62DE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BC39-7926-4614-A368-31D1FE4F1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B15C-67A8-414C-B413-BB837E62DE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8E9E-6AA9-4BE1-9254-43438166D8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73E1-9113-4419-98AC-60ABE8D870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BC39-7926-4614-A368-31D1FE4F1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B15C-67A8-414C-B413-BB837E62DE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BC39-7926-4614-A368-31D1FE4F1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B15C-67A8-414C-B413-BB837E62DE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BC39-7926-4614-A368-31D1FE4F1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B15C-67A8-414C-B413-BB837E62DE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8E9E-6AA9-4BE1-9254-43438166D8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73E1-9113-4419-98AC-60ABE8D870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8E9E-6AA9-4BE1-9254-43438166D8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73E1-9113-4419-98AC-60ABE8D870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8E9E-6AA9-4BE1-9254-43438166D8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73E1-9113-4419-98AC-60ABE8D870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8E9E-6AA9-4BE1-9254-43438166D8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73E1-9113-4419-98AC-60ABE8D870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8E9E-6AA9-4BE1-9254-43438166D8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73E1-9113-4419-98AC-60ABE8D870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8E9E-6AA9-4BE1-9254-43438166D8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73E1-9113-4419-98AC-60ABE8D870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8E9E-6AA9-4BE1-9254-43438166D8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73E1-9113-4419-98AC-60ABE8D870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548E9E-6AA9-4BE1-9254-43438166D80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1AA73E1-9113-4419-98AC-60ABE8D8703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D3BC39-7926-4614-A368-31D1FE4F145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B13B15C-67A8-414C-B413-BB837E62DE3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2.xml"/><Relationship Id="rId8" Type="http://schemas.openxmlformats.org/officeDocument/2006/relationships/tags" Target="../tags/tag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image" Target="../media/image2.png"/><Relationship Id="rId6" Type="http://schemas.openxmlformats.org/officeDocument/2006/relationships/tags" Target="../tags/tag9.xml"/><Relationship Id="rId5" Type="http://schemas.openxmlformats.org/officeDocument/2006/relationships/image" Target="../media/image11.png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291" y="2714996"/>
            <a:ext cx="4419513" cy="441951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112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78657" y="251812"/>
            <a:ext cx="621615" cy="62161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占位符 3"/>
          <p:cNvSpPr txBox="1"/>
          <p:nvPr/>
        </p:nvSpPr>
        <p:spPr>
          <a:xfrm>
            <a:off x="673349" y="349372"/>
            <a:ext cx="4836888" cy="4264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人脸关键点回归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9924" y="6105071"/>
            <a:ext cx="1085215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40" y="239286"/>
            <a:ext cx="2659852" cy="58487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69902" y="6323962"/>
            <a:ext cx="2424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kern="1200" cap="none" spc="300" normalizeH="0" baseline="0" noProof="0" dirty="0">
                <a:solidFill>
                  <a:srgbClr val="0070C0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n-cs"/>
              </a:rPr>
              <a:t>厚  德  健  行</a:t>
            </a:r>
            <a:endParaRPr kumimoji="0" lang="zh-CN" altLang="en-US" b="0" i="0" kern="1200" cap="none" spc="300" normalizeH="0" baseline="0" noProof="0" dirty="0">
              <a:solidFill>
                <a:srgbClr val="0070C0"/>
              </a:solidFill>
              <a:latin typeface="方正小标宋简体" panose="03000509000000000000" pitchFamily="65" charset="-122"/>
              <a:ea typeface="方正小标宋简体" panose="03000509000000000000" pitchFamily="65" charset="-122"/>
              <a:cs typeface="+mn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73100" y="4230370"/>
            <a:ext cx="14941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0">
                <a:latin typeface="Calibri" panose="020F0502020204030204" charset="0"/>
                <a:ea typeface="宋体" panose="02010600030101010101" pitchFamily="2" charset="-122"/>
              </a:rPr>
              <a:t>test_result</a:t>
            </a:r>
            <a:r>
              <a:rPr lang="zh-CN" sz="2000" b="0">
                <a:latin typeface="Calibri" panose="020F0502020204030204" charset="0"/>
                <a:ea typeface="宋体" panose="02010600030101010101" pitchFamily="2" charset="-122"/>
              </a:rPr>
              <a:t>：</a:t>
            </a:r>
            <a:endParaRPr lang="zh-CN" altLang="en-US" sz="200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951990" y="4669790"/>
            <a:ext cx="7078345" cy="1263015"/>
            <a:chOff x="2379" y="7438"/>
            <a:chExt cx="11147" cy="1989"/>
          </a:xfrm>
        </p:grpSpPr>
        <p:pic>
          <p:nvPicPr>
            <p:cNvPr id="3" name="图片 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79" y="7438"/>
              <a:ext cx="2068" cy="198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1" name="图片 10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588" y="7438"/>
              <a:ext cx="2136" cy="198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2" name="图片 101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6959" y="7441"/>
              <a:ext cx="1907" cy="198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3" name="图片 102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9101" y="7440"/>
              <a:ext cx="2175" cy="198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4" name="图片 103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1544" y="7440"/>
              <a:ext cx="1983" cy="198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669925" y="1087120"/>
            <a:ext cx="19907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latin typeface="Calibri" panose="020F0502020204030204" charset="0"/>
                <a:ea typeface="宋体" panose="02010600030101010101" pitchFamily="2" charset="-122"/>
              </a:rPr>
              <a:t>主要流程：</a:t>
            </a:r>
            <a:endParaRPr lang="zh-CN" altLang="en-US" sz="280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374140" y="1551940"/>
            <a:ext cx="10147935" cy="94551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zh-CN" sz="2000" b="0">
                <a:latin typeface="Calibri" panose="020F0502020204030204" charset="0"/>
                <a:ea typeface="宋体" panose="02010600030101010101" pitchFamily="2" charset="-122"/>
              </a:rPr>
              <a:t>首先准备人脸数据集，选取人脸五个关键点做标记</a:t>
            </a:r>
            <a:r>
              <a:rPr lang="en-US" sz="20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altLang="en-US" sz="20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并</a:t>
            </a:r>
            <a:r>
              <a:rPr lang="zh-CN" sz="2000" b="0">
                <a:latin typeface="Calibri" panose="020F0502020204030204" charset="0"/>
                <a:ea typeface="宋体" panose="02010600030101010101" pitchFamily="2" charset="-122"/>
              </a:rPr>
              <a:t>生成</a:t>
            </a:r>
            <a:r>
              <a:rPr lang="en-US" sz="2000" b="0">
                <a:latin typeface="Calibri" panose="020F0502020204030204" charset="0"/>
                <a:ea typeface="宋体" panose="02010600030101010101" pitchFamily="2" charset="-122"/>
              </a:rPr>
              <a:t>.xml</a:t>
            </a:r>
            <a:r>
              <a:rPr lang="zh-CN" sz="2000" b="0">
                <a:latin typeface="Calibri" panose="020F0502020204030204" charset="0"/>
                <a:ea typeface="宋体" panose="02010600030101010101" pitchFamily="2" charset="-122"/>
              </a:rPr>
              <a:t>文件；然后解析</a:t>
            </a:r>
            <a:r>
              <a:rPr lang="en-US" sz="2000" b="0">
                <a:latin typeface="Calibri" panose="020F0502020204030204" charset="0"/>
                <a:ea typeface="宋体" panose="02010600030101010101" pitchFamily="2" charset="-122"/>
              </a:rPr>
              <a:t>.xml</a:t>
            </a:r>
            <a:r>
              <a:rPr lang="zh-CN" sz="2000" b="0">
                <a:latin typeface="Calibri" panose="020F0502020204030204" charset="0"/>
                <a:ea typeface="宋体" panose="02010600030101010101" pitchFamily="2" charset="-122"/>
              </a:rPr>
              <a:t>文件生成关键点</a:t>
            </a:r>
            <a:r>
              <a:rPr lang="en-US" sz="2000" b="0">
                <a:latin typeface="Calibri" panose="020F0502020204030204" charset="0"/>
                <a:ea typeface="宋体" panose="02010600030101010101" pitchFamily="2" charset="-122"/>
              </a:rPr>
              <a:t>.txt</a:t>
            </a:r>
            <a:r>
              <a:rPr lang="zh-CN" sz="2000" b="0">
                <a:latin typeface="Calibri" panose="020F0502020204030204" charset="0"/>
                <a:ea typeface="宋体" panose="02010600030101010101" pitchFamily="2" charset="-122"/>
              </a:rPr>
              <a:t>文件</a:t>
            </a:r>
            <a:r>
              <a:rPr lang="en-US" sz="2000" b="0">
                <a:latin typeface="Calibri" panose="020F0502020204030204" charset="0"/>
                <a:ea typeface="宋体" panose="02010600030101010101" pitchFamily="2" charset="-122"/>
              </a:rPr>
              <a:t>;</a:t>
            </a:r>
            <a:r>
              <a:rPr lang="zh-CN" altLang="en-US" sz="2000" b="0">
                <a:latin typeface="Calibri" panose="020F0502020204030204" charset="0"/>
                <a:ea typeface="宋体" panose="02010600030101010101" pitchFamily="2" charset="-122"/>
              </a:rPr>
              <a:t>ToTensor() 函数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图片归一化换轴</a:t>
            </a:r>
            <a:r>
              <a:rPr lang="zh-CN" altLang="en-US" sz="2000" b="0">
                <a:latin typeface="Calibri" panose="020F0502020204030204" charset="0"/>
                <a:ea typeface="宋体" panose="02010600030101010101" pitchFamily="2" charset="-122"/>
              </a:rPr>
              <a:t>，构建网络，训练，</a:t>
            </a:r>
            <a:r>
              <a:rPr lang="zh-CN" sz="2000" b="0">
                <a:latin typeface="Calibri" panose="020F0502020204030204" charset="0"/>
                <a:ea typeface="宋体" panose="02010600030101010101" pitchFamily="2" charset="-122"/>
              </a:rPr>
              <a:t>将网络输出与</a:t>
            </a:r>
            <a:r>
              <a:rPr lang="en-US" sz="2000" b="0">
                <a:latin typeface="Calibri" panose="020F0502020204030204" charset="0"/>
                <a:ea typeface="宋体" panose="02010600030101010101" pitchFamily="2" charset="-122"/>
              </a:rPr>
              <a:t>label</a:t>
            </a:r>
            <a:r>
              <a:rPr lang="zh-CN" sz="2000" b="0">
                <a:latin typeface="Calibri" panose="020F0502020204030204" charset="0"/>
                <a:ea typeface="宋体" panose="02010600030101010101" pitchFamily="2" charset="-122"/>
              </a:rPr>
              <a:t>输出做</a:t>
            </a:r>
            <a:r>
              <a:rPr lang="en-US" sz="2000" b="0">
                <a:latin typeface="Calibri" panose="020F0502020204030204" charset="0"/>
                <a:ea typeface="宋体" panose="02010600030101010101" pitchFamily="2" charset="-122"/>
              </a:rPr>
              <a:t>loss</a:t>
            </a:r>
            <a:r>
              <a:rPr lang="zh-CN" sz="2000" b="0">
                <a:latin typeface="Calibri" panose="020F0502020204030204" charset="0"/>
                <a:ea typeface="宋体" panose="02010600030101010101" pitchFamily="2" charset="-122"/>
              </a:rPr>
              <a:t>，优化。</a:t>
            </a:r>
            <a:endParaRPr lang="zh-CN" altLang="en-US" sz="200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10" name="图片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t="38431"/>
          <a:stretch>
            <a:fillRect/>
          </a:stretch>
        </p:blipFill>
        <p:spPr>
          <a:xfrm>
            <a:off x="3354070" y="2715260"/>
            <a:ext cx="3805555" cy="151511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673100" y="2519045"/>
            <a:ext cx="14941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0">
                <a:latin typeface="Calibri" panose="020F0502020204030204" charset="0"/>
                <a:ea typeface="宋体" panose="02010600030101010101" pitchFamily="2" charset="-122"/>
              </a:rPr>
              <a:t>train_loss</a:t>
            </a:r>
            <a:r>
              <a:rPr lang="zh-CN" sz="2000" b="0">
                <a:latin typeface="Calibri" panose="020F0502020204030204" charset="0"/>
                <a:ea typeface="宋体" panose="02010600030101010101" pitchFamily="2" charset="-122"/>
              </a:rPr>
              <a:t>：</a:t>
            </a:r>
            <a:endParaRPr lang="zh-CN" altLang="en-US" sz="200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>
            <p:custDataLst>
              <p:tags r:id="rId12"/>
            </p:custDataLst>
          </p:nvPr>
        </p:nvSpPr>
        <p:spPr>
          <a:xfrm>
            <a:off x="462583" y="1233075"/>
            <a:ext cx="207510" cy="2075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椭圆 20"/>
          <p:cNvSpPr/>
          <p:nvPr>
            <p:custDataLst>
              <p:tags r:id="rId13"/>
            </p:custDataLst>
          </p:nvPr>
        </p:nvSpPr>
        <p:spPr>
          <a:xfrm>
            <a:off x="479093" y="2614835"/>
            <a:ext cx="207510" cy="2075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椭圆 21"/>
          <p:cNvSpPr/>
          <p:nvPr>
            <p:custDataLst>
              <p:tags r:id="rId14"/>
            </p:custDataLst>
          </p:nvPr>
        </p:nvSpPr>
        <p:spPr>
          <a:xfrm>
            <a:off x="465758" y="4311555"/>
            <a:ext cx="207510" cy="2075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12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78657" y="251812"/>
            <a:ext cx="621615" cy="62161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占位符 3"/>
          <p:cNvSpPr txBox="1"/>
          <p:nvPr/>
        </p:nvSpPr>
        <p:spPr>
          <a:xfrm>
            <a:off x="673349" y="349372"/>
            <a:ext cx="4836888" cy="4264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卫星的关键点检测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9924" y="6105071"/>
            <a:ext cx="1085215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69035" y="1125220"/>
            <a:ext cx="1058354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数据集，使用标记软件labelme标记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个关键点，以人脸关键点检测为基础做卫星关键点检测。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64843" y="1233075"/>
            <a:ext cx="207510" cy="2075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40" y="239286"/>
            <a:ext cx="2659852" cy="584874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69902" y="6323962"/>
            <a:ext cx="2424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方正小标宋简体" panose="03000509000000000000" pitchFamily="65" charset="-122"/>
                <a:ea typeface="方正小标宋简体" panose="03000509000000000000" pitchFamily="65" charset="-122"/>
                <a:cs typeface="+mn-cs"/>
              </a:rPr>
              <a:t>厚  德  健  行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方正小标宋简体" panose="03000509000000000000" pitchFamily="65" charset="-122"/>
              <a:ea typeface="方正小标宋简体" panose="03000509000000000000" pitchFamily="65" charset="-122"/>
              <a:cs typeface="+mn-cs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325" y="1628140"/>
            <a:ext cx="2602865" cy="1383665"/>
          </a:xfrm>
          <a:prstGeom prst="rect">
            <a:avLst/>
          </a:prstGeom>
        </p:spPr>
      </p:pic>
      <p:sp>
        <p:nvSpPr>
          <p:cNvPr id="35" name="椭圆 34"/>
          <p:cNvSpPr/>
          <p:nvPr>
            <p:custDataLst>
              <p:tags r:id="rId3"/>
            </p:custDataLst>
          </p:nvPr>
        </p:nvSpPr>
        <p:spPr>
          <a:xfrm>
            <a:off x="764843" y="3011710"/>
            <a:ext cx="207510" cy="2075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63220" y="3260725"/>
            <a:ext cx="11586845" cy="6267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72185" y="29324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CUDA内存不足的问题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64540" y="3928745"/>
            <a:ext cx="10535920" cy="1783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原因与解决办法：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1, 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降低图片分辨率；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卫星图片分辨率</a:t>
            </a:r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1920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×</a:t>
            </a:r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1200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，使用人脸数据集</a:t>
            </a:r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100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×</a:t>
            </a:r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100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，不好；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 2, 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代码优化；做卫星关键点检测时，为了方便使用人脸关键点模型，把原本的单通道灰度图</a:t>
            </a:r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 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扩展为三通道，占用了过多内存；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接下来尝试调整模型的结构或权重以适应单通道图像。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3, 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服务器；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291" y="2714996"/>
            <a:ext cx="4419513" cy="4419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PP_MARK_KEY" val="f567502f-536e-4467-896b-a8ca1b56f539"/>
  <p:tag name="COMMONDATA" val="eyJoZGlkIjoiZGQ5ZTJkNDZkMDE4N2ZhMjc4YmVlMWYyZDMzNmIyYjQ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WPS 演示</Application>
  <PresentationFormat>宽屏</PresentationFormat>
  <Paragraphs>25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方正小标宋简体</vt:lpstr>
      <vt:lpstr>Calibri</vt:lpstr>
      <vt:lpstr>Times New Roman</vt:lpstr>
      <vt:lpstr>Arial Unicode MS</vt:lpstr>
      <vt:lpstr>等线</vt:lpstr>
      <vt:lpstr>Office 主题​​</vt:lpstr>
      <vt:lpstr>1_Office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苗苗</dc:creator>
  <cp:lastModifiedBy>AA马国林</cp:lastModifiedBy>
  <cp:revision>10</cp:revision>
  <dcterms:created xsi:type="dcterms:W3CDTF">2022-10-07T03:35:00Z</dcterms:created>
  <dcterms:modified xsi:type="dcterms:W3CDTF">2023-08-31T07:23:40Z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4A0E2F86DBCB46A397043C4E16D3DE1D_12</vt:lpwstr>
  </property>
  <property fmtid="{D5CDD505-2E9C-101B-9397-08002B2CF9AE}" pid="3" name="KSOProductBuildVer">
    <vt:lpwstr>2052-11.1.0.14309</vt:lpwstr>
  </property>
</Properties>
</file>