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notesSlides/notesSlide6.xml" ContentType="application/vnd.openxmlformats-officedocument.presentationml.notesSlide+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257" r:id="rId2"/>
    <p:sldId id="258" r:id="rId3"/>
    <p:sldId id="259" r:id="rId4"/>
    <p:sldId id="345" r:id="rId5"/>
    <p:sldId id="390" r:id="rId6"/>
    <p:sldId id="346" r:id="rId7"/>
    <p:sldId id="348" r:id="rId8"/>
    <p:sldId id="388" r:id="rId9"/>
    <p:sldId id="391" r:id="rId10"/>
    <p:sldId id="392" r:id="rId11"/>
    <p:sldId id="393" r:id="rId12"/>
    <p:sldId id="394" r:id="rId13"/>
    <p:sldId id="350" r:id="rId14"/>
    <p:sldId id="313" r:id="rId15"/>
    <p:sldId id="377" r:id="rId16"/>
    <p:sldId id="378" r:id="rId17"/>
    <p:sldId id="389" r:id="rId18"/>
    <p:sldId id="280" r:id="rId19"/>
  </p:sldIdLst>
  <p:sldSz cx="12192000" cy="6858000"/>
  <p:notesSz cx="6858000" cy="9144000"/>
  <p:embeddedFontLst>
    <p:embeddedFont>
      <p:font typeface="Abadi" panose="020B0604020104020204" pitchFamily="34" charset="0"/>
      <p:regular r:id="rId22"/>
    </p:embeddedFont>
    <p:embeddedFont>
      <p:font typeface="Impact" panose="020B0806030902050204" pitchFamily="34" charset="0"/>
      <p:regular r:id="rId23"/>
    </p:embeddedFont>
    <p:embeddedFont>
      <p:font typeface="微软雅黑" panose="020B0503020204020204" pitchFamily="34" charset="-122"/>
      <p:regular r:id="rId24"/>
      <p:bold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9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F88"/>
    <a:srgbClr val="00458E"/>
    <a:srgbClr val="045721"/>
    <a:srgbClr val="0288CC"/>
    <a:srgbClr val="0388CC"/>
    <a:srgbClr val="005DC6"/>
    <a:srgbClr val="F0F4F8"/>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3" d="100"/>
          <a:sy n="113" d="100"/>
        </p:scale>
        <p:origin x="582" y="108"/>
      </p:cViewPr>
      <p:guideLst>
        <p:guide orient="horz" pos="2137"/>
        <p:guide pos="39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charset="-122"/>
              <a:ea typeface="微软雅黑"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charset="-122"/>
                <a:ea typeface="微软雅黑" charset="-122"/>
              </a:rPr>
              <a:t>2024/8/12</a:t>
            </a:fld>
            <a:endParaRPr lang="zh-CN" altLang="en-US">
              <a:latin typeface="微软雅黑" charset="-122"/>
              <a:ea typeface="微软雅黑"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charset="-122"/>
              <a:ea typeface="微软雅黑"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charset="-122"/>
                <a:ea typeface="微软雅黑" charset="-122"/>
              </a:rPr>
              <a:t>‹#›</a:t>
            </a:fld>
            <a:endParaRPr lang="zh-CN" altLang="en-US">
              <a:latin typeface="微软雅黑" charset="-122"/>
              <a:ea typeface="微软雅黑"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charset="-122"/>
                <a:ea typeface="微软雅黑"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charset="-122"/>
                <a:ea typeface="微软雅黑" charset="-122"/>
              </a:defRPr>
            </a:lvl1pPr>
          </a:lstStyle>
          <a:p>
            <a:fld id="{1AC49D05-6128-4D0D-A32A-06A5E73B386C}" type="datetimeFigureOut">
              <a:rPr lang="zh-CN" altLang="en-US" smtClean="0"/>
              <a:t>2024/8/12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charset="-122"/>
                <a:ea typeface="微软雅黑"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charset="-122"/>
                <a:ea typeface="微软雅黑"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charset="-122"/>
        <a:ea typeface="微软雅黑" charset="-122"/>
        <a:cs typeface="+mn-cs"/>
      </a:defRPr>
    </a:lvl1pPr>
    <a:lvl2pPr marL="457200" algn="l" defTabSz="914400" rtl="0" eaLnBrk="1" latinLnBrk="0" hangingPunct="1">
      <a:defRPr sz="1200" kern="1200">
        <a:solidFill>
          <a:schemeClr val="tx1"/>
        </a:solidFill>
        <a:latin typeface="微软雅黑" charset="-122"/>
        <a:ea typeface="微软雅黑" charset="-122"/>
        <a:cs typeface="+mn-cs"/>
      </a:defRPr>
    </a:lvl2pPr>
    <a:lvl3pPr marL="914400" algn="l" defTabSz="914400" rtl="0" eaLnBrk="1" latinLnBrk="0" hangingPunct="1">
      <a:defRPr sz="1200" kern="1200">
        <a:solidFill>
          <a:schemeClr val="tx1"/>
        </a:solidFill>
        <a:latin typeface="微软雅黑" charset="-122"/>
        <a:ea typeface="微软雅黑" charset="-122"/>
        <a:cs typeface="+mn-cs"/>
      </a:defRPr>
    </a:lvl3pPr>
    <a:lvl4pPr marL="1371600" algn="l" defTabSz="914400" rtl="0" eaLnBrk="1" latinLnBrk="0" hangingPunct="1">
      <a:defRPr sz="1200" kern="1200">
        <a:solidFill>
          <a:schemeClr val="tx1"/>
        </a:solidFill>
        <a:latin typeface="微软雅黑" charset="-122"/>
        <a:ea typeface="微软雅黑" charset="-122"/>
        <a:cs typeface="+mn-cs"/>
      </a:defRPr>
    </a:lvl4pPr>
    <a:lvl5pPr marL="1828800" algn="l" defTabSz="914400" rtl="0" eaLnBrk="1" latinLnBrk="0" hangingPunct="1">
      <a:defRPr sz="1200" kern="1200">
        <a:solidFill>
          <a:schemeClr val="tx1"/>
        </a:solidFill>
        <a:latin typeface="微软雅黑" charset="-122"/>
        <a:ea typeface="微软雅黑"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878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694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4746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37843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2024/8/12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2024/8/12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2024/8/12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2024/8/12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2024/8/12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2024/8/12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2024/8/12</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94" y="1732915"/>
            <a:ext cx="12230100" cy="1938992"/>
          </a:xfrm>
          <a:prstGeom prst="rect">
            <a:avLst/>
          </a:prstGeom>
          <a:noFill/>
        </p:spPr>
        <p:txBody>
          <a:bodyPr wrap="square" rtlCol="0">
            <a:spAutoFit/>
          </a:bodyPr>
          <a:lstStyle/>
          <a:p>
            <a:pPr algn="ctr"/>
            <a:r>
              <a:rPr lang="en-US" altLang="zh-CN" sz="4000" b="1" dirty="0">
                <a:solidFill>
                  <a:srgbClr val="003F88"/>
                </a:solidFill>
              </a:rPr>
              <a:t>Multisource Heterogeneous Specific Emitter</a:t>
            </a:r>
          </a:p>
          <a:p>
            <a:pPr algn="ctr"/>
            <a:r>
              <a:rPr lang="en-US" altLang="zh-CN" sz="4000" b="1" dirty="0">
                <a:solidFill>
                  <a:srgbClr val="003F88"/>
                </a:solidFill>
              </a:rPr>
              <a:t>Identification Using Attention Mechanism-Based</a:t>
            </a:r>
          </a:p>
          <a:p>
            <a:pPr algn="ctr"/>
            <a:r>
              <a:rPr lang="en-US" altLang="zh-CN" sz="4000" b="1" dirty="0">
                <a:solidFill>
                  <a:srgbClr val="003F88"/>
                </a:solidFill>
              </a:rPr>
              <a:t>RFF Fusion Method</a:t>
            </a:r>
            <a:endParaRPr lang="zh-CN" altLang="en-US" sz="4000" b="1" dirty="0">
              <a:solidFill>
                <a:srgbClr val="003F88"/>
              </a:solidFill>
            </a:endParaRPr>
          </a:p>
        </p:txBody>
      </p:sp>
      <p:grpSp>
        <p:nvGrpSpPr>
          <p:cNvPr id="6" name="组合 5"/>
          <p:cNvGrpSpPr/>
          <p:nvPr/>
        </p:nvGrpSpPr>
        <p:grpSpPr>
          <a:xfrm>
            <a:off x="6851015" y="5335270"/>
            <a:ext cx="398145" cy="398145"/>
            <a:chOff x="9846" y="7931"/>
            <a:chExt cx="812" cy="812"/>
          </a:xfrm>
        </p:grpSpPr>
        <p:sp>
          <p:nvSpPr>
            <p:cNvPr id="9" name="椭圆 8"/>
            <p:cNvSpPr/>
            <p:nvPr/>
          </p:nvSpPr>
          <p:spPr>
            <a:xfrm>
              <a:off x="9846" y="7931"/>
              <a:ext cx="812" cy="812"/>
            </a:xfrm>
            <a:prstGeom prst="ellipse">
              <a:avLst/>
            </a:prstGeom>
            <a:solidFill>
              <a:srgbClr val="215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男人"/>
            <p:cNvSpPr/>
            <p:nvPr/>
          </p:nvSpPr>
          <p:spPr bwMode="auto">
            <a:xfrm>
              <a:off x="10037" y="8089"/>
              <a:ext cx="407" cy="407"/>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charset="0"/>
                  <a:ea typeface="宋体" charset="-122"/>
                  <a:cs typeface="+mn-cs"/>
                </a:defRPr>
              </a:lvl1pPr>
              <a:lvl2pPr marL="457200" algn="l" rtl="0" eaLnBrk="0" fontAlgn="base" hangingPunct="0">
                <a:spcBef>
                  <a:spcPct val="0"/>
                </a:spcBef>
                <a:spcAft>
                  <a:spcPct val="0"/>
                </a:spcAft>
                <a:defRPr kern="1200">
                  <a:solidFill>
                    <a:schemeClr val="tx1"/>
                  </a:solidFill>
                  <a:latin typeface="Calibri" charset="0"/>
                  <a:ea typeface="宋体" charset="-122"/>
                  <a:cs typeface="+mn-cs"/>
                </a:defRPr>
              </a:lvl2pPr>
              <a:lvl3pPr marL="914400" algn="l" rtl="0" eaLnBrk="0" fontAlgn="base" hangingPunct="0">
                <a:spcBef>
                  <a:spcPct val="0"/>
                </a:spcBef>
                <a:spcAft>
                  <a:spcPct val="0"/>
                </a:spcAft>
                <a:defRPr kern="1200">
                  <a:solidFill>
                    <a:schemeClr val="tx1"/>
                  </a:solidFill>
                  <a:latin typeface="Calibri"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charset="0"/>
                  <a:ea typeface="宋体" charset="-122"/>
                  <a:cs typeface="+mn-cs"/>
                </a:defRPr>
              </a:lvl5pPr>
              <a:lvl6pPr marL="2286000" algn="l" defTabSz="914400" rtl="0" eaLnBrk="1" latinLnBrk="0" hangingPunct="1">
                <a:defRPr kern="1200">
                  <a:solidFill>
                    <a:schemeClr val="tx1"/>
                  </a:solidFill>
                  <a:latin typeface="Calibri" charset="0"/>
                  <a:ea typeface="宋体" charset="-122"/>
                  <a:cs typeface="+mn-cs"/>
                </a:defRPr>
              </a:lvl6pPr>
              <a:lvl7pPr marL="2743200" algn="l" defTabSz="914400" rtl="0" eaLnBrk="1" latinLnBrk="0" hangingPunct="1">
                <a:defRPr kern="1200">
                  <a:solidFill>
                    <a:schemeClr val="tx1"/>
                  </a:solidFill>
                  <a:latin typeface="Calibri" charset="0"/>
                  <a:ea typeface="宋体" charset="-122"/>
                  <a:cs typeface="+mn-cs"/>
                </a:defRPr>
              </a:lvl7pPr>
              <a:lvl8pPr marL="3200400" algn="l" defTabSz="914400" rtl="0" eaLnBrk="1" latinLnBrk="0" hangingPunct="1">
                <a:defRPr kern="1200">
                  <a:solidFill>
                    <a:schemeClr val="tx1"/>
                  </a:solidFill>
                  <a:latin typeface="Calibri" charset="0"/>
                  <a:ea typeface="宋体" charset="-122"/>
                  <a:cs typeface="+mn-cs"/>
                </a:defRPr>
              </a:lvl8pPr>
              <a:lvl9pPr marL="3657600" algn="l" defTabSz="914400" rtl="0" eaLnBrk="1" latinLnBrk="0" hangingPunct="1">
                <a:defRPr kern="1200">
                  <a:solidFill>
                    <a:schemeClr val="tx1"/>
                  </a:solidFill>
                  <a:latin typeface="Calibri" charset="0"/>
                  <a:ea typeface="宋体" charset="-122"/>
                  <a:cs typeface="+mn-cs"/>
                </a:defRPr>
              </a:lvl9pPr>
            </a:lstStyle>
            <a:p>
              <a:endParaRPr lang="zh-CN" altLang="en-US">
                <a:solidFill>
                  <a:srgbClr val="0D4C5F"/>
                </a:solidFill>
              </a:endParaRPr>
            </a:p>
          </p:txBody>
        </p:sp>
      </p:grpSp>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385050" y="5264785"/>
            <a:ext cx="3249295" cy="518160"/>
          </a:xfrm>
          <a:prstGeom prst="rect">
            <a:avLst/>
          </a:prstGeom>
          <a:noFill/>
        </p:spPr>
        <p:txBody>
          <a:bodyPr wrap="square" rtlCol="0" anchor="t">
            <a:spAutoFit/>
          </a:bodyPr>
          <a:lstStyle/>
          <a:p>
            <a:r>
              <a:rPr lang="zh-CN" altLang="en-US" sz="2800" b="1" dirty="0">
                <a:solidFill>
                  <a:srgbClr val="2159A5"/>
                </a:solidFill>
                <a:latin typeface="+mn-ea"/>
                <a:sym typeface="+mn-ea"/>
              </a:rPr>
              <a:t>汇报人</a:t>
            </a:r>
            <a:r>
              <a:rPr lang="zh-CN" sz="2800" b="1" dirty="0">
                <a:solidFill>
                  <a:srgbClr val="2159A5"/>
                </a:solidFill>
                <a:latin typeface="+mn-ea"/>
                <a:sym typeface="+mn-ea"/>
              </a:rPr>
              <a:t>：</a:t>
            </a:r>
            <a:r>
              <a:rPr lang="zh-CN" altLang="en-US" sz="2800" b="1" dirty="0">
                <a:solidFill>
                  <a:srgbClr val="2159A5"/>
                </a:solidFill>
                <a:latin typeface="+mn-ea"/>
                <a:sym typeface="+mn-ea"/>
              </a:rPr>
              <a:t>冯继元</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latin typeface="+mn-ea"/>
                </a:rPr>
                <a:t>RFF</a:t>
              </a:r>
              <a:r>
                <a:rPr lang="zh-CN" altLang="en-US" sz="2400" dirty="0">
                  <a:latin typeface="+mn-ea"/>
                </a:rPr>
                <a:t>提取模块</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9" name="文本框 48"/>
          <p:cNvSpPr txBox="1"/>
          <p:nvPr/>
        </p:nvSpPr>
        <p:spPr>
          <a:xfrm>
            <a:off x="3936365"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6" name="文本框 55"/>
          <p:cNvSpPr txBox="1"/>
          <p:nvPr/>
        </p:nvSpPr>
        <p:spPr>
          <a:xfrm>
            <a:off x="9123680"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2" name="文本框 1"/>
          <p:cNvSpPr txBox="1"/>
          <p:nvPr/>
        </p:nvSpPr>
        <p:spPr>
          <a:xfrm>
            <a:off x="663892" y="5233265"/>
            <a:ext cx="11082631" cy="1542625"/>
          </a:xfrm>
          <a:prstGeom prst="rect">
            <a:avLst/>
          </a:prstGeom>
          <a:noFill/>
        </p:spPr>
        <p:txBody>
          <a:bodyPr wrap="square" rtlCol="0">
            <a:noAutofit/>
          </a:bodyPr>
          <a:lstStyle/>
          <a:p>
            <a:pPr algn="l"/>
            <a:r>
              <a:rPr lang="zh-CN" altLang="en-US" sz="2400" b="0" i="0" dirty="0">
                <a:effectLst/>
                <a:highlight>
                  <a:srgbClr val="FFFFFF"/>
                </a:highlight>
                <a:latin typeface="+mn-ea"/>
              </a:rPr>
              <a:t>多分支并行结构，利用多分支多尺度</a:t>
            </a:r>
            <a:r>
              <a:rPr lang="en-US" altLang="zh-CN" sz="2400" b="0" i="0" dirty="0">
                <a:effectLst/>
                <a:highlight>
                  <a:srgbClr val="FFFFFF"/>
                </a:highlight>
                <a:latin typeface="+mn-ea"/>
              </a:rPr>
              <a:t>CNN</a:t>
            </a:r>
            <a:r>
              <a:rPr lang="zh-CN" altLang="en-US" sz="2400" b="0" i="0" dirty="0">
                <a:effectLst/>
                <a:highlight>
                  <a:srgbClr val="FFFFFF"/>
                </a:highlight>
                <a:latin typeface="+mn-ea"/>
              </a:rPr>
              <a:t>，针对不同接收信号提取特征，包括卷积层、最大池化层和全连接层，从不同接收器的</a:t>
            </a:r>
            <a:r>
              <a:rPr lang="en-US" altLang="zh-CN" sz="2400" b="0" i="0" dirty="0">
                <a:effectLst/>
                <a:highlight>
                  <a:srgbClr val="FFFFFF"/>
                </a:highlight>
                <a:latin typeface="+mn-ea"/>
              </a:rPr>
              <a:t>I/Q</a:t>
            </a:r>
            <a:r>
              <a:rPr lang="zh-CN" altLang="en-US" sz="2400" b="0" i="0" dirty="0">
                <a:effectLst/>
                <a:highlight>
                  <a:srgbClr val="FFFFFF"/>
                </a:highlight>
                <a:latin typeface="+mn-ea"/>
              </a:rPr>
              <a:t>信号中提取射频指纹（</a:t>
            </a:r>
            <a:r>
              <a:rPr lang="en-US" altLang="zh-CN" sz="2400" b="0" i="0" dirty="0">
                <a:effectLst/>
                <a:highlight>
                  <a:srgbClr val="FFFFFF"/>
                </a:highlight>
                <a:latin typeface="+mn-ea"/>
              </a:rPr>
              <a:t>RFF</a:t>
            </a:r>
            <a:r>
              <a:rPr lang="zh-CN" altLang="en-US" sz="2400" b="0" i="0" dirty="0">
                <a:effectLst/>
                <a:highlight>
                  <a:srgbClr val="FFFFFF"/>
                </a:highlight>
                <a:latin typeface="+mn-ea"/>
              </a:rPr>
              <a:t>）。</a:t>
            </a:r>
            <a:endParaRPr lang="zh-CN" altLang="en-US" sz="2400" i="0" dirty="0">
              <a:solidFill>
                <a:srgbClr val="222222"/>
              </a:solidFill>
              <a:effectLst/>
              <a:highlight>
                <a:srgbClr val="FFFFFF"/>
              </a:highlight>
              <a:latin typeface="+mn-ea"/>
            </a:endParaRPr>
          </a:p>
        </p:txBody>
      </p:sp>
      <p:pic>
        <p:nvPicPr>
          <p:cNvPr id="5" name="图片 4">
            <a:extLst>
              <a:ext uri="{FF2B5EF4-FFF2-40B4-BE49-F238E27FC236}">
                <a16:creationId xmlns:a16="http://schemas.microsoft.com/office/drawing/2014/main" id="{8C4F61B9-8CCA-A5C5-4A04-6B37F98E28F0}"/>
              </a:ext>
            </a:extLst>
          </p:cNvPr>
          <p:cNvPicPr>
            <a:picLocks noChangeAspect="1"/>
          </p:cNvPicPr>
          <p:nvPr/>
        </p:nvPicPr>
        <p:blipFill>
          <a:blip r:embed="rId4"/>
          <a:stretch>
            <a:fillRect/>
          </a:stretch>
        </p:blipFill>
        <p:spPr>
          <a:xfrm>
            <a:off x="240095" y="874396"/>
            <a:ext cx="11236895" cy="4091500"/>
          </a:xfrm>
          <a:prstGeom prst="rect">
            <a:avLst/>
          </a:prstGeom>
        </p:spPr>
      </p:pic>
    </p:spTree>
    <p:custDataLst>
      <p:tags r:id="rId1"/>
    </p:custDataLst>
    <p:extLst>
      <p:ext uri="{BB962C8B-B14F-4D97-AF65-F5344CB8AC3E}">
        <p14:creationId xmlns:p14="http://schemas.microsoft.com/office/powerpoint/2010/main" val="423592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latin typeface="+mn-ea"/>
                </a:rPr>
                <a:t>RFF</a:t>
              </a:r>
              <a:r>
                <a:rPr lang="zh-CN" altLang="en-US" sz="2400" dirty="0">
                  <a:latin typeface="+mn-ea"/>
                </a:rPr>
                <a:t>融合模块</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9" name="文本框 48"/>
          <p:cNvSpPr txBox="1"/>
          <p:nvPr/>
        </p:nvSpPr>
        <p:spPr>
          <a:xfrm>
            <a:off x="3936365"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2" name="文本框 1"/>
          <p:cNvSpPr txBox="1"/>
          <p:nvPr/>
        </p:nvSpPr>
        <p:spPr>
          <a:xfrm>
            <a:off x="663892" y="5373223"/>
            <a:ext cx="10864215" cy="1408062"/>
          </a:xfrm>
          <a:prstGeom prst="rect">
            <a:avLst/>
          </a:prstGeom>
          <a:noFill/>
        </p:spPr>
        <p:txBody>
          <a:bodyPr wrap="square" rtlCol="0">
            <a:noAutofit/>
          </a:bodyPr>
          <a:lstStyle/>
          <a:p>
            <a:pPr algn="l"/>
            <a:r>
              <a:rPr lang="zh-CN" altLang="en-US" sz="2400" b="0" i="0" dirty="0">
                <a:effectLst/>
                <a:highlight>
                  <a:srgbClr val="FFFFFF"/>
                </a:highlight>
                <a:latin typeface="+mn-ea"/>
              </a:rPr>
              <a:t>基于注意力机制，以模块化方式成对融合多个</a:t>
            </a:r>
            <a:r>
              <a:rPr lang="en-US" altLang="zh-CN" sz="2400" b="0" i="0" dirty="0">
                <a:effectLst/>
                <a:highlight>
                  <a:srgbClr val="FFFFFF"/>
                </a:highlight>
                <a:latin typeface="+mn-ea"/>
              </a:rPr>
              <a:t>RFF</a:t>
            </a:r>
            <a:r>
              <a:rPr lang="zh-CN" altLang="en-US" sz="2400" b="0" i="0" dirty="0">
                <a:effectLst/>
                <a:highlight>
                  <a:srgbClr val="FFFFFF"/>
                </a:highlight>
                <a:latin typeface="+mn-ea"/>
              </a:rPr>
              <a:t>，通过计算注意力权重来分配不同</a:t>
            </a:r>
            <a:r>
              <a:rPr lang="en-US" altLang="zh-CN" sz="2400" b="0" i="0" dirty="0">
                <a:effectLst/>
                <a:highlight>
                  <a:srgbClr val="FFFFFF"/>
                </a:highlight>
                <a:latin typeface="+mn-ea"/>
              </a:rPr>
              <a:t>RFF</a:t>
            </a:r>
            <a:r>
              <a:rPr lang="zh-CN" altLang="en-US" sz="2400" b="0" i="0" dirty="0">
                <a:effectLst/>
                <a:highlight>
                  <a:srgbClr val="FFFFFF"/>
                </a:highlight>
                <a:latin typeface="+mn-ea"/>
              </a:rPr>
              <a:t>的重要性。突出重要特征，为自动分类器提供更有效的特征表示。</a:t>
            </a:r>
            <a:endParaRPr lang="zh-CN" altLang="en-US" sz="2400" i="0" dirty="0">
              <a:solidFill>
                <a:srgbClr val="222222"/>
              </a:solidFill>
              <a:effectLst/>
              <a:highlight>
                <a:srgbClr val="FFFFFF"/>
              </a:highlight>
              <a:latin typeface="+mn-ea"/>
            </a:endParaRPr>
          </a:p>
        </p:txBody>
      </p:sp>
      <p:pic>
        <p:nvPicPr>
          <p:cNvPr id="5" name="图片 4">
            <a:extLst>
              <a:ext uri="{FF2B5EF4-FFF2-40B4-BE49-F238E27FC236}">
                <a16:creationId xmlns:a16="http://schemas.microsoft.com/office/drawing/2014/main" id="{B36ADE9D-BF3D-9265-6058-42B19572E8D7}"/>
              </a:ext>
            </a:extLst>
          </p:cNvPr>
          <p:cNvPicPr>
            <a:picLocks noChangeAspect="1"/>
          </p:cNvPicPr>
          <p:nvPr/>
        </p:nvPicPr>
        <p:blipFill>
          <a:blip r:embed="rId4"/>
          <a:stretch>
            <a:fillRect/>
          </a:stretch>
        </p:blipFill>
        <p:spPr>
          <a:xfrm>
            <a:off x="2907544" y="1129461"/>
            <a:ext cx="5392371" cy="4246364"/>
          </a:xfrm>
          <a:prstGeom prst="rect">
            <a:avLst/>
          </a:prstGeom>
        </p:spPr>
      </p:pic>
    </p:spTree>
    <p:custDataLst>
      <p:tags r:id="rId1"/>
    </p:custDataLst>
    <p:extLst>
      <p:ext uri="{BB962C8B-B14F-4D97-AF65-F5344CB8AC3E}">
        <p14:creationId xmlns:p14="http://schemas.microsoft.com/office/powerpoint/2010/main" val="376673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400" dirty="0"/>
                <a:t>自动分类器模块</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9" name="文本框 48"/>
          <p:cNvSpPr txBox="1"/>
          <p:nvPr/>
        </p:nvSpPr>
        <p:spPr>
          <a:xfrm>
            <a:off x="3936365"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2" name="文本框 1"/>
          <p:cNvSpPr txBox="1"/>
          <p:nvPr/>
        </p:nvSpPr>
        <p:spPr>
          <a:xfrm>
            <a:off x="663892" y="4295352"/>
            <a:ext cx="10864215" cy="1542625"/>
          </a:xfrm>
          <a:prstGeom prst="rect">
            <a:avLst/>
          </a:prstGeom>
          <a:noFill/>
        </p:spPr>
        <p:txBody>
          <a:bodyPr wrap="square" rtlCol="0">
            <a:noAutofit/>
          </a:bodyPr>
          <a:lstStyle/>
          <a:p>
            <a:pPr algn="l"/>
            <a:r>
              <a:rPr lang="zh-CN" altLang="en-US" sz="2400" b="0" i="0" dirty="0">
                <a:effectLst/>
                <a:highlight>
                  <a:srgbClr val="FFFFFF"/>
                </a:highlight>
                <a:latin typeface="+mn-ea"/>
              </a:rPr>
              <a:t>该模块三个全连接层，前两层用</a:t>
            </a:r>
            <a:r>
              <a:rPr lang="en-US" altLang="zh-CN" sz="2400" b="0" i="0" dirty="0" err="1">
                <a:effectLst/>
                <a:highlight>
                  <a:srgbClr val="FFFFFF"/>
                </a:highlight>
                <a:latin typeface="+mn-ea"/>
              </a:rPr>
              <a:t>ReLU</a:t>
            </a:r>
            <a:r>
              <a:rPr lang="zh-CN" altLang="en-US" sz="2400" b="0" i="0" dirty="0">
                <a:effectLst/>
                <a:highlight>
                  <a:srgbClr val="FFFFFF"/>
                </a:highlight>
                <a:latin typeface="+mn-ea"/>
              </a:rPr>
              <a:t>激活函数，最后一层用</a:t>
            </a:r>
            <a:r>
              <a:rPr lang="en-US" altLang="zh-CN" sz="2400" b="0" i="0" dirty="0" err="1">
                <a:effectLst/>
                <a:highlight>
                  <a:srgbClr val="FFFFFF"/>
                </a:highlight>
                <a:latin typeface="+mn-ea"/>
              </a:rPr>
              <a:t>Softmax</a:t>
            </a:r>
            <a:r>
              <a:rPr lang="zh-CN" altLang="en-US" sz="2400" b="0" i="0" dirty="0">
                <a:effectLst/>
                <a:highlight>
                  <a:srgbClr val="FFFFFF"/>
                </a:highlight>
                <a:latin typeface="+mn-ea"/>
              </a:rPr>
              <a:t>激活函数。以融合后的</a:t>
            </a:r>
            <a:r>
              <a:rPr lang="en-US" altLang="zh-CN" sz="2400" b="0" i="0" dirty="0">
                <a:effectLst/>
                <a:highlight>
                  <a:srgbClr val="FFFFFF"/>
                </a:highlight>
                <a:latin typeface="+mn-ea"/>
              </a:rPr>
              <a:t>RFF</a:t>
            </a:r>
            <a:r>
              <a:rPr lang="zh-CN" altLang="en-US" sz="2400" b="0" i="0" dirty="0">
                <a:effectLst/>
                <a:highlight>
                  <a:srgbClr val="FFFFFF"/>
                </a:highlight>
                <a:latin typeface="+mn-ea"/>
              </a:rPr>
              <a:t>为输入，对设备进行分类识别，输出识别结果。</a:t>
            </a:r>
            <a:endParaRPr lang="zh-CN" altLang="en-US" sz="2400" i="0" dirty="0">
              <a:solidFill>
                <a:srgbClr val="222222"/>
              </a:solidFill>
              <a:effectLst/>
              <a:highlight>
                <a:srgbClr val="FFFFFF"/>
              </a:highlight>
              <a:latin typeface="+mn-ea"/>
            </a:endParaRPr>
          </a:p>
        </p:txBody>
      </p:sp>
      <p:pic>
        <p:nvPicPr>
          <p:cNvPr id="4" name="图片 3">
            <a:extLst>
              <a:ext uri="{FF2B5EF4-FFF2-40B4-BE49-F238E27FC236}">
                <a16:creationId xmlns:a16="http://schemas.microsoft.com/office/drawing/2014/main" id="{A918FB3D-3723-9D65-45DF-06A612CBD8F7}"/>
              </a:ext>
            </a:extLst>
          </p:cNvPr>
          <p:cNvPicPr>
            <a:picLocks noChangeAspect="1"/>
          </p:cNvPicPr>
          <p:nvPr/>
        </p:nvPicPr>
        <p:blipFill>
          <a:blip r:embed="rId4"/>
          <a:stretch>
            <a:fillRect/>
          </a:stretch>
        </p:blipFill>
        <p:spPr>
          <a:xfrm>
            <a:off x="1529978" y="1375348"/>
            <a:ext cx="8931012" cy="2236958"/>
          </a:xfrm>
          <a:prstGeom prst="rect">
            <a:avLst/>
          </a:prstGeom>
        </p:spPr>
      </p:pic>
    </p:spTree>
    <p:custDataLst>
      <p:tags r:id="rId1"/>
    </p:custDataLst>
    <p:extLst>
      <p:ext uri="{BB962C8B-B14F-4D97-AF65-F5344CB8AC3E}">
        <p14:creationId xmlns:p14="http://schemas.microsoft.com/office/powerpoint/2010/main" val="27933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60925" y="1240155"/>
            <a:ext cx="2467610" cy="2646045"/>
          </a:xfrm>
          <a:prstGeom prst="rect">
            <a:avLst/>
          </a:prstGeom>
          <a:noFill/>
        </p:spPr>
        <p:txBody>
          <a:bodyPr wrap="square" rtlCol="0">
            <a:spAutoFit/>
          </a:bodyPr>
          <a:lstStyle/>
          <a:p>
            <a:pPr algn="ctr"/>
            <a:r>
              <a:rPr lang="en-US" altLang="zh-CN" sz="16600" dirty="0">
                <a:solidFill>
                  <a:srgbClr val="003F88"/>
                </a:solidFill>
                <a:latin typeface="Impact" charset="0"/>
                <a:ea typeface="思源黑体 CN Bold" charset="-122"/>
                <a:cs typeface="Impact" charset="0"/>
              </a:rPr>
              <a:t>04</a:t>
            </a:r>
          </a:p>
        </p:txBody>
      </p:sp>
      <p:sp>
        <p:nvSpPr>
          <p:cNvPr id="27" name="文本框 26"/>
          <p:cNvSpPr txBox="1"/>
          <p:nvPr/>
        </p:nvSpPr>
        <p:spPr>
          <a:xfrm>
            <a:off x="3877310" y="3714750"/>
            <a:ext cx="4434205" cy="640080"/>
          </a:xfrm>
          <a:prstGeom prst="rect">
            <a:avLst/>
          </a:prstGeom>
          <a:noFill/>
        </p:spPr>
        <p:txBody>
          <a:bodyPr wrap="square" rtlCol="0">
            <a:spAutoFit/>
          </a:bodyPr>
          <a:lstStyle/>
          <a:p>
            <a:pPr algn="ctr"/>
            <a:r>
              <a:rPr lang="zh-CN" altLang="en-US" sz="3600" b="1" dirty="0">
                <a:solidFill>
                  <a:srgbClr val="003F88"/>
                </a:solidFill>
                <a:latin typeface="微软雅黑" charset="-122"/>
                <a:ea typeface="微软雅黑" charset="-122"/>
              </a:rPr>
              <a:t>实验结果</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392019" y="1033780"/>
            <a:ext cx="10735327" cy="524876"/>
          </a:xfrm>
          <a:prstGeom prst="rect">
            <a:avLst/>
          </a:prstGeom>
          <a:noFill/>
        </p:spPr>
        <p:txBody>
          <a:bodyPr wrap="square" rtlCol="0">
            <a:noAutofit/>
          </a:bodyPr>
          <a:lstStyle/>
          <a:p>
            <a:r>
              <a:rPr lang="zh-CN" altLang="en-US" sz="2200" b="1" dirty="0">
                <a:solidFill>
                  <a:srgbClr val="002973"/>
                </a:solidFill>
                <a:latin typeface="Times New Roman" charset="0"/>
                <a:ea typeface="微软雅黑" charset="-122"/>
                <a:cs typeface="Times New Roman" charset="0"/>
              </a:rPr>
              <a:t>可行性验证</a:t>
            </a:r>
            <a:endParaRPr sz="2200" b="1" dirty="0">
              <a:solidFill>
                <a:srgbClr val="002973"/>
              </a:solidFill>
              <a:latin typeface="Times New Roman" charset="0"/>
              <a:ea typeface="微软雅黑" charset="-122"/>
              <a:cs typeface="Times New Roman" charset="0"/>
            </a:endParaRPr>
          </a:p>
        </p:txBody>
      </p:sp>
      <p:grpSp>
        <p:nvGrpSpPr>
          <p:cNvPr id="9" name="组合 8"/>
          <p:cNvGrpSpPr/>
          <p:nvPr/>
        </p:nvGrpSpPr>
        <p:grpSpPr>
          <a:xfrm>
            <a:off x="0" y="266700"/>
            <a:ext cx="12187555" cy="607695"/>
            <a:chOff x="0" y="420"/>
            <a:chExt cx="19193" cy="746"/>
          </a:xfrm>
        </p:grpSpPr>
        <p:sp>
          <p:nvSpPr>
            <p:cNvPr id="10" name="任意多边形 9"/>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en-US" altLang="zh-CN" dirty="0">
                  <a:latin typeface="+mn-ea"/>
                </a:rPr>
                <a:t>     </a:t>
              </a:r>
              <a:r>
                <a:rPr lang="en-US" altLang="zh-CN" sz="2400" dirty="0" err="1">
                  <a:latin typeface="+mn-ea"/>
                </a:rPr>
                <a:t>实验结果</a:t>
              </a:r>
              <a:endParaRPr lang="zh-CN" altLang="en-US" sz="2400" dirty="0">
                <a:latin typeface="+mn-ea"/>
              </a:endParaRPr>
            </a:p>
          </p:txBody>
        </p:sp>
        <p:sp>
          <p:nvSpPr>
            <p:cNvPr id="11" name="任意多边形 10"/>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文本框 5"/>
          <p:cNvSpPr txBox="1"/>
          <p:nvPr/>
        </p:nvSpPr>
        <p:spPr>
          <a:xfrm>
            <a:off x="392020" y="4468969"/>
            <a:ext cx="11102116" cy="2034066"/>
          </a:xfrm>
          <a:prstGeom prst="rect">
            <a:avLst/>
          </a:prstGeom>
          <a:noFill/>
        </p:spPr>
        <p:txBody>
          <a:bodyPr wrap="square" rtlCol="0">
            <a:noAutofit/>
          </a:bodyPr>
          <a:lstStyle/>
          <a:p>
            <a:pPr indent="0" algn="l">
              <a:lnSpc>
                <a:spcPct val="100000"/>
              </a:lnSpc>
              <a:buNone/>
            </a:pPr>
            <a:r>
              <a:rPr lang="zh-CN" altLang="en-US" sz="2400" dirty="0">
                <a:latin typeface="+mn-ea"/>
              </a:rPr>
              <a:t>在</a:t>
            </a:r>
            <a:r>
              <a:rPr lang="zh-CN" altLang="en-US" sz="2400" i="0" dirty="0">
                <a:effectLst/>
                <a:highlight>
                  <a:srgbClr val="FFFFFF"/>
                </a:highlight>
                <a:latin typeface="+mn-ea"/>
              </a:rPr>
              <a:t>准确度（</a:t>
            </a:r>
            <a:r>
              <a:rPr lang="en-US" altLang="zh-CN" sz="2400" i="0" dirty="0">
                <a:effectLst/>
                <a:highlight>
                  <a:srgbClr val="FFFFFF"/>
                </a:highlight>
                <a:latin typeface="+mn-ea"/>
              </a:rPr>
              <a:t>Acc</a:t>
            </a:r>
            <a:r>
              <a:rPr lang="zh-CN" altLang="en-US" sz="2400" i="0" dirty="0">
                <a:effectLst/>
                <a:highlight>
                  <a:srgbClr val="FFFFFF"/>
                </a:highlight>
                <a:latin typeface="+mn-ea"/>
              </a:rPr>
              <a:t>）、精密度（</a:t>
            </a:r>
            <a:r>
              <a:rPr lang="en-US" altLang="zh-CN" sz="2400" i="0" dirty="0">
                <a:effectLst/>
                <a:highlight>
                  <a:srgbClr val="FFFFFF"/>
                </a:highlight>
                <a:latin typeface="+mn-ea"/>
              </a:rPr>
              <a:t>Pre</a:t>
            </a:r>
            <a:r>
              <a:rPr lang="zh-CN" altLang="en-US" sz="2400" i="0" dirty="0">
                <a:effectLst/>
                <a:highlight>
                  <a:srgbClr val="FFFFFF"/>
                </a:highlight>
                <a:latin typeface="+mn-ea"/>
              </a:rPr>
              <a:t>）、召回率（</a:t>
            </a:r>
            <a:r>
              <a:rPr lang="en-US" altLang="zh-CN" sz="2400" i="0" dirty="0">
                <a:effectLst/>
                <a:highlight>
                  <a:srgbClr val="FFFFFF"/>
                </a:highlight>
                <a:latin typeface="+mn-ea"/>
              </a:rPr>
              <a:t>Rec</a:t>
            </a:r>
            <a:r>
              <a:rPr lang="zh-CN" altLang="en-US" sz="2400" i="0" dirty="0">
                <a:effectLst/>
                <a:highlight>
                  <a:srgbClr val="FFFFFF"/>
                </a:highlight>
                <a:latin typeface="+mn-ea"/>
              </a:rPr>
              <a:t>）和</a:t>
            </a:r>
            <a:r>
              <a:rPr lang="en-US" altLang="zh-CN" sz="2400" i="0" dirty="0">
                <a:effectLst/>
                <a:highlight>
                  <a:srgbClr val="FFFFFF"/>
                </a:highlight>
                <a:latin typeface="+mn-ea"/>
              </a:rPr>
              <a:t>F1</a:t>
            </a:r>
            <a:r>
              <a:rPr lang="zh-CN" altLang="en-US" sz="2400" i="0" dirty="0">
                <a:effectLst/>
                <a:highlight>
                  <a:srgbClr val="FFFFFF"/>
                </a:highlight>
                <a:latin typeface="+mn-ea"/>
              </a:rPr>
              <a:t>分数上都有，可以</a:t>
            </a:r>
            <a:r>
              <a:rPr lang="zh-CN" altLang="en-US" sz="2400" dirty="0">
                <a:latin typeface="+mn-ea"/>
              </a:rPr>
              <a:t>采用</a:t>
            </a:r>
            <a:r>
              <a:rPr lang="en-US" altLang="zh-CN" sz="2400" dirty="0">
                <a:latin typeface="+mn-ea"/>
              </a:rPr>
              <a:t>MHAFFN</a:t>
            </a:r>
            <a:r>
              <a:rPr lang="zh-CN" altLang="en-US" sz="2400" dirty="0">
                <a:latin typeface="+mn-ea"/>
              </a:rPr>
              <a:t>方法来解决</a:t>
            </a:r>
            <a:r>
              <a:rPr lang="en-US" altLang="zh-CN" sz="2400" dirty="0">
                <a:latin typeface="+mn-ea"/>
              </a:rPr>
              <a:t>MH-SEI</a:t>
            </a:r>
            <a:r>
              <a:rPr lang="zh-CN" altLang="en-US" sz="2400" dirty="0">
                <a:latin typeface="+mn-ea"/>
              </a:rPr>
              <a:t>的问题方面具有可行性和显著的性能优势。</a:t>
            </a:r>
            <a:endParaRPr lang="en-US" altLang="zh-CN" sz="2400" dirty="0">
              <a:latin typeface="+mn-ea"/>
            </a:endParaRPr>
          </a:p>
          <a:p>
            <a:pPr indent="0" algn="l">
              <a:lnSpc>
                <a:spcPct val="100000"/>
              </a:lnSpc>
              <a:buNone/>
            </a:pPr>
            <a:r>
              <a:rPr lang="zh-CN" altLang="en-US" sz="2400" dirty="0">
                <a:latin typeface="+mn-ea"/>
              </a:rPr>
              <a:t>产生优势的原因：</a:t>
            </a:r>
            <a:endParaRPr lang="en-US" altLang="zh-CN" sz="2400" dirty="0">
              <a:latin typeface="+mn-ea"/>
            </a:endParaRPr>
          </a:p>
          <a:p>
            <a:pPr indent="0" algn="l">
              <a:lnSpc>
                <a:spcPct val="100000"/>
              </a:lnSpc>
              <a:buNone/>
            </a:pPr>
            <a:r>
              <a:rPr lang="zh-CN" altLang="en-US" sz="2400" i="0" dirty="0">
                <a:effectLst/>
                <a:highlight>
                  <a:srgbClr val="FFFFFF"/>
                </a:highlight>
                <a:latin typeface="+mn-ea"/>
              </a:rPr>
              <a:t>这些传统的</a:t>
            </a:r>
            <a:r>
              <a:rPr lang="en-US" altLang="zh-CN" sz="2400" i="0" dirty="0">
                <a:effectLst/>
                <a:highlight>
                  <a:srgbClr val="FFFFFF"/>
                </a:highlight>
                <a:latin typeface="+mn-ea"/>
              </a:rPr>
              <a:t>SEI</a:t>
            </a:r>
            <a:r>
              <a:rPr lang="zh-CN" altLang="en-US" sz="2400" i="0" dirty="0">
                <a:effectLst/>
                <a:highlight>
                  <a:srgbClr val="FFFFFF"/>
                </a:highlight>
                <a:latin typeface="+mn-ea"/>
              </a:rPr>
              <a:t>方法只能输入和识别单个接收器的数据，因此只能利用多源异构数据的一小部分，而无法避免的导致性能不佳。</a:t>
            </a:r>
            <a:endParaRPr lang="zh-CN" altLang="en-US" sz="2400" dirty="0">
              <a:latin typeface="+mn-ea"/>
            </a:endParaRPr>
          </a:p>
        </p:txBody>
      </p:sp>
      <p:pic>
        <p:nvPicPr>
          <p:cNvPr id="7" name="图片 6">
            <a:extLst>
              <a:ext uri="{FF2B5EF4-FFF2-40B4-BE49-F238E27FC236}">
                <a16:creationId xmlns:a16="http://schemas.microsoft.com/office/drawing/2014/main" id="{EB76F314-D3AD-2B4B-5858-8DC149E140CA}"/>
              </a:ext>
            </a:extLst>
          </p:cNvPr>
          <p:cNvPicPr>
            <a:picLocks noChangeAspect="1"/>
          </p:cNvPicPr>
          <p:nvPr/>
        </p:nvPicPr>
        <p:blipFill>
          <a:blip r:embed="rId4"/>
          <a:stretch>
            <a:fillRect/>
          </a:stretch>
        </p:blipFill>
        <p:spPr>
          <a:xfrm>
            <a:off x="2324431" y="1718041"/>
            <a:ext cx="6198027" cy="265319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388525" y="1021596"/>
            <a:ext cx="13079265" cy="524876"/>
          </a:xfrm>
          <a:prstGeom prst="rect">
            <a:avLst/>
          </a:prstGeom>
          <a:noFill/>
        </p:spPr>
        <p:txBody>
          <a:bodyPr wrap="square" rtlCol="0">
            <a:noAutofit/>
          </a:bodyPr>
          <a:lstStyle/>
          <a:p>
            <a:r>
              <a:rPr lang="zh-CN" altLang="en-US" sz="2200" b="1" dirty="0">
                <a:solidFill>
                  <a:srgbClr val="002973"/>
                </a:solidFill>
                <a:latin typeface="Times New Roman" charset="0"/>
                <a:ea typeface="微软雅黑" charset="-122"/>
                <a:cs typeface="Times New Roman" charset="0"/>
              </a:rPr>
              <a:t>鲁棒性验证</a:t>
            </a:r>
            <a:endParaRPr sz="2200" b="1" dirty="0">
              <a:solidFill>
                <a:srgbClr val="002973"/>
              </a:solidFill>
              <a:latin typeface="Times New Roman" charset="0"/>
              <a:ea typeface="微软雅黑" charset="-122"/>
              <a:cs typeface="Times New Roman" charset="0"/>
            </a:endParaRPr>
          </a:p>
        </p:txBody>
      </p:sp>
      <p:grpSp>
        <p:nvGrpSpPr>
          <p:cNvPr id="9" name="组合 8"/>
          <p:cNvGrpSpPr/>
          <p:nvPr/>
        </p:nvGrpSpPr>
        <p:grpSpPr>
          <a:xfrm>
            <a:off x="0" y="266700"/>
            <a:ext cx="12187555" cy="607695"/>
            <a:chOff x="0" y="420"/>
            <a:chExt cx="19193" cy="746"/>
          </a:xfrm>
        </p:grpSpPr>
        <p:sp>
          <p:nvSpPr>
            <p:cNvPr id="10" name="任意多边形 9"/>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en-US" altLang="zh-CN" dirty="0"/>
                <a:t>     </a:t>
              </a:r>
              <a:r>
                <a:rPr lang="en-US" altLang="zh-CN" sz="2400" dirty="0" err="1">
                  <a:latin typeface="+mn-ea"/>
                </a:rPr>
                <a:t>实验结果</a:t>
              </a:r>
              <a:endParaRPr lang="zh-CN" altLang="en-US" sz="2400" dirty="0">
                <a:latin typeface="+mn-ea"/>
              </a:endParaRPr>
            </a:p>
          </p:txBody>
        </p:sp>
        <p:sp>
          <p:nvSpPr>
            <p:cNvPr id="11" name="任意多边形 10"/>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文本框 5"/>
          <p:cNvSpPr txBox="1"/>
          <p:nvPr/>
        </p:nvSpPr>
        <p:spPr>
          <a:xfrm>
            <a:off x="569076" y="5236086"/>
            <a:ext cx="10795635" cy="1480820"/>
          </a:xfrm>
          <a:prstGeom prst="rect">
            <a:avLst/>
          </a:prstGeom>
          <a:noFill/>
        </p:spPr>
        <p:txBody>
          <a:bodyPr wrap="square" rtlCol="0">
            <a:noAutofit/>
          </a:bodyPr>
          <a:lstStyle/>
          <a:p>
            <a:pPr indent="0" algn="l">
              <a:lnSpc>
                <a:spcPct val="100000"/>
              </a:lnSpc>
              <a:buNone/>
            </a:pPr>
            <a:r>
              <a:rPr lang="zh-CN" altLang="en-US" sz="2400" b="0" i="0" dirty="0">
                <a:effectLst/>
                <a:highlight>
                  <a:srgbClr val="FFFFFF"/>
                </a:highlight>
                <a:latin typeface="+mn-ea"/>
              </a:rPr>
              <a:t>通过引入加性高斯白噪声（</a:t>
            </a:r>
            <a:r>
              <a:rPr lang="en-US" altLang="zh-CN" sz="2400" b="0" i="0" dirty="0">
                <a:effectLst/>
                <a:highlight>
                  <a:srgbClr val="FFFFFF"/>
                </a:highlight>
                <a:latin typeface="+mn-ea"/>
              </a:rPr>
              <a:t>AWGN</a:t>
            </a:r>
            <a:r>
              <a:rPr lang="zh-CN" altLang="en-US" sz="2400" b="0" i="0" dirty="0">
                <a:effectLst/>
                <a:highlight>
                  <a:srgbClr val="FFFFFF"/>
                </a:highlight>
                <a:latin typeface="+mn-ea"/>
              </a:rPr>
              <a:t>）模拟不完美环境下的</a:t>
            </a:r>
            <a:r>
              <a:rPr lang="en-US" altLang="zh-CN" sz="2400" b="0" i="0" dirty="0">
                <a:effectLst/>
                <a:highlight>
                  <a:srgbClr val="FFFFFF"/>
                </a:highlight>
                <a:latin typeface="+mn-ea"/>
              </a:rPr>
              <a:t>SEI</a:t>
            </a:r>
            <a:r>
              <a:rPr lang="zh-CN" altLang="en-US" sz="2400" b="0" i="0" dirty="0">
                <a:effectLst/>
                <a:highlight>
                  <a:srgbClr val="FFFFFF"/>
                </a:highlight>
                <a:latin typeface="+mn-ea"/>
              </a:rPr>
              <a:t>任务，在不同的信噪比下测试模型的鲁棒性。结果表明，</a:t>
            </a:r>
            <a:r>
              <a:rPr lang="en-US" altLang="zh-CN" sz="2400" b="0" i="0" dirty="0">
                <a:effectLst/>
                <a:highlight>
                  <a:srgbClr val="FFFFFF"/>
                </a:highlight>
                <a:latin typeface="+mn-ea"/>
              </a:rPr>
              <a:t>MHAFFN</a:t>
            </a:r>
            <a:r>
              <a:rPr lang="zh-CN" altLang="en-US" sz="2400" b="0" i="0" dirty="0">
                <a:effectLst/>
                <a:highlight>
                  <a:srgbClr val="FFFFFF"/>
                </a:highlight>
                <a:latin typeface="+mn-ea"/>
              </a:rPr>
              <a:t>在任何信噪比环境下都能保持较高的识别准确率，比两个基准算法高约</a:t>
            </a:r>
            <a:r>
              <a:rPr lang="en-US" altLang="zh-CN" sz="2400" b="0" i="0" dirty="0">
                <a:effectLst/>
                <a:highlight>
                  <a:srgbClr val="FFFFFF"/>
                </a:highlight>
                <a:latin typeface="+mn-ea"/>
              </a:rPr>
              <a:t>10% - 15%</a:t>
            </a:r>
            <a:r>
              <a:rPr lang="zh-CN" altLang="en-US" sz="2400" b="0" i="0" dirty="0">
                <a:effectLst/>
                <a:highlight>
                  <a:srgbClr val="FFFFFF"/>
                </a:highlight>
                <a:latin typeface="+mn-ea"/>
              </a:rPr>
              <a:t>。</a:t>
            </a:r>
            <a:endParaRPr lang="zh-CN" altLang="en-US" sz="2400" dirty="0">
              <a:latin typeface="+mn-ea"/>
            </a:endParaRPr>
          </a:p>
        </p:txBody>
      </p:sp>
      <p:pic>
        <p:nvPicPr>
          <p:cNvPr id="4" name="图片 3">
            <a:extLst>
              <a:ext uri="{FF2B5EF4-FFF2-40B4-BE49-F238E27FC236}">
                <a16:creationId xmlns:a16="http://schemas.microsoft.com/office/drawing/2014/main" id="{51AB97D2-502A-DAE0-600A-A624DE6E96D5}"/>
              </a:ext>
            </a:extLst>
          </p:cNvPr>
          <p:cNvPicPr>
            <a:picLocks noChangeAspect="1"/>
          </p:cNvPicPr>
          <p:nvPr/>
        </p:nvPicPr>
        <p:blipFill>
          <a:blip r:embed="rId4"/>
          <a:stretch>
            <a:fillRect/>
          </a:stretch>
        </p:blipFill>
        <p:spPr>
          <a:xfrm>
            <a:off x="388525" y="1546472"/>
            <a:ext cx="4825429" cy="3633044"/>
          </a:xfrm>
          <a:prstGeom prst="rect">
            <a:avLst/>
          </a:prstGeom>
        </p:spPr>
      </p:pic>
      <p:pic>
        <p:nvPicPr>
          <p:cNvPr id="7" name="图片 6">
            <a:extLst>
              <a:ext uri="{FF2B5EF4-FFF2-40B4-BE49-F238E27FC236}">
                <a16:creationId xmlns:a16="http://schemas.microsoft.com/office/drawing/2014/main" id="{CBB493AA-11E6-70D9-2566-C53D580B1F67}"/>
              </a:ext>
            </a:extLst>
          </p:cNvPr>
          <p:cNvPicPr>
            <a:picLocks noChangeAspect="1"/>
          </p:cNvPicPr>
          <p:nvPr/>
        </p:nvPicPr>
        <p:blipFill>
          <a:blip r:embed="rId5"/>
          <a:stretch>
            <a:fillRect/>
          </a:stretch>
        </p:blipFill>
        <p:spPr>
          <a:xfrm>
            <a:off x="5210459" y="1546472"/>
            <a:ext cx="4222700" cy="3633044"/>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392019" y="1033780"/>
            <a:ext cx="13079265" cy="524876"/>
          </a:xfrm>
          <a:prstGeom prst="rect">
            <a:avLst/>
          </a:prstGeom>
          <a:noFill/>
        </p:spPr>
        <p:txBody>
          <a:bodyPr wrap="square" rtlCol="0">
            <a:noAutofit/>
          </a:bodyPr>
          <a:lstStyle/>
          <a:p>
            <a:r>
              <a:rPr lang="zh-CN" altLang="en-US" sz="2200" b="1" dirty="0">
                <a:solidFill>
                  <a:srgbClr val="002973"/>
                </a:solidFill>
                <a:latin typeface="Times New Roman" charset="0"/>
                <a:ea typeface="微软雅黑" charset="-122"/>
                <a:cs typeface="Times New Roman" charset="0"/>
              </a:rPr>
              <a:t>容错机制验证</a:t>
            </a:r>
            <a:endParaRPr sz="2200" b="1" dirty="0">
              <a:solidFill>
                <a:srgbClr val="002973"/>
              </a:solidFill>
              <a:latin typeface="Times New Roman" charset="0"/>
              <a:ea typeface="微软雅黑" charset="-122"/>
              <a:cs typeface="Times New Roman" charset="0"/>
            </a:endParaRPr>
          </a:p>
        </p:txBody>
      </p:sp>
      <p:grpSp>
        <p:nvGrpSpPr>
          <p:cNvPr id="9" name="组合 8"/>
          <p:cNvGrpSpPr/>
          <p:nvPr/>
        </p:nvGrpSpPr>
        <p:grpSpPr>
          <a:xfrm>
            <a:off x="0" y="266700"/>
            <a:ext cx="12187555" cy="607695"/>
            <a:chOff x="0" y="420"/>
            <a:chExt cx="19193" cy="746"/>
          </a:xfrm>
        </p:grpSpPr>
        <p:sp>
          <p:nvSpPr>
            <p:cNvPr id="10" name="任意多边形 9"/>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en-US" altLang="zh-CN" sz="2400" dirty="0"/>
                <a:t>     </a:t>
              </a:r>
              <a:r>
                <a:rPr lang="en-US" altLang="zh-CN" sz="2400" dirty="0" err="1">
                  <a:latin typeface="+mn-ea"/>
                </a:rPr>
                <a:t>实验结果</a:t>
              </a:r>
              <a:endParaRPr lang="zh-CN" altLang="en-US" sz="2400" dirty="0">
                <a:latin typeface="+mn-ea"/>
              </a:endParaRPr>
            </a:p>
          </p:txBody>
        </p:sp>
        <p:sp>
          <p:nvSpPr>
            <p:cNvPr id="11" name="任意多边形 10"/>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文本框 5"/>
          <p:cNvSpPr txBox="1"/>
          <p:nvPr/>
        </p:nvSpPr>
        <p:spPr>
          <a:xfrm>
            <a:off x="392019" y="4868214"/>
            <a:ext cx="11198967" cy="1539883"/>
          </a:xfrm>
          <a:prstGeom prst="rect">
            <a:avLst/>
          </a:prstGeom>
          <a:noFill/>
        </p:spPr>
        <p:txBody>
          <a:bodyPr wrap="square" rtlCol="0">
            <a:noAutofit/>
          </a:bodyPr>
          <a:lstStyle/>
          <a:p>
            <a:pPr indent="0" algn="l">
              <a:lnSpc>
                <a:spcPct val="100000"/>
              </a:lnSpc>
              <a:buNone/>
            </a:pPr>
            <a:r>
              <a:rPr lang="zh-CN" altLang="en-US" sz="2400" b="0" i="0" dirty="0">
                <a:effectLst/>
                <a:highlight>
                  <a:srgbClr val="FFFFFF"/>
                </a:highlight>
                <a:latin typeface="Abadi" panose="020F0502020204030204" pitchFamily="34" charset="0"/>
              </a:rPr>
              <a:t>使用随机</a:t>
            </a:r>
            <a:r>
              <a:rPr lang="en-US" altLang="zh-CN" sz="2400" b="0" i="0" dirty="0">
                <a:effectLst/>
                <a:highlight>
                  <a:srgbClr val="FFFFFF"/>
                </a:highlight>
                <a:latin typeface="+mn-ea"/>
              </a:rPr>
              <a:t>AWGN</a:t>
            </a:r>
            <a:r>
              <a:rPr lang="zh-CN" altLang="en-US" sz="2400" b="0" i="0" dirty="0">
                <a:effectLst/>
                <a:highlight>
                  <a:srgbClr val="FFFFFF"/>
                </a:highlight>
                <a:latin typeface="Abadi" panose="020F0502020204030204" pitchFamily="34" charset="0"/>
              </a:rPr>
              <a:t>信号覆盖接收器数据的一定比例来模拟传感器损坏的场景，</a:t>
            </a:r>
            <a:r>
              <a:rPr lang="zh-CN" altLang="en-US" sz="2400" dirty="0">
                <a:latin typeface="+mn-ea"/>
              </a:rPr>
              <a:t>可以出</a:t>
            </a:r>
            <a:r>
              <a:rPr lang="zh-CN" altLang="en-US" sz="2400" b="0" i="0" dirty="0">
                <a:effectLst/>
                <a:highlight>
                  <a:srgbClr val="FFFFFF"/>
                </a:highlight>
                <a:latin typeface="Abadi" panose="020F0502020204030204" pitchFamily="34" charset="0"/>
              </a:rPr>
              <a:t>即使在一个接收器出现故障的情况下，</a:t>
            </a:r>
            <a:r>
              <a:rPr lang="en-US" altLang="zh-CN" sz="2400" i="0" dirty="0">
                <a:effectLst/>
                <a:highlight>
                  <a:srgbClr val="FFFFFF"/>
                </a:highlight>
                <a:latin typeface="+mn-ea"/>
              </a:rPr>
              <a:t>MHAFFN</a:t>
            </a:r>
            <a:r>
              <a:rPr lang="zh-CN" altLang="en-US" sz="2400" i="0" dirty="0">
                <a:effectLst/>
                <a:highlight>
                  <a:srgbClr val="FFFFFF"/>
                </a:highlight>
                <a:latin typeface="+mn-ea"/>
              </a:rPr>
              <a:t>也能保持稳定的识别性能，因此可以得出</a:t>
            </a:r>
            <a:r>
              <a:rPr lang="en-US" altLang="zh-CN" sz="2400" i="0" dirty="0">
                <a:effectLst/>
                <a:highlight>
                  <a:srgbClr val="FFFFFF"/>
                </a:highlight>
                <a:latin typeface="+mn-ea"/>
              </a:rPr>
              <a:t>MHAFFN</a:t>
            </a:r>
            <a:r>
              <a:rPr lang="zh-CN" altLang="en-US" sz="2400" i="0" dirty="0">
                <a:effectLst/>
                <a:highlight>
                  <a:srgbClr val="FFFFFF"/>
                </a:highlight>
                <a:latin typeface="+mn-ea"/>
              </a:rPr>
              <a:t>相较于传统的</a:t>
            </a:r>
            <a:r>
              <a:rPr lang="en-US" altLang="zh-CN" sz="2400" i="0" dirty="0">
                <a:effectLst/>
                <a:highlight>
                  <a:srgbClr val="FFFFFF"/>
                </a:highlight>
                <a:latin typeface="+mn-ea"/>
              </a:rPr>
              <a:t>SEI</a:t>
            </a:r>
            <a:r>
              <a:rPr lang="zh-CN" altLang="en-US" sz="2400" i="0" dirty="0">
                <a:effectLst/>
                <a:highlight>
                  <a:srgbClr val="FFFFFF"/>
                </a:highlight>
                <a:latin typeface="+mn-ea"/>
              </a:rPr>
              <a:t>方法拥有更好的容错机制。</a:t>
            </a:r>
            <a:endParaRPr lang="zh-CN" altLang="en-US" sz="2400" dirty="0">
              <a:latin typeface="+mn-ea"/>
            </a:endParaRPr>
          </a:p>
        </p:txBody>
      </p:sp>
      <p:pic>
        <p:nvPicPr>
          <p:cNvPr id="4" name="图片 3">
            <a:extLst>
              <a:ext uri="{FF2B5EF4-FFF2-40B4-BE49-F238E27FC236}">
                <a16:creationId xmlns:a16="http://schemas.microsoft.com/office/drawing/2014/main" id="{B6491F3B-50AC-65C1-7925-2DDC25D28D52}"/>
              </a:ext>
            </a:extLst>
          </p:cNvPr>
          <p:cNvPicPr>
            <a:picLocks noChangeAspect="1"/>
          </p:cNvPicPr>
          <p:nvPr/>
        </p:nvPicPr>
        <p:blipFill>
          <a:blip r:embed="rId4"/>
          <a:stretch>
            <a:fillRect/>
          </a:stretch>
        </p:blipFill>
        <p:spPr>
          <a:xfrm>
            <a:off x="392019" y="1497772"/>
            <a:ext cx="11377790" cy="3190137"/>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392019" y="1033780"/>
            <a:ext cx="13079265" cy="524876"/>
          </a:xfrm>
          <a:prstGeom prst="rect">
            <a:avLst/>
          </a:prstGeom>
          <a:noFill/>
        </p:spPr>
        <p:txBody>
          <a:bodyPr wrap="square" rtlCol="0">
            <a:noAutofit/>
          </a:bodyPr>
          <a:lstStyle/>
          <a:p>
            <a:r>
              <a:rPr lang="zh-CN" altLang="en-US" sz="2200" b="1" dirty="0">
                <a:solidFill>
                  <a:srgbClr val="002973"/>
                </a:solidFill>
                <a:latin typeface="Times New Roman" charset="0"/>
                <a:ea typeface="微软雅黑" charset="-122"/>
                <a:cs typeface="Times New Roman" charset="0"/>
              </a:rPr>
              <a:t>复杂性分析</a:t>
            </a:r>
            <a:endParaRPr sz="2200" b="1" dirty="0">
              <a:solidFill>
                <a:srgbClr val="002973"/>
              </a:solidFill>
              <a:latin typeface="Times New Roman" charset="0"/>
              <a:ea typeface="微软雅黑" charset="-122"/>
              <a:cs typeface="Times New Roman" charset="0"/>
            </a:endParaRPr>
          </a:p>
        </p:txBody>
      </p:sp>
      <p:grpSp>
        <p:nvGrpSpPr>
          <p:cNvPr id="9" name="组合 8"/>
          <p:cNvGrpSpPr/>
          <p:nvPr/>
        </p:nvGrpSpPr>
        <p:grpSpPr>
          <a:xfrm>
            <a:off x="0" y="266700"/>
            <a:ext cx="12187555" cy="607695"/>
            <a:chOff x="0" y="420"/>
            <a:chExt cx="19193" cy="746"/>
          </a:xfrm>
        </p:grpSpPr>
        <p:sp>
          <p:nvSpPr>
            <p:cNvPr id="10" name="任意多边形 9"/>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en-US" altLang="zh-CN" sz="2400" dirty="0">
                  <a:latin typeface="+mn-ea"/>
                </a:rPr>
                <a:t>     </a:t>
              </a:r>
              <a:r>
                <a:rPr lang="en-US" altLang="zh-CN" sz="2400" dirty="0" err="1">
                  <a:latin typeface="+mn-ea"/>
                </a:rPr>
                <a:t>实验结果</a:t>
              </a:r>
              <a:endParaRPr lang="zh-CN" altLang="en-US" sz="2400" dirty="0">
                <a:latin typeface="+mn-ea"/>
              </a:endParaRPr>
            </a:p>
          </p:txBody>
        </p:sp>
        <p:sp>
          <p:nvSpPr>
            <p:cNvPr id="11" name="任意多边形 10"/>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文本框 5"/>
          <p:cNvSpPr txBox="1"/>
          <p:nvPr/>
        </p:nvSpPr>
        <p:spPr>
          <a:xfrm>
            <a:off x="392019" y="5055035"/>
            <a:ext cx="11083057" cy="1802965"/>
          </a:xfrm>
          <a:prstGeom prst="rect">
            <a:avLst/>
          </a:prstGeom>
          <a:noFill/>
        </p:spPr>
        <p:txBody>
          <a:bodyPr wrap="square" rtlCol="0">
            <a:noAutofit/>
          </a:bodyPr>
          <a:lstStyle/>
          <a:p>
            <a:pPr indent="0" algn="l">
              <a:lnSpc>
                <a:spcPct val="100000"/>
              </a:lnSpc>
              <a:buNone/>
            </a:pPr>
            <a:r>
              <a:rPr lang="en-US" altLang="zh-CN" sz="2400" dirty="0">
                <a:latin typeface="+mn-ea"/>
              </a:rPr>
              <a:t>MHAFFN</a:t>
            </a:r>
            <a:r>
              <a:rPr lang="zh-CN" altLang="en-US" sz="2400" dirty="0">
                <a:latin typeface="+mn-ea"/>
              </a:rPr>
              <a:t>相比于其他算法是一种更为复杂的算法，但是也展现了拥有更好的识别性能和鲁棒性，更重要的是该方法能更好的利用多源异构数据。</a:t>
            </a:r>
          </a:p>
          <a:p>
            <a:pPr indent="0" algn="l">
              <a:lnSpc>
                <a:spcPct val="100000"/>
              </a:lnSpc>
              <a:buNone/>
            </a:pPr>
            <a:endParaRPr lang="zh-CN" altLang="en-US" sz="2400" dirty="0">
              <a:latin typeface="Calibri" charset="0"/>
              <a:ea typeface="Calibri" charset="0"/>
            </a:endParaRPr>
          </a:p>
        </p:txBody>
      </p:sp>
      <p:pic>
        <p:nvPicPr>
          <p:cNvPr id="3" name="图片 2">
            <a:extLst>
              <a:ext uri="{FF2B5EF4-FFF2-40B4-BE49-F238E27FC236}">
                <a16:creationId xmlns:a16="http://schemas.microsoft.com/office/drawing/2014/main" id="{1B07F4A0-B1D1-3723-FF21-59655310C0CA}"/>
              </a:ext>
            </a:extLst>
          </p:cNvPr>
          <p:cNvPicPr>
            <a:picLocks noChangeAspect="1"/>
          </p:cNvPicPr>
          <p:nvPr/>
        </p:nvPicPr>
        <p:blipFill>
          <a:blip r:embed="rId4"/>
          <a:stretch>
            <a:fillRect/>
          </a:stretch>
        </p:blipFill>
        <p:spPr>
          <a:xfrm>
            <a:off x="2230186" y="1718041"/>
            <a:ext cx="6531409" cy="3093153"/>
          </a:xfrm>
          <a:prstGeom prst="rect">
            <a:avLst/>
          </a:prstGeom>
        </p:spPr>
      </p:pic>
    </p:spTree>
    <p:custDataLst>
      <p:tags r:id="rId1"/>
    </p:custDataLst>
    <p:extLst>
      <p:ext uri="{BB962C8B-B14F-4D97-AF65-F5344CB8AC3E}">
        <p14:creationId xmlns:p14="http://schemas.microsoft.com/office/powerpoint/2010/main" val="343609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custDataLst>
              <p:tags r:id="rId2"/>
            </p:custDataLst>
          </p:nvPr>
        </p:nvSpPr>
        <p:spPr>
          <a:xfrm>
            <a:off x="2871470" y="2113280"/>
            <a:ext cx="6598285" cy="1568450"/>
          </a:xfrm>
          <a:prstGeom prst="rect">
            <a:avLst/>
          </a:prstGeom>
          <a:noFill/>
        </p:spPr>
        <p:txBody>
          <a:bodyPr wrap="square" rtlCol="0">
            <a:spAutoFit/>
          </a:bodyPr>
          <a:lstStyle/>
          <a:p>
            <a:pPr algn="ctr"/>
            <a:r>
              <a:rPr lang="zh-CN" altLang="en-US" sz="4800" b="1" dirty="0">
                <a:solidFill>
                  <a:srgbClr val="003F88"/>
                </a:solidFill>
                <a:latin typeface="微软雅黑" charset="-122"/>
                <a:ea typeface="微软雅黑" charset="-122"/>
              </a:rPr>
              <a:t>谢谢！</a:t>
            </a:r>
          </a:p>
          <a:p>
            <a:pPr algn="ctr"/>
            <a:r>
              <a:rPr lang="zh-CN" altLang="en-US" sz="4800" b="1" dirty="0">
                <a:solidFill>
                  <a:srgbClr val="003F88"/>
                </a:solidFill>
                <a:latin typeface="微软雅黑" charset="-122"/>
                <a:ea typeface="微软雅黑" charset="-122"/>
              </a:rPr>
              <a:t>请老师批评指正！</a:t>
            </a:r>
            <a:r>
              <a:rPr lang="en-US" altLang="zh-CN" sz="4800" b="1" dirty="0">
                <a:solidFill>
                  <a:srgbClr val="003F88"/>
                </a:solidFill>
                <a:latin typeface="微软雅黑" charset="-122"/>
                <a:ea typeface="微软雅黑" charset="-122"/>
              </a:rPr>
              <a:t> </a:t>
            </a:r>
            <a:r>
              <a:rPr lang="en-US" altLang="zh-CN" sz="2800" dirty="0">
                <a:solidFill>
                  <a:srgbClr val="003F88"/>
                </a:solidFill>
                <a:latin typeface="微软雅黑" charset="-122"/>
                <a:ea typeface="微软雅黑" charset="-122"/>
              </a:rPr>
              <a:t>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椭圆 90"/>
          <p:cNvSpPr/>
          <p:nvPr/>
        </p:nvSpPr>
        <p:spPr>
          <a:xfrm>
            <a:off x="-409575" y="-567055"/>
            <a:ext cx="1081405" cy="108140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1304905" y="6111240"/>
            <a:ext cx="1081405" cy="108140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6225" y="63436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08685" y="17653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63830" y="1323975"/>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39875" y="2421890"/>
            <a:ext cx="2299335" cy="1322070"/>
          </a:xfrm>
          <a:prstGeom prst="rect">
            <a:avLst/>
          </a:prstGeom>
          <a:noFill/>
        </p:spPr>
        <p:txBody>
          <a:bodyPr wrap="square" rtlCol="0">
            <a:spAutoFit/>
          </a:bodyPr>
          <a:lstStyle/>
          <a:p>
            <a:pPr algn="ctr"/>
            <a:r>
              <a:rPr lang="zh-CN" altLang="en-US" sz="8000" b="1" dirty="0">
                <a:solidFill>
                  <a:srgbClr val="003F88"/>
                </a:solidFill>
              </a:rPr>
              <a:t>目录</a:t>
            </a:r>
          </a:p>
        </p:txBody>
      </p:sp>
      <p:sp>
        <p:nvSpPr>
          <p:cNvPr id="12" name="文本框 11"/>
          <p:cNvSpPr txBox="1"/>
          <p:nvPr/>
        </p:nvSpPr>
        <p:spPr>
          <a:xfrm>
            <a:off x="1526540" y="3743960"/>
            <a:ext cx="2326005" cy="306705"/>
          </a:xfrm>
          <a:prstGeom prst="rect">
            <a:avLst/>
          </a:prstGeom>
          <a:noFill/>
        </p:spPr>
        <p:txBody>
          <a:bodyPr wrap="square" rtlCol="0">
            <a:spAutoFit/>
          </a:bodyPr>
          <a:lstStyle/>
          <a:p>
            <a:pPr algn="dist"/>
            <a:r>
              <a:rPr lang="en-US" altLang="zh-CN" sz="1400">
                <a:solidFill>
                  <a:srgbClr val="003F88"/>
                </a:solidFill>
              </a:rPr>
              <a:t>CONTENTS</a:t>
            </a:r>
          </a:p>
        </p:txBody>
      </p:sp>
      <p:sp>
        <p:nvSpPr>
          <p:cNvPr id="52" name="文本框 51"/>
          <p:cNvSpPr txBox="1"/>
          <p:nvPr/>
        </p:nvSpPr>
        <p:spPr>
          <a:xfrm>
            <a:off x="7743825" y="1821180"/>
            <a:ext cx="3206750" cy="579120"/>
          </a:xfrm>
          <a:prstGeom prst="rect">
            <a:avLst/>
          </a:prstGeom>
          <a:noFill/>
        </p:spPr>
        <p:txBody>
          <a:bodyPr wrap="square" rtlCol="0">
            <a:spAutoFit/>
          </a:bodyPr>
          <a:lstStyle/>
          <a:p>
            <a:pPr algn="l"/>
            <a:r>
              <a:rPr lang="zh-CN" altLang="en-US" sz="3200" b="1" dirty="0">
                <a:solidFill>
                  <a:srgbClr val="003F88"/>
                </a:solidFill>
                <a:latin typeface="微软雅黑" charset="-122"/>
                <a:ea typeface="微软雅黑" charset="-122"/>
              </a:rPr>
              <a:t>提出背景</a:t>
            </a:r>
          </a:p>
        </p:txBody>
      </p:sp>
      <p:sp>
        <p:nvSpPr>
          <p:cNvPr id="53" name="文本框 52"/>
          <p:cNvSpPr txBox="1"/>
          <p:nvPr/>
        </p:nvSpPr>
        <p:spPr>
          <a:xfrm>
            <a:off x="7750175" y="2649220"/>
            <a:ext cx="2631440" cy="584775"/>
          </a:xfrm>
          <a:prstGeom prst="rect">
            <a:avLst/>
          </a:prstGeom>
          <a:noFill/>
        </p:spPr>
        <p:txBody>
          <a:bodyPr wrap="square" rtlCol="0">
            <a:spAutoFit/>
          </a:bodyPr>
          <a:lstStyle/>
          <a:p>
            <a:pPr algn="l">
              <a:buClrTx/>
              <a:buSzTx/>
              <a:buFontTx/>
            </a:pPr>
            <a:r>
              <a:rPr lang="zh-CN" altLang="en-US" sz="3200" b="1" dirty="0">
                <a:solidFill>
                  <a:srgbClr val="003F88"/>
                </a:solidFill>
                <a:latin typeface="微软雅黑" charset="-122"/>
                <a:ea typeface="微软雅黑" charset="-122"/>
              </a:rPr>
              <a:t>创新点</a:t>
            </a:r>
          </a:p>
        </p:txBody>
      </p:sp>
      <p:sp>
        <p:nvSpPr>
          <p:cNvPr id="54" name="文本框 53"/>
          <p:cNvSpPr txBox="1"/>
          <p:nvPr/>
        </p:nvSpPr>
        <p:spPr>
          <a:xfrm>
            <a:off x="7750175" y="3467100"/>
            <a:ext cx="2773680" cy="579120"/>
          </a:xfrm>
          <a:prstGeom prst="rect">
            <a:avLst/>
          </a:prstGeom>
          <a:noFill/>
        </p:spPr>
        <p:txBody>
          <a:bodyPr wrap="square" rtlCol="0">
            <a:spAutoFit/>
          </a:bodyPr>
          <a:lstStyle/>
          <a:p>
            <a:pPr algn="l">
              <a:buClrTx/>
              <a:buSzTx/>
              <a:buFontTx/>
            </a:pPr>
            <a:r>
              <a:rPr lang="zh-CN" altLang="en-US" sz="3200" b="1" dirty="0">
                <a:solidFill>
                  <a:srgbClr val="003F88"/>
                </a:solidFill>
                <a:latin typeface="微软雅黑" charset="-122"/>
                <a:ea typeface="微软雅黑" charset="-122"/>
              </a:rPr>
              <a:t>算法过程</a:t>
            </a:r>
          </a:p>
        </p:txBody>
      </p:sp>
      <p:sp>
        <p:nvSpPr>
          <p:cNvPr id="55" name="文本框 54"/>
          <p:cNvSpPr txBox="1"/>
          <p:nvPr/>
        </p:nvSpPr>
        <p:spPr>
          <a:xfrm>
            <a:off x="7750175" y="4284980"/>
            <a:ext cx="3853180" cy="579120"/>
          </a:xfrm>
          <a:prstGeom prst="rect">
            <a:avLst/>
          </a:prstGeom>
          <a:noFill/>
        </p:spPr>
        <p:txBody>
          <a:bodyPr wrap="square" rtlCol="0">
            <a:spAutoFit/>
          </a:bodyPr>
          <a:lstStyle/>
          <a:p>
            <a:pPr algn="l">
              <a:buClrTx/>
              <a:buSzTx/>
              <a:buFontTx/>
            </a:pPr>
            <a:r>
              <a:rPr lang="zh-CN" altLang="en-US" sz="3200" b="1">
                <a:solidFill>
                  <a:srgbClr val="003F88"/>
                </a:solidFill>
                <a:latin typeface="微软雅黑" charset="-122"/>
                <a:ea typeface="微软雅黑" charset="-122"/>
              </a:rPr>
              <a:t>实验结果</a:t>
            </a:r>
          </a:p>
        </p:txBody>
      </p:sp>
      <p:sp>
        <p:nvSpPr>
          <p:cNvPr id="57" name="文本框 56"/>
          <p:cNvSpPr txBox="1"/>
          <p:nvPr/>
        </p:nvSpPr>
        <p:spPr>
          <a:xfrm>
            <a:off x="6738620" y="1729105"/>
            <a:ext cx="873125" cy="706755"/>
          </a:xfrm>
          <a:prstGeom prst="rect">
            <a:avLst/>
          </a:prstGeom>
          <a:noFill/>
        </p:spPr>
        <p:txBody>
          <a:bodyPr wrap="square" rtlCol="0">
            <a:spAutoFit/>
          </a:bodyPr>
          <a:lstStyle/>
          <a:p>
            <a:pPr algn="l"/>
            <a:r>
              <a:rPr lang="en-US" altLang="zh-CN" sz="4000">
                <a:solidFill>
                  <a:srgbClr val="003F88"/>
                </a:solidFill>
                <a:latin typeface="微软雅黑" charset="-122"/>
                <a:ea typeface="微软雅黑" charset="-122"/>
              </a:rPr>
              <a:t>01</a:t>
            </a:r>
          </a:p>
        </p:txBody>
      </p:sp>
      <p:sp>
        <p:nvSpPr>
          <p:cNvPr id="63" name="文本框 62"/>
          <p:cNvSpPr txBox="1"/>
          <p:nvPr/>
        </p:nvSpPr>
        <p:spPr>
          <a:xfrm>
            <a:off x="6739255" y="2579370"/>
            <a:ext cx="873125" cy="706755"/>
          </a:xfrm>
          <a:prstGeom prst="rect">
            <a:avLst/>
          </a:prstGeom>
          <a:noFill/>
        </p:spPr>
        <p:txBody>
          <a:bodyPr wrap="square" rtlCol="0">
            <a:spAutoFit/>
          </a:bodyPr>
          <a:lstStyle/>
          <a:p>
            <a:pPr algn="l"/>
            <a:r>
              <a:rPr lang="en-US" altLang="zh-CN" sz="4000" dirty="0">
                <a:solidFill>
                  <a:srgbClr val="003F88"/>
                </a:solidFill>
                <a:latin typeface="微软雅黑" charset="-122"/>
                <a:ea typeface="微软雅黑" charset="-122"/>
              </a:rPr>
              <a:t>02</a:t>
            </a:r>
          </a:p>
        </p:txBody>
      </p:sp>
      <p:sp>
        <p:nvSpPr>
          <p:cNvPr id="64" name="文本框 63"/>
          <p:cNvSpPr txBox="1"/>
          <p:nvPr/>
        </p:nvSpPr>
        <p:spPr>
          <a:xfrm>
            <a:off x="6738620" y="3429635"/>
            <a:ext cx="873125" cy="706755"/>
          </a:xfrm>
          <a:prstGeom prst="rect">
            <a:avLst/>
          </a:prstGeom>
          <a:noFill/>
        </p:spPr>
        <p:txBody>
          <a:bodyPr wrap="square" rtlCol="0">
            <a:spAutoFit/>
          </a:bodyPr>
          <a:lstStyle/>
          <a:p>
            <a:pPr algn="l"/>
            <a:r>
              <a:rPr lang="en-US" altLang="zh-CN" sz="4000" dirty="0">
                <a:solidFill>
                  <a:srgbClr val="003F88"/>
                </a:solidFill>
                <a:latin typeface="微软雅黑" charset="-122"/>
                <a:ea typeface="微软雅黑" charset="-122"/>
              </a:rPr>
              <a:t>03</a:t>
            </a:r>
          </a:p>
        </p:txBody>
      </p:sp>
      <p:sp>
        <p:nvSpPr>
          <p:cNvPr id="65" name="文本框 64"/>
          <p:cNvSpPr txBox="1"/>
          <p:nvPr/>
        </p:nvSpPr>
        <p:spPr>
          <a:xfrm>
            <a:off x="6739255" y="4243705"/>
            <a:ext cx="873125" cy="706755"/>
          </a:xfrm>
          <a:prstGeom prst="rect">
            <a:avLst/>
          </a:prstGeom>
          <a:noFill/>
        </p:spPr>
        <p:txBody>
          <a:bodyPr wrap="square" rtlCol="0">
            <a:spAutoFit/>
          </a:bodyPr>
          <a:lstStyle/>
          <a:p>
            <a:pPr algn="l"/>
            <a:r>
              <a:rPr lang="en-US" altLang="zh-CN" sz="4000">
                <a:solidFill>
                  <a:srgbClr val="003F88"/>
                </a:solidFill>
                <a:latin typeface="微软雅黑" charset="-122"/>
                <a:ea typeface="微软雅黑" charset="-122"/>
              </a:rPr>
              <a:t>04</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60925" y="1141095"/>
            <a:ext cx="2467610" cy="2646045"/>
          </a:xfrm>
          <a:prstGeom prst="rect">
            <a:avLst/>
          </a:prstGeom>
          <a:noFill/>
        </p:spPr>
        <p:txBody>
          <a:bodyPr wrap="square" rtlCol="0">
            <a:spAutoFit/>
          </a:bodyPr>
          <a:lstStyle/>
          <a:p>
            <a:pPr algn="ctr"/>
            <a:r>
              <a:rPr lang="en-US" altLang="zh-CN" sz="16600" dirty="0">
                <a:solidFill>
                  <a:srgbClr val="003F88"/>
                </a:solidFill>
                <a:latin typeface="Impact" charset="0"/>
                <a:ea typeface="思源黑体 CN Bold" charset="-122"/>
                <a:cs typeface="Impact" charset="0"/>
              </a:rPr>
              <a:t>01</a:t>
            </a:r>
          </a:p>
        </p:txBody>
      </p:sp>
      <p:sp>
        <p:nvSpPr>
          <p:cNvPr id="27" name="文本框 26"/>
          <p:cNvSpPr txBox="1"/>
          <p:nvPr/>
        </p:nvSpPr>
        <p:spPr>
          <a:xfrm>
            <a:off x="3911283" y="3554095"/>
            <a:ext cx="4425315" cy="701040"/>
          </a:xfrm>
          <a:prstGeom prst="rect">
            <a:avLst/>
          </a:prstGeom>
          <a:noFill/>
        </p:spPr>
        <p:txBody>
          <a:bodyPr wrap="square" rtlCol="0">
            <a:spAutoFit/>
          </a:bodyPr>
          <a:lstStyle/>
          <a:p>
            <a:pPr algn="ctr"/>
            <a:r>
              <a:rPr lang="zh-CN" altLang="en-US" sz="4000" b="1" dirty="0">
                <a:solidFill>
                  <a:srgbClr val="003F88"/>
                </a:solidFill>
                <a:latin typeface="微软雅黑" charset="-122"/>
                <a:ea typeface="微软雅黑" charset="-122"/>
              </a:rPr>
              <a:t>提出背景</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400" dirty="0"/>
                <a:t>提出背景</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3" name="文本框 52"/>
          <p:cNvSpPr txBox="1"/>
          <p:nvPr/>
        </p:nvSpPr>
        <p:spPr>
          <a:xfrm>
            <a:off x="1343660"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6" name="文本框 5">
            <a:extLst>
              <a:ext uri="{FF2B5EF4-FFF2-40B4-BE49-F238E27FC236}">
                <a16:creationId xmlns:a16="http://schemas.microsoft.com/office/drawing/2014/main" id="{5A1E22F5-97E0-94E2-DF82-CAD1BACBE260}"/>
              </a:ext>
            </a:extLst>
          </p:cNvPr>
          <p:cNvSpPr txBox="1"/>
          <p:nvPr/>
        </p:nvSpPr>
        <p:spPr>
          <a:xfrm>
            <a:off x="476519" y="1065401"/>
            <a:ext cx="10985678" cy="3046988"/>
          </a:xfrm>
          <a:prstGeom prst="rect">
            <a:avLst/>
          </a:prstGeom>
          <a:noFill/>
        </p:spPr>
        <p:txBody>
          <a:bodyPr wrap="square">
            <a:spAutoFit/>
          </a:bodyPr>
          <a:lstStyle/>
          <a:p>
            <a:pPr algn="l">
              <a:buFont typeface="+mj-lt"/>
              <a:buAutoNum type="arabicPeriod"/>
            </a:pPr>
            <a:r>
              <a:rPr lang="zh-CN" altLang="en-US" sz="2400" b="1" i="0" dirty="0">
                <a:solidFill>
                  <a:srgbClr val="222222"/>
                </a:solidFill>
                <a:effectLst/>
                <a:highlight>
                  <a:srgbClr val="FFFFFF"/>
                </a:highlight>
                <a:latin typeface="+mn-ea"/>
              </a:rPr>
              <a:t>网络安全需求</a:t>
            </a:r>
            <a:r>
              <a:rPr lang="zh-CN" altLang="en-US" sz="2400" b="0" i="0" dirty="0">
                <a:solidFill>
                  <a:srgbClr val="222222"/>
                </a:solidFill>
                <a:effectLst/>
                <a:highlight>
                  <a:srgbClr val="FFFFFF"/>
                </a:highlight>
                <a:latin typeface="+mn-ea"/>
              </a:rPr>
              <a:t>：随着新工业革命的兴起，如工业物联网（</a:t>
            </a:r>
            <a:r>
              <a:rPr lang="en-US" altLang="zh-CN" sz="2400" b="0" i="0" dirty="0" err="1">
                <a:solidFill>
                  <a:srgbClr val="222222"/>
                </a:solidFill>
                <a:effectLst/>
                <a:highlight>
                  <a:srgbClr val="FFFFFF"/>
                </a:highlight>
                <a:latin typeface="+mn-ea"/>
              </a:rPr>
              <a:t>IIoT</a:t>
            </a:r>
            <a:r>
              <a:rPr lang="zh-CN" altLang="en-US" sz="2400" b="0" i="0" dirty="0">
                <a:solidFill>
                  <a:srgbClr val="222222"/>
                </a:solidFill>
                <a:effectLst/>
                <a:highlight>
                  <a:srgbClr val="FFFFFF"/>
                </a:highlight>
                <a:latin typeface="+mn-ea"/>
              </a:rPr>
              <a:t>）、车联网（</a:t>
            </a:r>
            <a:r>
              <a:rPr lang="en-US" altLang="zh-CN" sz="2400" b="0" i="0" dirty="0">
                <a:solidFill>
                  <a:srgbClr val="222222"/>
                </a:solidFill>
                <a:effectLst/>
                <a:highlight>
                  <a:srgbClr val="FFFFFF"/>
                </a:highlight>
                <a:latin typeface="+mn-ea"/>
              </a:rPr>
              <a:t>V2X</a:t>
            </a:r>
            <a:r>
              <a:rPr lang="zh-CN" altLang="en-US" sz="2400" b="0" i="0" dirty="0">
                <a:solidFill>
                  <a:srgbClr val="222222"/>
                </a:solidFill>
                <a:effectLst/>
                <a:highlight>
                  <a:srgbClr val="FFFFFF"/>
                </a:highlight>
                <a:latin typeface="+mn-ea"/>
              </a:rPr>
              <a:t>）等新技术涌现，同时也带来了非法设备入侵、数据泄露、黑客攻击等安全问题。</a:t>
            </a:r>
            <a:r>
              <a:rPr lang="zh-CN" altLang="en-US" sz="2400" b="0" i="0" dirty="0">
                <a:solidFill>
                  <a:srgbClr val="FF0000"/>
                </a:solidFill>
                <a:effectLst/>
                <a:highlight>
                  <a:srgbClr val="FFFFFF"/>
                </a:highlight>
                <a:latin typeface="+mn-ea"/>
              </a:rPr>
              <a:t>特定辐射源识别（</a:t>
            </a:r>
            <a:r>
              <a:rPr lang="en-US" altLang="zh-CN" sz="2400" b="0" i="0" dirty="0">
                <a:solidFill>
                  <a:srgbClr val="FF0000"/>
                </a:solidFill>
                <a:effectLst/>
                <a:highlight>
                  <a:srgbClr val="FFFFFF"/>
                </a:highlight>
                <a:latin typeface="+mn-ea"/>
              </a:rPr>
              <a:t>SEI</a:t>
            </a:r>
            <a:r>
              <a:rPr lang="zh-CN" altLang="en-US" sz="2400" b="0" i="0" dirty="0">
                <a:solidFill>
                  <a:srgbClr val="FF0000"/>
                </a:solidFill>
                <a:effectLst/>
                <a:highlight>
                  <a:srgbClr val="FFFFFF"/>
                </a:highlight>
                <a:latin typeface="+mn-ea"/>
              </a:rPr>
              <a:t>）技术作为一种简单有效的入侵防范技术，在确保网络安全方面具有重要作用。</a:t>
            </a:r>
          </a:p>
          <a:p>
            <a:pPr algn="l">
              <a:buFont typeface="+mj-lt"/>
              <a:buAutoNum type="arabicPeriod"/>
            </a:pPr>
            <a:r>
              <a:rPr lang="zh-CN" altLang="en-US" sz="2400" b="1" i="0" dirty="0">
                <a:solidFill>
                  <a:srgbClr val="222222"/>
                </a:solidFill>
                <a:effectLst/>
                <a:highlight>
                  <a:srgbClr val="FFFFFF"/>
                </a:highlight>
                <a:latin typeface="+mn-ea"/>
              </a:rPr>
              <a:t>现有研究不足</a:t>
            </a:r>
            <a:r>
              <a:rPr lang="zh-CN" altLang="en-US" sz="2400" b="0" i="0" dirty="0">
                <a:solidFill>
                  <a:srgbClr val="222222"/>
                </a:solidFill>
                <a:effectLst/>
                <a:highlight>
                  <a:srgbClr val="FFFFFF"/>
                </a:highlight>
                <a:latin typeface="+mn-ea"/>
              </a:rPr>
              <a:t>：现有的</a:t>
            </a:r>
            <a:r>
              <a:rPr lang="en-US" altLang="zh-CN" sz="2400" b="0" i="0" dirty="0">
                <a:solidFill>
                  <a:srgbClr val="222222"/>
                </a:solidFill>
                <a:effectLst/>
                <a:highlight>
                  <a:srgbClr val="FFFFFF"/>
                </a:highlight>
                <a:latin typeface="+mn-ea"/>
              </a:rPr>
              <a:t>SEI</a:t>
            </a:r>
            <a:r>
              <a:rPr lang="zh-CN" altLang="en-US" sz="2400" b="0" i="0" dirty="0">
                <a:solidFill>
                  <a:srgbClr val="222222"/>
                </a:solidFill>
                <a:effectLst/>
                <a:highlight>
                  <a:srgbClr val="FFFFFF"/>
                </a:highlight>
                <a:latin typeface="+mn-ea"/>
              </a:rPr>
              <a:t>研究主要集中在</a:t>
            </a:r>
            <a:r>
              <a:rPr lang="zh-CN" altLang="en-US" sz="2400" b="0" i="0" dirty="0">
                <a:solidFill>
                  <a:srgbClr val="FF0000"/>
                </a:solidFill>
                <a:effectLst/>
                <a:highlight>
                  <a:srgbClr val="FFFFFF"/>
                </a:highlight>
                <a:latin typeface="+mn-ea"/>
              </a:rPr>
              <a:t>单一接收器的射频（</a:t>
            </a:r>
            <a:r>
              <a:rPr lang="en-US" altLang="zh-CN" sz="2400" b="0" i="0" dirty="0">
                <a:solidFill>
                  <a:srgbClr val="FF0000"/>
                </a:solidFill>
                <a:effectLst/>
                <a:highlight>
                  <a:srgbClr val="FFFFFF"/>
                </a:highlight>
                <a:latin typeface="+mn-ea"/>
              </a:rPr>
              <a:t>RF</a:t>
            </a:r>
            <a:r>
              <a:rPr lang="zh-CN" altLang="en-US" sz="2400" b="0" i="0" dirty="0">
                <a:solidFill>
                  <a:srgbClr val="FF0000"/>
                </a:solidFill>
                <a:effectLst/>
                <a:highlight>
                  <a:srgbClr val="FFFFFF"/>
                </a:highlight>
                <a:latin typeface="+mn-ea"/>
              </a:rPr>
              <a:t>）信号</a:t>
            </a:r>
            <a:r>
              <a:rPr lang="zh-CN" altLang="en-US" sz="2400" b="0" i="0" dirty="0">
                <a:solidFill>
                  <a:srgbClr val="222222"/>
                </a:solidFill>
                <a:effectLst/>
                <a:highlight>
                  <a:srgbClr val="FFFFFF"/>
                </a:highlight>
                <a:latin typeface="+mn-ea"/>
              </a:rPr>
              <a:t>上，但在实际场景中，如</a:t>
            </a:r>
            <a:r>
              <a:rPr lang="en-US" altLang="zh-CN" sz="2400" b="0" i="0" dirty="0" err="1">
                <a:solidFill>
                  <a:srgbClr val="222222"/>
                </a:solidFill>
                <a:effectLst/>
                <a:highlight>
                  <a:srgbClr val="FFFFFF"/>
                </a:highlight>
                <a:latin typeface="+mn-ea"/>
              </a:rPr>
              <a:t>IIoT</a:t>
            </a:r>
            <a:r>
              <a:rPr lang="zh-CN" altLang="en-US" sz="2400" b="0" i="0" dirty="0">
                <a:solidFill>
                  <a:srgbClr val="222222"/>
                </a:solidFill>
                <a:effectLst/>
                <a:highlight>
                  <a:srgbClr val="FFFFFF"/>
                </a:highlight>
                <a:latin typeface="+mn-ea"/>
              </a:rPr>
              <a:t>、车联网和智能传感系统等，</a:t>
            </a:r>
            <a:r>
              <a:rPr lang="en-US" altLang="zh-CN" sz="2400" b="0" i="0" dirty="0">
                <a:solidFill>
                  <a:srgbClr val="222222"/>
                </a:solidFill>
                <a:effectLst/>
                <a:highlight>
                  <a:srgbClr val="FFFFFF"/>
                </a:highlight>
                <a:latin typeface="+mn-ea"/>
              </a:rPr>
              <a:t>RF</a:t>
            </a:r>
            <a:r>
              <a:rPr lang="zh-CN" altLang="en-US" sz="2400" b="0" i="0" dirty="0">
                <a:solidFill>
                  <a:srgbClr val="222222"/>
                </a:solidFill>
                <a:effectLst/>
                <a:highlight>
                  <a:srgbClr val="FFFFFF"/>
                </a:highlight>
                <a:latin typeface="+mn-ea"/>
              </a:rPr>
              <a:t>信号通常来自不同类型的传感器，且处于不同位置。</a:t>
            </a:r>
            <a:r>
              <a:rPr lang="zh-CN" altLang="en-US" sz="2400" b="0" i="0" dirty="0">
                <a:solidFill>
                  <a:srgbClr val="FF0000"/>
                </a:solidFill>
                <a:effectLst/>
                <a:highlight>
                  <a:srgbClr val="FFFFFF"/>
                </a:highlight>
                <a:latin typeface="+mn-ea"/>
              </a:rPr>
              <a:t>传统的</a:t>
            </a:r>
            <a:r>
              <a:rPr lang="en-US" altLang="zh-CN" sz="2400" b="0" i="0" dirty="0">
                <a:solidFill>
                  <a:srgbClr val="FF0000"/>
                </a:solidFill>
                <a:effectLst/>
                <a:highlight>
                  <a:srgbClr val="FFFFFF"/>
                </a:highlight>
                <a:latin typeface="+mn-ea"/>
              </a:rPr>
              <a:t>SEI</a:t>
            </a:r>
            <a:r>
              <a:rPr lang="zh-CN" altLang="en-US" sz="2400" b="0" i="0" dirty="0">
                <a:solidFill>
                  <a:srgbClr val="FF0000"/>
                </a:solidFill>
                <a:effectLst/>
                <a:highlight>
                  <a:srgbClr val="FFFFFF"/>
                </a:highlight>
                <a:latin typeface="+mn-ea"/>
              </a:rPr>
              <a:t>方法只能输入和识别单一接收器的数据，不适合多源异构场景</a:t>
            </a:r>
            <a:r>
              <a:rPr lang="zh-CN" altLang="en-US" sz="2400" b="0" i="0" dirty="0">
                <a:solidFill>
                  <a:srgbClr val="222222"/>
                </a:solidFill>
                <a:effectLst/>
                <a:highlight>
                  <a:srgbClr val="FFFFFF"/>
                </a:highlight>
                <a:latin typeface="+mn-ea"/>
              </a:rPr>
              <a:t>，会浪费大量的多源异构数据，导致性能不佳。</a:t>
            </a:r>
          </a:p>
        </p:txBody>
      </p:sp>
      <p:sp>
        <p:nvSpPr>
          <p:cNvPr id="8" name="文本框 7">
            <a:extLst>
              <a:ext uri="{FF2B5EF4-FFF2-40B4-BE49-F238E27FC236}">
                <a16:creationId xmlns:a16="http://schemas.microsoft.com/office/drawing/2014/main" id="{C23805FE-D4A1-CEF4-47DF-E81DF84F0B31}"/>
              </a:ext>
            </a:extLst>
          </p:cNvPr>
          <p:cNvSpPr txBox="1"/>
          <p:nvPr/>
        </p:nvSpPr>
        <p:spPr>
          <a:xfrm>
            <a:off x="476520" y="4913948"/>
            <a:ext cx="10985677" cy="1569660"/>
          </a:xfrm>
          <a:prstGeom prst="rect">
            <a:avLst/>
          </a:prstGeom>
          <a:noFill/>
        </p:spPr>
        <p:txBody>
          <a:bodyPr wrap="square">
            <a:spAutoFit/>
          </a:bodyPr>
          <a:lstStyle/>
          <a:p>
            <a:pPr algn="l"/>
            <a:r>
              <a:rPr lang="zh-CN" altLang="en-US" sz="2400" b="0" i="0" dirty="0">
                <a:solidFill>
                  <a:srgbClr val="222222"/>
                </a:solidFill>
                <a:effectLst/>
                <a:highlight>
                  <a:srgbClr val="FFFFFF"/>
                </a:highlight>
                <a:latin typeface="+mn-ea"/>
              </a:rPr>
              <a:t>针对上述问题，提出一种</a:t>
            </a:r>
            <a:r>
              <a:rPr lang="zh-CN" altLang="en-US" sz="2400" b="0" i="0" dirty="0">
                <a:solidFill>
                  <a:srgbClr val="FF0000"/>
                </a:solidFill>
                <a:effectLst/>
                <a:highlight>
                  <a:srgbClr val="FFFFFF"/>
                </a:highlight>
                <a:latin typeface="+mn-ea"/>
              </a:rPr>
              <a:t>多源异构特定辐射源识别（</a:t>
            </a:r>
            <a:r>
              <a:rPr lang="en-US" altLang="zh-CN" sz="2400" b="0" i="0" dirty="0">
                <a:solidFill>
                  <a:srgbClr val="FF0000"/>
                </a:solidFill>
                <a:effectLst/>
                <a:highlight>
                  <a:srgbClr val="FFFFFF"/>
                </a:highlight>
                <a:latin typeface="+mn-ea"/>
              </a:rPr>
              <a:t>MH-SEI</a:t>
            </a:r>
            <a:r>
              <a:rPr lang="zh-CN" altLang="en-US" sz="2400" b="0" i="0" dirty="0">
                <a:solidFill>
                  <a:srgbClr val="FF0000"/>
                </a:solidFill>
                <a:effectLst/>
                <a:highlight>
                  <a:srgbClr val="FFFFFF"/>
                </a:highlight>
                <a:latin typeface="+mn-ea"/>
              </a:rPr>
              <a:t>）方法</a:t>
            </a:r>
            <a:r>
              <a:rPr lang="zh-CN" altLang="en-US" sz="2400" b="0" i="0" dirty="0">
                <a:solidFill>
                  <a:srgbClr val="222222"/>
                </a:solidFill>
                <a:effectLst/>
                <a:highlight>
                  <a:srgbClr val="FFFFFF"/>
                </a:highlight>
                <a:latin typeface="+mn-ea"/>
              </a:rPr>
              <a:t>，以解决现实世界中工业物联网（</a:t>
            </a:r>
            <a:r>
              <a:rPr lang="en-US" altLang="zh-CN" sz="2400" b="0" i="0" dirty="0" err="1">
                <a:solidFill>
                  <a:srgbClr val="222222"/>
                </a:solidFill>
                <a:effectLst/>
                <a:highlight>
                  <a:srgbClr val="FFFFFF"/>
                </a:highlight>
                <a:latin typeface="+mn-ea"/>
              </a:rPr>
              <a:t>IIoT</a:t>
            </a:r>
            <a:r>
              <a:rPr lang="zh-CN" altLang="en-US" sz="2400" b="0" i="0" dirty="0">
                <a:solidFill>
                  <a:srgbClr val="222222"/>
                </a:solidFill>
                <a:effectLst/>
                <a:highlight>
                  <a:srgbClr val="FFFFFF"/>
                </a:highlight>
                <a:latin typeface="+mn-ea"/>
              </a:rPr>
              <a:t>）等场景下</a:t>
            </a:r>
            <a:r>
              <a:rPr lang="zh-CN" altLang="en-US" sz="2400" b="0" i="0" dirty="0">
                <a:solidFill>
                  <a:srgbClr val="FF0000"/>
                </a:solidFill>
                <a:effectLst/>
                <a:highlight>
                  <a:srgbClr val="FFFFFF"/>
                </a:highlight>
                <a:latin typeface="+mn-ea"/>
              </a:rPr>
              <a:t>多源异构射频信号的特定辐射源识别问题</a:t>
            </a:r>
            <a:r>
              <a:rPr lang="zh-CN" altLang="en-US" sz="2400" b="0" i="0" dirty="0">
                <a:solidFill>
                  <a:srgbClr val="222222"/>
                </a:solidFill>
                <a:effectLst/>
                <a:highlight>
                  <a:srgbClr val="FFFFFF"/>
                </a:highlight>
                <a:latin typeface="+mn-ea"/>
              </a:rPr>
              <a:t>，充分利用不同位置和类型的传感器收集的数据，实现对无线设备的准确认证，确保网络安全。</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60925" y="1141095"/>
            <a:ext cx="2467610" cy="2646045"/>
          </a:xfrm>
          <a:prstGeom prst="rect">
            <a:avLst/>
          </a:prstGeom>
          <a:noFill/>
        </p:spPr>
        <p:txBody>
          <a:bodyPr wrap="square" rtlCol="0">
            <a:spAutoFit/>
          </a:bodyPr>
          <a:lstStyle/>
          <a:p>
            <a:pPr algn="ctr"/>
            <a:r>
              <a:rPr lang="en-US" altLang="zh-CN" sz="16600" dirty="0">
                <a:solidFill>
                  <a:srgbClr val="003F88"/>
                </a:solidFill>
                <a:latin typeface="Impact" charset="0"/>
                <a:ea typeface="思源黑体 CN Bold" charset="-122"/>
                <a:cs typeface="Impact" charset="0"/>
              </a:rPr>
              <a:t>02</a:t>
            </a:r>
          </a:p>
        </p:txBody>
      </p:sp>
      <p:sp>
        <p:nvSpPr>
          <p:cNvPr id="27" name="文本框 26"/>
          <p:cNvSpPr txBox="1"/>
          <p:nvPr/>
        </p:nvSpPr>
        <p:spPr>
          <a:xfrm>
            <a:off x="3911283" y="3554095"/>
            <a:ext cx="4425315" cy="701040"/>
          </a:xfrm>
          <a:prstGeom prst="rect">
            <a:avLst/>
          </a:prstGeom>
          <a:noFill/>
        </p:spPr>
        <p:txBody>
          <a:bodyPr wrap="square" rtlCol="0">
            <a:spAutoFit/>
          </a:bodyPr>
          <a:lstStyle/>
          <a:p>
            <a:pPr algn="ctr"/>
            <a:r>
              <a:rPr lang="zh-CN" altLang="en-US" sz="4000" b="1" dirty="0">
                <a:solidFill>
                  <a:srgbClr val="003F88"/>
                </a:solidFill>
                <a:latin typeface="微软雅黑" charset="-122"/>
                <a:ea typeface="微软雅黑" charset="-122"/>
                <a:sym typeface="+mn-ea"/>
              </a:rPr>
              <a:t>创新点</a:t>
            </a:r>
            <a:endParaRPr lang="en-US" altLang="zh-CN" sz="4000" b="1" dirty="0">
              <a:solidFill>
                <a:srgbClr val="003F88"/>
              </a:solidFill>
              <a:latin typeface="微软雅黑" charset="-122"/>
              <a:ea typeface="微软雅黑" charset="-122"/>
              <a:sym typeface="+mn-ea"/>
            </a:endParaRPr>
          </a:p>
        </p:txBody>
      </p:sp>
    </p:spTree>
    <p:custDataLst>
      <p:tags r:id="rId1"/>
    </p:custDataLst>
    <p:extLst>
      <p:ext uri="{BB962C8B-B14F-4D97-AF65-F5344CB8AC3E}">
        <p14:creationId xmlns:p14="http://schemas.microsoft.com/office/powerpoint/2010/main" val="309463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400" dirty="0"/>
                <a:t>创新点</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6" name="文本框 55"/>
          <p:cNvSpPr txBox="1"/>
          <p:nvPr/>
        </p:nvSpPr>
        <p:spPr>
          <a:xfrm>
            <a:off x="9123680"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3" name="文本框 2">
            <a:extLst>
              <a:ext uri="{FF2B5EF4-FFF2-40B4-BE49-F238E27FC236}">
                <a16:creationId xmlns:a16="http://schemas.microsoft.com/office/drawing/2014/main" id="{370471B8-554E-6280-EDC5-6286DACFE1EE}"/>
              </a:ext>
            </a:extLst>
          </p:cNvPr>
          <p:cNvSpPr txBox="1"/>
          <p:nvPr/>
        </p:nvSpPr>
        <p:spPr>
          <a:xfrm>
            <a:off x="648286" y="1359128"/>
            <a:ext cx="10895428" cy="4154984"/>
          </a:xfrm>
          <a:prstGeom prst="rect">
            <a:avLst/>
          </a:prstGeom>
          <a:noFill/>
        </p:spPr>
        <p:txBody>
          <a:bodyPr wrap="square">
            <a:spAutoFit/>
          </a:bodyPr>
          <a:lstStyle/>
          <a:p>
            <a:pPr algn="l">
              <a:buFont typeface="+mj-lt"/>
              <a:buAutoNum type="arabicPeriod"/>
            </a:pPr>
            <a:r>
              <a:rPr lang="zh-CN" altLang="en-US" sz="2400" b="1" i="0" dirty="0">
                <a:solidFill>
                  <a:srgbClr val="222222"/>
                </a:solidFill>
                <a:effectLst/>
                <a:highlight>
                  <a:srgbClr val="FFFFFF"/>
                </a:highlight>
                <a:latin typeface="+mn-ea"/>
              </a:rPr>
              <a:t>提出</a:t>
            </a:r>
            <a:r>
              <a:rPr lang="en-US" altLang="zh-CN" sz="2400" b="1" i="0" dirty="0">
                <a:solidFill>
                  <a:srgbClr val="222222"/>
                </a:solidFill>
                <a:effectLst/>
                <a:highlight>
                  <a:srgbClr val="FFFFFF"/>
                </a:highlight>
                <a:latin typeface="+mn-ea"/>
              </a:rPr>
              <a:t>MH-SEI</a:t>
            </a:r>
            <a:r>
              <a:rPr lang="zh-CN" altLang="en-US" sz="2400" b="1" i="0" dirty="0">
                <a:solidFill>
                  <a:srgbClr val="222222"/>
                </a:solidFill>
                <a:effectLst/>
                <a:highlight>
                  <a:srgbClr val="FFFFFF"/>
                </a:highlight>
                <a:latin typeface="+mn-ea"/>
              </a:rPr>
              <a:t>方法：</a:t>
            </a:r>
            <a:endParaRPr lang="en-US" altLang="zh-CN" sz="2400" b="1" i="0" dirty="0">
              <a:solidFill>
                <a:srgbClr val="222222"/>
              </a:solidFill>
              <a:effectLst/>
              <a:highlight>
                <a:srgbClr val="FFFFFF"/>
              </a:highlight>
              <a:latin typeface="+mn-ea"/>
            </a:endParaRPr>
          </a:p>
          <a:p>
            <a:pPr algn="l"/>
            <a:r>
              <a:rPr lang="zh-CN" altLang="en-US" sz="2400" b="0" i="0" dirty="0">
                <a:solidFill>
                  <a:srgbClr val="222222"/>
                </a:solidFill>
                <a:effectLst/>
                <a:highlight>
                  <a:srgbClr val="FFFFFF"/>
                </a:highlight>
                <a:latin typeface="+mn-ea"/>
              </a:rPr>
              <a:t>为了充分利用现实场景中不同位置和类型的传感器，首次提出了多源异构特定辐射源识别方法，基于真实世界的多源异构射频信号，探索更适合实际场景的解决方案。</a:t>
            </a:r>
          </a:p>
          <a:p>
            <a:pPr algn="l"/>
            <a:r>
              <a:rPr lang="en-US" altLang="zh-CN" sz="2400" b="1" i="0" dirty="0">
                <a:solidFill>
                  <a:srgbClr val="222222"/>
                </a:solidFill>
                <a:effectLst/>
                <a:highlight>
                  <a:srgbClr val="FFFFFF"/>
                </a:highlight>
                <a:latin typeface="+mn-ea"/>
              </a:rPr>
              <a:t>2.</a:t>
            </a:r>
            <a:r>
              <a:rPr lang="zh-CN" altLang="en-US" sz="2400" b="1" i="0" dirty="0">
                <a:solidFill>
                  <a:srgbClr val="222222"/>
                </a:solidFill>
                <a:effectLst/>
                <a:highlight>
                  <a:srgbClr val="FFFFFF"/>
                </a:highlight>
                <a:latin typeface="+mn-ea"/>
              </a:rPr>
              <a:t>设计</a:t>
            </a:r>
            <a:r>
              <a:rPr lang="en-US" altLang="zh-CN" sz="2400" b="1" i="0" dirty="0">
                <a:solidFill>
                  <a:srgbClr val="222222"/>
                </a:solidFill>
                <a:effectLst/>
                <a:highlight>
                  <a:srgbClr val="FFFFFF"/>
                </a:highlight>
                <a:latin typeface="+mn-ea"/>
              </a:rPr>
              <a:t>MHAFFN</a:t>
            </a:r>
            <a:r>
              <a:rPr lang="zh-CN" altLang="en-US" sz="2400" b="1" i="0" dirty="0">
                <a:solidFill>
                  <a:srgbClr val="222222"/>
                </a:solidFill>
                <a:effectLst/>
                <a:highlight>
                  <a:srgbClr val="FFFFFF"/>
                </a:highlight>
                <a:latin typeface="+mn-ea"/>
              </a:rPr>
              <a:t>网络：</a:t>
            </a:r>
            <a:endParaRPr lang="en-US" altLang="zh-CN" sz="2400" dirty="0">
              <a:solidFill>
                <a:srgbClr val="222222"/>
              </a:solidFill>
              <a:highlight>
                <a:srgbClr val="FFFFFF"/>
              </a:highlight>
              <a:latin typeface="+mn-ea"/>
            </a:endParaRPr>
          </a:p>
          <a:p>
            <a:pPr algn="l"/>
            <a:r>
              <a:rPr lang="zh-CN" altLang="en-US" sz="2400" b="0" i="0" dirty="0">
                <a:solidFill>
                  <a:srgbClr val="222222"/>
                </a:solidFill>
                <a:effectLst/>
                <a:highlight>
                  <a:srgbClr val="FFFFFF"/>
                </a:highlight>
                <a:latin typeface="+mn-ea"/>
              </a:rPr>
              <a:t>提出了一种多源异构注意力指纹融合网络（</a:t>
            </a:r>
            <a:r>
              <a:rPr lang="en-US" altLang="zh-CN" sz="2400" b="0" i="0" dirty="0">
                <a:solidFill>
                  <a:srgbClr val="222222"/>
                </a:solidFill>
                <a:effectLst/>
                <a:highlight>
                  <a:srgbClr val="FFFFFF"/>
                </a:highlight>
                <a:latin typeface="+mn-ea"/>
              </a:rPr>
              <a:t>MHAFFN</a:t>
            </a:r>
            <a:r>
              <a:rPr lang="zh-CN" altLang="en-US" sz="2400" b="0" i="0" dirty="0">
                <a:solidFill>
                  <a:srgbClr val="222222"/>
                </a:solidFill>
                <a:effectLst/>
                <a:highlight>
                  <a:srgbClr val="FFFFFF"/>
                </a:highlight>
                <a:latin typeface="+mn-ea"/>
              </a:rPr>
              <a:t>），由多通道</a:t>
            </a:r>
            <a:r>
              <a:rPr lang="en-US" altLang="zh-CN" sz="2400" b="0" i="0" dirty="0">
                <a:solidFill>
                  <a:srgbClr val="222222"/>
                </a:solidFill>
                <a:effectLst/>
                <a:highlight>
                  <a:srgbClr val="FFFFFF"/>
                </a:highlight>
                <a:latin typeface="+mn-ea"/>
              </a:rPr>
              <a:t>RFF</a:t>
            </a:r>
            <a:r>
              <a:rPr lang="zh-CN" altLang="en-US" sz="2400" b="0" i="0" dirty="0">
                <a:solidFill>
                  <a:srgbClr val="222222"/>
                </a:solidFill>
                <a:effectLst/>
                <a:highlight>
                  <a:srgbClr val="FFFFFF"/>
                </a:highlight>
                <a:latin typeface="+mn-ea"/>
              </a:rPr>
              <a:t>特征提取模块、基于注意力机制的</a:t>
            </a:r>
            <a:r>
              <a:rPr lang="en-US" altLang="zh-CN" sz="2400" b="0" i="0" dirty="0">
                <a:solidFill>
                  <a:srgbClr val="222222"/>
                </a:solidFill>
                <a:effectLst/>
                <a:highlight>
                  <a:srgbClr val="FFFFFF"/>
                </a:highlight>
                <a:latin typeface="+mn-ea"/>
              </a:rPr>
              <a:t>RFF</a:t>
            </a:r>
            <a:r>
              <a:rPr lang="zh-CN" altLang="en-US" sz="2400" b="0" i="0" dirty="0">
                <a:solidFill>
                  <a:srgbClr val="222222"/>
                </a:solidFill>
                <a:effectLst/>
                <a:highlight>
                  <a:srgbClr val="FFFFFF"/>
                </a:highlight>
                <a:latin typeface="+mn-ea"/>
              </a:rPr>
              <a:t>融合模块和自动分类器组成，用于实现</a:t>
            </a:r>
            <a:r>
              <a:rPr lang="en-US" altLang="zh-CN" sz="2400" b="0" i="0" dirty="0">
                <a:solidFill>
                  <a:srgbClr val="222222"/>
                </a:solidFill>
                <a:effectLst/>
                <a:highlight>
                  <a:srgbClr val="FFFFFF"/>
                </a:highlight>
                <a:latin typeface="+mn-ea"/>
              </a:rPr>
              <a:t>MH-SEI</a:t>
            </a:r>
            <a:r>
              <a:rPr lang="zh-CN" altLang="en-US" sz="2400" b="0" i="0" dirty="0">
                <a:solidFill>
                  <a:srgbClr val="222222"/>
                </a:solidFill>
                <a:effectLst/>
                <a:highlight>
                  <a:srgbClr val="FFFFFF"/>
                </a:highlight>
                <a:latin typeface="+mn-ea"/>
              </a:rPr>
              <a:t>技术。</a:t>
            </a:r>
          </a:p>
          <a:p>
            <a:pPr algn="l"/>
            <a:r>
              <a:rPr lang="en-US" altLang="zh-CN" sz="2400" b="1" i="0" dirty="0">
                <a:solidFill>
                  <a:srgbClr val="222222"/>
                </a:solidFill>
                <a:effectLst/>
                <a:highlight>
                  <a:srgbClr val="FFFFFF"/>
                </a:highlight>
                <a:latin typeface="+mn-ea"/>
              </a:rPr>
              <a:t>3.</a:t>
            </a:r>
            <a:r>
              <a:rPr lang="zh-CN" altLang="en-US" sz="2400" b="1" i="0" dirty="0">
                <a:solidFill>
                  <a:srgbClr val="222222"/>
                </a:solidFill>
                <a:effectLst/>
                <a:highlight>
                  <a:srgbClr val="FFFFFF"/>
                </a:highlight>
                <a:latin typeface="+mn-ea"/>
              </a:rPr>
              <a:t>构建实验环境验证：</a:t>
            </a:r>
            <a:endParaRPr lang="en-US" altLang="zh-CN" sz="2400" dirty="0">
              <a:solidFill>
                <a:srgbClr val="222222"/>
              </a:solidFill>
              <a:highlight>
                <a:srgbClr val="FFFFFF"/>
              </a:highlight>
              <a:latin typeface="+mn-ea"/>
            </a:endParaRPr>
          </a:p>
          <a:p>
            <a:pPr algn="l"/>
            <a:r>
              <a:rPr lang="zh-CN" altLang="en-US" sz="2400" b="0" i="0" dirty="0">
                <a:solidFill>
                  <a:srgbClr val="222222"/>
                </a:solidFill>
                <a:effectLst/>
                <a:highlight>
                  <a:srgbClr val="FFFFFF"/>
                </a:highlight>
                <a:latin typeface="+mn-ea"/>
              </a:rPr>
              <a:t>构建了一个由一个发射器和三个不同接收器组成的多源异构实验环境，通过真实世界的信号数据验证了所提出的</a:t>
            </a:r>
            <a:r>
              <a:rPr lang="en-US" altLang="zh-CN" sz="2400" b="0" i="0" dirty="0">
                <a:solidFill>
                  <a:srgbClr val="222222"/>
                </a:solidFill>
                <a:effectLst/>
                <a:highlight>
                  <a:srgbClr val="FFFFFF"/>
                </a:highlight>
                <a:latin typeface="+mn-ea"/>
              </a:rPr>
              <a:t>MH-SEI</a:t>
            </a:r>
            <a:r>
              <a:rPr lang="zh-CN" altLang="en-US" sz="2400" b="0" i="0" dirty="0">
                <a:solidFill>
                  <a:srgbClr val="222222"/>
                </a:solidFill>
                <a:effectLst/>
                <a:highlight>
                  <a:srgbClr val="FFFFFF"/>
                </a:highlight>
                <a:latin typeface="+mn-ea"/>
              </a:rPr>
              <a:t>方法的有效性和优越性。</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10795" y="-6985"/>
            <a:ext cx="799465" cy="64135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4" h="821">
                <a:moveTo>
                  <a:pt x="0" y="0"/>
                </a:moveTo>
                <a:lnTo>
                  <a:pt x="1024" y="0"/>
                </a:lnTo>
                <a:lnTo>
                  <a:pt x="1024" y="13"/>
                </a:lnTo>
                <a:cubicBezTo>
                  <a:pt x="1001" y="463"/>
                  <a:pt x="629" y="821"/>
                  <a:pt x="174" y="821"/>
                </a:cubicBezTo>
                <a:cubicBezTo>
                  <a:pt x="117" y="821"/>
                  <a:pt x="61" y="815"/>
                  <a:pt x="7" y="805"/>
                </a:cubicBezTo>
                <a:lnTo>
                  <a:pt x="0" y="803"/>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 name="任意多边形 91"/>
          <p:cNvSpPr/>
          <p:nvPr/>
        </p:nvSpPr>
        <p:spPr>
          <a:xfrm>
            <a:off x="11304905" y="6111240"/>
            <a:ext cx="914400" cy="75946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40" h="1196">
                <a:moveTo>
                  <a:pt x="852" y="0"/>
                </a:moveTo>
                <a:cubicBezTo>
                  <a:pt x="1072" y="0"/>
                  <a:pt x="1273" y="84"/>
                  <a:pt x="1424" y="221"/>
                </a:cubicBezTo>
                <a:lnTo>
                  <a:pt x="1440" y="236"/>
                </a:lnTo>
                <a:lnTo>
                  <a:pt x="1440" y="1196"/>
                </a:lnTo>
                <a:lnTo>
                  <a:pt x="73" y="1196"/>
                </a:lnTo>
                <a:lnTo>
                  <a:pt x="67" y="1183"/>
                </a:lnTo>
                <a:cubicBezTo>
                  <a:pt x="24" y="1081"/>
                  <a:pt x="0" y="969"/>
                  <a:pt x="0" y="852"/>
                </a:cubicBezTo>
                <a:cubicBezTo>
                  <a:pt x="0" y="381"/>
                  <a:pt x="381" y="0"/>
                  <a:pt x="852" y="0"/>
                </a:cubicBez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 name="椭圆 92"/>
          <p:cNvSpPr/>
          <p:nvPr/>
        </p:nvSpPr>
        <p:spPr>
          <a:xfrm>
            <a:off x="11527790" y="5535930"/>
            <a:ext cx="377825" cy="37782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00685" y="817245"/>
            <a:ext cx="271145" cy="27114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0687050" y="6111240"/>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922655" y="273685"/>
            <a:ext cx="617855" cy="617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1727180" y="482473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510" y="1393190"/>
            <a:ext cx="236855" cy="236855"/>
          </a:xfrm>
          <a:prstGeom prst="ellipse">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60925" y="1240155"/>
            <a:ext cx="2467610" cy="2646045"/>
          </a:xfrm>
          <a:prstGeom prst="rect">
            <a:avLst/>
          </a:prstGeom>
          <a:noFill/>
        </p:spPr>
        <p:txBody>
          <a:bodyPr wrap="square" rtlCol="0">
            <a:spAutoFit/>
          </a:bodyPr>
          <a:lstStyle/>
          <a:p>
            <a:pPr algn="ctr"/>
            <a:r>
              <a:rPr lang="en-US" altLang="zh-CN" sz="16600" dirty="0">
                <a:solidFill>
                  <a:srgbClr val="003F88"/>
                </a:solidFill>
                <a:latin typeface="Impact" charset="0"/>
                <a:ea typeface="思源黑体 CN Bold" charset="-122"/>
                <a:cs typeface="Impact" charset="0"/>
              </a:rPr>
              <a:t>03</a:t>
            </a:r>
          </a:p>
        </p:txBody>
      </p:sp>
      <p:sp>
        <p:nvSpPr>
          <p:cNvPr id="27" name="文本框 26"/>
          <p:cNvSpPr txBox="1"/>
          <p:nvPr/>
        </p:nvSpPr>
        <p:spPr>
          <a:xfrm>
            <a:off x="3877310" y="3725545"/>
            <a:ext cx="4434205" cy="640080"/>
          </a:xfrm>
          <a:prstGeom prst="rect">
            <a:avLst/>
          </a:prstGeom>
          <a:noFill/>
        </p:spPr>
        <p:txBody>
          <a:bodyPr wrap="square" rtlCol="0">
            <a:spAutoFit/>
          </a:bodyPr>
          <a:lstStyle/>
          <a:p>
            <a:pPr algn="ctr"/>
            <a:r>
              <a:rPr lang="zh-CN" altLang="en-US" sz="3600" b="1" dirty="0">
                <a:solidFill>
                  <a:srgbClr val="003F88"/>
                </a:solidFill>
                <a:latin typeface="微软雅黑" charset="-122"/>
                <a:ea typeface="微软雅黑" charset="-122"/>
              </a:rPr>
              <a:t>算法过程</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400" dirty="0"/>
                <a:t>系统模型</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9" name="文本框 48"/>
          <p:cNvSpPr txBox="1"/>
          <p:nvPr/>
        </p:nvSpPr>
        <p:spPr>
          <a:xfrm>
            <a:off x="3936365"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6" name="文本框 55"/>
          <p:cNvSpPr txBox="1"/>
          <p:nvPr/>
        </p:nvSpPr>
        <p:spPr>
          <a:xfrm>
            <a:off x="9123680"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2" name="文本框 1"/>
          <p:cNvSpPr txBox="1"/>
          <p:nvPr/>
        </p:nvSpPr>
        <p:spPr>
          <a:xfrm>
            <a:off x="715010" y="4974399"/>
            <a:ext cx="10864215" cy="1542625"/>
          </a:xfrm>
          <a:prstGeom prst="rect">
            <a:avLst/>
          </a:prstGeom>
          <a:noFill/>
        </p:spPr>
        <p:txBody>
          <a:bodyPr wrap="square" rtlCol="0">
            <a:noAutofit/>
          </a:bodyPr>
          <a:lstStyle/>
          <a:p>
            <a:pPr algn="l"/>
            <a:r>
              <a:rPr lang="zh-CN" altLang="en-US" sz="2400" i="0" dirty="0">
                <a:solidFill>
                  <a:srgbClr val="222222"/>
                </a:solidFill>
                <a:effectLst/>
                <a:highlight>
                  <a:srgbClr val="FFFFFF"/>
                </a:highlight>
                <a:latin typeface="+mn-ea"/>
              </a:rPr>
              <a:t>系统模型由数据收集模块，</a:t>
            </a:r>
            <a:r>
              <a:rPr lang="en-US" altLang="zh-CN" sz="2400" i="0" dirty="0">
                <a:solidFill>
                  <a:srgbClr val="222222"/>
                </a:solidFill>
                <a:effectLst/>
                <a:highlight>
                  <a:srgbClr val="FFFFFF"/>
                </a:highlight>
                <a:latin typeface="+mn-ea"/>
              </a:rPr>
              <a:t>RFF</a:t>
            </a:r>
            <a:r>
              <a:rPr lang="zh-CN" altLang="en-US" sz="2400" i="0" dirty="0">
                <a:solidFill>
                  <a:srgbClr val="222222"/>
                </a:solidFill>
                <a:effectLst/>
                <a:highlight>
                  <a:srgbClr val="FFFFFF"/>
                </a:highlight>
                <a:latin typeface="+mn-ea"/>
              </a:rPr>
              <a:t>提取模块</a:t>
            </a:r>
            <a:r>
              <a:rPr lang="zh-CN" altLang="en-US" sz="2400" dirty="0">
                <a:solidFill>
                  <a:srgbClr val="222222"/>
                </a:solidFill>
                <a:highlight>
                  <a:srgbClr val="FFFFFF"/>
                </a:highlight>
                <a:latin typeface="+mn-ea"/>
              </a:rPr>
              <a:t>，</a:t>
            </a:r>
            <a:r>
              <a:rPr lang="en-US" altLang="zh-CN" sz="2400" i="0" dirty="0">
                <a:solidFill>
                  <a:srgbClr val="222222"/>
                </a:solidFill>
                <a:effectLst/>
                <a:highlight>
                  <a:srgbClr val="FFFFFF"/>
                </a:highlight>
                <a:latin typeface="+mn-ea"/>
              </a:rPr>
              <a:t>RFF</a:t>
            </a:r>
            <a:r>
              <a:rPr lang="zh-CN" altLang="en-US" sz="2400" i="0" dirty="0">
                <a:solidFill>
                  <a:srgbClr val="222222"/>
                </a:solidFill>
                <a:effectLst/>
                <a:highlight>
                  <a:srgbClr val="FFFFFF"/>
                </a:highlight>
                <a:latin typeface="+mn-ea"/>
              </a:rPr>
              <a:t>融合模块，自动分类器模块四个模块组成。</a:t>
            </a:r>
          </a:p>
        </p:txBody>
      </p:sp>
      <p:pic>
        <p:nvPicPr>
          <p:cNvPr id="4" name="图片 3">
            <a:extLst>
              <a:ext uri="{FF2B5EF4-FFF2-40B4-BE49-F238E27FC236}">
                <a16:creationId xmlns:a16="http://schemas.microsoft.com/office/drawing/2014/main" id="{A099513E-959E-5404-59F6-E7C64911C076}"/>
              </a:ext>
            </a:extLst>
          </p:cNvPr>
          <p:cNvPicPr>
            <a:picLocks noChangeAspect="1"/>
          </p:cNvPicPr>
          <p:nvPr/>
        </p:nvPicPr>
        <p:blipFill>
          <a:blip r:embed="rId4"/>
          <a:stretch>
            <a:fillRect/>
          </a:stretch>
        </p:blipFill>
        <p:spPr>
          <a:xfrm>
            <a:off x="179659" y="1083023"/>
            <a:ext cx="11512884" cy="389137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266700"/>
            <a:ext cx="12187555" cy="607695"/>
            <a:chOff x="0" y="420"/>
            <a:chExt cx="19193" cy="746"/>
          </a:xfrm>
        </p:grpSpPr>
        <p:sp>
          <p:nvSpPr>
            <p:cNvPr id="19" name="任意多边形 18"/>
            <p:cNvSpPr/>
            <p:nvPr/>
          </p:nvSpPr>
          <p:spPr>
            <a:xfrm>
              <a:off x="0" y="420"/>
              <a:ext cx="4870" cy="746"/>
            </a:xfrm>
            <a:custGeom>
              <a:avLst/>
              <a:gdLst>
                <a:gd name="connsiteX0" fmla="*/ 0 w 4900"/>
                <a:gd name="connsiteY0" fmla="*/ 7 h 746"/>
                <a:gd name="connsiteX1" fmla="*/ 4900 w 4900"/>
                <a:gd name="connsiteY1" fmla="*/ 0 h 746"/>
                <a:gd name="connsiteX2" fmla="*/ 4619 w 4900"/>
                <a:gd name="connsiteY2" fmla="*/ 746 h 746"/>
                <a:gd name="connsiteX3" fmla="*/ 0 w 4900"/>
                <a:gd name="connsiteY3" fmla="*/ 746 h 746"/>
                <a:gd name="connsiteX4" fmla="*/ 0 w 4900"/>
                <a:gd name="connsiteY4" fmla="*/ 7 h 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 h="746">
                  <a:moveTo>
                    <a:pt x="0" y="7"/>
                  </a:moveTo>
                  <a:lnTo>
                    <a:pt x="4900" y="0"/>
                  </a:lnTo>
                  <a:lnTo>
                    <a:pt x="4619" y="746"/>
                  </a:lnTo>
                  <a:lnTo>
                    <a:pt x="0" y="746"/>
                  </a:lnTo>
                  <a:lnTo>
                    <a:pt x="0" y="7"/>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400" dirty="0"/>
                <a:t>数据采集模块</a:t>
              </a:r>
            </a:p>
          </p:txBody>
        </p:sp>
        <p:sp>
          <p:nvSpPr>
            <p:cNvPr id="44" name="任意多边形 43"/>
            <p:cNvSpPr/>
            <p:nvPr/>
          </p:nvSpPr>
          <p:spPr>
            <a:xfrm flipH="1" flipV="1">
              <a:off x="4712" y="427"/>
              <a:ext cx="14481" cy="739"/>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9420" h="739">
                  <a:moveTo>
                    <a:pt x="0" y="0"/>
                  </a:moveTo>
                  <a:lnTo>
                    <a:pt x="9420" y="0"/>
                  </a:lnTo>
                  <a:lnTo>
                    <a:pt x="9235" y="739"/>
                  </a:lnTo>
                  <a:lnTo>
                    <a:pt x="0" y="739"/>
                  </a:lnTo>
                  <a:lnTo>
                    <a:pt x="0" y="0"/>
                  </a:lnTo>
                  <a:close/>
                </a:path>
              </a:pathLst>
            </a:cu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3" name="Freeform 29"/>
          <p:cNvSpPr/>
          <p:nvPr/>
        </p:nvSpPr>
        <p:spPr bwMode="auto">
          <a:xfrm>
            <a:off x="4599305" y="2553970"/>
            <a:ext cx="398780" cy="414020"/>
          </a:xfrm>
          <a:custGeom>
            <a:avLst/>
            <a:gdLst>
              <a:gd name="T0" fmla="*/ 297562 w 444"/>
              <a:gd name="T1" fmla="*/ 403984 h 462"/>
              <a:gd name="T2" fmla="*/ 297562 w 444"/>
              <a:gd name="T3" fmla="*/ 403984 h 462"/>
              <a:gd name="T4" fmla="*/ 383951 w 444"/>
              <a:gd name="T5" fmla="*/ 308083 h 462"/>
              <a:gd name="T6" fmla="*/ 531532 w 444"/>
              <a:gd name="T7" fmla="*/ 85112 h 462"/>
              <a:gd name="T8" fmla="*/ 511135 w 444"/>
              <a:gd name="T9" fmla="*/ 63535 h 462"/>
              <a:gd name="T10" fmla="*/ 415147 w 444"/>
              <a:gd name="T11" fmla="*/ 63535 h 462"/>
              <a:gd name="T12" fmla="*/ 266366 w 444"/>
              <a:gd name="T13" fmla="*/ 0 h 462"/>
              <a:gd name="T14" fmla="*/ 117585 w 444"/>
              <a:gd name="T15" fmla="*/ 63535 h 462"/>
              <a:gd name="T16" fmla="*/ 21597 w 444"/>
              <a:gd name="T17" fmla="*/ 63535 h 462"/>
              <a:gd name="T18" fmla="*/ 0 w 444"/>
              <a:gd name="T19" fmla="*/ 85112 h 462"/>
              <a:gd name="T20" fmla="*/ 148781 w 444"/>
              <a:gd name="T21" fmla="*/ 308083 h 462"/>
              <a:gd name="T22" fmla="*/ 233970 w 444"/>
              <a:gd name="T23" fmla="*/ 403984 h 462"/>
              <a:gd name="T24" fmla="*/ 233970 w 444"/>
              <a:gd name="T25" fmla="*/ 445941 h 462"/>
              <a:gd name="T26" fmla="*/ 128384 w 444"/>
              <a:gd name="T27" fmla="*/ 498687 h 462"/>
              <a:gd name="T28" fmla="*/ 266366 w 444"/>
              <a:gd name="T29" fmla="*/ 552631 h 462"/>
              <a:gd name="T30" fmla="*/ 393550 w 444"/>
              <a:gd name="T31" fmla="*/ 498687 h 462"/>
              <a:gd name="T32" fmla="*/ 297562 w 444"/>
              <a:gd name="T33" fmla="*/ 445941 h 462"/>
              <a:gd name="T34" fmla="*/ 297562 w 444"/>
              <a:gd name="T35" fmla="*/ 403984 h 462"/>
              <a:gd name="T36" fmla="*/ 383951 w 444"/>
              <a:gd name="T37" fmla="*/ 254138 h 462"/>
              <a:gd name="T38" fmla="*/ 383951 w 444"/>
              <a:gd name="T39" fmla="*/ 254138 h 462"/>
              <a:gd name="T40" fmla="*/ 415147 w 444"/>
              <a:gd name="T41" fmla="*/ 106690 h 462"/>
              <a:gd name="T42" fmla="*/ 489538 w 444"/>
              <a:gd name="T43" fmla="*/ 106690 h 462"/>
              <a:gd name="T44" fmla="*/ 383951 w 444"/>
              <a:gd name="T45" fmla="*/ 254138 h 462"/>
              <a:gd name="T46" fmla="*/ 266366 w 444"/>
              <a:gd name="T47" fmla="*/ 43156 h 462"/>
              <a:gd name="T48" fmla="*/ 266366 w 444"/>
              <a:gd name="T49" fmla="*/ 43156 h 462"/>
              <a:gd name="T50" fmla="*/ 383951 w 444"/>
              <a:gd name="T51" fmla="*/ 85112 h 462"/>
              <a:gd name="T52" fmla="*/ 266366 w 444"/>
              <a:gd name="T53" fmla="*/ 137858 h 462"/>
              <a:gd name="T54" fmla="*/ 148781 w 444"/>
              <a:gd name="T55" fmla="*/ 85112 h 462"/>
              <a:gd name="T56" fmla="*/ 266366 w 444"/>
              <a:gd name="T57" fmla="*/ 43156 h 462"/>
              <a:gd name="T58" fmla="*/ 43194 w 444"/>
              <a:gd name="T59" fmla="*/ 106690 h 462"/>
              <a:gd name="T60" fmla="*/ 43194 w 444"/>
              <a:gd name="T61" fmla="*/ 106690 h 462"/>
              <a:gd name="T62" fmla="*/ 117585 w 444"/>
              <a:gd name="T63" fmla="*/ 106690 h 462"/>
              <a:gd name="T64" fmla="*/ 148781 w 444"/>
              <a:gd name="T65" fmla="*/ 254138 h 462"/>
              <a:gd name="T66" fmla="*/ 43194 w 444"/>
              <a:gd name="T67" fmla="*/ 106690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7" name="Freeform 101"/>
          <p:cNvSpPr/>
          <p:nvPr/>
        </p:nvSpPr>
        <p:spPr bwMode="auto">
          <a:xfrm>
            <a:off x="9763125" y="2588895"/>
            <a:ext cx="445770" cy="343535"/>
          </a:xfrm>
          <a:custGeom>
            <a:avLst/>
            <a:gdLst>
              <a:gd name="T0" fmla="*/ 95940 w 497"/>
              <a:gd name="T1" fmla="*/ 297916 h 382"/>
              <a:gd name="T2" fmla="*/ 95940 w 497"/>
              <a:gd name="T3" fmla="*/ 297916 h 382"/>
              <a:gd name="T4" fmla="*/ 190681 w 497"/>
              <a:gd name="T5" fmla="*/ 394018 h 382"/>
              <a:gd name="T6" fmla="*/ 297414 w 497"/>
              <a:gd name="T7" fmla="*/ 457686 h 382"/>
              <a:gd name="T8" fmla="*/ 404147 w 497"/>
              <a:gd name="T9" fmla="*/ 404830 h 382"/>
              <a:gd name="T10" fmla="*/ 467707 w 497"/>
              <a:gd name="T11" fmla="*/ 309929 h 382"/>
              <a:gd name="T12" fmla="*/ 297414 w 497"/>
              <a:gd name="T13" fmla="*/ 394018 h 382"/>
              <a:gd name="T14" fmla="*/ 95940 w 497"/>
              <a:gd name="T15" fmla="*/ 297916 h 382"/>
              <a:gd name="T16" fmla="*/ 584035 w 497"/>
              <a:gd name="T17" fmla="*/ 148958 h 382"/>
              <a:gd name="T18" fmla="*/ 584035 w 497"/>
              <a:gd name="T19" fmla="*/ 148958 h 382"/>
              <a:gd name="T20" fmla="*/ 328594 w 497"/>
              <a:gd name="T21" fmla="*/ 10811 h 382"/>
              <a:gd name="T22" fmla="*/ 265034 w 497"/>
              <a:gd name="T23" fmla="*/ 10811 h 382"/>
              <a:gd name="T24" fmla="*/ 10793 w 497"/>
              <a:gd name="T25" fmla="*/ 148958 h 382"/>
              <a:gd name="T26" fmla="*/ 10793 w 497"/>
              <a:gd name="T27" fmla="*/ 192204 h 382"/>
              <a:gd name="T28" fmla="*/ 265034 w 497"/>
              <a:gd name="T29" fmla="*/ 330351 h 382"/>
              <a:gd name="T30" fmla="*/ 328594 w 497"/>
              <a:gd name="T31" fmla="*/ 330351 h 382"/>
              <a:gd name="T32" fmla="*/ 489294 w 497"/>
              <a:gd name="T33" fmla="*/ 234249 h 382"/>
              <a:gd name="T34" fmla="*/ 319000 w 497"/>
              <a:gd name="T35" fmla="*/ 192204 h 382"/>
              <a:gd name="T36" fmla="*/ 297414 w 497"/>
              <a:gd name="T37" fmla="*/ 201814 h 382"/>
              <a:gd name="T38" fmla="*/ 243448 w 497"/>
              <a:gd name="T39" fmla="*/ 159770 h 382"/>
              <a:gd name="T40" fmla="*/ 297414 w 497"/>
              <a:gd name="T41" fmla="*/ 128536 h 382"/>
              <a:gd name="T42" fmla="*/ 351380 w 497"/>
              <a:gd name="T43" fmla="*/ 148958 h 382"/>
              <a:gd name="T44" fmla="*/ 531268 w 497"/>
              <a:gd name="T45" fmla="*/ 212626 h 382"/>
              <a:gd name="T46" fmla="*/ 584035 w 497"/>
              <a:gd name="T47" fmla="*/ 192204 h 382"/>
              <a:gd name="T48" fmla="*/ 584035 w 497"/>
              <a:gd name="T49" fmla="*/ 148958 h 382"/>
              <a:gd name="T50" fmla="*/ 509681 w 497"/>
              <a:gd name="T51" fmla="*/ 415641 h 382"/>
              <a:gd name="T52" fmla="*/ 509681 w 497"/>
              <a:gd name="T53" fmla="*/ 415641 h 382"/>
              <a:gd name="T54" fmla="*/ 552854 w 497"/>
              <a:gd name="T55" fmla="*/ 404830 h 382"/>
              <a:gd name="T56" fmla="*/ 531268 w 497"/>
              <a:gd name="T57" fmla="*/ 212626 h 382"/>
              <a:gd name="T58" fmla="*/ 489294 w 497"/>
              <a:gd name="T59" fmla="*/ 234249 h 382"/>
              <a:gd name="T60" fmla="*/ 509681 w 497"/>
              <a:gd name="T61" fmla="*/ 415641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28" name="Freeform 102"/>
          <p:cNvSpPr/>
          <p:nvPr/>
        </p:nvSpPr>
        <p:spPr bwMode="auto">
          <a:xfrm>
            <a:off x="1983105" y="2534920"/>
            <a:ext cx="445770" cy="398145"/>
          </a:xfrm>
          <a:custGeom>
            <a:avLst/>
            <a:gdLst>
              <a:gd name="T0" fmla="*/ 95748 w 498"/>
              <a:gd name="T1" fmla="*/ 180770 h 445"/>
              <a:gd name="T2" fmla="*/ 95748 w 498"/>
              <a:gd name="T3" fmla="*/ 180770 h 445"/>
              <a:gd name="T4" fmla="*/ 169953 w 498"/>
              <a:gd name="T5" fmla="*/ 202318 h 445"/>
              <a:gd name="T6" fmla="*/ 180724 w 498"/>
              <a:gd name="T7" fmla="*/ 202318 h 445"/>
              <a:gd name="T8" fmla="*/ 233386 w 498"/>
              <a:gd name="T9" fmla="*/ 160418 h 445"/>
              <a:gd name="T10" fmla="*/ 233386 w 498"/>
              <a:gd name="T11" fmla="*/ 149644 h 445"/>
              <a:gd name="T12" fmla="*/ 213039 w 498"/>
              <a:gd name="T13" fmla="*/ 128095 h 445"/>
              <a:gd name="T14" fmla="*/ 329134 w 498"/>
              <a:gd name="T15" fmla="*/ 11972 h 445"/>
              <a:gd name="T16" fmla="*/ 233386 w 498"/>
              <a:gd name="T17" fmla="*/ 0 h 445"/>
              <a:gd name="T18" fmla="*/ 128063 w 498"/>
              <a:gd name="T19" fmla="*/ 64646 h 445"/>
              <a:gd name="T20" fmla="*/ 86173 w 498"/>
              <a:gd name="T21" fmla="*/ 96969 h 445"/>
              <a:gd name="T22" fmla="*/ 63433 w 498"/>
              <a:gd name="T23" fmla="*/ 138869 h 445"/>
              <a:gd name="T24" fmla="*/ 21543 w 498"/>
              <a:gd name="T25" fmla="*/ 149644 h 445"/>
              <a:gd name="T26" fmla="*/ 0 w 498"/>
              <a:gd name="T27" fmla="*/ 171193 h 445"/>
              <a:gd name="T28" fmla="*/ 0 w 498"/>
              <a:gd name="T29" fmla="*/ 180770 h 445"/>
              <a:gd name="T30" fmla="*/ 43087 w 498"/>
              <a:gd name="T31" fmla="*/ 223867 h 445"/>
              <a:gd name="T32" fmla="*/ 63433 w 498"/>
              <a:gd name="T33" fmla="*/ 234642 h 445"/>
              <a:gd name="T34" fmla="*/ 86173 w 498"/>
              <a:gd name="T35" fmla="*/ 213093 h 445"/>
              <a:gd name="T36" fmla="*/ 95748 w 498"/>
              <a:gd name="T37" fmla="*/ 180770 h 445"/>
              <a:gd name="T38" fmla="*/ 265701 w 498"/>
              <a:gd name="T39" fmla="*/ 191544 h 445"/>
              <a:gd name="T40" fmla="*/ 265701 w 498"/>
              <a:gd name="T41" fmla="*/ 191544 h 445"/>
              <a:gd name="T42" fmla="*/ 254929 w 498"/>
              <a:gd name="T43" fmla="*/ 191544 h 445"/>
              <a:gd name="T44" fmla="*/ 213039 w 498"/>
              <a:gd name="T45" fmla="*/ 223867 h 445"/>
              <a:gd name="T46" fmla="*/ 202268 w 498"/>
              <a:gd name="T47" fmla="*/ 244219 h 445"/>
              <a:gd name="T48" fmla="*/ 456000 w 498"/>
              <a:gd name="T49" fmla="*/ 520760 h 445"/>
              <a:gd name="T50" fmla="*/ 477543 w 498"/>
              <a:gd name="T51" fmla="*/ 520760 h 445"/>
              <a:gd name="T52" fmla="*/ 509858 w 498"/>
              <a:gd name="T53" fmla="*/ 499212 h 445"/>
              <a:gd name="T54" fmla="*/ 509858 w 498"/>
              <a:gd name="T55" fmla="*/ 478860 h 445"/>
              <a:gd name="T56" fmla="*/ 265701 w 498"/>
              <a:gd name="T57" fmla="*/ 191544 h 445"/>
              <a:gd name="T58" fmla="*/ 594834 w 498"/>
              <a:gd name="T59" fmla="*/ 75420 h 445"/>
              <a:gd name="T60" fmla="*/ 594834 w 498"/>
              <a:gd name="T61" fmla="*/ 75420 h 445"/>
              <a:gd name="T62" fmla="*/ 573291 w 498"/>
              <a:gd name="T63" fmla="*/ 64646 h 445"/>
              <a:gd name="T64" fmla="*/ 551748 w 498"/>
              <a:gd name="T65" fmla="*/ 106546 h 445"/>
              <a:gd name="T66" fmla="*/ 488315 w 498"/>
              <a:gd name="T67" fmla="*/ 128095 h 445"/>
              <a:gd name="T68" fmla="*/ 477543 w 498"/>
              <a:gd name="T69" fmla="*/ 75420 h 445"/>
              <a:gd name="T70" fmla="*/ 499086 w 498"/>
              <a:gd name="T71" fmla="*/ 22746 h 445"/>
              <a:gd name="T72" fmla="*/ 488315 w 498"/>
              <a:gd name="T73" fmla="*/ 11972 h 445"/>
              <a:gd name="T74" fmla="*/ 403338 w 498"/>
              <a:gd name="T75" fmla="*/ 86195 h 445"/>
              <a:gd name="T76" fmla="*/ 381795 w 498"/>
              <a:gd name="T77" fmla="*/ 180770 h 445"/>
              <a:gd name="T78" fmla="*/ 339905 w 498"/>
              <a:gd name="T79" fmla="*/ 223867 h 445"/>
              <a:gd name="T80" fmla="*/ 381795 w 498"/>
              <a:gd name="T81" fmla="*/ 276542 h 445"/>
              <a:gd name="T82" fmla="*/ 435653 w 498"/>
              <a:gd name="T83" fmla="*/ 223867 h 445"/>
              <a:gd name="T84" fmla="*/ 488315 w 498"/>
              <a:gd name="T85" fmla="*/ 213093 h 445"/>
              <a:gd name="T86" fmla="*/ 584063 w 498"/>
              <a:gd name="T87" fmla="*/ 171193 h 445"/>
              <a:gd name="T88" fmla="*/ 594834 w 498"/>
              <a:gd name="T89" fmla="*/ 75420 h 445"/>
              <a:gd name="T90" fmla="*/ 86173 w 498"/>
              <a:gd name="T91" fmla="*/ 478860 h 445"/>
              <a:gd name="T92" fmla="*/ 86173 w 498"/>
              <a:gd name="T93" fmla="*/ 478860 h 445"/>
              <a:gd name="T94" fmla="*/ 86173 w 498"/>
              <a:gd name="T95" fmla="*/ 499212 h 445"/>
              <a:gd name="T96" fmla="*/ 106520 w 498"/>
              <a:gd name="T97" fmla="*/ 531535 h 445"/>
              <a:gd name="T98" fmla="*/ 128063 w 498"/>
              <a:gd name="T99" fmla="*/ 520760 h 445"/>
              <a:gd name="T100" fmla="*/ 276472 w 498"/>
              <a:gd name="T101" fmla="*/ 383088 h 445"/>
              <a:gd name="T102" fmla="*/ 233386 w 498"/>
              <a:gd name="T103" fmla="*/ 329216 h 445"/>
              <a:gd name="T104" fmla="*/ 86173 w 498"/>
              <a:gd name="T105" fmla="*/ 47886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261" name="Freeform 154"/>
          <p:cNvSpPr/>
          <p:nvPr/>
        </p:nvSpPr>
        <p:spPr bwMode="auto">
          <a:xfrm>
            <a:off x="7233285" y="2534920"/>
            <a:ext cx="318770" cy="433070"/>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charset="0"/>
              <a:ea typeface="宋体" charset="-122"/>
            </a:endParaRPr>
          </a:p>
        </p:txBody>
      </p:sp>
      <p:sp>
        <p:nvSpPr>
          <p:cNvPr id="51" name="文本框 50"/>
          <p:cNvSpPr txBox="1"/>
          <p:nvPr/>
        </p:nvSpPr>
        <p:spPr>
          <a:xfrm>
            <a:off x="173101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8" name="文本框 47"/>
          <p:cNvSpPr txBox="1"/>
          <p:nvPr/>
        </p:nvSpPr>
        <p:spPr>
          <a:xfrm>
            <a:off x="4323715"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49" name="文本框 48"/>
          <p:cNvSpPr txBox="1"/>
          <p:nvPr/>
        </p:nvSpPr>
        <p:spPr>
          <a:xfrm>
            <a:off x="3936365"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55" name="文本框 54"/>
          <p:cNvSpPr txBox="1"/>
          <p:nvPr/>
        </p:nvSpPr>
        <p:spPr>
          <a:xfrm>
            <a:off x="9511030" y="3068493"/>
            <a:ext cx="950595" cy="368300"/>
          </a:xfrm>
          <a:prstGeom prst="rect">
            <a:avLst/>
          </a:prstGeom>
          <a:noFill/>
        </p:spPr>
        <p:txBody>
          <a:bodyPr wrap="none" rtlCol="0">
            <a:spAutoFit/>
          </a:bodyPr>
          <a:lstStyle/>
          <a:p>
            <a:pPr algn="l" fontAlgn="auto">
              <a:lnSpc>
                <a:spcPct val="150000"/>
              </a:lnSpc>
            </a:pPr>
            <a:r>
              <a:rPr lang="en-US" altLang="zh-CN" sz="1200" noProof="0" dirty="0">
                <a:ln>
                  <a:noFill/>
                </a:ln>
                <a:solidFill>
                  <a:schemeClr val="bg1"/>
                </a:solidFill>
                <a:uLnTx/>
                <a:uFillTx/>
                <a:latin typeface="+mn-ea"/>
                <a:sym typeface="+mn-ea"/>
              </a:rPr>
              <a:t>KEYWORD</a:t>
            </a:r>
          </a:p>
        </p:txBody>
      </p:sp>
      <p:sp>
        <p:nvSpPr>
          <p:cNvPr id="56" name="文本框 55"/>
          <p:cNvSpPr txBox="1"/>
          <p:nvPr/>
        </p:nvSpPr>
        <p:spPr>
          <a:xfrm>
            <a:off x="9123680" y="3436620"/>
            <a:ext cx="1725295" cy="16300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r>
              <a:rPr lang="zh-CN" altLang="en-US" sz="500" dirty="0">
                <a:solidFill>
                  <a:schemeClr val="bg1"/>
                </a:solidFill>
                <a:latin typeface="+mn-ea"/>
                <a:sym typeface="Arial" charset="0"/>
              </a:rPr>
              <a:t>Click here to enter your text</a:t>
            </a:r>
            <a:r>
              <a:rPr lang="en-US" altLang="zh-CN" sz="500" dirty="0">
                <a:solidFill>
                  <a:schemeClr val="bg1"/>
                </a:solidFill>
                <a:latin typeface="+mn-ea"/>
                <a:sym typeface="Arial" charset="0"/>
              </a:rPr>
              <a:t>.</a:t>
            </a:r>
            <a:endParaRPr lang="en-US" altLang="zh-CN" sz="500" kern="0" noProof="0" dirty="0">
              <a:ln>
                <a:noFill/>
              </a:ln>
              <a:solidFill>
                <a:schemeClr val="bg1"/>
              </a:solidFill>
              <a:uLnTx/>
              <a:uFillTx/>
              <a:latin typeface="+mn-ea"/>
              <a:sym typeface="Arial" charset="0"/>
            </a:endParaRPr>
          </a:p>
        </p:txBody>
      </p:sp>
      <p:sp>
        <p:nvSpPr>
          <p:cNvPr id="2" name="文本框 1"/>
          <p:cNvSpPr txBox="1"/>
          <p:nvPr/>
        </p:nvSpPr>
        <p:spPr>
          <a:xfrm>
            <a:off x="735903" y="4784577"/>
            <a:ext cx="10864215" cy="1911645"/>
          </a:xfrm>
          <a:prstGeom prst="rect">
            <a:avLst/>
          </a:prstGeom>
          <a:noFill/>
        </p:spPr>
        <p:txBody>
          <a:bodyPr wrap="square" rtlCol="0">
            <a:noAutofit/>
          </a:bodyPr>
          <a:lstStyle/>
          <a:p>
            <a:r>
              <a:rPr lang="zh-CN" altLang="en-US" sz="2400" b="0" i="0" dirty="0">
                <a:effectLst/>
                <a:highlight>
                  <a:srgbClr val="FFFFFF"/>
                </a:highlight>
                <a:latin typeface="+mn-ea"/>
              </a:rPr>
              <a:t>使用</a:t>
            </a:r>
            <a:r>
              <a:rPr lang="en-US" altLang="zh-CN" sz="2400" b="0" i="0" dirty="0">
                <a:effectLst/>
                <a:highlight>
                  <a:srgbClr val="FFFFFF"/>
                </a:highlight>
                <a:latin typeface="+mn-ea"/>
              </a:rPr>
              <a:t>USRP</a:t>
            </a:r>
            <a:r>
              <a:rPr lang="zh-CN" altLang="en-US" sz="2400" b="0" i="0" dirty="0">
                <a:effectLst/>
                <a:highlight>
                  <a:srgbClr val="FFFFFF"/>
                </a:highlight>
                <a:latin typeface="+mn-ea"/>
              </a:rPr>
              <a:t>设备，包括一个发射器和三个不同位置及接收模式的接收器，在实验室环境中按照</a:t>
            </a:r>
            <a:r>
              <a:rPr lang="en-US" altLang="zh-CN" sz="2400" b="0" i="0" dirty="0">
                <a:effectLst/>
                <a:highlight>
                  <a:srgbClr val="FFFFFF"/>
                </a:highlight>
                <a:latin typeface="+mn-ea"/>
              </a:rPr>
              <a:t>LTE</a:t>
            </a:r>
            <a:r>
              <a:rPr lang="zh-CN" altLang="en-US" sz="2400" b="0" i="0" dirty="0">
                <a:effectLst/>
                <a:highlight>
                  <a:srgbClr val="FFFFFF"/>
                </a:highlight>
                <a:latin typeface="+mn-ea"/>
              </a:rPr>
              <a:t>标准收集多源异构射频信号，为后续模块提供多源异构的信号数据。</a:t>
            </a:r>
          </a:p>
        </p:txBody>
      </p:sp>
      <p:pic>
        <p:nvPicPr>
          <p:cNvPr id="5" name="图片 4">
            <a:extLst>
              <a:ext uri="{FF2B5EF4-FFF2-40B4-BE49-F238E27FC236}">
                <a16:creationId xmlns:a16="http://schemas.microsoft.com/office/drawing/2014/main" id="{1C936A6F-2002-C9C2-B4DB-55E3E52F0598}"/>
              </a:ext>
            </a:extLst>
          </p:cNvPr>
          <p:cNvPicPr>
            <a:picLocks noChangeAspect="1"/>
          </p:cNvPicPr>
          <p:nvPr/>
        </p:nvPicPr>
        <p:blipFill>
          <a:blip r:embed="rId4"/>
          <a:stretch>
            <a:fillRect/>
          </a:stretch>
        </p:blipFill>
        <p:spPr>
          <a:xfrm>
            <a:off x="653406" y="1349706"/>
            <a:ext cx="5370585" cy="3437573"/>
          </a:xfrm>
          <a:prstGeom prst="rect">
            <a:avLst/>
          </a:prstGeom>
        </p:spPr>
      </p:pic>
      <p:pic>
        <p:nvPicPr>
          <p:cNvPr id="7" name="图片 6">
            <a:extLst>
              <a:ext uri="{FF2B5EF4-FFF2-40B4-BE49-F238E27FC236}">
                <a16:creationId xmlns:a16="http://schemas.microsoft.com/office/drawing/2014/main" id="{C9A6EC47-40CC-1B95-608A-72D3E0733A4F}"/>
              </a:ext>
            </a:extLst>
          </p:cNvPr>
          <p:cNvPicPr>
            <a:picLocks noChangeAspect="1"/>
          </p:cNvPicPr>
          <p:nvPr/>
        </p:nvPicPr>
        <p:blipFill>
          <a:blip r:embed="rId5"/>
          <a:stretch>
            <a:fillRect/>
          </a:stretch>
        </p:blipFill>
        <p:spPr>
          <a:xfrm>
            <a:off x="5902960" y="1970652"/>
            <a:ext cx="5590955" cy="2195682"/>
          </a:xfrm>
          <a:prstGeom prst="rect">
            <a:avLst/>
          </a:prstGeom>
        </p:spPr>
      </p:pic>
    </p:spTree>
    <p:custDataLst>
      <p:tags r:id="rId1"/>
    </p:custDataLst>
    <p:extLst>
      <p:ext uri="{BB962C8B-B14F-4D97-AF65-F5344CB8AC3E}">
        <p14:creationId xmlns:p14="http://schemas.microsoft.com/office/powerpoint/2010/main" val="227349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445.715905511811,&quot;left&quot;:21.6,&quot;top&quot;:81.4,&quot;width&quot;:1079.407874015748}"/>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445.715905511811,&quot;left&quot;:21.6,&quot;top&quot;:81.4,&quot;width&quot;:1079.407874015748}"/>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445.715905511811,&quot;left&quot;:21.6,&quot;top&quot;:81.4,&quot;width&quot;:1079.407874015748}"/>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DIAGRAM_VIRTUALLY_FRAME" val="{&quot;height&quot;:445.715905511811,&quot;left&quot;:21.6,&quot;top&quot;:81.4,&quot;width&quot;:1079.407874015748}"/>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2007</Words>
  <Application>Microsoft Office PowerPoint</Application>
  <PresentationFormat>宽屏</PresentationFormat>
  <Paragraphs>90</Paragraphs>
  <Slides>18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微软雅黑</vt:lpstr>
      <vt:lpstr>Times New Roman</vt:lpstr>
      <vt:lpstr>Impact</vt:lpstr>
      <vt:lpstr>Abadi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继元 冯</cp:lastModifiedBy>
  <cp:revision>180</cp:revision>
  <dcterms:created xsi:type="dcterms:W3CDTF">1900-01-01T00:00:00Z</dcterms:created>
  <dcterms:modified xsi:type="dcterms:W3CDTF">2024-08-12T09:43:00Z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vt:lpwstr>
  </property>
  <property fmtid="{D5CDD505-2E9C-101B-9397-08002B2CF9AE}" pid="3" name="KSOTemplateUUID">
    <vt:lpwstr>v1.0_mb_rqefjzPmq5XkWj9ztLYjbg==</vt:lpwstr>
  </property>
  <property fmtid="{D5CDD505-2E9C-101B-9397-08002B2CF9AE}" pid="4" name="ICV">
    <vt:lpwstr>79DA99B7645B4E498784279EF143F063_12</vt:lpwstr>
  </property>
</Properties>
</file>