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81263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4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23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41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50485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1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4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7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48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432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237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70F12E4-5868-4B7D-BADC-50694B1FEB68}" type="datetimeFigureOut">
              <a:rPr lang="zh-CN" altLang="en-US" smtClean="0"/>
              <a:t>2023/3/26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F3BE14E-F11A-4BB2-AEFB-62523CDE68E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284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D19ED-3EB7-8AEC-D877-A62E6EAF22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读论文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8B26BB-E10D-6536-7E25-D97193652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李玮峰</a:t>
            </a:r>
          </a:p>
        </p:txBody>
      </p:sp>
    </p:spTree>
    <p:extLst>
      <p:ext uri="{BB962C8B-B14F-4D97-AF65-F5344CB8AC3E}">
        <p14:creationId xmlns:p14="http://schemas.microsoft.com/office/powerpoint/2010/main" val="2735925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E9107-58FB-0486-415B-A512A63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其他性能比较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996BE4-31B6-1BA1-372A-2B21653D7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736210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最后作者比较了一下参数量以及实时检测的帧数。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D292C9-6A37-5191-3257-E8A88BDC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173" y="1428750"/>
            <a:ext cx="7731629" cy="410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6F3B7-963C-0149-A91C-0D1AC8CC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5C274-6DDE-A6BB-9FEB-06FDC865A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检测方法大同小异，都是靠关键点的回归。不过本文先检测飞船的位置，然后才回归关键点。</a:t>
            </a:r>
            <a:endParaRPr lang="en-US" altLang="zh-CN" dirty="0"/>
          </a:p>
          <a:p>
            <a:r>
              <a:rPr lang="zh-CN" altLang="en-US" dirty="0"/>
              <a:t>姿态估计方法也大同小异，我是靠三维重建，本文是靠列参数方程，并迭代解方程。</a:t>
            </a:r>
            <a:endParaRPr lang="en-US" altLang="zh-CN" dirty="0"/>
          </a:p>
          <a:p>
            <a:r>
              <a:rPr lang="zh-CN" altLang="en-US" dirty="0"/>
              <a:t>工作量很大，使用了很多网络做对比。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378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4860A-1CFC-D701-AFA7-174EE235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i="0" u="none" strike="noStrike" baseline="0" dirty="0">
                <a:solidFill>
                  <a:srgbClr val="00B0F0"/>
                </a:solidFill>
                <a:latin typeface="ZapfHumanist601BT-Roman"/>
              </a:rPr>
              <a:t>Neural Network-Based Pose Estimation for Noncooperative Spacecraft Rendezvous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84D91F-0DBB-4877-8593-CECEA4A57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943993"/>
            <a:ext cx="9601200" cy="3581400"/>
          </a:xfrm>
        </p:spPr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2D</a:t>
            </a:r>
            <a:r>
              <a:rPr lang="zh-CN" altLang="en-US" dirty="0"/>
              <a:t>图像经过网络训练后输出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8889F0-E090-A09B-AEA6-C6F5B9A5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12" y="1726495"/>
            <a:ext cx="7264775" cy="39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56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7902-1244-234E-8A21-E69BAA79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37363-899C-0BDA-92C1-A22BEDA15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726783"/>
            <a:ext cx="9601200" cy="3581400"/>
          </a:xfrm>
        </p:spPr>
        <p:txBody>
          <a:bodyPr/>
          <a:lstStyle/>
          <a:p>
            <a:r>
              <a:rPr lang="zh-CN" altLang="en-US" dirty="0"/>
              <a:t>和上一篇论文的网络类似，都是一个</a:t>
            </a:r>
            <a:r>
              <a:rPr lang="en-US" altLang="zh-CN" dirty="0"/>
              <a:t>backbone</a:t>
            </a:r>
            <a:r>
              <a:rPr lang="zh-CN" altLang="en-US" dirty="0"/>
              <a:t>和多个分支网络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B533E3-8570-EAE8-2449-792A3027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825" y="1720759"/>
            <a:ext cx="6768442" cy="362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76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EEF0D-6A32-D50A-9698-CDAFC5D4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姿态估计部分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151C6-E51C-B3FD-D0F8-FAF3FB49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62833"/>
            <a:ext cx="9601200" cy="3581400"/>
          </a:xfrm>
        </p:spPr>
        <p:txBody>
          <a:bodyPr/>
          <a:lstStyle/>
          <a:p>
            <a:r>
              <a:rPr lang="zh-CN" altLang="en-US" dirty="0"/>
              <a:t>找出关键点与包围盒的位置，并迭代拟合，求解飞船投影在</a:t>
            </a:r>
            <a:r>
              <a:rPr lang="en-US" altLang="zh-CN" dirty="0"/>
              <a:t>2D</a:t>
            </a:r>
            <a:r>
              <a:rPr lang="zh-CN" altLang="en-US" dirty="0"/>
              <a:t>平面上的长度。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EB1F39-34AC-F02A-86EA-331A1EB24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2" y="1759796"/>
            <a:ext cx="3779268" cy="2973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3006AD-01F3-22C8-44B2-B234157C0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9796"/>
            <a:ext cx="5274297" cy="296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15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607F-5F07-79E4-17BC-9986C466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BB5AB-26E2-A2E4-96BF-58FBEF776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000161"/>
            <a:ext cx="9601200" cy="35814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1EB6EF-2D8C-A502-3FF6-3F7AD2A99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23" y="1428750"/>
            <a:ext cx="8931377" cy="43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99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E0EA3-45CD-5824-E7C4-9F5BD00A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A628F-BC01-0230-C0BE-19384B8E3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172200"/>
            <a:ext cx="9601200" cy="35814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621073-AABF-C28E-3165-F3DB0D8E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503" y="2323482"/>
            <a:ext cx="9728821" cy="290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2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DCC14-F46A-7AC9-8E0C-B821230F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B0F0"/>
                </a:solidFill>
                <a:latin typeface="FormataOTFCond-Md"/>
              </a:rPr>
              <a:t>Fast and Accurate Spacecraft Pose Estimation From Single Shot Space Imagery Using Box Reliability and </a:t>
            </a:r>
            <a:r>
              <a:rPr lang="en-US" altLang="zh-CN" sz="2400" b="1" i="0" u="none" strike="noStrike" baseline="0" dirty="0" err="1">
                <a:solidFill>
                  <a:srgbClr val="00B0F0"/>
                </a:solidFill>
                <a:latin typeface="FormataOTFCond-Md"/>
              </a:rPr>
              <a:t>Keypoints</a:t>
            </a:r>
            <a:r>
              <a:rPr lang="en-US" altLang="zh-CN" sz="2400" b="1" dirty="0">
                <a:solidFill>
                  <a:srgbClr val="00B0F0"/>
                </a:solidFill>
                <a:latin typeface="FormataOTFCond-Md"/>
              </a:rPr>
              <a:t> </a:t>
            </a:r>
            <a:r>
              <a:rPr lang="en-US" altLang="zh-CN" sz="2400" b="1" i="0" u="none" strike="noStrike" baseline="0" dirty="0">
                <a:solidFill>
                  <a:srgbClr val="00B0F0"/>
                </a:solidFill>
                <a:latin typeface="FormataOTFCond-Md"/>
              </a:rPr>
              <a:t>Existence Judgments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2474B-9713-EE8C-190B-24B377D6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15462"/>
            <a:ext cx="9601200" cy="3581400"/>
          </a:xfrm>
        </p:spPr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YOLOv3</a:t>
            </a:r>
            <a:r>
              <a:rPr lang="zh-CN" altLang="en-US" dirty="0"/>
              <a:t>设计的目标检测网络，检测目标。并设计了两种模型分别预测包围盒形状，并检测关键点存在的概率，最后输出到几何优化器中估计姿态。</a:t>
            </a:r>
            <a:r>
              <a:rPr lang="en-US" altLang="zh-CN" sz="1800" b="0" i="0" u="none" strike="noStrike" baseline="0" dirty="0">
                <a:latin typeface="TimesLTStd-Roman"/>
              </a:rPr>
              <a:t>6DOF (6 Degree of Freedom)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C206594-86D3-52FB-1356-C0E1A7A1E6CB}"/>
              </a:ext>
            </a:extLst>
          </p:cNvPr>
          <p:cNvSpPr/>
          <p:nvPr/>
        </p:nvSpPr>
        <p:spPr>
          <a:xfrm>
            <a:off x="1572704" y="2694218"/>
            <a:ext cx="1913641" cy="8201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YOLO-Liked CNN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63DFC9F-2262-D68E-149A-BE34C884D8F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86345" y="3104284"/>
            <a:ext cx="1740819" cy="2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C65845C-D8C6-7604-7C38-BB2D066D35C0}"/>
              </a:ext>
            </a:extLst>
          </p:cNvPr>
          <p:cNvSpPr txBox="1"/>
          <p:nvPr/>
        </p:nvSpPr>
        <p:spPr>
          <a:xfrm>
            <a:off x="3486345" y="2574107"/>
            <a:ext cx="164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检测目标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D50799-6FB1-23EE-D1BA-19CB7E9ADB89}"/>
              </a:ext>
            </a:extLst>
          </p:cNvPr>
          <p:cNvSpPr txBox="1"/>
          <p:nvPr/>
        </p:nvSpPr>
        <p:spPr>
          <a:xfrm>
            <a:off x="3486345" y="3212977"/>
            <a:ext cx="1470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2D</a:t>
            </a:r>
            <a:r>
              <a:rPr lang="zh-CN" altLang="en-US" dirty="0"/>
              <a:t>信息重建</a:t>
            </a:r>
            <a:r>
              <a:rPr lang="en-US" altLang="zh-CN" dirty="0"/>
              <a:t>3D</a:t>
            </a:r>
            <a:r>
              <a:rPr lang="zh-CN" altLang="en-US" dirty="0"/>
              <a:t>模型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C536B19-B536-3FBB-5FC6-A08FE1B238F8}"/>
              </a:ext>
            </a:extLst>
          </p:cNvPr>
          <p:cNvSpPr/>
          <p:nvPr/>
        </p:nvSpPr>
        <p:spPr>
          <a:xfrm>
            <a:off x="5227164" y="2384821"/>
            <a:ext cx="2083325" cy="1485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飞船检测</a:t>
            </a:r>
            <a:endParaRPr lang="en-US" altLang="zh-CN" dirty="0"/>
          </a:p>
          <a:p>
            <a:pPr algn="ctr"/>
            <a:r>
              <a:rPr lang="zh-CN" altLang="en-US" dirty="0"/>
              <a:t>关键点回归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9D3EBA5-5E6E-9362-1CEA-FDD04B6EC06C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310489" y="3104284"/>
            <a:ext cx="1662257" cy="2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9849410-C890-E3A4-5773-6467222A4272}"/>
              </a:ext>
            </a:extLst>
          </p:cNvPr>
          <p:cNvSpPr/>
          <p:nvPr/>
        </p:nvSpPr>
        <p:spPr>
          <a:xfrm>
            <a:off x="8972746" y="2635931"/>
            <a:ext cx="1847654" cy="1025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几何优化器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F7AB65-DDBC-472D-C1AB-43195E43DA7E}"/>
              </a:ext>
            </a:extLst>
          </p:cNvPr>
          <p:cNvSpPr txBox="1"/>
          <p:nvPr/>
        </p:nvSpPr>
        <p:spPr>
          <a:xfrm>
            <a:off x="7739408" y="2271309"/>
            <a:ext cx="9898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预测包围盒形状，检测关键点存在的概率</a:t>
            </a:r>
          </a:p>
        </p:txBody>
      </p:sp>
    </p:spTree>
    <p:extLst>
      <p:ext uri="{BB962C8B-B14F-4D97-AF65-F5344CB8AC3E}">
        <p14:creationId xmlns:p14="http://schemas.microsoft.com/office/powerpoint/2010/main" val="341966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76A36-1F52-A0CC-5073-383ABC56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YOLOv3</a:t>
            </a:r>
            <a:r>
              <a:rPr lang="zh-CN" altLang="en-US" dirty="0"/>
              <a:t>的目标检测</a:t>
            </a:r>
            <a:r>
              <a:rPr lang="en-US" altLang="zh-CN" dirty="0"/>
              <a:t>\</a:t>
            </a:r>
            <a:r>
              <a:rPr lang="zh-CN" altLang="en-US" dirty="0"/>
              <a:t>关键点回归网络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83A6DA-1DA6-B0F8-5177-9DE9AE03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416" y="5208310"/>
            <a:ext cx="9601200" cy="3581400"/>
          </a:xfrm>
        </p:spPr>
        <p:txBody>
          <a:bodyPr/>
          <a:lstStyle/>
          <a:p>
            <a:r>
              <a:rPr lang="zh-CN" altLang="en-US" dirty="0"/>
              <a:t>该网络的最大特点是将目标检测与关键点回归结合到了一起，先检测目标再回归关键点。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ECBB5D-38E8-5DA9-966E-9DFDC23CA4D0}"/>
              </a:ext>
            </a:extLst>
          </p:cNvPr>
          <p:cNvSpPr/>
          <p:nvPr/>
        </p:nvSpPr>
        <p:spPr>
          <a:xfrm>
            <a:off x="1498861" y="2485141"/>
            <a:ext cx="1480008" cy="1027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Backbone</a:t>
            </a:r>
          </a:p>
          <a:p>
            <a:pPr algn="ctr"/>
            <a:r>
              <a:rPr lang="en-US" altLang="zh-CN" dirty="0"/>
              <a:t>YOLOv3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6FECE0-8C6E-1360-4237-6F62690B1AFA}"/>
              </a:ext>
            </a:extLst>
          </p:cNvPr>
          <p:cNvSpPr/>
          <p:nvPr/>
        </p:nvSpPr>
        <p:spPr>
          <a:xfrm>
            <a:off x="3744012" y="2485141"/>
            <a:ext cx="1480008" cy="1027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目标检测模块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499DE1D-5425-F587-AC3A-E76A56F712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78869" y="2998902"/>
            <a:ext cx="765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5BDA336-91B8-6361-D283-C4B6AE1D5311}"/>
              </a:ext>
            </a:extLst>
          </p:cNvPr>
          <p:cNvSpPr/>
          <p:nvPr/>
        </p:nvSpPr>
        <p:spPr>
          <a:xfrm>
            <a:off x="5989163" y="2485141"/>
            <a:ext cx="1480008" cy="10275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关键点回归模块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B850CA7-9F48-FBBF-D7A8-A9F428F01A35}"/>
              </a:ext>
            </a:extLst>
          </p:cNvPr>
          <p:cNvCxnSpPr/>
          <p:nvPr/>
        </p:nvCxnSpPr>
        <p:spPr>
          <a:xfrm>
            <a:off x="5224020" y="3020505"/>
            <a:ext cx="765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E1AD5A7-0A1F-1D33-2F6F-A8CADDBE531F}"/>
              </a:ext>
            </a:extLst>
          </p:cNvPr>
          <p:cNvSpPr/>
          <p:nvPr/>
        </p:nvSpPr>
        <p:spPr>
          <a:xfrm>
            <a:off x="7937369" y="2554664"/>
            <a:ext cx="1649691" cy="444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Heatmap</a:t>
            </a:r>
            <a:r>
              <a:rPr lang="zh-CN" altLang="en-US" dirty="0"/>
              <a:t>模块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B90E7A-70FA-2835-91AD-71EFAD4DE54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7469171" y="2776783"/>
            <a:ext cx="468198" cy="22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AD28E8A-B890-8048-91DA-0EA707645893}"/>
              </a:ext>
            </a:extLst>
          </p:cNvPr>
          <p:cNvCxnSpPr>
            <a:stCxn id="4" idx="0"/>
          </p:cNvCxnSpPr>
          <p:nvPr/>
        </p:nvCxnSpPr>
        <p:spPr>
          <a:xfrm flipH="1" flipV="1">
            <a:off x="2234153" y="1885361"/>
            <a:ext cx="4712" cy="59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B9AFD61-7F8B-F8DE-9AE0-3E4A0C391C6F}"/>
              </a:ext>
            </a:extLst>
          </p:cNvPr>
          <p:cNvCxnSpPr/>
          <p:nvPr/>
        </p:nvCxnSpPr>
        <p:spPr>
          <a:xfrm>
            <a:off x="2234153" y="1885361"/>
            <a:ext cx="4477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1E3F3E6-7662-C792-5FCB-58F40227A192}"/>
              </a:ext>
            </a:extLst>
          </p:cNvPr>
          <p:cNvCxnSpPr>
            <a:endCxn id="8" idx="0"/>
          </p:cNvCxnSpPr>
          <p:nvPr/>
        </p:nvCxnSpPr>
        <p:spPr>
          <a:xfrm>
            <a:off x="6711885" y="1885361"/>
            <a:ext cx="17282" cy="599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9A1BA80-ED38-CD6A-5515-3CAEF559A579}"/>
              </a:ext>
            </a:extLst>
          </p:cNvPr>
          <p:cNvCxnSpPr>
            <a:stCxn id="10" idx="3"/>
          </p:cNvCxnSpPr>
          <p:nvPr/>
        </p:nvCxnSpPr>
        <p:spPr>
          <a:xfrm>
            <a:off x="9587060" y="2776783"/>
            <a:ext cx="348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438821D6-D723-EEF4-6AD1-2BB23B55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048" y="1935350"/>
            <a:ext cx="1310754" cy="149364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E01F7B0-CEE4-64AD-CDE2-E645E2A7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682" y="3428999"/>
            <a:ext cx="1425063" cy="1425063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6C3451A-DADD-05DE-687E-8F46E212F29E}"/>
              </a:ext>
            </a:extLst>
          </p:cNvPr>
          <p:cNvCxnSpPr>
            <a:stCxn id="8" idx="3"/>
            <a:endCxn id="24" idx="0"/>
          </p:cNvCxnSpPr>
          <p:nvPr/>
        </p:nvCxnSpPr>
        <p:spPr>
          <a:xfrm>
            <a:off x="7469171" y="2998902"/>
            <a:ext cx="1293043" cy="430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E4A9D24-641F-B8A2-1009-9CB3AF50DF2B}"/>
              </a:ext>
            </a:extLst>
          </p:cNvPr>
          <p:cNvCxnSpPr>
            <a:stCxn id="5" idx="2"/>
          </p:cNvCxnSpPr>
          <p:nvPr/>
        </p:nvCxnSpPr>
        <p:spPr>
          <a:xfrm>
            <a:off x="4484016" y="3512663"/>
            <a:ext cx="0" cy="628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2FDF351-219D-D72A-9E0A-89661C79CD7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84016" y="4094769"/>
            <a:ext cx="3565666" cy="4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14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74B6E-117E-8F62-464F-ADFDCD3A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飞船关键点的选择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67582-56DB-8A18-2381-20DD3BC68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67300"/>
            <a:ext cx="9601200" cy="3581400"/>
          </a:xfrm>
        </p:spPr>
        <p:txBody>
          <a:bodyPr/>
          <a:lstStyle/>
          <a:p>
            <a:r>
              <a:rPr lang="zh-CN" altLang="en-US" dirty="0"/>
              <a:t>最好选择客舱以及帆板的头尾关键点，文章中共选择了</a:t>
            </a:r>
            <a:r>
              <a:rPr lang="en-US" altLang="zh-CN" dirty="0"/>
              <a:t>11</a:t>
            </a:r>
            <a:r>
              <a:rPr lang="zh-CN" altLang="en-US" dirty="0"/>
              <a:t>个关键点</a:t>
            </a:r>
          </a:p>
          <a:p>
            <a:r>
              <a:rPr lang="zh-CN" altLang="en-US" dirty="0"/>
              <a:t>用来自</a:t>
            </a:r>
            <a:r>
              <a:rPr lang="en-US" altLang="zh-CN" dirty="0"/>
              <a:t>2D</a:t>
            </a:r>
            <a:r>
              <a:rPr lang="zh-CN" altLang="en-US" dirty="0"/>
              <a:t>单目视觉图像的几个</a:t>
            </a:r>
            <a:r>
              <a:rPr lang="en-US" altLang="zh-CN" dirty="0"/>
              <a:t>3D</a:t>
            </a:r>
            <a:r>
              <a:rPr lang="zh-CN" altLang="en-US" dirty="0"/>
              <a:t>关键点重建航天器的</a:t>
            </a:r>
            <a:r>
              <a:rPr lang="en-US" altLang="zh-CN" dirty="0"/>
              <a:t>3D</a:t>
            </a:r>
            <a:r>
              <a:rPr lang="zh-CN" altLang="en-US" dirty="0"/>
              <a:t>线框模型。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135713-F92B-3761-2A91-ACC410F0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288" y="1821001"/>
            <a:ext cx="5407843" cy="28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9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4345-2DEC-9DC4-4AAB-DB522B9A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飞船检测与关键点检测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CB955-0194-C258-2EED-2FF004681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77992"/>
            <a:ext cx="9601200" cy="3581400"/>
          </a:xfrm>
        </p:spPr>
        <p:txBody>
          <a:bodyPr/>
          <a:lstStyle/>
          <a:p>
            <a:r>
              <a:rPr lang="zh-CN" altLang="en-US" dirty="0"/>
              <a:t>飞船检测准确度使用</a:t>
            </a:r>
            <a:r>
              <a:rPr lang="en-US" altLang="zh-CN" dirty="0"/>
              <a:t>IOU(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Intersection over Union</a:t>
            </a:r>
            <a:r>
              <a:rPr lang="en-US" altLang="zh-CN" dirty="0"/>
              <a:t>)</a:t>
            </a:r>
            <a:r>
              <a:rPr lang="zh-CN" altLang="en-US" dirty="0"/>
              <a:t>一种评价</a:t>
            </a:r>
            <a:r>
              <a:rPr lang="en-US" altLang="zh-CN" dirty="0"/>
              <a:t>ground truth</a:t>
            </a:r>
            <a:r>
              <a:rPr lang="zh-CN" altLang="en-US" dirty="0"/>
              <a:t>与预测的重合度的方法。</a:t>
            </a:r>
            <a:endParaRPr lang="en-US" altLang="zh-CN" dirty="0"/>
          </a:p>
          <a:p>
            <a:r>
              <a:rPr lang="zh-CN" altLang="en-US" dirty="0"/>
              <a:t>关键点回归使用</a:t>
            </a:r>
            <a:r>
              <a:rPr lang="en-US" altLang="zh-CN" dirty="0"/>
              <a:t>Heatmap</a:t>
            </a:r>
            <a:r>
              <a:rPr lang="zh-CN" altLang="en-US" dirty="0"/>
              <a:t>方法</a:t>
            </a:r>
            <a:endParaRPr lang="en-US" altLang="zh-CN" dirty="0"/>
          </a:p>
          <a:p>
            <a:r>
              <a:rPr lang="zh-CN" altLang="en-US" dirty="0"/>
              <a:t>损失函数使用</a:t>
            </a:r>
            <a:r>
              <a:rPr lang="en-US" altLang="zh-CN" dirty="0"/>
              <a:t>MSE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5DF6D-9E06-EB2B-08C4-9C68C0E8F5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"/>
          <a:stretch/>
        </p:blipFill>
        <p:spPr>
          <a:xfrm>
            <a:off x="970961" y="1525316"/>
            <a:ext cx="4099377" cy="34708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893F6D-5F35-B148-266A-8DE95776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868" y="1525317"/>
            <a:ext cx="4006764" cy="34708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25CAA0-90C4-A087-05CA-0E795AAEC4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914"/>
          <a:stretch/>
        </p:blipFill>
        <p:spPr>
          <a:xfrm>
            <a:off x="6435160" y="6004873"/>
            <a:ext cx="2652132" cy="6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4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92DF1-8CD6-EF15-D898-4BC0D0F91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姿态估计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1DAEA-3597-FED4-3C71-CF0F8304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12005"/>
            <a:ext cx="9601200" cy="3581400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PNP</a:t>
            </a:r>
            <a:r>
              <a:rPr lang="zh-CN" altLang="en-US" dirty="0"/>
              <a:t>、</a:t>
            </a:r>
            <a:r>
              <a:rPr lang="en-US" altLang="zh-CN" dirty="0"/>
              <a:t>RANSAC</a:t>
            </a:r>
            <a:r>
              <a:rPr lang="zh-CN" altLang="en-US" dirty="0"/>
              <a:t>算法求解出关键点转移矩阵</a:t>
            </a:r>
            <a:r>
              <a:rPr lang="en-US" altLang="zh-CN" dirty="0"/>
              <a:t>E</a:t>
            </a:r>
            <a:r>
              <a:rPr lang="zh-CN" altLang="en-US" dirty="0"/>
              <a:t>，然后迭代求解</a:t>
            </a:r>
            <a:r>
              <a:rPr lang="en-US" altLang="zh-CN" dirty="0"/>
              <a:t>6D pose</a:t>
            </a:r>
          </a:p>
          <a:p>
            <a:r>
              <a:rPr lang="zh-CN" altLang="en-US" dirty="0"/>
              <a:t>优化算法使用</a:t>
            </a:r>
            <a:r>
              <a:rPr lang="en-US" altLang="zh-CN" sz="1800" b="0" i="0" u="none" strike="noStrike" baseline="0" dirty="0">
                <a:latin typeface="TimesLTStd-Roman"/>
              </a:rPr>
              <a:t>Levenberg-Marquardt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84D37A-650E-667B-B93B-0D4BD99AAFFF}"/>
              </a:ext>
            </a:extLst>
          </p:cNvPr>
          <p:cNvSpPr/>
          <p:nvPr/>
        </p:nvSpPr>
        <p:spPr>
          <a:xfrm>
            <a:off x="1574276" y="2403835"/>
            <a:ext cx="1593130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求出关键点位置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98C42B2-4023-B05F-993C-B5C105AFAF52}"/>
              </a:ext>
            </a:extLst>
          </p:cNvPr>
          <p:cNvCxnSpPr>
            <a:cxnSpLocks/>
          </p:cNvCxnSpPr>
          <p:nvPr/>
        </p:nvCxnSpPr>
        <p:spPr>
          <a:xfrm>
            <a:off x="3082565" y="2762054"/>
            <a:ext cx="9521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3D40C27-43A5-1A3D-B7E3-634338D2BAE7}"/>
              </a:ext>
            </a:extLst>
          </p:cNvPr>
          <p:cNvSpPr/>
          <p:nvPr/>
        </p:nvSpPr>
        <p:spPr>
          <a:xfrm>
            <a:off x="4034672" y="2403835"/>
            <a:ext cx="1593130" cy="7164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PNP/RANSAC</a:t>
            </a:r>
            <a:r>
              <a:rPr lang="zh-CN" altLang="en-US" dirty="0"/>
              <a:t>算法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654383-5717-8C16-4C07-A49673079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0"/>
          <a:stretch/>
        </p:blipFill>
        <p:spPr>
          <a:xfrm>
            <a:off x="5984383" y="2527078"/>
            <a:ext cx="1524132" cy="469950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DEEA9E-0C1D-5CE0-5910-802BA0666DE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619946" y="2754198"/>
            <a:ext cx="364437" cy="7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30B98AD-3FD5-B374-929F-9F6AF9F599DC}"/>
              </a:ext>
            </a:extLst>
          </p:cNvPr>
          <p:cNvSpPr txBox="1"/>
          <p:nvPr/>
        </p:nvSpPr>
        <p:spPr>
          <a:xfrm>
            <a:off x="6172200" y="3120272"/>
            <a:ext cx="184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求解出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4E5DE0-7925-850B-0D90-FC9B9A2A8415}"/>
              </a:ext>
            </a:extLst>
          </p:cNvPr>
          <p:cNvSpPr/>
          <p:nvPr/>
        </p:nvSpPr>
        <p:spPr>
          <a:xfrm>
            <a:off x="8100769" y="2310745"/>
            <a:ext cx="1392023" cy="876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转化为优化问题构建方程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5199D57-546C-906C-44F4-25E0FB159898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7508515" y="2749092"/>
            <a:ext cx="592254" cy="1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FBCDF570-A4F6-047A-B4EC-0CC0935B2B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72"/>
          <a:stretch/>
        </p:blipFill>
        <p:spPr>
          <a:xfrm>
            <a:off x="6924255" y="3880119"/>
            <a:ext cx="3745049" cy="739204"/>
          </a:xfrm>
          <a:prstGeom prst="rect">
            <a:avLst/>
          </a:prstGeom>
        </p:spPr>
      </p:pic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89D9276-73F4-386D-6173-B54CCB973EC0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8796780" y="3187438"/>
            <a:ext cx="1" cy="69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6FC147B2-293A-948D-65A3-289C6E1560B0}"/>
              </a:ext>
            </a:extLst>
          </p:cNvPr>
          <p:cNvSpPr/>
          <p:nvPr/>
        </p:nvSpPr>
        <p:spPr>
          <a:xfrm>
            <a:off x="4703975" y="3978111"/>
            <a:ext cx="1392025" cy="606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优化算法</a:t>
            </a: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5A5EB7D-EF72-0724-5024-58A3C358A561}"/>
              </a:ext>
            </a:extLst>
          </p:cNvPr>
          <p:cNvCxnSpPr>
            <a:stCxn id="19" idx="1"/>
            <a:endCxn id="26" idx="3"/>
          </p:cNvCxnSpPr>
          <p:nvPr/>
        </p:nvCxnSpPr>
        <p:spPr>
          <a:xfrm rot="10800000" flipV="1">
            <a:off x="6096001" y="4249721"/>
            <a:ext cx="828255" cy="31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0D54340-6103-671F-1592-7FCC80CE86C0}"/>
              </a:ext>
            </a:extLst>
          </p:cNvPr>
          <p:cNvCxnSpPr>
            <a:stCxn id="26" idx="2"/>
            <a:endCxn id="19" idx="2"/>
          </p:cNvCxnSpPr>
          <p:nvPr/>
        </p:nvCxnSpPr>
        <p:spPr>
          <a:xfrm rot="16200000" flipH="1">
            <a:off x="7080950" y="2903492"/>
            <a:ext cx="34869" cy="3396792"/>
          </a:xfrm>
          <a:prstGeom prst="bentConnector3">
            <a:avLst>
              <a:gd name="adj1" fmla="val 7555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6CB489E-9485-7F14-DCDA-BCEE991E5668}"/>
              </a:ext>
            </a:extLst>
          </p:cNvPr>
          <p:cNvSpPr txBox="1"/>
          <p:nvPr/>
        </p:nvSpPr>
        <p:spPr>
          <a:xfrm>
            <a:off x="6332456" y="4800952"/>
            <a:ext cx="1527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反复迭代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7085131-A8AE-4C85-A904-220A06BA9427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3808429" y="4281282"/>
            <a:ext cx="89554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FD9037D-DF5D-22A7-9DA9-E4E98270F892}"/>
              </a:ext>
            </a:extLst>
          </p:cNvPr>
          <p:cNvSpPr txBox="1"/>
          <p:nvPr/>
        </p:nvSpPr>
        <p:spPr>
          <a:xfrm>
            <a:off x="2549816" y="4065055"/>
            <a:ext cx="139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6D 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1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4A20D-2EF2-F5C7-649B-E06FD30D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CCEED0-C595-FF6C-5F60-F8D086BEE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491114"/>
            <a:ext cx="9601200" cy="3581400"/>
          </a:xfrm>
        </p:spPr>
        <p:txBody>
          <a:bodyPr/>
          <a:lstStyle/>
          <a:p>
            <a:r>
              <a:rPr lang="zh-CN" altLang="en-US" dirty="0"/>
              <a:t>数据集：</a:t>
            </a:r>
            <a:r>
              <a:rPr lang="en-US" altLang="zh-CN" dirty="0"/>
              <a:t>SPEED</a:t>
            </a:r>
          </a:p>
          <a:p>
            <a:r>
              <a:rPr lang="zh-CN" altLang="en-US" dirty="0"/>
              <a:t>训练次数</a:t>
            </a:r>
            <a:r>
              <a:rPr lang="en-US" altLang="zh-CN" dirty="0"/>
              <a:t>240</a:t>
            </a:r>
            <a:r>
              <a:rPr lang="zh-CN" altLang="en-US" dirty="0"/>
              <a:t>次 误差率 </a:t>
            </a:r>
            <a:r>
              <a:rPr lang="en-US" altLang="zh-CN" dirty="0"/>
              <a:t>0.015</a:t>
            </a:r>
          </a:p>
          <a:p>
            <a:r>
              <a:rPr lang="zh-CN" altLang="en-US" dirty="0"/>
              <a:t>选择了</a:t>
            </a:r>
            <a:r>
              <a:rPr lang="en-US" altLang="zh-CN" dirty="0"/>
              <a:t>10%</a:t>
            </a:r>
            <a:r>
              <a:rPr lang="zh-CN" altLang="en-US" dirty="0"/>
              <a:t>的测试集</a:t>
            </a:r>
            <a:r>
              <a:rPr lang="en-US" altLang="zh-CN" dirty="0"/>
              <a:t>(</a:t>
            </a:r>
            <a:r>
              <a:rPr lang="en-US" altLang="zh-CN" sz="1800" b="0" i="0" u="none" strike="noStrike" baseline="0" dirty="0">
                <a:latin typeface="TimesLTStd-Roman"/>
              </a:rPr>
              <a:t>test set</a:t>
            </a:r>
            <a:r>
              <a:rPr lang="en-US" altLang="zh-CN" dirty="0"/>
              <a:t>)</a:t>
            </a:r>
            <a:r>
              <a:rPr lang="zh-CN" altLang="en-US" dirty="0"/>
              <a:t>作为验证集</a:t>
            </a:r>
            <a:r>
              <a:rPr lang="en-US" altLang="zh-CN" dirty="0"/>
              <a:t>(</a:t>
            </a:r>
            <a:r>
              <a:rPr lang="en-US" altLang="zh-CN" sz="1800" b="0" i="0" u="none" strike="noStrike" baseline="0" dirty="0">
                <a:latin typeface="TimesLTStd-Roman"/>
              </a:rPr>
              <a:t>validation set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049263C-4F66-0FAF-2C34-B68C588F6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612" y="1701847"/>
            <a:ext cx="6320061" cy="26156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88E97C6-B9E4-3496-8222-79A31B2391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2" r="1512" b="2418"/>
          <a:stretch/>
        </p:blipFill>
        <p:spPr>
          <a:xfrm>
            <a:off x="1371600" y="1510936"/>
            <a:ext cx="3657600" cy="317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1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4B6E6-B8FE-CF77-1287-C6C2AFE2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-</a:t>
            </a:r>
            <a:r>
              <a:rPr lang="zh-CN" altLang="en-US" dirty="0"/>
              <a:t>与其他网络对比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7AFC19-CFB1-39EE-D84A-A3D54E01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264870"/>
            <a:ext cx="9601200" cy="3581400"/>
          </a:xfrm>
        </p:spPr>
        <p:txBody>
          <a:bodyPr/>
          <a:lstStyle/>
          <a:p>
            <a:r>
              <a:rPr lang="en-US" altLang="zh-CN" dirty="0"/>
              <a:t>IOU</a:t>
            </a:r>
            <a:r>
              <a:rPr lang="zh-CN" altLang="en-US" dirty="0"/>
              <a:t>的准确度来说本文提出的网络最准确</a:t>
            </a:r>
            <a:endParaRPr lang="en-US" altLang="zh-CN" dirty="0"/>
          </a:p>
          <a:p>
            <a:r>
              <a:rPr lang="zh-CN" altLang="en-US" dirty="0"/>
              <a:t>旋转与平移的平均误差也是提出的网络更小。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97C343-9C59-DA3C-EA69-EEC0EDBD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99" y="2430273"/>
            <a:ext cx="10928816" cy="156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25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A5FD0-FC07-8C25-5C66-06C3353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-</a:t>
            </a:r>
            <a:r>
              <a:rPr lang="zh-CN" altLang="en-US" dirty="0"/>
              <a:t>检测飞船的准确度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7613E-BF90-6F8E-9BED-1D82FC8E5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180028"/>
            <a:ext cx="3568045" cy="3581400"/>
          </a:xfrm>
        </p:spPr>
        <p:txBody>
          <a:bodyPr/>
          <a:lstStyle/>
          <a:p>
            <a:r>
              <a:rPr lang="en-US" altLang="zh-CN" dirty="0"/>
              <a:t>TP</a:t>
            </a:r>
            <a:r>
              <a:rPr lang="zh-CN" altLang="en-US" dirty="0"/>
              <a:t>是指正确分类为正样本</a:t>
            </a:r>
            <a:endParaRPr lang="en-US" altLang="zh-CN" dirty="0"/>
          </a:p>
          <a:p>
            <a:r>
              <a:rPr lang="en-US" altLang="zh-CN" dirty="0"/>
              <a:t>TN</a:t>
            </a:r>
            <a:r>
              <a:rPr lang="zh-CN" altLang="en-US" dirty="0"/>
              <a:t>是指正确分类为负样本</a:t>
            </a:r>
            <a:endParaRPr lang="en-US" altLang="zh-CN" dirty="0"/>
          </a:p>
          <a:p>
            <a:r>
              <a:rPr lang="en-US" altLang="zh-CN" dirty="0"/>
              <a:t>FP</a:t>
            </a:r>
            <a:r>
              <a:rPr lang="zh-CN" altLang="en-US" dirty="0"/>
              <a:t>是指错误分类为正样本</a:t>
            </a:r>
            <a:endParaRPr lang="en-US" altLang="zh-CN" dirty="0"/>
          </a:p>
          <a:p>
            <a:r>
              <a:rPr lang="en-US" altLang="zh-CN" dirty="0"/>
              <a:t>FN</a:t>
            </a:r>
            <a:r>
              <a:rPr lang="zh-CN" altLang="en-US" dirty="0"/>
              <a:t>是指错误分类为负样本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B97DA6-3A23-CD58-3966-500E08243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4127243" cy="3581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FBD44F-DCCF-357F-B5F8-9F0E426AA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992" y="1428751"/>
            <a:ext cx="4260919" cy="3581400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2D76F61E-2638-5488-EB4F-F6CE4A6DD1DD}"/>
              </a:ext>
            </a:extLst>
          </p:cNvPr>
          <p:cNvSpPr txBox="1">
            <a:spLocks/>
          </p:cNvSpPr>
          <p:nvPr/>
        </p:nvSpPr>
        <p:spPr>
          <a:xfrm>
            <a:off x="6284536" y="5180028"/>
            <a:ext cx="3568045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</a:t>
            </a:r>
            <a:r>
              <a:rPr lang="zh-CN" altLang="en-US" dirty="0"/>
              <a:t>为平均精准度，精准度是检测到正确物体的概率。</a:t>
            </a:r>
            <a:endParaRPr lang="en-US" altLang="zh-CN" dirty="0"/>
          </a:p>
          <a:p>
            <a:r>
              <a:rPr lang="en-US" altLang="zh-CN" dirty="0"/>
              <a:t>AR</a:t>
            </a:r>
            <a:r>
              <a:rPr lang="zh-CN" altLang="en-US" dirty="0"/>
              <a:t>为平均召回率，召回率是正确检测到物体的概率</a:t>
            </a:r>
          </a:p>
        </p:txBody>
      </p:sp>
    </p:spTree>
    <p:extLst>
      <p:ext uri="{BB962C8B-B14F-4D97-AF65-F5344CB8AC3E}">
        <p14:creationId xmlns:p14="http://schemas.microsoft.com/office/powerpoint/2010/main" val="462784118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剪切</Template>
  <TotalTime>798</TotalTime>
  <Words>542</Words>
  <Application>Microsoft Office PowerPoint</Application>
  <PresentationFormat>宽屏</PresentationFormat>
  <Paragraphs>63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-apple-system</vt:lpstr>
      <vt:lpstr>FormataOTFCond-Md</vt:lpstr>
      <vt:lpstr>TimesLTStd-Roman</vt:lpstr>
      <vt:lpstr>ZapfHumanist601BT-Roman</vt:lpstr>
      <vt:lpstr>Franklin Gothic Book</vt:lpstr>
      <vt:lpstr>剪切</vt:lpstr>
      <vt:lpstr>读论文</vt:lpstr>
      <vt:lpstr>Fast and Accurate Spacecraft Pose Estimation From Single Shot Space Imagery Using Box Reliability and Keypoints Existence Judgments</vt:lpstr>
      <vt:lpstr>基于YOLOv3的目标检测\关键点回归网络</vt:lpstr>
      <vt:lpstr>飞船关键点的选择</vt:lpstr>
      <vt:lpstr>飞船检测与关键点检测</vt:lpstr>
      <vt:lpstr>姿态估计</vt:lpstr>
      <vt:lpstr>实验</vt:lpstr>
      <vt:lpstr>实验-与其他网络对比</vt:lpstr>
      <vt:lpstr>实验-检测飞船的准确度</vt:lpstr>
      <vt:lpstr>其他性能比较</vt:lpstr>
      <vt:lpstr>总结</vt:lpstr>
      <vt:lpstr>Neural Network-Based Pose Estimation for Noncooperative Spacecraft Rendezvous</vt:lpstr>
      <vt:lpstr>网络部分</vt:lpstr>
      <vt:lpstr>姿态估计部分</vt:lpstr>
      <vt:lpstr>实验结果</vt:lpstr>
      <vt:lpstr>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7.18汇报</dc:title>
  <dc:creator>李 玮峰</dc:creator>
  <cp:lastModifiedBy>李 玮峰</cp:lastModifiedBy>
  <cp:revision>23</cp:revision>
  <dcterms:created xsi:type="dcterms:W3CDTF">2022-07-15T06:13:39Z</dcterms:created>
  <dcterms:modified xsi:type="dcterms:W3CDTF">2023-03-26T07:48:07Z</dcterms:modified>
</cp:coreProperties>
</file>