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92" r:id="rId3"/>
    <p:sldId id="293" r:id="rId4"/>
    <p:sldId id="259" r:id="rId5"/>
    <p:sldId id="291" r:id="rId6"/>
    <p:sldId id="260" r:id="rId7"/>
    <p:sldId id="290" r:id="rId8"/>
    <p:sldId id="294" r:id="rId9"/>
    <p:sldId id="295" r:id="rId10"/>
    <p:sldId id="286" r:id="rId11"/>
    <p:sldId id="288" r:id="rId12"/>
    <p:sldId id="261" r:id="rId13"/>
    <p:sldId id="280" r:id="rId14"/>
    <p:sldId id="296" r:id="rId15"/>
    <p:sldId id="262" r:id="rId16"/>
    <p:sldId id="297" r:id="rId17"/>
    <p:sldId id="282" r:id="rId18"/>
    <p:sldId id="279" r:id="rId19"/>
    <p:sldId id="275" r:id="rId20"/>
    <p:sldId id="299" r:id="rId21"/>
    <p:sldId id="300" r:id="rId22"/>
    <p:sldId id="301" r:id="rId23"/>
    <p:sldId id="302" r:id="rId24"/>
    <p:sldId id="303" r:id="rId25"/>
    <p:sldId id="304" r:id="rId26"/>
    <p:sldId id="285" r:id="rId27"/>
    <p:sldId id="265" r:id="rId28"/>
    <p:sldId id="305" r:id="rId29"/>
    <p:sldId id="273" r:id="rId30"/>
    <p:sldId id="306" r:id="rId31"/>
    <p:sldId id="268" r:id="rId32"/>
    <p:sldId id="269" r:id="rId33"/>
    <p:sldId id="271" r:id="rId34"/>
    <p:sldId id="274" r:id="rId35"/>
    <p:sldId id="277" r:id="rId36"/>
    <p:sldId id="270" r:id="rId3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94302" autoAdjust="0"/>
  </p:normalViewPr>
  <p:slideViewPr>
    <p:cSldViewPr snapToGrid="0" snapToObjects="1">
      <p:cViewPr varScale="1">
        <p:scale>
          <a:sx n="80" d="100"/>
          <a:sy n="80" d="100"/>
        </p:scale>
        <p:origin x="53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04B6F-0892-7A43-A39D-885D83058F46}" type="datetimeFigureOut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482-0F74-294D-A49F-EC2E98EDD8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88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Bill</a:t>
            </a:r>
            <a:r>
              <a:rPr lang="en-US" altLang="zh-CN" baseline="0" dirty="0" smtClean="0"/>
              <a:t> Joy: BSD Unix, TCP/IP, Vi, </a:t>
            </a:r>
            <a:r>
              <a:rPr lang="en-US" altLang="zh-CN" baseline="0" dirty="0" err="1" smtClean="0"/>
              <a:t>csh</a:t>
            </a:r>
            <a:r>
              <a:rPr lang="en-US" altLang="zh-CN" baseline="0" dirty="0" smtClean="0"/>
              <a:t>… During student time.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BBN: APARNET, Email…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AT&amp;T: Multics -&gt; UNIX -&gt; BSD etc. -&gt; Copyright</a:t>
            </a:r>
          </a:p>
          <a:p>
            <a:r>
              <a:rPr lang="en-US" altLang="zh-CN" baseline="0" dirty="0" smtClean="0"/>
              <a:t>Novell: -&gt;BSD 4.4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BSD: -&gt; FreeBSD -&gt; Mac OSX, Linux</a:t>
            </a:r>
          </a:p>
          <a:p>
            <a:r>
              <a:rPr lang="en-US" altLang="zh-CN" baseline="0" dirty="0" smtClean="0"/>
              <a:t>VAX: $20,000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BBN had a big contract to implement TCP/IP, but their stuff didn't work, and grad student Joy's stuff worked. So they had this big meeting and this grad student in a T-shirt shows up, and they said, "How did you do this?" And Bill said, "It's very simple — you read the protocol and write the code."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32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08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struct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sockaddr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struct</a:t>
            </a:r>
            <a:r>
              <a:rPr lang="en-US" altLang="zh-CN" sz="1200" baseline="0" dirty="0" smtClean="0"/>
              <a:t> </a:t>
            </a:r>
            <a:r>
              <a:rPr lang="en-US" altLang="zh-CN" sz="1200" baseline="0" dirty="0" err="1" smtClean="0"/>
              <a:t>sockaddr_in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72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4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980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7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482-0F74-294D-A49F-EC2E98EDD8BF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8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4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87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02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3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3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0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087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8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130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9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C05-7394-7647-9D1B-2A223BE8B4EE}" type="datetimeFigureOut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CC05-7394-7647-9D1B-2A223BE8B4EE}" type="datetimeFigureOut">
              <a:rPr kumimoji="1" lang="zh-CN" altLang="en-US" smtClean="0"/>
              <a:t>2017/10/13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C712-FDD1-B349-9C86-29A8EAE0A7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98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u="sng" kern="1200">
          <a:solidFill>
            <a:srgbClr val="0000FF"/>
          </a:solidFill>
          <a:latin typeface="Comic Sans M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mic Sans M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mic Sans M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mic Sans M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mic Sans M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Comic Sans M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0000FF"/>
                </a:solidFill>
              </a:rPr>
              <a:t>Socket Programming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Computer Network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Project 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Socket Programming with UDP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UDP Service: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Best-effort</a:t>
            </a:r>
            <a:r>
              <a:rPr kumimoji="1" lang="en-US" altLang="zh-CN" dirty="0" smtClean="0"/>
              <a:t> transfer of groups of bytes (“datagrams”) between client and server.</a:t>
            </a:r>
          </a:p>
          <a:p>
            <a:pPr lvl="1"/>
            <a:r>
              <a:rPr kumimoji="1" lang="en-US" altLang="zh-CN" dirty="0" smtClean="0"/>
              <a:t>Connectionless</a:t>
            </a:r>
          </a:p>
          <a:p>
            <a:pPr lvl="2"/>
            <a:r>
              <a:rPr kumimoji="1" lang="en-US" altLang="zh-CN" dirty="0"/>
              <a:t>Y</a:t>
            </a:r>
            <a:r>
              <a:rPr kumimoji="1" lang="en-US" altLang="zh-CN" dirty="0" smtClean="0"/>
              <a:t>ou have no idea whether the packet is received, unless notified by the receiver.</a:t>
            </a:r>
          </a:p>
          <a:p>
            <a:pPr lvl="1"/>
            <a:r>
              <a:rPr kumimoji="1" lang="en-US" altLang="zh-CN" dirty="0" smtClean="0"/>
              <a:t>Datagrams == Groups of bytes == packets</a:t>
            </a:r>
          </a:p>
          <a:p>
            <a:pPr lvl="2"/>
            <a:r>
              <a:rPr kumimoji="1" lang="en-US" altLang="zh-CN" dirty="0"/>
              <a:t>Every packet requires address information.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Out-of-order</a:t>
            </a:r>
          </a:p>
          <a:p>
            <a:pPr lvl="1"/>
            <a:r>
              <a:rPr kumimoji="1" lang="en-US" altLang="zh-CN" dirty="0" smtClean="0"/>
              <a:t>Best-effort == unreliable</a:t>
            </a:r>
          </a:p>
          <a:p>
            <a:pPr lvl="1"/>
            <a:r>
              <a:rPr kumimoji="1" lang="en-US" altLang="zh-CN" dirty="0" smtClean="0"/>
              <a:t>Lightweight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20" y="4759969"/>
            <a:ext cx="1879636" cy="10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Socket Programming with UDP</a:t>
            </a:r>
            <a:endParaRPr kumimoji="1" lang="zh-CN" altLang="en-US" dirty="0"/>
          </a:p>
        </p:txBody>
      </p:sp>
      <p:grpSp>
        <p:nvGrpSpPr>
          <p:cNvPr id="30" name="Group 3"/>
          <p:cNvGrpSpPr>
            <a:grpSpLocks/>
          </p:cNvGrpSpPr>
          <p:nvPr/>
        </p:nvGrpSpPr>
        <p:grpSpPr bwMode="auto">
          <a:xfrm>
            <a:off x="1276350" y="3324225"/>
            <a:ext cx="5435600" cy="2544763"/>
            <a:chOff x="804" y="2094"/>
            <a:chExt cx="3424" cy="1603"/>
          </a:xfrm>
        </p:grpSpPr>
        <p:sp>
          <p:nvSpPr>
            <p:cNvPr id="31" name="Freeform 4"/>
            <p:cNvSpPr>
              <a:spLocks/>
            </p:cNvSpPr>
            <p:nvPr/>
          </p:nvSpPr>
          <p:spPr bwMode="auto">
            <a:xfrm>
              <a:off x="804" y="2094"/>
              <a:ext cx="552" cy="1602"/>
            </a:xfrm>
            <a:custGeom>
              <a:avLst/>
              <a:gdLst>
                <a:gd name="T0" fmla="*/ 552 w 492"/>
                <a:gd name="T1" fmla="*/ 1493 h 2112"/>
                <a:gd name="T2" fmla="*/ 552 w 492"/>
                <a:gd name="T3" fmla="*/ 1602 h 2112"/>
                <a:gd name="T4" fmla="*/ 0 w 492"/>
                <a:gd name="T5" fmla="*/ 1602 h 2112"/>
                <a:gd name="T6" fmla="*/ 0 w 492"/>
                <a:gd name="T7" fmla="*/ 0 h 2112"/>
                <a:gd name="T8" fmla="*/ 451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3509" y="3371"/>
              <a:ext cx="7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close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clientSocket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3936" y="3318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585788" y="1314450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Server </a:t>
            </a:r>
            <a:r>
              <a:rPr lang="en-US" altLang="zh-CN" sz="1800" dirty="0"/>
              <a:t>(running on </a:t>
            </a:r>
            <a:r>
              <a:rPr lang="en-US" altLang="zh-CN" sz="1800" b="1" dirty="0" err="1">
                <a:latin typeface="Courier New" charset="0"/>
              </a:rPr>
              <a:t>hostid</a:t>
            </a:r>
            <a:r>
              <a:rPr lang="en-US" altLang="zh-CN" sz="1800" dirty="0"/>
              <a:t>)</a:t>
            </a:r>
            <a:endParaRPr lang="en-US" altLang="zh-CN" dirty="0">
              <a:latin typeface="Times New Roman" charset="0"/>
            </a:endParaRPr>
          </a:p>
        </p:txBody>
      </p:sp>
      <p:grpSp>
        <p:nvGrpSpPr>
          <p:cNvPr id="35" name="Group 8"/>
          <p:cNvGrpSpPr>
            <a:grpSpLocks/>
          </p:cNvGrpSpPr>
          <p:nvPr/>
        </p:nvGrpSpPr>
        <p:grpSpPr bwMode="auto">
          <a:xfrm>
            <a:off x="5532438" y="3933825"/>
            <a:ext cx="1374775" cy="1354138"/>
            <a:chOff x="3485" y="2478"/>
            <a:chExt cx="866" cy="853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3485" y="3005"/>
              <a:ext cx="86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read reply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clientSocket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" name="Group 11"/>
          <p:cNvGrpSpPr>
            <a:grpSpLocks/>
          </p:cNvGrpSpPr>
          <p:nvPr/>
        </p:nvGrpSpPr>
        <p:grpSpPr bwMode="auto">
          <a:xfrm>
            <a:off x="3000375" y="1314450"/>
            <a:ext cx="5527675" cy="2613025"/>
            <a:chOff x="1890" y="828"/>
            <a:chExt cx="3482" cy="1646"/>
          </a:xfrm>
        </p:grpSpPr>
        <p:grpSp>
          <p:nvGrpSpPr>
            <p:cNvPr id="39" name="Group 12"/>
            <p:cNvGrpSpPr>
              <a:grpSpLocks/>
            </p:cNvGrpSpPr>
            <p:nvPr/>
          </p:nvGrpSpPr>
          <p:grpSpPr bwMode="auto">
            <a:xfrm>
              <a:off x="3389" y="1342"/>
              <a:ext cx="1030" cy="465"/>
              <a:chOff x="3233" y="1852"/>
              <a:chExt cx="1030" cy="465"/>
            </a:xfrm>
          </p:grpSpPr>
          <p:sp>
            <p:nvSpPr>
              <p:cNvPr id="44" name="Text Box 13"/>
              <p:cNvSpPr txBox="1">
                <a:spLocks noChangeArrowheads="1"/>
              </p:cNvSpPr>
              <p:nvPr/>
            </p:nvSpPr>
            <p:spPr bwMode="auto">
              <a:xfrm>
                <a:off x="3233" y="1852"/>
                <a:ext cx="811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create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45" name="Text Box 14"/>
              <p:cNvSpPr txBox="1">
                <a:spLocks noChangeArrowheads="1"/>
              </p:cNvSpPr>
              <p:nvPr/>
            </p:nvSpPr>
            <p:spPr bwMode="auto">
              <a:xfrm>
                <a:off x="3241" y="1991"/>
                <a:ext cx="102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Arial" charset="0"/>
                  </a:rPr>
                  <a:t> =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solidFill>
                      <a:srgbClr val="FF0000"/>
                    </a:solidFill>
                    <a:latin typeface="Arial" charset="0"/>
                  </a:rPr>
                  <a:t>DatagramSocket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Arial" charset="0"/>
                  </a:rPr>
                  <a:t>()</a:t>
                </a:r>
                <a:endParaRPr lang="en-US" altLang="zh-CN" dirty="0">
                  <a:latin typeface="Times New Roman" charset="0"/>
                </a:endParaRPr>
              </a:p>
            </p:txBody>
          </p:sp>
        </p:grpSp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3510" y="828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dirty="0"/>
                <a:t>Client</a:t>
              </a:r>
              <a:endParaRPr lang="en-US" altLang="zh-CN" dirty="0">
                <a:latin typeface="Times New Roman" charset="0"/>
              </a:endParaRPr>
            </a:p>
          </p:txBody>
        </p:sp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3389" y="2014"/>
              <a:ext cx="1983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Create, address (</a:t>
              </a:r>
              <a:r>
                <a:rPr lang="en-US" altLang="zh-CN" sz="1400" b="1">
                  <a:latin typeface="Courier New" charset="0"/>
                </a:rPr>
                <a:t>hostid, port=x,</a:t>
              </a:r>
              <a:endParaRPr lang="en-US" altLang="zh-CN" sz="1400">
                <a:latin typeface="Arial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send datagram request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using </a:t>
              </a: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clientSocket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6" name="Group 19"/>
          <p:cNvGrpSpPr>
            <a:grpSpLocks/>
          </p:cNvGrpSpPr>
          <p:nvPr/>
        </p:nvGrpSpPr>
        <p:grpSpPr bwMode="auto">
          <a:xfrm>
            <a:off x="1303338" y="2081213"/>
            <a:ext cx="1695450" cy="2149475"/>
            <a:chOff x="821" y="1311"/>
            <a:chExt cx="1068" cy="1354"/>
          </a:xfrm>
        </p:grpSpPr>
        <p:grpSp>
          <p:nvGrpSpPr>
            <p:cNvPr id="47" name="Group 20"/>
            <p:cNvGrpSpPr>
              <a:grpSpLocks/>
            </p:cNvGrpSpPr>
            <p:nvPr/>
          </p:nvGrpSpPr>
          <p:grpSpPr bwMode="auto">
            <a:xfrm>
              <a:off x="821" y="1311"/>
              <a:ext cx="1030" cy="712"/>
              <a:chOff x="329" y="1209"/>
              <a:chExt cx="1030" cy="712"/>
            </a:xfrm>
          </p:grpSpPr>
          <p:sp>
            <p:nvSpPr>
              <p:cNvPr id="50" name="Text Box 21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create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port=</a:t>
                </a:r>
                <a:r>
                  <a:rPr lang="en-US" altLang="zh-CN" sz="1400" b="1">
                    <a:latin typeface="Courier New" charset="0"/>
                  </a:rPr>
                  <a:t>x</a:t>
                </a:r>
                <a:r>
                  <a:rPr lang="en-US" altLang="zh-CN" sz="1400">
                    <a:latin typeface="Arial" charset="0"/>
                  </a:rPr>
                  <a:t>, for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incoming request: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51" name="Text Box 22"/>
              <p:cNvSpPr txBox="1">
                <a:spLocks noChangeArrowheads="1"/>
              </p:cNvSpPr>
              <p:nvPr/>
            </p:nvSpPr>
            <p:spPr bwMode="auto">
              <a:xfrm>
                <a:off x="337" y="1595"/>
                <a:ext cx="102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solidFill>
                      <a:srgbClr val="FF0000"/>
                    </a:solidFill>
                    <a:latin typeface="Arial" charset="0"/>
                  </a:rPr>
                  <a:t>serverSocket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Arial" charset="0"/>
                  </a:rPr>
                  <a:t> =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solidFill>
                      <a:srgbClr val="FF0000"/>
                    </a:solidFill>
                    <a:latin typeface="Arial" charset="0"/>
                  </a:rPr>
                  <a:t>DatagramSocket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Arial" charset="0"/>
                  </a:rPr>
                  <a:t>()</a:t>
                </a:r>
                <a:endParaRPr lang="en-US" altLang="zh-CN" dirty="0">
                  <a:latin typeface="Times New Roman" charset="0"/>
                </a:endParaRPr>
              </a:p>
            </p:txBody>
          </p:sp>
        </p:grp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1284" y="1998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893" y="2339"/>
              <a:ext cx="99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read request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serverSocket</a:t>
              </a:r>
              <a:endParaRPr lang="en-US" altLang="zh-CN">
                <a:latin typeface="Times New Roman" charset="0"/>
              </a:endParaRPr>
            </a:p>
          </p:txBody>
        </p:sp>
      </p:grpSp>
      <p:grpSp>
        <p:nvGrpSpPr>
          <p:cNvPr id="52" name="Group 25"/>
          <p:cNvGrpSpPr>
            <a:grpSpLocks/>
          </p:cNvGrpSpPr>
          <p:nvPr/>
        </p:nvGrpSpPr>
        <p:grpSpPr bwMode="auto">
          <a:xfrm>
            <a:off x="1427163" y="4229100"/>
            <a:ext cx="3973512" cy="1358900"/>
            <a:chOff x="899" y="2664"/>
            <a:chExt cx="2503" cy="856"/>
          </a:xfrm>
        </p:grpSpPr>
        <p:sp>
          <p:nvSpPr>
            <p:cNvPr id="53" name="Text Box 26"/>
            <p:cNvSpPr txBox="1">
              <a:spLocks noChangeArrowheads="1"/>
            </p:cNvSpPr>
            <p:nvPr/>
          </p:nvSpPr>
          <p:spPr bwMode="auto">
            <a:xfrm>
              <a:off x="899" y="2792"/>
              <a:ext cx="90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serverSocket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specifying client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host address,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port number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>
              <a:off x="1302" y="2664"/>
              <a:ext cx="0" cy="1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28"/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12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Socket Programming with TCP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TCP Service:</a:t>
            </a:r>
            <a:r>
              <a:rPr kumimoji="1" lang="en-US" altLang="zh-CN" dirty="0" smtClean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</a:t>
            </a:r>
            <a:r>
              <a:rPr kumimoji="1" lang="en-US" altLang="zh-CN" dirty="0" smtClean="0">
                <a:solidFill>
                  <a:srgbClr val="FF0000"/>
                </a:solidFill>
              </a:rPr>
              <a:t>eliable</a:t>
            </a:r>
            <a:r>
              <a:rPr kumimoji="1" lang="en-US" altLang="zh-CN" dirty="0" smtClean="0"/>
              <a:t> transfer of byte-stream from one process to another.</a:t>
            </a:r>
          </a:p>
          <a:p>
            <a:pPr lvl="1"/>
            <a:r>
              <a:rPr kumimoji="1" lang="en-US" altLang="zh-CN" dirty="0" smtClean="0"/>
              <a:t>Connection Oriented</a:t>
            </a:r>
          </a:p>
          <a:p>
            <a:pPr lvl="1"/>
            <a:r>
              <a:rPr kumimoji="1" lang="en-US" altLang="zh-CN" dirty="0" smtClean="0"/>
              <a:t>Byte-stream</a:t>
            </a:r>
          </a:p>
          <a:p>
            <a:pPr lvl="2"/>
            <a:r>
              <a:rPr kumimoji="1" lang="en-US" altLang="zh-CN" dirty="0" smtClean="0"/>
              <a:t>No </a:t>
            </a:r>
            <a:r>
              <a:rPr kumimoji="1" lang="en-US" altLang="zh-CN" dirty="0" err="1"/>
              <a:t>packetization</a:t>
            </a:r>
            <a:r>
              <a:rPr kumimoji="1" lang="en-US" altLang="zh-CN" dirty="0"/>
              <a:t> and addressing required at application layer</a:t>
            </a:r>
            <a:r>
              <a:rPr kumimoji="1" lang="en-US" altLang="zh-CN" dirty="0" smtClean="0"/>
              <a:t>.</a:t>
            </a:r>
          </a:p>
          <a:p>
            <a:pPr lvl="2"/>
            <a:r>
              <a:rPr kumimoji="1" lang="en-US" altLang="zh-CN" dirty="0" smtClean="0"/>
              <a:t>In order.</a:t>
            </a:r>
          </a:p>
          <a:p>
            <a:pPr lvl="1"/>
            <a:r>
              <a:rPr kumimoji="1" lang="en-US" altLang="zh-CN" dirty="0" smtClean="0"/>
              <a:t>Build a reliable “pipe” on the unreliable network.</a:t>
            </a:r>
          </a:p>
          <a:p>
            <a:pPr lvl="1"/>
            <a:r>
              <a:rPr kumimoji="1" lang="en-US" altLang="zh-CN" dirty="0" smtClean="0"/>
              <a:t>Maintenance of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7701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Socket Programming with TCP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smtClean="0">
                <a:solidFill>
                  <a:srgbClr val="FF0000"/>
                </a:solidFill>
              </a:rPr>
              <a:t>byte-Stream?</a:t>
            </a:r>
          </a:p>
          <a:p>
            <a:pPr lvl="1"/>
            <a:r>
              <a:rPr lang="en-US" altLang="zh-CN" dirty="0" smtClean="0"/>
              <a:t>A sequence of characters that flow into or out of a process.</a:t>
            </a:r>
          </a:p>
          <a:p>
            <a:pPr lvl="1"/>
            <a:r>
              <a:rPr lang="en-US" altLang="zh-CN" dirty="0" smtClean="0"/>
              <a:t>Input stream: 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 (keyboard), socket</a:t>
            </a:r>
          </a:p>
          <a:p>
            <a:pPr lvl="1"/>
            <a:r>
              <a:rPr lang="en-US" altLang="zh-CN" dirty="0" smtClean="0"/>
              <a:t>Output stream: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 (monitor), socket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2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Sockets in TCP</a:t>
            </a:r>
            <a:endParaRPr lang="zh-CN" alt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811" y="1600200"/>
            <a:ext cx="646237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6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Socket Programming with TCP</a:t>
            </a:r>
            <a:endParaRPr kumimoji="1" lang="zh-CN" altLang="en-US" dirty="0"/>
          </a:p>
        </p:txBody>
      </p:sp>
      <p:grpSp>
        <p:nvGrpSpPr>
          <p:cNvPr id="40" name="Group 3"/>
          <p:cNvGrpSpPr>
            <a:grpSpLocks/>
          </p:cNvGrpSpPr>
          <p:nvPr/>
        </p:nvGrpSpPr>
        <p:grpSpPr bwMode="auto">
          <a:xfrm>
            <a:off x="1312863" y="3217863"/>
            <a:ext cx="2117725" cy="927100"/>
            <a:chOff x="827" y="2027"/>
            <a:chExt cx="1334" cy="584"/>
          </a:xfrm>
        </p:grpSpPr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wait for incoming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connection request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828" y="2285"/>
              <a:ext cx="133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solidFill>
                    <a:srgbClr val="FF0000"/>
                  </a:solidFill>
                  <a:latin typeface="Arial" charset="0"/>
                </a:rPr>
                <a:t>connectionSocket</a:t>
              </a:r>
              <a:r>
                <a:rPr lang="en-US" altLang="zh-CN" sz="1400" dirty="0">
                  <a:solidFill>
                    <a:srgbClr val="FF0000"/>
                  </a:solidFill>
                  <a:latin typeface="Arial" charset="0"/>
                </a:rPr>
                <a:t> =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err="1">
                  <a:solidFill>
                    <a:srgbClr val="FF0000"/>
                  </a:solidFill>
                  <a:latin typeface="Arial" charset="0"/>
                </a:rPr>
                <a:t>welcomeSocket.accept</a:t>
              </a:r>
              <a:r>
                <a:rPr lang="en-US" altLang="zh-CN" sz="1400" dirty="0">
                  <a:solidFill>
                    <a:srgbClr val="FF0000"/>
                  </a:solidFill>
                  <a:latin typeface="Arial" charset="0"/>
                </a:rPr>
                <a:t>()</a:t>
              </a:r>
              <a:endParaRPr lang="en-US" altLang="zh-CN" dirty="0">
                <a:latin typeface="Times New Roman" charset="0"/>
              </a:endParaRP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1303338" y="1881188"/>
            <a:ext cx="1635125" cy="1414462"/>
            <a:chOff x="821" y="1185"/>
            <a:chExt cx="1030" cy="891"/>
          </a:xfrm>
        </p:grpSpPr>
        <p:grpSp>
          <p:nvGrpSpPr>
            <p:cNvPr id="44" name="Group 7"/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create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port=</a:t>
                </a:r>
                <a:r>
                  <a:rPr lang="en-US" altLang="zh-CN" sz="1400" b="1">
                    <a:latin typeface="Courier New" charset="0"/>
                  </a:rPr>
                  <a:t>x</a:t>
                </a:r>
                <a:r>
                  <a:rPr lang="en-US" altLang="zh-CN" sz="1400">
                    <a:latin typeface="Arial" charset="0"/>
                  </a:rPr>
                  <a:t>, for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incoming request: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47" name="Text Box 9"/>
              <p:cNvSpPr txBox="1">
                <a:spLocks noChangeArrowheads="1"/>
              </p:cNvSpPr>
              <p:nvPr/>
            </p:nvSpPr>
            <p:spPr bwMode="auto">
              <a:xfrm>
                <a:off x="333" y="1595"/>
                <a:ext cx="102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solidFill>
                      <a:srgbClr val="FF0000"/>
                    </a:solidFill>
                    <a:latin typeface="Arial" charset="0"/>
                  </a:rPr>
                  <a:t>welcomeSocket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Arial" charset="0"/>
                  </a:rPr>
                  <a:t> = 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solidFill>
                      <a:srgbClr val="FF0000"/>
                    </a:solidFill>
                    <a:latin typeface="Arial" charset="0"/>
                  </a:rPr>
                  <a:t>ServerSocket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Arial" charset="0"/>
                  </a:rPr>
                  <a:t>()</a:t>
                </a:r>
                <a:endParaRPr lang="en-US" altLang="zh-CN" dirty="0">
                  <a:latin typeface="Times New Roman" charset="0"/>
                </a:endParaRPr>
              </a:p>
            </p:txBody>
          </p:sp>
        </p:grp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8" name="Group 11"/>
          <p:cNvGrpSpPr>
            <a:grpSpLocks/>
          </p:cNvGrpSpPr>
          <p:nvPr/>
        </p:nvGrpSpPr>
        <p:grpSpPr bwMode="auto">
          <a:xfrm>
            <a:off x="5091113" y="3149600"/>
            <a:ext cx="2305050" cy="909638"/>
            <a:chOff x="3333" y="1156"/>
            <a:chExt cx="1452" cy="573"/>
          </a:xfrm>
        </p:grpSpPr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3335" y="1156"/>
              <a:ext cx="14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create socket,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connect to </a:t>
              </a:r>
              <a:r>
                <a:rPr lang="en-US" altLang="zh-CN" sz="1400" b="1">
                  <a:latin typeface="Courier New" charset="0"/>
                </a:rPr>
                <a:t>hostid</a:t>
              </a:r>
              <a:r>
                <a:rPr lang="en-US" altLang="zh-CN" sz="1400">
                  <a:latin typeface="Arial" charset="0"/>
                </a:rPr>
                <a:t>, port=</a:t>
              </a:r>
              <a:r>
                <a:rPr lang="en-US" altLang="zh-CN" sz="1400" b="1">
                  <a:latin typeface="Courier New" charset="0"/>
                </a:rPr>
                <a:t>x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3333" y="1403"/>
              <a:ext cx="84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Socket()</a:t>
              </a:r>
              <a:endParaRPr lang="en-US" altLang="zh-CN">
                <a:latin typeface="Times New Roman" charset="0"/>
              </a:endParaRPr>
            </a:p>
          </p:txBody>
        </p:sp>
      </p:grpSp>
      <p:grpSp>
        <p:nvGrpSpPr>
          <p:cNvPr id="51" name="Group 14"/>
          <p:cNvGrpSpPr>
            <a:grpSpLocks/>
          </p:cNvGrpSpPr>
          <p:nvPr/>
        </p:nvGrpSpPr>
        <p:grpSpPr bwMode="auto">
          <a:xfrm>
            <a:off x="1276350" y="3124200"/>
            <a:ext cx="5440363" cy="3352800"/>
            <a:chOff x="804" y="1968"/>
            <a:chExt cx="3427" cy="2112"/>
          </a:xfrm>
        </p:grpSpPr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839" y="3641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close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5" name="Group 18"/>
            <p:cNvGrpSpPr>
              <a:grpSpLocks/>
            </p:cNvGrpSpPr>
            <p:nvPr/>
          </p:nvGrpSpPr>
          <p:grpSpPr bwMode="auto">
            <a:xfrm>
              <a:off x="3365" y="3377"/>
              <a:ext cx="866" cy="692"/>
              <a:chOff x="3365" y="3377"/>
              <a:chExt cx="866" cy="692"/>
            </a:xfrm>
          </p:grpSpPr>
          <p:sp>
            <p:nvSpPr>
              <p:cNvPr id="56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6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read reply from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57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19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close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58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585788" y="1314450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Server </a:t>
            </a:r>
            <a:r>
              <a:rPr lang="en-US" altLang="zh-CN" sz="1800" dirty="0"/>
              <a:t>(running on </a:t>
            </a:r>
            <a:r>
              <a:rPr lang="en-US" altLang="zh-CN" sz="1800" b="1" dirty="0" err="1">
                <a:latin typeface="Courier New" charset="0"/>
              </a:rPr>
              <a:t>hostid</a:t>
            </a:r>
            <a:r>
              <a:rPr lang="en-US" altLang="zh-CN" sz="1800" dirty="0"/>
              <a:t>)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5256213" y="133350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/>
              <a:t>Client</a:t>
            </a:r>
            <a:endParaRPr lang="en-US" altLang="zh-CN">
              <a:latin typeface="Times New Roman" charset="0"/>
            </a:endParaRPr>
          </a:p>
        </p:txBody>
      </p:sp>
      <p:grpSp>
        <p:nvGrpSpPr>
          <p:cNvPr id="61" name="Group 24"/>
          <p:cNvGrpSpPr>
            <a:grpSpLocks/>
          </p:cNvGrpSpPr>
          <p:nvPr/>
        </p:nvGrpSpPr>
        <p:grpSpPr bwMode="auto">
          <a:xfrm>
            <a:off x="2933700" y="4010025"/>
            <a:ext cx="4041775" cy="1371600"/>
            <a:chOff x="1848" y="2526"/>
            <a:chExt cx="2546" cy="864"/>
          </a:xfrm>
        </p:grpSpPr>
        <p:sp>
          <p:nvSpPr>
            <p:cNvPr id="62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3" name="Group 26"/>
            <p:cNvGrpSpPr>
              <a:grpSpLocks/>
            </p:cNvGrpSpPr>
            <p:nvPr/>
          </p:nvGrpSpPr>
          <p:grpSpPr bwMode="auto"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64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9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0"/>
                  <a:defRPr sz="2400">
                    <a:solidFill>
                      <a:schemeClr val="tx1"/>
                    </a:solidFill>
                    <a:latin typeface="Comic Sans MS" charset="0"/>
                    <a:ea typeface="宋体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Arial" charset="0"/>
                  </a:rPr>
                  <a:t>send request using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65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7" name="Group 30"/>
          <p:cNvGrpSpPr>
            <a:grpSpLocks/>
          </p:cNvGrpSpPr>
          <p:nvPr/>
        </p:nvGrpSpPr>
        <p:grpSpPr bwMode="auto">
          <a:xfrm>
            <a:off x="1303338" y="4105275"/>
            <a:ext cx="4097337" cy="1487488"/>
            <a:chOff x="821" y="2586"/>
            <a:chExt cx="2581" cy="937"/>
          </a:xfrm>
        </p:grpSpPr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read request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69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9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charset="0"/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70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3" name="Group 36"/>
          <p:cNvGrpSpPr>
            <a:grpSpLocks/>
          </p:cNvGrpSpPr>
          <p:nvPr/>
        </p:nvGrpSpPr>
        <p:grpSpPr bwMode="auto">
          <a:xfrm>
            <a:off x="2924175" y="3041650"/>
            <a:ext cx="2200275" cy="641350"/>
            <a:chOff x="1842" y="1916"/>
            <a:chExt cx="1386" cy="404"/>
          </a:xfrm>
        </p:grpSpPr>
        <p:sp>
          <p:nvSpPr>
            <p:cNvPr id="74" name="Line 37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Text Box 38"/>
            <p:cNvSpPr txBox="1">
              <a:spLocks noChangeArrowheads="1"/>
            </p:cNvSpPr>
            <p:nvPr/>
          </p:nvSpPr>
          <p:spPr bwMode="auto">
            <a:xfrm>
              <a:off x="1887" y="1916"/>
              <a:ext cx="1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TCP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connection setup</a:t>
              </a:r>
              <a:endParaRPr lang="en-US" altLang="zh-CN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67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 on Socket Programing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One server one port many clients.</a:t>
            </a:r>
          </a:p>
          <a:p>
            <a:pPr lvl="1"/>
            <a:r>
              <a:rPr lang="en-US" altLang="zh-CN" dirty="0"/>
              <a:t>All clients connect to the same port </a:t>
            </a:r>
            <a:r>
              <a:rPr lang="en-US" altLang="zh-CN" dirty="0" smtClean="0"/>
              <a:t>number (Web).</a:t>
            </a:r>
          </a:p>
          <a:p>
            <a:pPr lvl="1"/>
            <a:r>
              <a:rPr lang="en-US" altLang="zh-CN" dirty="0"/>
              <a:t>How do you distinguish between clients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/>
              <a:t>Source IP Address</a:t>
            </a:r>
            <a:r>
              <a:rPr lang="en-US" altLang="zh-CN" dirty="0" smtClean="0"/>
              <a:t>!</a:t>
            </a:r>
            <a:endParaRPr lang="en-US" altLang="zh-CN" dirty="0"/>
          </a:p>
          <a:p>
            <a:pPr lvl="1"/>
            <a:r>
              <a:rPr lang="en-US" altLang="zh-CN" dirty="0"/>
              <a:t>How do you distinguish between </a:t>
            </a:r>
            <a:r>
              <a:rPr lang="en-US" altLang="zh-CN" dirty="0" smtClean="0"/>
              <a:t>multiple connections </a:t>
            </a:r>
            <a:r>
              <a:rPr lang="en-US" altLang="zh-CN" dirty="0"/>
              <a:t>from the same IP Address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/>
              <a:t>OS uses the incoming packet’s source </a:t>
            </a:r>
            <a:r>
              <a:rPr lang="en-US" altLang="zh-CN" dirty="0" smtClean="0"/>
              <a:t>IP address </a:t>
            </a:r>
            <a:r>
              <a:rPr lang="en-US" altLang="zh-CN" dirty="0"/>
              <a:t>and port number to distinguish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five tuples: 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 err="1" smtClean="0"/>
              <a:t>SrcAddr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SrcPort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DstAddr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DstPort</a:t>
            </a:r>
            <a:r>
              <a:rPr lang="en-US" altLang="zh-CN" dirty="0" smtClean="0"/>
              <a:t>, Protocol)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91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 on Socket Programing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you chat with someone else.</a:t>
            </a:r>
          </a:p>
          <a:p>
            <a:pPr lvl="1"/>
            <a:r>
              <a:rPr lang="en-US" altLang="zh-CN" dirty="0" smtClean="0"/>
              <a:t>If TCP, how many streams at client side?</a:t>
            </a:r>
          </a:p>
          <a:p>
            <a:pPr lvl="1"/>
            <a:r>
              <a:rPr lang="en-US" altLang="zh-CN" dirty="0" smtClean="0"/>
              <a:t>4: 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stdout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socketin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socketout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If UDP</a:t>
            </a:r>
            <a:r>
              <a:rPr lang="en-US" altLang="zh-CN" dirty="0"/>
              <a:t>, </a:t>
            </a:r>
            <a:r>
              <a:rPr lang="en-US" altLang="zh-CN" dirty="0" smtClean="0"/>
              <a:t>how </a:t>
            </a:r>
            <a:r>
              <a:rPr lang="en-US" altLang="zh-CN" dirty="0"/>
              <a:t>many streams at client side?</a:t>
            </a:r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: </a:t>
            </a:r>
            <a:r>
              <a:rPr lang="en-US" altLang="zh-CN" dirty="0" err="1"/>
              <a:t>stdin</a:t>
            </a:r>
            <a:r>
              <a:rPr lang="en-US" altLang="zh-CN" dirty="0"/>
              <a:t>, </a:t>
            </a:r>
            <a:r>
              <a:rPr lang="en-US" altLang="zh-CN" dirty="0" err="1" smtClean="0"/>
              <a:t>stdout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06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Programing in C</a:t>
            </a:r>
            <a:endParaRPr lang="zh-CN" altLang="en-US" dirty="0"/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5170980" y="1329035"/>
            <a:ext cx="1178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 smtClean="0"/>
              <a:t>Server</a:t>
            </a:r>
            <a:endParaRPr lang="en-US" altLang="zh-CN" dirty="0">
              <a:latin typeface="Times New Rom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59243" y="1861747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socket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65292" y="1861746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socket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5292" y="2501207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bind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65291" y="3140668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listen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5290" y="3780129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accept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59242" y="3783214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connect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59241" y="4423703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write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65288" y="4419590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read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65287" y="5061410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write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59243" y="5061409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read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59240" y="5699115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close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65286" y="5698512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read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65292" y="6342691"/>
            <a:ext cx="1589903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close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cxnSp>
        <p:nvCxnSpPr>
          <p:cNvPr id="21" name="直接箭头连接符 20"/>
          <p:cNvCxnSpPr>
            <a:stCxn id="7" idx="2"/>
            <a:endCxn id="12" idx="0"/>
          </p:cNvCxnSpPr>
          <p:nvPr/>
        </p:nvCxnSpPr>
        <p:spPr>
          <a:xfrm flipH="1">
            <a:off x="2154194" y="2232450"/>
            <a:ext cx="1" cy="1550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3" idx="0"/>
          </p:cNvCxnSpPr>
          <p:nvPr/>
        </p:nvCxnSpPr>
        <p:spPr>
          <a:xfrm flipH="1">
            <a:off x="2154193" y="4153917"/>
            <a:ext cx="1" cy="26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2"/>
            <a:endCxn id="16" idx="0"/>
          </p:cNvCxnSpPr>
          <p:nvPr/>
        </p:nvCxnSpPr>
        <p:spPr>
          <a:xfrm>
            <a:off x="2154193" y="4794406"/>
            <a:ext cx="2" cy="267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2"/>
            <a:endCxn id="17" idx="0"/>
          </p:cNvCxnSpPr>
          <p:nvPr/>
        </p:nvCxnSpPr>
        <p:spPr>
          <a:xfrm flipH="1">
            <a:off x="2154192" y="5432112"/>
            <a:ext cx="3" cy="267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2"/>
            <a:endCxn id="9" idx="0"/>
          </p:cNvCxnSpPr>
          <p:nvPr/>
        </p:nvCxnSpPr>
        <p:spPr>
          <a:xfrm>
            <a:off x="5760244" y="2232449"/>
            <a:ext cx="0" cy="26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2"/>
            <a:endCxn id="10" idx="0"/>
          </p:cNvCxnSpPr>
          <p:nvPr/>
        </p:nvCxnSpPr>
        <p:spPr>
          <a:xfrm flipH="1">
            <a:off x="5760243" y="2871910"/>
            <a:ext cx="1" cy="26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2"/>
            <a:endCxn id="11" idx="0"/>
          </p:cNvCxnSpPr>
          <p:nvPr/>
        </p:nvCxnSpPr>
        <p:spPr>
          <a:xfrm flipH="1">
            <a:off x="5760242" y="3511371"/>
            <a:ext cx="1" cy="26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2"/>
            <a:endCxn id="14" idx="0"/>
          </p:cNvCxnSpPr>
          <p:nvPr/>
        </p:nvCxnSpPr>
        <p:spPr>
          <a:xfrm flipH="1">
            <a:off x="5760240" y="4150832"/>
            <a:ext cx="2" cy="26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2"/>
            <a:endCxn id="15" idx="0"/>
          </p:cNvCxnSpPr>
          <p:nvPr/>
        </p:nvCxnSpPr>
        <p:spPr>
          <a:xfrm flipH="1">
            <a:off x="5760239" y="4790293"/>
            <a:ext cx="1" cy="271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5" idx="2"/>
            <a:endCxn id="18" idx="0"/>
          </p:cNvCxnSpPr>
          <p:nvPr/>
        </p:nvCxnSpPr>
        <p:spPr>
          <a:xfrm flipH="1">
            <a:off x="5760238" y="5432113"/>
            <a:ext cx="1" cy="266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8" idx="2"/>
            <a:endCxn id="19" idx="0"/>
          </p:cNvCxnSpPr>
          <p:nvPr/>
        </p:nvCxnSpPr>
        <p:spPr>
          <a:xfrm>
            <a:off x="5760238" y="6069215"/>
            <a:ext cx="6" cy="273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9" idx="3"/>
            <a:endCxn id="11" idx="3"/>
          </p:cNvCxnSpPr>
          <p:nvPr/>
        </p:nvCxnSpPr>
        <p:spPr>
          <a:xfrm flipH="1" flipV="1">
            <a:off x="6555193" y="3965481"/>
            <a:ext cx="2" cy="2562562"/>
          </a:xfrm>
          <a:prstGeom prst="bentConnector3">
            <a:avLst>
              <a:gd name="adj1" fmla="val -1143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3"/>
            <a:endCxn id="11" idx="1"/>
          </p:cNvCxnSpPr>
          <p:nvPr/>
        </p:nvCxnSpPr>
        <p:spPr>
          <a:xfrm flipV="1">
            <a:off x="2949145" y="3965481"/>
            <a:ext cx="2016145" cy="30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3"/>
            <a:endCxn id="14" idx="1"/>
          </p:cNvCxnSpPr>
          <p:nvPr/>
        </p:nvCxnSpPr>
        <p:spPr>
          <a:xfrm flipV="1">
            <a:off x="2949144" y="4604942"/>
            <a:ext cx="2016144" cy="4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5" idx="1"/>
            <a:endCxn id="16" idx="3"/>
          </p:cNvCxnSpPr>
          <p:nvPr/>
        </p:nvCxnSpPr>
        <p:spPr>
          <a:xfrm flipH="1" flipV="1">
            <a:off x="2949146" y="5246761"/>
            <a:ext cx="20161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7" idx="3"/>
            <a:endCxn id="18" idx="1"/>
          </p:cNvCxnSpPr>
          <p:nvPr/>
        </p:nvCxnSpPr>
        <p:spPr>
          <a:xfrm flipV="1">
            <a:off x="2949143" y="5883864"/>
            <a:ext cx="2016143" cy="60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052158" y="3583359"/>
            <a:ext cx="1810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mic Sans MS" panose="030F0702030302020204" pitchFamily="66" charset="0"/>
              </a:rPr>
              <a:t>Connection Request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682939" y="5515176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omic Sans MS" panose="030F0702030302020204" pitchFamily="66" charset="0"/>
              </a:rPr>
              <a:t>EOF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876689" y="5131670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Comic Sans MS" panose="030F0702030302020204" pitchFamily="66" charset="0"/>
              </a:rPr>
              <a:t>Waiting for next</a:t>
            </a:r>
          </a:p>
          <a:p>
            <a:pPr algn="ctr"/>
            <a:r>
              <a:rPr lang="en-US" altLang="zh-CN" sz="1400" dirty="0">
                <a:latin typeface="Comic Sans MS" panose="030F0702030302020204" pitchFamily="66" charset="0"/>
              </a:rPr>
              <a:t>c</a:t>
            </a:r>
            <a:r>
              <a:rPr lang="en-US" altLang="zh-CN" sz="1400" dirty="0" smtClean="0">
                <a:latin typeface="Comic Sans MS" panose="030F0702030302020204" pitchFamily="66" charset="0"/>
              </a:rPr>
              <a:t>onnection Request</a:t>
            </a:r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1650160" y="133350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Client</a:t>
            </a:r>
            <a:endParaRPr lang="en-US" altLang="zh-CN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 Programing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Create a socket</a:t>
            </a:r>
          </a:p>
          <a:p>
            <a:pPr lvl="1"/>
            <a:r>
              <a:rPr lang="en-US" altLang="zh-CN" sz="2200" dirty="0" smtClean="0"/>
              <a:t>int socket(int domain, int type, int protocol)</a:t>
            </a:r>
          </a:p>
          <a:p>
            <a:r>
              <a:rPr lang="en-US" altLang="zh-CN" dirty="0" smtClean="0"/>
              <a:t>Establish a connection</a:t>
            </a:r>
          </a:p>
          <a:p>
            <a:pPr lvl="1"/>
            <a:r>
              <a:rPr lang="en-US" altLang="zh-CN" sz="2200" dirty="0" smtClean="0"/>
              <a:t>int connect(</a:t>
            </a:r>
            <a:r>
              <a:rPr lang="en-US" altLang="zh-CN" sz="2200" dirty="0"/>
              <a:t>(int </a:t>
            </a:r>
            <a:r>
              <a:rPr lang="en-US" altLang="zh-CN" sz="2200" dirty="0" err="1" smtClean="0"/>
              <a:t>sockfd</a:t>
            </a:r>
            <a:r>
              <a:rPr lang="en-US" altLang="zh-CN" sz="2200" dirty="0" smtClean="0"/>
              <a:t>,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sockaddr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*</a:t>
            </a:r>
            <a:r>
              <a:rPr lang="en-US" altLang="zh-CN" sz="2200" dirty="0" err="1" smtClean="0"/>
              <a:t>serv_addr</a:t>
            </a:r>
            <a:r>
              <a:rPr lang="en-US" altLang="zh-CN" sz="2200" dirty="0" smtClean="0"/>
              <a:t>, int </a:t>
            </a:r>
            <a:r>
              <a:rPr lang="en-US" altLang="zh-CN" sz="2200" dirty="0" err="1" smtClean="0"/>
              <a:t>addrlen</a:t>
            </a:r>
            <a:r>
              <a:rPr lang="en-US" altLang="zh-CN" sz="2200" dirty="0" smtClean="0"/>
              <a:t>)</a:t>
            </a:r>
          </a:p>
          <a:p>
            <a:r>
              <a:rPr lang="en-US" altLang="zh-CN" sz="2600" dirty="0" err="1" smtClean="0"/>
              <a:t>Struct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sockaddr</a:t>
            </a:r>
            <a:r>
              <a:rPr lang="en-US" altLang="zh-CN" sz="2600" dirty="0" smtClean="0"/>
              <a:t> &amp; </a:t>
            </a:r>
            <a:r>
              <a:rPr lang="en-US" altLang="zh-CN" sz="2600" dirty="0" err="1" smtClean="0"/>
              <a:t>Struct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sockaddr_in</a:t>
            </a:r>
            <a:endParaRPr lang="en-US" altLang="zh-CN" sz="2600" dirty="0" smtClean="0"/>
          </a:p>
          <a:p>
            <a:pPr lvl="1"/>
            <a:r>
              <a:rPr lang="en-US" altLang="zh-CN" sz="2200" dirty="0" smtClean="0"/>
              <a:t>Interpreting one thing in different ways.</a:t>
            </a:r>
          </a:p>
          <a:p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35356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Socket?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Socket is an API to use internet.</a:t>
            </a:r>
          </a:p>
          <a:p>
            <a:pPr lvl="1"/>
            <a:r>
              <a:rPr lang="en-US" altLang="zh-CN" dirty="0" smtClean="0"/>
              <a:t>API = Application Programming Interface.</a:t>
            </a:r>
          </a:p>
          <a:p>
            <a:pPr lvl="1"/>
            <a:r>
              <a:rPr lang="en-US" altLang="zh-CN" dirty="0" smtClean="0"/>
              <a:t>Work at the Transport layer.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Why do we need socket?</a:t>
            </a:r>
            <a:endParaRPr lang="zh-CN" altLang="en-US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58887"/>
              </p:ext>
            </p:extLst>
          </p:nvPr>
        </p:nvGraphicFramePr>
        <p:xfrm>
          <a:off x="1524000" y="3401291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965746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mic Sans MS" panose="030F0702030302020204" pitchFamily="66" charset="0"/>
                        </a:rPr>
                        <a:t>Application Layer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5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mic Sans MS" panose="030F0702030302020204" pitchFamily="66" charset="0"/>
                        </a:rPr>
                        <a:t>Socket API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5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mic Sans MS" panose="030F0702030302020204" pitchFamily="66" charset="0"/>
                        </a:rPr>
                        <a:t>Transport</a:t>
                      </a:r>
                      <a:r>
                        <a:rPr lang="en-US" altLang="zh-CN" baseline="0" dirty="0" smtClean="0">
                          <a:latin typeface="Comic Sans MS" panose="030F0702030302020204" pitchFamily="66" charset="0"/>
                        </a:rPr>
                        <a:t> Layer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5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mic Sans MS" panose="030F0702030302020204" pitchFamily="66" charset="0"/>
                        </a:rPr>
                        <a:t>Network Layer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50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mic Sans MS" panose="030F0702030302020204" pitchFamily="66" charset="0"/>
                        </a:rPr>
                        <a:t>Link Layer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mic Sans MS" panose="030F0702030302020204" pitchFamily="66" charset="0"/>
                        </a:rPr>
                        <a:t>Physical Layer</a:t>
                      </a:r>
                      <a:endParaRPr lang="zh-CN" alt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19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08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Socket Programming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Byte Ordering</a:t>
            </a:r>
          </a:p>
          <a:p>
            <a:pPr lvl="1"/>
            <a:r>
              <a:rPr lang="en-US" altLang="zh-CN" sz="2000" dirty="0" smtClean="0"/>
              <a:t>unsigned long int </a:t>
            </a:r>
            <a:r>
              <a:rPr lang="en-US" altLang="zh-CN" sz="2000" dirty="0" err="1" smtClean="0"/>
              <a:t>htonl</a:t>
            </a:r>
            <a:r>
              <a:rPr lang="en-US" altLang="zh-CN" sz="2000" dirty="0" smtClean="0"/>
              <a:t>(unsigned long int </a:t>
            </a:r>
            <a:r>
              <a:rPr lang="en-US" altLang="zh-CN" sz="2000" dirty="0" err="1" smtClean="0"/>
              <a:t>hostlong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2000" dirty="0"/>
              <a:t>unsigned </a:t>
            </a:r>
            <a:r>
              <a:rPr lang="en-US" altLang="zh-CN" sz="2000" dirty="0" smtClean="0"/>
              <a:t>short </a:t>
            </a:r>
            <a:r>
              <a:rPr lang="en-US" altLang="zh-CN" sz="2000" dirty="0"/>
              <a:t>int </a:t>
            </a:r>
            <a:r>
              <a:rPr lang="en-US" altLang="zh-CN" sz="2000" dirty="0" err="1" smtClean="0"/>
              <a:t>htons</a:t>
            </a:r>
            <a:r>
              <a:rPr lang="en-US" altLang="zh-CN" sz="2000" dirty="0" smtClean="0"/>
              <a:t>(unsigned short </a:t>
            </a:r>
            <a:r>
              <a:rPr lang="en-US" altLang="zh-CN" sz="2000" dirty="0"/>
              <a:t>int </a:t>
            </a:r>
            <a:r>
              <a:rPr lang="en-US" altLang="zh-CN" sz="2000" dirty="0" err="1" smtClean="0"/>
              <a:t>hostshort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pPr lvl="1"/>
            <a:r>
              <a:rPr lang="en-US" altLang="zh-CN" sz="2000" dirty="0"/>
              <a:t>unsigned long int </a:t>
            </a:r>
            <a:r>
              <a:rPr lang="en-US" altLang="zh-CN" sz="2000" dirty="0" err="1" smtClean="0"/>
              <a:t>ntohl</a:t>
            </a:r>
            <a:r>
              <a:rPr lang="en-US" altLang="zh-CN" sz="2000" dirty="0" smtClean="0"/>
              <a:t>(unsigned </a:t>
            </a:r>
            <a:r>
              <a:rPr lang="en-US" altLang="zh-CN" sz="2000" dirty="0"/>
              <a:t>long int </a:t>
            </a:r>
            <a:r>
              <a:rPr lang="en-US" altLang="zh-CN" sz="2000" dirty="0" err="1" smtClean="0"/>
              <a:t>netlong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pPr lvl="1"/>
            <a:r>
              <a:rPr lang="en-US" altLang="zh-CN" sz="2000" dirty="0"/>
              <a:t>unsigned </a:t>
            </a:r>
            <a:r>
              <a:rPr lang="en-US" altLang="zh-CN" sz="2000" dirty="0" smtClean="0"/>
              <a:t>short </a:t>
            </a:r>
            <a:r>
              <a:rPr lang="en-US" altLang="zh-CN" sz="2000" dirty="0"/>
              <a:t>int </a:t>
            </a:r>
            <a:r>
              <a:rPr lang="en-US" altLang="zh-CN" sz="2000" dirty="0" err="1" smtClean="0"/>
              <a:t>ntohs</a:t>
            </a:r>
            <a:r>
              <a:rPr lang="en-US" altLang="zh-CN" sz="2000" dirty="0" smtClean="0"/>
              <a:t>(unsigned short </a:t>
            </a:r>
            <a:r>
              <a:rPr lang="en-US" altLang="zh-CN" sz="2000" dirty="0"/>
              <a:t>int </a:t>
            </a:r>
            <a:r>
              <a:rPr lang="en-US" altLang="zh-CN" sz="2000" dirty="0" err="1" smtClean="0"/>
              <a:t>netshort</a:t>
            </a:r>
            <a:r>
              <a:rPr lang="en-US" altLang="zh-CN" sz="2000" dirty="0" smtClean="0"/>
              <a:t>)</a:t>
            </a:r>
          </a:p>
          <a:p>
            <a:r>
              <a:rPr lang="en-US" altLang="zh-CN" dirty="0"/>
              <a:t>IP </a:t>
            </a:r>
            <a:r>
              <a:rPr lang="en-US" altLang="zh-CN" dirty="0" smtClean="0"/>
              <a:t>Addresses</a:t>
            </a:r>
          </a:p>
          <a:p>
            <a:pPr lvl="1"/>
            <a:r>
              <a:rPr lang="en-US" altLang="zh-CN" sz="2000" dirty="0" smtClean="0"/>
              <a:t>int </a:t>
            </a:r>
            <a:r>
              <a:rPr lang="en-US" altLang="zh-CN" sz="2000" dirty="0" err="1" smtClean="0"/>
              <a:t>inet_aton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char *</a:t>
            </a:r>
            <a:r>
              <a:rPr lang="en-US" altLang="zh-CN" sz="2000" dirty="0" err="1" smtClean="0"/>
              <a:t>cp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in_addr</a:t>
            </a:r>
            <a:r>
              <a:rPr lang="en-US" altLang="zh-CN" sz="2000" dirty="0" smtClean="0"/>
              <a:t> *</a:t>
            </a:r>
            <a:r>
              <a:rPr lang="en-US" altLang="zh-CN" sz="2000" dirty="0" err="1" smtClean="0"/>
              <a:t>inp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2000" dirty="0" smtClean="0"/>
              <a:t>char *</a:t>
            </a:r>
            <a:r>
              <a:rPr lang="en-US" altLang="zh-CN" sz="2000" dirty="0" err="1" smtClean="0"/>
              <a:t>inet_ntoa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in_addr</a:t>
            </a:r>
            <a:r>
              <a:rPr lang="en-US" altLang="zh-CN" sz="2000" dirty="0" smtClean="0"/>
              <a:t> in);</a:t>
            </a:r>
            <a:endParaRPr lang="zh-CN" altLang="en-US" sz="20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4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Send Data</a:t>
            </a:r>
          </a:p>
          <a:p>
            <a:pPr lvl="1"/>
            <a:r>
              <a:rPr lang="en-US" altLang="zh-CN" sz="1800" dirty="0" err="1"/>
              <a:t>ssize_t</a:t>
            </a:r>
            <a:r>
              <a:rPr lang="en-US" altLang="zh-CN" sz="1800" dirty="0" smtClean="0"/>
              <a:t> write(int </a:t>
            </a:r>
            <a:r>
              <a:rPr lang="en-US" altLang="zh-CN" sz="1800" dirty="0" err="1" smtClean="0"/>
              <a:t>sockfd</a:t>
            </a:r>
            <a:r>
              <a:rPr lang="en-US" altLang="zh-CN" sz="1800" dirty="0" smtClean="0"/>
              <a:t>,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void *</a:t>
            </a:r>
            <a:r>
              <a:rPr lang="en-US" altLang="zh-CN" sz="1800" dirty="0" err="1" smtClean="0"/>
              <a:t>buf</a:t>
            </a:r>
            <a:r>
              <a:rPr lang="en-US" altLang="zh-CN" sz="1800" dirty="0" smtClean="0"/>
              <a:t>, </a:t>
            </a:r>
            <a:r>
              <a:rPr lang="en-US" altLang="zh-CN" sz="1800" dirty="0" err="1"/>
              <a:t>size_t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nbytes</a:t>
            </a:r>
            <a:r>
              <a:rPr lang="en-US" altLang="zh-CN" sz="1800" dirty="0" smtClean="0"/>
              <a:t>);</a:t>
            </a:r>
          </a:p>
          <a:p>
            <a:pPr lvl="1"/>
            <a:r>
              <a:rPr lang="en-US" altLang="zh-CN" sz="1800" dirty="0" err="1"/>
              <a:t>ssize_t</a:t>
            </a:r>
            <a:r>
              <a:rPr lang="en-US" altLang="zh-CN" sz="1800" dirty="0"/>
              <a:t> send(int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void *</a:t>
            </a:r>
            <a:r>
              <a:rPr lang="en-US" altLang="zh-CN" sz="1800" dirty="0" err="1" smtClean="0"/>
              <a:t>buf</a:t>
            </a:r>
            <a:r>
              <a:rPr lang="en-US" altLang="zh-CN" sz="1800" dirty="0" smtClean="0"/>
              <a:t>, </a:t>
            </a:r>
            <a:r>
              <a:rPr lang="en-US" altLang="zh-CN" sz="1800" dirty="0" err="1"/>
              <a:t>size_t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nbytes</a:t>
            </a:r>
            <a:r>
              <a:rPr lang="en-US" altLang="zh-CN" sz="1800" dirty="0"/>
              <a:t>, int flags</a:t>
            </a:r>
            <a:r>
              <a:rPr lang="en-US" altLang="zh-CN" sz="1800" dirty="0" smtClean="0"/>
              <a:t>);</a:t>
            </a:r>
          </a:p>
          <a:p>
            <a:r>
              <a:rPr lang="en-US" altLang="zh-CN" dirty="0" smtClean="0"/>
              <a:t>Receive Data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read(int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nbytes</a:t>
            </a:r>
            <a:r>
              <a:rPr lang="en-US" altLang="zh-CN" sz="2000" dirty="0" smtClean="0"/>
              <a:t>);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recv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flags);</a:t>
            </a:r>
          </a:p>
          <a:p>
            <a:r>
              <a:rPr lang="en-US" altLang="zh-CN" dirty="0" smtClean="0"/>
              <a:t>For UDP, use</a:t>
            </a:r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sendto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nbytes</a:t>
            </a:r>
            <a:r>
              <a:rPr lang="en-US" altLang="zh-CN" sz="2000" dirty="0"/>
              <a:t>,</a:t>
            </a:r>
            <a:r>
              <a:rPr lang="en-US" altLang="zh-CN" sz="2000" dirty="0" smtClean="0"/>
              <a:t> int </a:t>
            </a:r>
            <a:r>
              <a:rPr lang="en-US" altLang="zh-CN" sz="2000" dirty="0"/>
              <a:t>flags,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dest_addr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int </a:t>
            </a:r>
            <a:r>
              <a:rPr lang="en-US" altLang="zh-CN" sz="2000" dirty="0" err="1" smtClean="0"/>
              <a:t>addrlen</a:t>
            </a:r>
            <a:r>
              <a:rPr lang="en-US" altLang="zh-CN" sz="2000" dirty="0" smtClean="0"/>
              <a:t>);</a:t>
            </a:r>
            <a:endParaRPr lang="en-US" altLang="zh-CN" dirty="0"/>
          </a:p>
          <a:p>
            <a:pPr lvl="1"/>
            <a:r>
              <a:rPr lang="en-US" altLang="zh-CN" sz="2000" dirty="0" err="1"/>
              <a:t>ssize_t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recvfrom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sockfd</a:t>
            </a:r>
            <a:r>
              <a:rPr lang="en-US" altLang="zh-CN" sz="2000" dirty="0"/>
              <a:t>, void *buff, </a:t>
            </a:r>
            <a:r>
              <a:rPr lang="en-US" altLang="zh-CN" sz="2000" dirty="0" err="1"/>
              <a:t>size_t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nbytes</a:t>
            </a:r>
            <a:r>
              <a:rPr lang="en-US" altLang="zh-CN" sz="2000" dirty="0"/>
              <a:t>, int flags,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sockaddr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*</a:t>
            </a:r>
            <a:r>
              <a:rPr lang="en-US" altLang="zh-CN" sz="2000" dirty="0" err="1" smtClean="0"/>
              <a:t>src_addr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int </a:t>
            </a:r>
            <a:r>
              <a:rPr lang="en-US" altLang="zh-CN" sz="2000" dirty="0" err="1"/>
              <a:t>addrlen</a:t>
            </a:r>
            <a:r>
              <a:rPr lang="en-US" altLang="zh-CN" sz="2000" dirty="0"/>
              <a:t>);</a:t>
            </a:r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939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Server listening</a:t>
            </a:r>
          </a:p>
          <a:p>
            <a:pPr lvl="1"/>
            <a:r>
              <a:rPr lang="en-US" altLang="zh-CN" dirty="0" smtClean="0"/>
              <a:t>Bind some port</a:t>
            </a:r>
          </a:p>
          <a:p>
            <a:pPr lvl="2"/>
            <a:r>
              <a:rPr lang="en-US" altLang="zh-CN" sz="1800" dirty="0"/>
              <a:t>int bind 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sockaddr</a:t>
            </a:r>
            <a:r>
              <a:rPr lang="en-US" altLang="zh-CN" sz="1800" dirty="0"/>
              <a:t> *</a:t>
            </a:r>
            <a:r>
              <a:rPr lang="en-US" altLang="zh-CN" sz="1800" dirty="0" err="1" smtClean="0"/>
              <a:t>my_addr</a:t>
            </a:r>
            <a:r>
              <a:rPr lang="en-US" altLang="zh-CN" sz="1800" dirty="0" smtClean="0"/>
              <a:t>, int </a:t>
            </a:r>
            <a:r>
              <a:rPr lang="en-US" altLang="zh-CN" sz="1800" dirty="0" err="1"/>
              <a:t>addrlen</a:t>
            </a:r>
            <a:r>
              <a:rPr lang="en-US" altLang="zh-CN" sz="1800" dirty="0" smtClean="0"/>
              <a:t>)</a:t>
            </a:r>
          </a:p>
          <a:p>
            <a:pPr lvl="1"/>
            <a:r>
              <a:rPr lang="en-US" altLang="zh-CN" sz="2200" dirty="0"/>
              <a:t> Define how many connections can be </a:t>
            </a:r>
            <a:r>
              <a:rPr lang="en-US" altLang="zh-CN" sz="2200" dirty="0" smtClean="0"/>
              <a:t>pending</a:t>
            </a:r>
          </a:p>
          <a:p>
            <a:pPr lvl="2"/>
            <a:r>
              <a:rPr lang="en-US" altLang="zh-CN" sz="1800" dirty="0" smtClean="0"/>
              <a:t>int listen(int </a:t>
            </a:r>
            <a:r>
              <a:rPr lang="en-US" altLang="zh-CN" sz="1800" dirty="0" err="1" smtClean="0"/>
              <a:t>sockfd</a:t>
            </a:r>
            <a:r>
              <a:rPr lang="en-US" altLang="zh-CN" sz="1800" dirty="0" smtClean="0"/>
              <a:t>, int backlog)</a:t>
            </a:r>
          </a:p>
          <a:p>
            <a:pPr lvl="1"/>
            <a:r>
              <a:rPr lang="en-US" altLang="zh-CN" sz="2200" dirty="0"/>
              <a:t>Accept a new connection from a </a:t>
            </a:r>
            <a:r>
              <a:rPr lang="en-US" altLang="zh-CN" sz="2200" dirty="0" smtClean="0"/>
              <a:t>client</a:t>
            </a:r>
          </a:p>
          <a:p>
            <a:pPr lvl="2"/>
            <a:r>
              <a:rPr lang="en-US" altLang="zh-CN" sz="1800" dirty="0"/>
              <a:t>int accept(int </a:t>
            </a:r>
            <a:r>
              <a:rPr lang="en-US" altLang="zh-CN" sz="1800" dirty="0" err="1"/>
              <a:t>sockfd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sockaddr</a:t>
            </a:r>
            <a:r>
              <a:rPr lang="en-US" altLang="zh-CN" sz="1800" dirty="0"/>
              <a:t> *</a:t>
            </a:r>
            <a:r>
              <a:rPr lang="en-US" altLang="zh-CN" sz="1800" dirty="0" err="1" smtClean="0"/>
              <a:t>addr</a:t>
            </a:r>
            <a:r>
              <a:rPr lang="en-US" altLang="zh-CN" sz="1800" dirty="0" smtClean="0"/>
              <a:t>, int *</a:t>
            </a:r>
            <a:r>
              <a:rPr lang="en-US" altLang="zh-CN" sz="1800" dirty="0" err="1" smtClean="0"/>
              <a:t>addrlen</a:t>
            </a:r>
            <a:r>
              <a:rPr lang="en-US" altLang="zh-CN" sz="1800" dirty="0"/>
              <a:t>)</a:t>
            </a:r>
            <a:endParaRPr lang="en-US" altLang="zh-CN" sz="1800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84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Handle multiple sockets, 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 and timers.</a:t>
            </a:r>
          </a:p>
          <a:p>
            <a:pPr lvl="1"/>
            <a:r>
              <a:rPr lang="en-US" altLang="zh-CN" dirty="0" smtClean="0"/>
              <a:t>Polling </a:t>
            </a:r>
            <a:endParaRPr lang="en-US" altLang="zh-CN" dirty="0"/>
          </a:p>
          <a:p>
            <a:pPr lvl="2"/>
            <a:r>
              <a:rPr lang="en-US" altLang="zh-CN" dirty="0" smtClean="0"/>
              <a:t>Very inefficient.</a:t>
            </a:r>
          </a:p>
          <a:p>
            <a:pPr lvl="1"/>
            <a:r>
              <a:rPr lang="en-US" altLang="zh-CN" dirty="0" smtClean="0"/>
              <a:t>Select</a:t>
            </a:r>
            <a:endParaRPr lang="en-US" altLang="zh-CN" dirty="0"/>
          </a:p>
          <a:p>
            <a:pPr lvl="2"/>
            <a:r>
              <a:rPr lang="en-US" altLang="zh-CN" dirty="0"/>
              <a:t>int select(int </a:t>
            </a:r>
            <a:r>
              <a:rPr lang="en-US" altLang="zh-CN" dirty="0" err="1"/>
              <a:t>maxfdp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fd_set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readfds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fd_set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writefds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fd_set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 smtClean="0"/>
              <a:t>errorfds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/>
              <a:t>timeval</a:t>
            </a:r>
            <a:r>
              <a:rPr lang="en-US" altLang="zh-CN" dirty="0"/>
              <a:t> *timeout); </a:t>
            </a:r>
            <a:endParaRPr lang="en-US" altLang="zh-CN" dirty="0" smtClean="0"/>
          </a:p>
          <a:p>
            <a:pPr lvl="2"/>
            <a:r>
              <a:rPr lang="en-US" altLang="zh-CN" dirty="0"/>
              <a:t>Wait on multiple file descriptors/sockets and </a:t>
            </a:r>
            <a:r>
              <a:rPr lang="en-US" altLang="zh-CN" dirty="0" smtClean="0"/>
              <a:t>timeout</a:t>
            </a:r>
          </a:p>
          <a:p>
            <a:pPr lvl="2"/>
            <a:r>
              <a:rPr lang="en-US" altLang="zh-CN" dirty="0"/>
              <a:t>Application does not consume CPU while </a:t>
            </a:r>
            <a:r>
              <a:rPr lang="en-US" altLang="zh-CN" dirty="0" smtClean="0"/>
              <a:t>waiting</a:t>
            </a:r>
          </a:p>
          <a:p>
            <a:pPr lvl="2"/>
            <a:r>
              <a:rPr lang="en-US" altLang="zh-CN" dirty="0" smtClean="0"/>
              <a:t>Macros</a:t>
            </a:r>
          </a:p>
          <a:p>
            <a:pPr lvl="3"/>
            <a:r>
              <a:rPr lang="en-US" altLang="zh-CN" dirty="0"/>
              <a:t>FD_ZERO(</a:t>
            </a:r>
            <a:r>
              <a:rPr lang="en-US" altLang="zh-CN" dirty="0" err="1"/>
              <a:t>fd_set</a:t>
            </a:r>
            <a:r>
              <a:rPr lang="en-US" altLang="zh-CN" dirty="0"/>
              <a:t> *set) – clears a file descriptor </a:t>
            </a:r>
            <a:r>
              <a:rPr lang="en-US" altLang="zh-CN" dirty="0" smtClean="0"/>
              <a:t>set</a:t>
            </a:r>
          </a:p>
          <a:p>
            <a:pPr lvl="3"/>
            <a:r>
              <a:rPr lang="en-US" altLang="zh-CN" dirty="0" smtClean="0"/>
              <a:t>FD_SET(int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fd_set</a:t>
            </a:r>
            <a:r>
              <a:rPr lang="en-US" altLang="zh-CN" dirty="0"/>
              <a:t> *set) – adds </a:t>
            </a:r>
            <a:r>
              <a:rPr lang="en-US" altLang="zh-CN" dirty="0" err="1"/>
              <a:t>fd</a:t>
            </a:r>
            <a:r>
              <a:rPr lang="en-US" altLang="zh-CN" dirty="0"/>
              <a:t> to the set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FD_CLR(int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fd_set</a:t>
            </a:r>
            <a:r>
              <a:rPr lang="en-US" altLang="zh-CN" dirty="0"/>
              <a:t> *set) – removes </a:t>
            </a:r>
            <a:r>
              <a:rPr lang="en-US" altLang="zh-CN" dirty="0" err="1"/>
              <a:t>fd</a:t>
            </a:r>
            <a:r>
              <a:rPr lang="en-US" altLang="zh-CN" dirty="0"/>
              <a:t> from the </a:t>
            </a:r>
            <a:r>
              <a:rPr lang="en-US" altLang="zh-CN" dirty="0" smtClean="0"/>
              <a:t>set</a:t>
            </a:r>
          </a:p>
          <a:p>
            <a:pPr lvl="3"/>
            <a:r>
              <a:rPr lang="en-US" altLang="zh-CN" dirty="0" smtClean="0"/>
              <a:t>FD_ISSET(int 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fd_set</a:t>
            </a:r>
            <a:r>
              <a:rPr lang="en-US" altLang="zh-CN" dirty="0"/>
              <a:t> *set) – tests to see if </a:t>
            </a:r>
            <a:r>
              <a:rPr lang="en-US" altLang="zh-CN" dirty="0" err="1"/>
              <a:t>fd</a:t>
            </a:r>
            <a:r>
              <a:rPr lang="en-US" altLang="zh-CN" dirty="0"/>
              <a:t> is in the </a:t>
            </a:r>
            <a:r>
              <a:rPr lang="en-US" altLang="zh-CN" dirty="0" smtClean="0"/>
              <a:t>set</a:t>
            </a:r>
          </a:p>
          <a:p>
            <a:pPr lvl="2"/>
            <a:r>
              <a:rPr lang="en-US" altLang="zh-CN" dirty="0"/>
              <a:t>Does not scale to large number </a:t>
            </a:r>
            <a:r>
              <a:rPr lang="en-US" altLang="zh-CN" dirty="0" smtClean="0"/>
              <a:t>of descriptors/sockets</a:t>
            </a:r>
          </a:p>
          <a:p>
            <a:pPr lvl="1"/>
            <a:r>
              <a:rPr lang="en-US" altLang="zh-CN" smtClean="0"/>
              <a:t>Epoll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15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 Programming in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Debug</a:t>
            </a:r>
          </a:p>
          <a:p>
            <a:pPr lvl="1"/>
            <a:r>
              <a:rPr lang="en-US" altLang="zh-CN" dirty="0" err="1" smtClean="0"/>
              <a:t>perror</a:t>
            </a:r>
            <a:r>
              <a:rPr lang="en-US" altLang="zh-CN" dirty="0" smtClean="0"/>
              <a:t>(“socket error: ”)</a:t>
            </a:r>
          </a:p>
          <a:p>
            <a:pPr lvl="2"/>
            <a:r>
              <a:rPr lang="en-US" altLang="zh-CN" dirty="0"/>
              <a:t>prints "socket error: " + the error </a:t>
            </a:r>
            <a:r>
              <a:rPr lang="en-US" altLang="zh-CN" dirty="0" smtClean="0"/>
              <a:t>message.</a:t>
            </a:r>
          </a:p>
          <a:p>
            <a:pPr lvl="1"/>
            <a:r>
              <a:rPr lang="en-US" altLang="zh-CN" dirty="0" err="1"/>
              <a:t>printf</a:t>
            </a:r>
            <a:r>
              <a:rPr lang="en-US" altLang="zh-CN" dirty="0"/>
              <a:t>("an error: %s\n", </a:t>
            </a:r>
            <a:r>
              <a:rPr lang="en-US" altLang="zh-CN" dirty="0" err="1"/>
              <a:t>strerror</a:t>
            </a:r>
            <a:r>
              <a:rPr lang="en-US" altLang="zh-CN" dirty="0"/>
              <a:t>(</a:t>
            </a:r>
            <a:r>
              <a:rPr lang="en-US" altLang="zh-CN" dirty="0" err="1"/>
              <a:t>errno</a:t>
            </a:r>
            <a:r>
              <a:rPr lang="en-US" altLang="zh-CN" dirty="0" smtClean="0"/>
              <a:t>));</a:t>
            </a:r>
          </a:p>
          <a:p>
            <a:pPr lvl="2"/>
            <a:r>
              <a:rPr lang="en-US" altLang="zh-CN" dirty="0" smtClean="0"/>
              <a:t>prints </a:t>
            </a:r>
            <a:r>
              <a:rPr lang="en-US" altLang="zh-CN" dirty="0"/>
              <a:t>"an error: " + the error message from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How to check if particular port is listening</a:t>
            </a:r>
          </a:p>
          <a:p>
            <a:pPr lvl="1"/>
            <a:r>
              <a:rPr lang="en-US" altLang="zh-CN" dirty="0" smtClean="0"/>
              <a:t>Windows </a:t>
            </a:r>
            <a:r>
              <a:rPr lang="en-US" altLang="zh-CN" dirty="0"/>
              <a:t>– use </a:t>
            </a:r>
            <a:r>
              <a:rPr lang="en-US" altLang="zh-CN" dirty="0" err="1"/>
              <a:t>netstat</a:t>
            </a:r>
            <a:endParaRPr lang="en-US" altLang="zh-CN" dirty="0"/>
          </a:p>
          <a:p>
            <a:pPr lvl="2"/>
            <a:r>
              <a:rPr lang="en-US" altLang="zh-CN" dirty="0" err="1" smtClean="0"/>
              <a:t>netstat</a:t>
            </a:r>
            <a:r>
              <a:rPr lang="en-US" altLang="zh-CN" dirty="0" smtClean="0"/>
              <a:t> </a:t>
            </a:r>
            <a:r>
              <a:rPr lang="en-US" altLang="zh-CN" dirty="0"/>
              <a:t>-an</a:t>
            </a:r>
          </a:p>
          <a:p>
            <a:pPr lvl="1"/>
            <a:r>
              <a:rPr lang="en-US" altLang="zh-CN" dirty="0" smtClean="0"/>
              <a:t>Linux </a:t>
            </a:r>
            <a:r>
              <a:rPr lang="en-US" altLang="zh-CN" dirty="0"/>
              <a:t>– use </a:t>
            </a:r>
            <a:r>
              <a:rPr lang="en-US" altLang="zh-CN" dirty="0" err="1"/>
              <a:t>nmap</a:t>
            </a:r>
            <a:endParaRPr lang="en-US" altLang="zh-CN" dirty="0"/>
          </a:p>
          <a:p>
            <a:pPr lvl="2"/>
            <a:r>
              <a:rPr lang="en-US" altLang="zh-CN" dirty="0" err="1" smtClean="0"/>
              <a:t>nmap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err="1"/>
              <a:t>sT</a:t>
            </a:r>
            <a:r>
              <a:rPr lang="en-US" altLang="zh-CN" dirty="0"/>
              <a:t> -</a:t>
            </a:r>
            <a:r>
              <a:rPr lang="en-US" altLang="zh-CN"/>
              <a:t>O </a:t>
            </a:r>
            <a:r>
              <a:rPr lang="en-US" altLang="zh-CN" smtClean="0"/>
              <a:t>localhost</a:t>
            </a:r>
            <a:endParaRPr lang="en-US" altLang="zh-CN" dirty="0" smtClean="0"/>
          </a:p>
          <a:p>
            <a:r>
              <a:rPr lang="en-US" altLang="zh-CN" dirty="0" smtClean="0"/>
              <a:t>Server can’t bind because old connection hasn’t yet gone away.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/>
              <a:t>setsockopt</a:t>
            </a:r>
            <a:r>
              <a:rPr lang="en-US" altLang="zh-CN" dirty="0"/>
              <a:t> with the SO_REUSEADDR option.</a:t>
            </a:r>
          </a:p>
          <a:p>
            <a:r>
              <a:rPr lang="en-US" altLang="zh-CN" dirty="0" smtClean="0"/>
              <a:t>Not </a:t>
            </a:r>
            <a:r>
              <a:rPr lang="en-US" altLang="zh-CN" dirty="0"/>
              <a:t>knowing what exactly gets transmitted on the wire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/>
              <a:t>tcpdump</a:t>
            </a:r>
            <a:r>
              <a:rPr lang="en-US" altLang="zh-CN" dirty="0"/>
              <a:t> or Ethereal (www.ethereal.com)</a:t>
            </a:r>
          </a:p>
          <a:p>
            <a:r>
              <a:rPr lang="en-US" altLang="zh-CN" dirty="0" smtClean="0"/>
              <a:t>Check </a:t>
            </a:r>
            <a:r>
              <a:rPr lang="en-US" altLang="zh-CN" dirty="0"/>
              <a:t>RFCs if in doubt about protocols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RFC 959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10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Goal: Learn to build client/server applications that communicate using sockets.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4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Task1: UDP Programming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Reading the sample code</a:t>
            </a:r>
          </a:p>
          <a:p>
            <a:pPr lvl="1"/>
            <a:r>
              <a:rPr kumimoji="1" lang="en-US" altLang="zh-CN" dirty="0" smtClean="0"/>
              <a:t>Choose any language you are familiar with.</a:t>
            </a:r>
          </a:p>
          <a:p>
            <a:r>
              <a:rPr kumimoji="1" lang="en-US" altLang="zh-CN" dirty="0" smtClean="0"/>
              <a:t>Modify the UDP Server</a:t>
            </a:r>
          </a:p>
          <a:p>
            <a:r>
              <a:rPr kumimoji="1" lang="en-US" altLang="zh-CN" dirty="0"/>
              <a:t>Modify the </a:t>
            </a:r>
            <a:r>
              <a:rPr kumimoji="1" lang="en-US" altLang="zh-CN" dirty="0" smtClean="0"/>
              <a:t>UDP Client</a:t>
            </a:r>
            <a:endParaRPr kumimoji="1" lang="en-US" altLang="zh-CN" dirty="0"/>
          </a:p>
          <a:p>
            <a:r>
              <a:rPr kumimoji="1" lang="en-US" altLang="zh-CN" dirty="0" smtClean="0"/>
              <a:t>Optional </a:t>
            </a:r>
            <a:r>
              <a:rPr kumimoji="1" lang="en-US" altLang="zh-CN" dirty="0"/>
              <a:t>Questions: </a:t>
            </a:r>
          </a:p>
          <a:p>
            <a:pPr lvl="1"/>
            <a:r>
              <a:rPr kumimoji="1" lang="en-US" altLang="zh-CN" dirty="0"/>
              <a:t>How to write a chat programming (two clients chat with each other) with UDP?</a:t>
            </a:r>
          </a:p>
          <a:p>
            <a:pPr lvl="1"/>
            <a:r>
              <a:rPr kumimoji="1" lang="en-US" altLang="zh-CN" dirty="0"/>
              <a:t>Can we use the UDP to transfer a file? If so, how?</a:t>
            </a:r>
            <a:endParaRPr kumimoji="1" lang="zh-CN" altLang="en-US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07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Task2</a:t>
            </a:r>
            <a:r>
              <a:rPr kumimoji="1" lang="en-US" altLang="zh-CN" dirty="0"/>
              <a:t>: Implementing FTP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FTP server</a:t>
            </a:r>
          </a:p>
          <a:p>
            <a:pPr lvl="1"/>
            <a:r>
              <a:rPr kumimoji="1" lang="en-US" altLang="zh-CN" dirty="0" smtClean="0"/>
              <a:t>Must </a:t>
            </a:r>
            <a:r>
              <a:rPr kumimoji="1" lang="en-US" altLang="zh-CN" dirty="0"/>
              <a:t>use the Berkeley Socket API and write your server in </a:t>
            </a:r>
            <a:r>
              <a:rPr kumimoji="1" lang="en-US" altLang="zh-CN" dirty="0" smtClean="0"/>
              <a:t>C.</a:t>
            </a:r>
          </a:p>
          <a:p>
            <a:pPr lvl="1"/>
            <a:r>
              <a:rPr kumimoji="1" lang="en-US" altLang="zh-CN" dirty="0" smtClean="0"/>
              <a:t>Must accept command line arguments:</a:t>
            </a:r>
          </a:p>
          <a:p>
            <a:pPr lvl="2"/>
            <a:r>
              <a:rPr kumimoji="1" lang="en-US" altLang="zh-CN" dirty="0" smtClean="0"/>
              <a:t>Port</a:t>
            </a:r>
          </a:p>
          <a:p>
            <a:pPr lvl="2"/>
            <a:r>
              <a:rPr kumimoji="1" lang="en-US" altLang="zh-CN" dirty="0" smtClean="0"/>
              <a:t>Directory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Must handle USER, PASS, RETR, STOR, QUIT, SYST, TYPE, PORT, PASV, </a:t>
            </a:r>
            <a:r>
              <a:rPr kumimoji="1" lang="en-US" altLang="zh-CN" dirty="0" smtClean="0"/>
              <a:t>MKD, CWD, LIST, RMD commands.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24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Task2: Implementing 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kumimoji="1" lang="en-US" altLang="zh-CN" dirty="0"/>
              <a:t>FTP </a:t>
            </a:r>
            <a:r>
              <a:rPr kumimoji="1" lang="en-US" altLang="zh-CN" dirty="0" smtClean="0"/>
              <a:t>server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/>
              <a:t>Handling invalid input reasonably and </a:t>
            </a:r>
            <a:r>
              <a:rPr kumimoji="1" lang="en-US" altLang="zh-CN" dirty="0" smtClean="0"/>
              <a:t>generating defensible </a:t>
            </a:r>
            <a:r>
              <a:rPr kumimoji="1" lang="en-US" altLang="zh-CN" dirty="0"/>
              <a:t>error </a:t>
            </a:r>
            <a:r>
              <a:rPr kumimoji="1" lang="en-US" altLang="zh-CN" dirty="0" smtClean="0"/>
              <a:t>codes.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 smtClean="0"/>
              <a:t>Must </a:t>
            </a:r>
            <a:r>
              <a:rPr kumimoji="1" lang="en-US" altLang="zh-CN" dirty="0"/>
              <a:t>support connections from multiple </a:t>
            </a:r>
            <a:r>
              <a:rPr kumimoji="1" lang="en-US" altLang="zh-CN" dirty="0" smtClean="0"/>
              <a:t>clients.</a:t>
            </a:r>
          </a:p>
          <a:p>
            <a:pPr lvl="1">
              <a:lnSpc>
                <a:spcPts val="3600"/>
              </a:lnSpc>
            </a:pPr>
            <a:r>
              <a:rPr kumimoji="1" lang="en-US" altLang="zh-CN" dirty="0" smtClean="0"/>
              <a:t>May </a:t>
            </a:r>
            <a:r>
              <a:rPr kumimoji="1" lang="en-US" altLang="zh-CN" dirty="0"/>
              <a:t>not use any libraries containing </a:t>
            </a:r>
            <a:r>
              <a:rPr kumimoji="1" lang="en-US" altLang="zh-CN" dirty="0" smtClean="0"/>
              <a:t>code </a:t>
            </a:r>
            <a:r>
              <a:rPr kumimoji="1" lang="en-US" altLang="zh-CN" dirty="0" err="1" smtClean="0"/>
              <a:t>speci-fically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designed to implement FTP </a:t>
            </a:r>
            <a:r>
              <a:rPr kumimoji="1" lang="en-US" altLang="zh-CN" dirty="0" smtClean="0"/>
              <a:t>functionality.</a:t>
            </a:r>
            <a:endParaRPr kumimoji="1" lang="en-US" altLang="zh-CN" dirty="0"/>
          </a:p>
          <a:p>
            <a:pPr lvl="1">
              <a:lnSpc>
                <a:spcPts val="3600"/>
              </a:lnSpc>
            </a:pPr>
            <a:r>
              <a:rPr kumimoji="1" lang="en-US" altLang="zh-CN" dirty="0" smtClean="0"/>
              <a:t>Optional </a:t>
            </a:r>
            <a:r>
              <a:rPr kumimoji="1" lang="en-US" altLang="zh-CN" dirty="0"/>
              <a:t>Questions: </a:t>
            </a:r>
          </a:p>
          <a:p>
            <a:pPr lvl="2">
              <a:lnSpc>
                <a:spcPts val="3600"/>
              </a:lnSpc>
            </a:pPr>
            <a:r>
              <a:rPr kumimoji="1" lang="en-US" altLang="zh-CN" dirty="0"/>
              <a:t>How to transfer large files without blocking the server?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8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do we need socket?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Layering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853544" y="1520565"/>
            <a:ext cx="2645775" cy="5149273"/>
            <a:chOff x="1715654" y="1038899"/>
            <a:chExt cx="2880000" cy="560512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5654" y="5716026"/>
              <a:ext cx="2880000" cy="9280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5654" y="3953503"/>
              <a:ext cx="2880000" cy="17625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5654" y="2289503"/>
              <a:ext cx="2880000" cy="1664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5654" y="1038899"/>
              <a:ext cx="2880000" cy="12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573" y="3536084"/>
            <a:ext cx="1152525" cy="857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4927" y="3536084"/>
            <a:ext cx="1076325" cy="857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982" y="3028203"/>
            <a:ext cx="2646000" cy="18730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直接连接符 13"/>
          <p:cNvCxnSpPr/>
          <p:nvPr/>
        </p:nvCxnSpPr>
        <p:spPr>
          <a:xfrm>
            <a:off x="4507348" y="1526312"/>
            <a:ext cx="0" cy="52578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6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Task2: Implementing 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FTP </a:t>
            </a:r>
            <a:r>
              <a:rPr kumimoji="1" lang="en-US" altLang="zh-CN" dirty="0" smtClean="0"/>
              <a:t>client</a:t>
            </a:r>
          </a:p>
          <a:p>
            <a:pPr lvl="1"/>
            <a:r>
              <a:rPr kumimoji="1" lang="en-US" altLang="zh-CN" dirty="0"/>
              <a:t>You can write your client in your </a:t>
            </a:r>
            <a:r>
              <a:rPr kumimoji="1" lang="en-US" altLang="zh-CN" dirty="0" smtClean="0"/>
              <a:t>favorite </a:t>
            </a:r>
            <a:r>
              <a:rPr kumimoji="1" lang="en-US" altLang="zh-CN" dirty="0" err="1" smtClean="0"/>
              <a:t>progra-mming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language. </a:t>
            </a:r>
          </a:p>
          <a:p>
            <a:pPr lvl="1"/>
            <a:r>
              <a:rPr kumimoji="1" lang="en-US" altLang="zh-CN" dirty="0" smtClean="0"/>
              <a:t>Must </a:t>
            </a:r>
            <a:r>
              <a:rPr kumimoji="1" lang="en-US" altLang="zh-CN" dirty="0"/>
              <a:t>use USER, PASS, TYPE, RETR, STOR, QUIT, PORT and PASV commands to log in </a:t>
            </a:r>
            <a:r>
              <a:rPr kumimoji="1" lang="en-US" altLang="zh-CN" dirty="0" smtClean="0"/>
              <a:t>a common server </a:t>
            </a:r>
            <a:r>
              <a:rPr kumimoji="1" lang="en-US" altLang="zh-CN" dirty="0"/>
              <a:t>and download/upload </a:t>
            </a:r>
            <a:r>
              <a:rPr kumimoji="1" lang="en-US" altLang="zh-CN" dirty="0" smtClean="0"/>
              <a:t>files.</a:t>
            </a:r>
          </a:p>
          <a:p>
            <a:pPr lvl="1"/>
            <a:r>
              <a:rPr lang="en-US" altLang="zh-CN" dirty="0"/>
              <a:t>Support directory operations including </a:t>
            </a:r>
            <a:r>
              <a:rPr lang="en-US" altLang="zh-CN" i="1" dirty="0"/>
              <a:t>creating</a:t>
            </a:r>
            <a:r>
              <a:rPr lang="en-US" altLang="zh-CN" dirty="0"/>
              <a:t>, </a:t>
            </a:r>
            <a:r>
              <a:rPr lang="en-US" altLang="zh-CN" i="1" dirty="0"/>
              <a:t>changing</a:t>
            </a:r>
            <a:r>
              <a:rPr lang="en-US" altLang="zh-CN" dirty="0"/>
              <a:t>, </a:t>
            </a:r>
            <a:r>
              <a:rPr lang="en-US" altLang="zh-CN" i="1" dirty="0"/>
              <a:t>listing</a:t>
            </a:r>
            <a:r>
              <a:rPr lang="en-US" altLang="zh-CN" dirty="0"/>
              <a:t>, </a:t>
            </a:r>
            <a:r>
              <a:rPr lang="en-US" altLang="zh-CN" i="1" dirty="0"/>
              <a:t>removing</a:t>
            </a:r>
            <a:r>
              <a:rPr lang="en-US" altLang="zh-CN" dirty="0" smtClean="0"/>
              <a:t>.</a:t>
            </a:r>
          </a:p>
          <a:p>
            <a:pPr lvl="1"/>
            <a:r>
              <a:rPr kumimoji="1" lang="en-US" altLang="zh-CN" dirty="0"/>
              <a:t>Optional Questions: </a:t>
            </a:r>
          </a:p>
          <a:p>
            <a:pPr lvl="2"/>
            <a:r>
              <a:rPr lang="en-US" altLang="zh-CN" dirty="0" smtClean="0"/>
              <a:t>Interesting features like GUI.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3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Grading</a:t>
            </a:r>
          </a:p>
          <a:p>
            <a:pPr lvl="1"/>
            <a:r>
              <a:rPr kumimoji="1" lang="en-US" altLang="zh-CN" dirty="0" smtClean="0"/>
              <a:t>UDP Programming (15%)</a:t>
            </a:r>
          </a:p>
          <a:p>
            <a:pPr lvl="1"/>
            <a:r>
              <a:rPr kumimoji="1" lang="en-US" altLang="zh-CN" dirty="0" smtClean="0"/>
              <a:t>Implementation of FTP (60%)</a:t>
            </a:r>
          </a:p>
          <a:p>
            <a:pPr lvl="2"/>
            <a:r>
              <a:rPr kumimoji="1" lang="en-US" altLang="zh-CN" dirty="0" smtClean="0"/>
              <a:t>Server (35%)</a:t>
            </a:r>
          </a:p>
          <a:p>
            <a:pPr lvl="2"/>
            <a:r>
              <a:rPr kumimoji="1" lang="en-US" altLang="zh-CN" dirty="0" smtClean="0"/>
              <a:t>Client (25%)</a:t>
            </a:r>
          </a:p>
          <a:p>
            <a:pPr lvl="1"/>
            <a:r>
              <a:rPr kumimoji="1" lang="en-US" altLang="zh-CN" dirty="0" smtClean="0"/>
              <a:t>Project Report (20%)</a:t>
            </a:r>
          </a:p>
          <a:p>
            <a:pPr lvl="1"/>
            <a:r>
              <a:rPr kumimoji="1" lang="en-US" altLang="zh-CN" dirty="0" smtClean="0"/>
              <a:t>Bonus (10%)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Submission</a:t>
            </a:r>
          </a:p>
          <a:p>
            <a:pPr lvl="1"/>
            <a:r>
              <a:rPr kumimoji="1" lang="en-US" altLang="zh-CN" dirty="0" smtClean="0"/>
              <a:t>Files </a:t>
            </a:r>
            <a:r>
              <a:rPr kumimoji="1" lang="en-US" altLang="zh-CN" dirty="0"/>
              <a:t>are to be </a:t>
            </a:r>
            <a:r>
              <a:rPr kumimoji="1" lang="en-US" altLang="zh-CN" dirty="0" smtClean="0"/>
              <a:t>organized </a:t>
            </a:r>
            <a:r>
              <a:rPr kumimoji="1" lang="en-US" altLang="zh-CN" dirty="0"/>
              <a:t>as </a:t>
            </a:r>
            <a:r>
              <a:rPr kumimoji="1" lang="en-US" altLang="zh-CN" dirty="0" smtClean="0"/>
              <a:t>follows:</a:t>
            </a:r>
          </a:p>
          <a:p>
            <a:pPr lvl="1"/>
            <a:r>
              <a:rPr kumimoji="1" lang="en-US" altLang="zh-CN" dirty="0" smtClean="0"/>
              <a:t>Report</a:t>
            </a:r>
          </a:p>
          <a:p>
            <a:pPr lvl="2"/>
            <a:r>
              <a:rPr kumimoji="1" lang="en-US" altLang="zh-CN" dirty="0"/>
              <a:t>Anything you think valuable…</a:t>
            </a:r>
          </a:p>
          <a:p>
            <a:pPr lvl="2"/>
            <a:r>
              <a:rPr kumimoji="1" lang="en-US" altLang="zh-CN" dirty="0"/>
              <a:t>No longer than </a:t>
            </a:r>
            <a:r>
              <a:rPr kumimoji="1" lang="en-US" altLang="zh-CN" dirty="0">
                <a:solidFill>
                  <a:srgbClr val="FF0000"/>
                </a:solidFill>
              </a:rPr>
              <a:t>THREE</a:t>
            </a:r>
            <a:r>
              <a:rPr kumimoji="1" lang="en-US" altLang="zh-CN" dirty="0"/>
              <a:t> pages. 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Evaluation</a:t>
            </a:r>
          </a:p>
          <a:p>
            <a:pPr lvl="1"/>
            <a:r>
              <a:rPr kumimoji="1" lang="en-US" altLang="zh-CN" dirty="0" smtClean="0">
                <a:solidFill>
                  <a:srgbClr val="000000"/>
                </a:solidFill>
              </a:rPr>
              <a:t>Auto-grading program for FTP server.</a:t>
            </a:r>
          </a:p>
          <a:p>
            <a:pPr lvl="1"/>
            <a:r>
              <a:rPr kumimoji="1" lang="en-US" altLang="zh-CN" dirty="0" smtClean="0">
                <a:solidFill>
                  <a:srgbClr val="000000"/>
                </a:solidFill>
              </a:rPr>
              <a:t>Face-to-face check for FTP client.</a:t>
            </a:r>
          </a:p>
          <a:p>
            <a:pPr lvl="2"/>
            <a:r>
              <a:rPr kumimoji="1" lang="en-US" altLang="zh-CN" dirty="0" smtClean="0">
                <a:solidFill>
                  <a:srgbClr val="FF0000"/>
                </a:solidFill>
              </a:rPr>
              <a:t>Note:</a:t>
            </a:r>
            <a:r>
              <a:rPr kumimoji="1" lang="en-US" altLang="zh-CN" dirty="0" smtClean="0">
                <a:solidFill>
                  <a:srgbClr val="000000"/>
                </a:solidFill>
              </a:rPr>
              <a:t> Demonstrate your optional innovative features.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7" y="2015067"/>
            <a:ext cx="2671763" cy="14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4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Some Important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Important Date</a:t>
            </a:r>
          </a:p>
          <a:p>
            <a:pPr lvl="1"/>
            <a:r>
              <a:rPr kumimoji="1" lang="en-US" altLang="zh-CN" dirty="0" smtClean="0"/>
              <a:t>Start up: today (2017.10.13.)</a:t>
            </a:r>
          </a:p>
          <a:p>
            <a:pPr lvl="1"/>
            <a:r>
              <a:rPr kumimoji="1" lang="en-US" altLang="zh-CN" dirty="0" smtClean="0">
                <a:solidFill>
                  <a:srgbClr val="000000"/>
                </a:solidFill>
              </a:rPr>
              <a:t>Due date: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 weeks </a:t>
            </a:r>
            <a:r>
              <a:rPr kumimoji="1" lang="en-US" altLang="zh-CN" dirty="0" smtClean="0">
                <a:solidFill>
                  <a:srgbClr val="000000"/>
                </a:solidFill>
              </a:rPr>
              <a:t>later </a:t>
            </a:r>
            <a:r>
              <a:rPr kumimoji="1" lang="en-US" altLang="zh-CN" smtClean="0">
                <a:solidFill>
                  <a:srgbClr val="000000"/>
                </a:solidFill>
              </a:rPr>
              <a:t>(</a:t>
            </a:r>
            <a:r>
              <a:rPr kumimoji="1" lang="en-US" altLang="zh-CN" smtClean="0">
                <a:solidFill>
                  <a:srgbClr val="FF0000"/>
                </a:solidFill>
              </a:rPr>
              <a:t>2017.11.3.</a:t>
            </a:r>
            <a:r>
              <a:rPr kumimoji="1" lang="en-US" altLang="zh-CN" smtClean="0">
                <a:solidFill>
                  <a:srgbClr val="000000"/>
                </a:solidFill>
              </a:rPr>
              <a:t>)</a:t>
            </a:r>
            <a:endParaRPr kumimoji="1"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Award (for best projects)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Best Project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Best Implementation</a:t>
            </a:r>
          </a:p>
          <a:p>
            <a:pPr lvl="1"/>
            <a:r>
              <a:rPr kumimoji="1" lang="en-US" altLang="zh-CN" dirty="0">
                <a:solidFill>
                  <a:srgbClr val="000000"/>
                </a:solidFill>
              </a:rPr>
              <a:t>Best Design</a:t>
            </a:r>
            <a:endParaRPr kumimoji="1" lang="zh-CN" altLang="en-US" dirty="0">
              <a:solidFill>
                <a:srgbClr val="000000"/>
              </a:solidFill>
            </a:endParaRPr>
          </a:p>
          <a:p>
            <a:r>
              <a:rPr lang="en-US" altLang="zh-CN" dirty="0" smtClean="0"/>
              <a:t>Award requirements</a:t>
            </a:r>
          </a:p>
          <a:p>
            <a:pPr lvl="1"/>
            <a:r>
              <a:rPr lang="en-US" altLang="zh-CN" dirty="0" smtClean="0"/>
              <a:t>Less or no systematic errors.</a:t>
            </a:r>
          </a:p>
          <a:p>
            <a:pPr lvl="1"/>
            <a:r>
              <a:rPr lang="en-US" altLang="zh-CN" dirty="0" smtClean="0"/>
              <a:t>Clear program architecture &amp; decent coding style &amp; comprehensive comments.</a:t>
            </a:r>
          </a:p>
          <a:p>
            <a:pPr lvl="1"/>
            <a:r>
              <a:rPr lang="en-US" altLang="zh-CN" dirty="0" smtClean="0"/>
              <a:t>Innovative features.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56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Important Issues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Cheating will be punished.</a:t>
                </a:r>
              </a:p>
              <a:p>
                <a:pPr lvl="1"/>
                <a:r>
                  <a:rPr lang="en-US" altLang="zh-CN" dirty="0" smtClean="0">
                    <a:solidFill>
                      <a:srgbClr val="FF0000"/>
                    </a:solidFill>
                  </a:rPr>
                  <a:t>Repetition rate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20%</a:t>
                </a:r>
              </a:p>
              <a:p>
                <a:pPr lvl="1"/>
                <a:r>
                  <a:rPr lang="en-US" altLang="zh-CN" dirty="0" smtClean="0">
                    <a:solidFill>
                      <a:srgbClr val="FF0000"/>
                    </a:solidFill>
                  </a:rPr>
                  <a:t>Fail in the project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Late submission will be punished.</a:t>
                </a:r>
              </a:p>
              <a:p>
                <a:pPr lvl="1"/>
                <a:r>
                  <a:rPr lang="en-US" altLang="zh-CN" dirty="0" smtClean="0">
                    <a:solidFill>
                      <a:srgbClr val="FF0000"/>
                    </a:solidFill>
                  </a:rPr>
                  <a:t>*95% per day late.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1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341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zh-CN" sz="11500" dirty="0" smtClean="0"/>
              <a:t>Q&amp;A</a:t>
            </a:r>
            <a:endParaRPr kumimoji="1"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8655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Formal Definition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Definition: </a:t>
            </a:r>
            <a:r>
              <a:rPr kumimoji="1" lang="en-US" altLang="zh-CN" dirty="0" smtClean="0"/>
              <a:t>A </a:t>
            </a:r>
            <a:r>
              <a:rPr kumimoji="1" lang="en-US" altLang="zh-CN" dirty="0" smtClean="0">
                <a:solidFill>
                  <a:srgbClr val="FF0000"/>
                </a:solidFill>
              </a:rPr>
              <a:t>host-local</a:t>
            </a:r>
            <a:r>
              <a:rPr kumimoji="1" lang="en-US" altLang="zh-CN" dirty="0" smtClean="0"/>
              <a:t>,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application-created</a:t>
            </a:r>
            <a:r>
              <a:rPr kumimoji="1" lang="en-US" altLang="zh-CN" dirty="0" smtClean="0"/>
              <a:t>, </a:t>
            </a:r>
            <a:r>
              <a:rPr kumimoji="1" lang="en-US" altLang="zh-CN" dirty="0" smtClean="0">
                <a:solidFill>
                  <a:srgbClr val="FF0000"/>
                </a:solidFill>
              </a:rPr>
              <a:t>OS-controlled </a:t>
            </a:r>
            <a:r>
              <a:rPr kumimoji="1" lang="en-US" altLang="zh-CN" dirty="0" smtClean="0"/>
              <a:t>interface (a “door”) into which application process can </a:t>
            </a:r>
            <a:r>
              <a:rPr kumimoji="1" lang="en-US" altLang="zh-CN" dirty="0" smtClean="0">
                <a:solidFill>
                  <a:srgbClr val="FF0000"/>
                </a:solidFill>
              </a:rPr>
              <a:t>both send and receive </a:t>
            </a:r>
            <a:r>
              <a:rPr kumimoji="1" lang="en-US" altLang="zh-CN" dirty="0" smtClean="0"/>
              <a:t>messages to/from another application.</a:t>
            </a:r>
            <a:endParaRPr kumimoji="1" lang="zh-CN" altLang="en-US" dirty="0"/>
          </a:p>
        </p:txBody>
      </p:sp>
      <p:pic>
        <p:nvPicPr>
          <p:cNvPr id="5" name="Picture 38" descr="j037987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3436258"/>
            <a:ext cx="10287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7" descr="j037987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36271"/>
            <a:ext cx="10287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162175" y="3963308"/>
            <a:ext cx="1027113" cy="488950"/>
            <a:chOff x="1362" y="2428"/>
            <a:chExt cx="647" cy="308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362" y="2448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78" y="2428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process</a:t>
              </a:r>
              <a:endParaRPr lang="en-US" altLang="zh-CN" sz="1800">
                <a:latin typeface="Times New Roman" charset="0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116138" y="4547508"/>
            <a:ext cx="1136650" cy="1000125"/>
            <a:chOff x="637" y="2610"/>
            <a:chExt cx="716" cy="630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37" y="2658"/>
              <a:ext cx="71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TCP with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buffers,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variables</a:t>
              </a:r>
              <a:endParaRPr lang="en-US" altLang="zh-CN" sz="1800">
                <a:latin typeface="Times New Roman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72" y="2610"/>
              <a:ext cx="642" cy="6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2262188" y="4344308"/>
            <a:ext cx="890587" cy="366713"/>
            <a:chOff x="897" y="3736"/>
            <a:chExt cx="561" cy="231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924" y="3774"/>
              <a:ext cx="492" cy="1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897" y="373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bg1"/>
                  </a:solidFill>
                </a:rPr>
                <a:t>socket</a:t>
              </a:r>
              <a:endParaRPr lang="en-US" altLang="zh-CN" dirty="0">
                <a:latin typeface="Times New Roman" charset="0"/>
              </a:endParaRP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17525" y="3790271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controlled by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application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developer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88950" y="4657046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controlled by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operating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system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1943100" y="400458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 flipV="1">
            <a:off x="1933575" y="4585608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157413" y="5709558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server</a:t>
            </a:r>
            <a:endParaRPr lang="en-US" altLang="zh-CN">
              <a:latin typeface="Times New Roman" charset="0"/>
            </a:endParaRPr>
          </a:p>
        </p:txBody>
      </p:sp>
      <p:grpSp>
        <p:nvGrpSpPr>
          <p:cNvPr id="21" name="Group 40"/>
          <p:cNvGrpSpPr>
            <a:grpSpLocks/>
          </p:cNvGrpSpPr>
          <p:nvPr/>
        </p:nvGrpSpPr>
        <p:grpSpPr bwMode="auto">
          <a:xfrm>
            <a:off x="5819775" y="3858533"/>
            <a:ext cx="1027113" cy="488950"/>
            <a:chOff x="3666" y="2362"/>
            <a:chExt cx="647" cy="308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666" y="2382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682" y="2362"/>
              <a:ext cx="6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process</a:t>
              </a:r>
              <a:endParaRPr lang="en-US" altLang="zh-CN" sz="1800">
                <a:latin typeface="Times New Roman" charset="0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5773738" y="4442733"/>
            <a:ext cx="1136650" cy="1000125"/>
            <a:chOff x="637" y="2610"/>
            <a:chExt cx="716" cy="630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637" y="2658"/>
              <a:ext cx="71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TCP with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buffers,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variables</a:t>
              </a:r>
              <a:endParaRPr lang="en-US" altLang="zh-CN" sz="1800">
                <a:latin typeface="Times New Roman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72" y="2610"/>
              <a:ext cx="642" cy="6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919788" y="4239533"/>
            <a:ext cx="890587" cy="366713"/>
            <a:chOff x="897" y="3736"/>
            <a:chExt cx="561" cy="231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924" y="3774"/>
              <a:ext cx="492" cy="1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endParaRPr lang="zh-CN" altLang="en-US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897" y="373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socket</a:t>
              </a:r>
              <a:endParaRPr lang="en-US" altLang="zh-CN">
                <a:latin typeface="Times New Roman" charset="0"/>
              </a:endParaRPr>
            </a:p>
          </p:txBody>
        </p:sp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118350" y="3628346"/>
            <a:ext cx="14303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developer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123113" y="4542746"/>
            <a:ext cx="1430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operating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system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V="1">
            <a:off x="7029450" y="387123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H="1" flipV="1">
            <a:off x="7019925" y="4452258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5815013" y="5604783"/>
            <a:ext cx="1038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host or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server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3597275" y="4337958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2 h 1255"/>
              <a:gd name="T14" fmla="*/ 1669169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3798888" y="4917396"/>
            <a:ext cx="143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/>
              <a:t>Internet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3228975" y="4842783"/>
            <a:ext cx="2533650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5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 animBg="1"/>
      <p:bldP spid="20" grpId="0"/>
      <p:bldP spid="30" grpId="0"/>
      <p:bldP spid="31" grpId="0"/>
      <p:bldP spid="32" grpId="0" animBg="1"/>
      <p:bldP spid="33" grpId="0" animBg="1"/>
      <p:bldP spid="34" grpId="0"/>
      <p:bldP spid="35" grpId="0" animBg="1"/>
      <p:bldP spid="36" grpId="0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History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Berkeley Socket Library</a:t>
            </a:r>
          </a:p>
          <a:p>
            <a:pPr lvl="1"/>
            <a:r>
              <a:rPr lang="en-US" altLang="zh-CN" dirty="0" smtClean="0"/>
              <a:t>First provided with Berkeley Software Distribution (BSD 4.2) Unix in 1983.</a:t>
            </a:r>
          </a:p>
          <a:p>
            <a:pPr lvl="1"/>
            <a:r>
              <a:rPr lang="en-US" altLang="zh-CN" dirty="0" smtClean="0"/>
              <a:t>Popularized in the 1986 </a:t>
            </a:r>
            <a:r>
              <a:rPr lang="en-US" altLang="zh-CN" dirty="0"/>
              <a:t>BSD </a:t>
            </a:r>
            <a:r>
              <a:rPr lang="en-US" altLang="zh-CN" dirty="0" smtClean="0"/>
              <a:t>4.3 release.</a:t>
            </a:r>
          </a:p>
          <a:p>
            <a:pPr lvl="1"/>
            <a:r>
              <a:rPr lang="en-US" altLang="zh-CN" dirty="0" smtClean="0"/>
              <a:t>1989, BSD </a:t>
            </a:r>
            <a:r>
              <a:rPr lang="en-US" altLang="zh-CN" dirty="0"/>
              <a:t>4.4</a:t>
            </a:r>
            <a:r>
              <a:rPr lang="en-US" altLang="zh-CN" dirty="0" smtClean="0"/>
              <a:t>, free from license constraint.</a:t>
            </a:r>
          </a:p>
          <a:p>
            <a:pPr lvl="1"/>
            <a:r>
              <a:rPr lang="en-US" altLang="zh-CN" dirty="0" smtClean="0"/>
              <a:t>Widely used in UNIX</a:t>
            </a:r>
          </a:p>
          <a:p>
            <a:pPr lvl="1"/>
            <a:r>
              <a:rPr lang="en-US" altLang="zh-CN" dirty="0" smtClean="0"/>
              <a:t>De facto standard.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 Windows Sockets (Winsock)</a:t>
            </a:r>
          </a:p>
          <a:p>
            <a:pPr lvl="1"/>
            <a:r>
              <a:rPr lang="en-US" altLang="zh-CN" dirty="0" smtClean="0"/>
              <a:t>Since 1993 for Windows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7063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Socket Identification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07" y="5248640"/>
            <a:ext cx="1902493" cy="10235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11335"/>
          <a:stretch/>
        </p:blipFill>
        <p:spPr>
          <a:xfrm>
            <a:off x="6882970" y="4960543"/>
            <a:ext cx="1016430" cy="1599737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84248"/>
              </p:ext>
            </p:extLst>
          </p:nvPr>
        </p:nvGraphicFramePr>
        <p:xfrm>
          <a:off x="457200" y="1397000"/>
          <a:ext cx="8229600" cy="330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22312697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985897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8143738"/>
                    </a:ext>
                  </a:extLst>
                </a:gridCol>
              </a:tblGrid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Socket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Mail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Call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28967"/>
                  </a:ext>
                </a:extLst>
              </a:tr>
              <a:tr h="1066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Local Socket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Your</a:t>
                      </a:r>
                      <a:r>
                        <a:rPr lang="en-US" altLang="zh-CN" sz="2800" baseline="0" dirty="0" smtClean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Your Phone Num.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91765"/>
                  </a:ext>
                </a:extLst>
              </a:tr>
              <a:tr h="1066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Remote Socket</a:t>
                      </a:r>
                      <a:r>
                        <a:rPr lang="en-US" altLang="zh-CN" sz="2800" baseline="0" dirty="0" smtClean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Her</a:t>
                      </a:r>
                      <a:r>
                        <a:rPr lang="en-US" altLang="zh-CN" sz="2800" baseline="0" dirty="0" smtClean="0"/>
                        <a:t> Address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Her Phone Num.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5649"/>
                  </a:ext>
                </a:extLst>
              </a:tr>
              <a:tr h="584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Protocol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Envelop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Radio</a:t>
                      </a:r>
                      <a:endParaRPr lang="zh-CN" altLang="en-US" sz="2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05431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63782" y="549880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Socket?</a:t>
            </a:r>
            <a:endParaRPr lang="zh-CN" alt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525963"/>
          </a:xfrm>
        </p:spPr>
        <p:txBody>
          <a:bodyPr/>
          <a:lstStyle/>
          <a:p>
            <a:r>
              <a:rPr lang="en-US" altLang="zh-CN" dirty="0" smtClean="0"/>
              <a:t>The address must identify the sender/receiver. </a:t>
            </a:r>
          </a:p>
          <a:p>
            <a:pPr lvl="1"/>
            <a:r>
              <a:rPr lang="en-US" altLang="zh-CN" dirty="0" smtClean="0"/>
              <a:t>Address of the host – IP Address</a:t>
            </a:r>
          </a:p>
          <a:p>
            <a:pPr lvl="2"/>
            <a:r>
              <a:rPr lang="en-US" altLang="zh-CN" dirty="0" smtClean="0"/>
              <a:t>IPv4: 32bit, X.X.X.X, X:8 bit</a:t>
            </a:r>
          </a:p>
          <a:p>
            <a:pPr lvl="2"/>
            <a:r>
              <a:rPr lang="en-US" altLang="zh-CN" dirty="0" smtClean="0"/>
              <a:t>IPv6: 128bit, Y:Y:Y:Y:Y:Y:Y:Y, Y:16 bit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Address of the process – Port</a:t>
            </a:r>
          </a:p>
          <a:p>
            <a:pPr lvl="2"/>
            <a:r>
              <a:rPr lang="en-US" altLang="zh-CN" dirty="0" smtClean="0"/>
              <a:t>0~65535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0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Port 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Popular applications have “</a:t>
            </a:r>
            <a:r>
              <a:rPr lang="en-US" altLang="zh-CN" dirty="0" smtClean="0"/>
              <a:t>well-known </a:t>
            </a:r>
            <a:r>
              <a:rPr lang="en-US" altLang="zh-CN" dirty="0"/>
              <a:t>ports</a:t>
            </a:r>
            <a:r>
              <a:rPr lang="en-US" altLang="zh-CN" dirty="0" smtClean="0"/>
              <a:t>”.</a:t>
            </a:r>
          </a:p>
          <a:p>
            <a:pPr lvl="1"/>
            <a:r>
              <a:rPr lang="en-US" altLang="zh-CN" dirty="0" smtClean="0"/>
              <a:t>E.g., port 80 for HTTP, 25 for SMTP, 21 for FTP</a:t>
            </a:r>
          </a:p>
          <a:p>
            <a:pPr lvl="1"/>
            <a:r>
              <a:rPr lang="en-US" altLang="zh-CN" dirty="0" smtClean="0"/>
              <a:t>For more, refer to Wikipedia.</a:t>
            </a:r>
          </a:p>
          <a:p>
            <a:pPr lvl="1"/>
            <a:r>
              <a:rPr lang="en-US" altLang="zh-CN" dirty="0"/>
              <a:t>By convention, between 0 and 1023; privileged</a:t>
            </a:r>
          </a:p>
          <a:p>
            <a:r>
              <a:rPr lang="en-US" altLang="zh-CN" dirty="0" smtClean="0"/>
              <a:t>Custom client gets an unused “ephemeral” port.</a:t>
            </a:r>
          </a:p>
          <a:p>
            <a:pPr lvl="1"/>
            <a:r>
              <a:rPr lang="en-US" altLang="zh-CN" dirty="0"/>
              <a:t>By convention, between 1024 and </a:t>
            </a:r>
            <a:r>
              <a:rPr lang="en-US" altLang="zh-CN" dirty="0" smtClean="0"/>
              <a:t>65535.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7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Socket at Transport Layer.</a:t>
            </a:r>
          </a:p>
          <a:p>
            <a:pPr lvl="1"/>
            <a:r>
              <a:rPr lang="en-US" altLang="zh-CN" dirty="0" smtClean="0"/>
              <a:t>UDP</a:t>
            </a:r>
          </a:p>
          <a:p>
            <a:pPr lvl="1"/>
            <a:r>
              <a:rPr lang="en-US" altLang="zh-CN" dirty="0" smtClean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19661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1779</Words>
  <Application>Microsoft Office PowerPoint</Application>
  <PresentationFormat>全屏显示(4:3)</PresentationFormat>
  <Paragraphs>365</Paragraphs>
  <Slides>36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ZapfDingbats</vt:lpstr>
      <vt:lpstr>宋体</vt:lpstr>
      <vt:lpstr>Arial</vt:lpstr>
      <vt:lpstr>Calibri</vt:lpstr>
      <vt:lpstr>Cambria Math</vt:lpstr>
      <vt:lpstr>Comic Sans MS</vt:lpstr>
      <vt:lpstr>Courier New</vt:lpstr>
      <vt:lpstr>Times New Roman</vt:lpstr>
      <vt:lpstr>Office 主题</vt:lpstr>
      <vt:lpstr>Socket Programming</vt:lpstr>
      <vt:lpstr>What is Socket?</vt:lpstr>
      <vt:lpstr>Why do we need socket?</vt:lpstr>
      <vt:lpstr>Formal Definition</vt:lpstr>
      <vt:lpstr>A History</vt:lpstr>
      <vt:lpstr>Socket Identification</vt:lpstr>
      <vt:lpstr>Address</vt:lpstr>
      <vt:lpstr>Port Usage</vt:lpstr>
      <vt:lpstr>Protocol</vt:lpstr>
      <vt:lpstr>Socket Programming with UDP</vt:lpstr>
      <vt:lpstr>Socket Programming with UDP</vt:lpstr>
      <vt:lpstr>Socket Programming with TCP</vt:lpstr>
      <vt:lpstr>Socket Programming with TCP</vt:lpstr>
      <vt:lpstr>Sockets in TCP</vt:lpstr>
      <vt:lpstr>Socket Programming with TCP</vt:lpstr>
      <vt:lpstr>Tips on Socket Programing</vt:lpstr>
      <vt:lpstr>Tips on Socket Programing</vt:lpstr>
      <vt:lpstr>Socket Programing in C</vt:lpstr>
      <vt:lpstr>Socket Programing in C</vt:lpstr>
      <vt:lpstr>Socket Programming in C</vt:lpstr>
      <vt:lpstr>Socket Programming in C</vt:lpstr>
      <vt:lpstr>Socket Programming in C</vt:lpstr>
      <vt:lpstr>Socket Programming in C</vt:lpstr>
      <vt:lpstr>Socket Programming in C</vt:lpstr>
      <vt:lpstr>Other Tools</vt:lpstr>
      <vt:lpstr>Project</vt:lpstr>
      <vt:lpstr>Task1: UDP Programming</vt:lpstr>
      <vt:lpstr>Task2: Implementing FTP</vt:lpstr>
      <vt:lpstr>Task2: Implementing FTP</vt:lpstr>
      <vt:lpstr>Task2: Implementing FTP</vt:lpstr>
      <vt:lpstr>Some Important Issues</vt:lpstr>
      <vt:lpstr>Some Important Issues</vt:lpstr>
      <vt:lpstr>Some Important Issues</vt:lpstr>
      <vt:lpstr>Some Important Issues</vt:lpstr>
      <vt:lpstr>Some Important Issues</vt:lpstr>
      <vt:lpstr>Q&amp;A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kun qian</dc:creator>
  <cp:lastModifiedBy>EsonJohn-BUPT</cp:lastModifiedBy>
  <cp:revision>360</cp:revision>
  <dcterms:created xsi:type="dcterms:W3CDTF">2014-10-11T08:22:20Z</dcterms:created>
  <dcterms:modified xsi:type="dcterms:W3CDTF">2017-10-13T03:19:19Z</dcterms:modified>
</cp:coreProperties>
</file>