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5" autoAdjust="0"/>
    <p:restoredTop sz="95666" autoAdjust="0"/>
  </p:normalViewPr>
  <p:slideViewPr>
    <p:cSldViewPr>
      <p:cViewPr>
        <p:scale>
          <a:sx n="66" d="100"/>
          <a:sy n="66" d="100"/>
        </p:scale>
        <p:origin x="-168" y="-4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66" y="3186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69F081-4AC4-4319-9068-8A5E6BE5DEF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0"/>
      <dgm:spPr/>
    </dgm:pt>
    <dgm:pt modelId="{C4B30EDF-4AAC-46BD-BBAD-E53285FEE3BB}">
      <dgm:prSet phldrT="[文本]" phldr="1"/>
      <dgm:spPr/>
      <dgm:t>
        <a:bodyPr/>
        <a:lstStyle/>
        <a:p>
          <a:endParaRPr lang="zh-CN" altLang="en-US" dirty="0"/>
        </a:p>
      </dgm:t>
    </dgm:pt>
    <dgm:pt modelId="{27F9BC3E-CC98-4F10-9D32-5851C24CBAA5}" type="parTrans" cxnId="{B955058E-991E-4731-A884-4BB2FD481780}">
      <dgm:prSet/>
      <dgm:spPr/>
      <dgm:t>
        <a:bodyPr/>
        <a:lstStyle/>
        <a:p>
          <a:endParaRPr lang="zh-CN" altLang="en-US"/>
        </a:p>
      </dgm:t>
    </dgm:pt>
    <dgm:pt modelId="{26F578DD-D8C5-4975-98F5-89C380458A7A}" type="sibTrans" cxnId="{B955058E-991E-4731-A884-4BB2FD481780}">
      <dgm:prSet/>
      <dgm:spPr/>
      <dgm:t>
        <a:bodyPr/>
        <a:lstStyle/>
        <a:p>
          <a:endParaRPr lang="zh-CN" altLang="en-US"/>
        </a:p>
      </dgm:t>
    </dgm:pt>
    <dgm:pt modelId="{CBE44A54-1B2C-424F-9DD0-5D13BBE43AAA}" type="pres">
      <dgm:prSet presAssocID="{EA69F081-4AC4-4319-9068-8A5E6BE5DEF9}" presName="Name0" presStyleCnt="0">
        <dgm:presLayoutVars>
          <dgm:dir/>
          <dgm:resizeHandles val="exact"/>
        </dgm:presLayoutVars>
      </dgm:prSet>
      <dgm:spPr/>
    </dgm:pt>
    <dgm:pt modelId="{A80E86E5-28E1-4611-9138-D2275E546312}" type="pres">
      <dgm:prSet presAssocID="{EA69F081-4AC4-4319-9068-8A5E6BE5DEF9}" presName="arrow" presStyleLbl="bgShp" presStyleIdx="0" presStyleCnt="1"/>
      <dgm:spPr/>
    </dgm:pt>
    <dgm:pt modelId="{5ABB7925-B4FE-4726-AA23-C7C5829672EA}" type="pres">
      <dgm:prSet presAssocID="{EA69F081-4AC4-4319-9068-8A5E6BE5DEF9}" presName="points" presStyleCnt="0"/>
      <dgm:spPr/>
    </dgm:pt>
    <dgm:pt modelId="{1A7A7562-04EB-471F-8EFD-51EB270B495A}" type="pres">
      <dgm:prSet presAssocID="{C4B30EDF-4AAC-46BD-BBAD-E53285FEE3BB}" presName="compositeA" presStyleCnt="0"/>
      <dgm:spPr/>
    </dgm:pt>
    <dgm:pt modelId="{5E60434A-6FA8-4CD0-93A8-0EB8C5AD3EE5}" type="pres">
      <dgm:prSet presAssocID="{C4B30EDF-4AAC-46BD-BBAD-E53285FEE3BB}" presName="textA" presStyleLbl="revTx" presStyleIdx="0" presStyleCnt="1">
        <dgm:presLayoutVars>
          <dgm:bulletEnabled val="1"/>
        </dgm:presLayoutVars>
      </dgm:prSet>
      <dgm:spPr/>
    </dgm:pt>
    <dgm:pt modelId="{B5CF25B1-8E00-407D-BC69-82C4ED95FC36}" type="pres">
      <dgm:prSet presAssocID="{C4B30EDF-4AAC-46BD-BBAD-E53285FEE3BB}" presName="circleA" presStyleLbl="node1" presStyleIdx="0" presStyleCnt="1"/>
      <dgm:spPr/>
    </dgm:pt>
    <dgm:pt modelId="{A79C8A8F-33DD-4FE7-A7F0-94EC0EA09251}" type="pres">
      <dgm:prSet presAssocID="{C4B30EDF-4AAC-46BD-BBAD-E53285FEE3BB}" presName="spaceA" presStyleCnt="0"/>
      <dgm:spPr/>
    </dgm:pt>
  </dgm:ptLst>
  <dgm:cxnLst>
    <dgm:cxn modelId="{72E6F068-E412-4A66-AB3B-4273ED0D213C}" type="presOf" srcId="{C4B30EDF-4AAC-46BD-BBAD-E53285FEE3BB}" destId="{5E60434A-6FA8-4CD0-93A8-0EB8C5AD3EE5}" srcOrd="0" destOrd="0" presId="urn:microsoft.com/office/officeart/2005/8/layout/hProcess11"/>
    <dgm:cxn modelId="{94821AFA-0F72-4BF0-BBE5-DE96674FB3B5}" type="presOf" srcId="{EA69F081-4AC4-4319-9068-8A5E6BE5DEF9}" destId="{CBE44A54-1B2C-424F-9DD0-5D13BBE43AAA}" srcOrd="0" destOrd="0" presId="urn:microsoft.com/office/officeart/2005/8/layout/hProcess11"/>
    <dgm:cxn modelId="{B955058E-991E-4731-A884-4BB2FD481780}" srcId="{EA69F081-4AC4-4319-9068-8A5E6BE5DEF9}" destId="{C4B30EDF-4AAC-46BD-BBAD-E53285FEE3BB}" srcOrd="0" destOrd="0" parTransId="{27F9BC3E-CC98-4F10-9D32-5851C24CBAA5}" sibTransId="{26F578DD-D8C5-4975-98F5-89C380458A7A}"/>
    <dgm:cxn modelId="{F233ADE9-3EB0-4E82-85F2-9E649280C837}" type="presParOf" srcId="{CBE44A54-1B2C-424F-9DD0-5D13BBE43AAA}" destId="{A80E86E5-28E1-4611-9138-D2275E546312}" srcOrd="0" destOrd="0" presId="urn:microsoft.com/office/officeart/2005/8/layout/hProcess11"/>
    <dgm:cxn modelId="{F4AE971C-7C55-4DE7-A858-D56DBABE9D87}" type="presParOf" srcId="{CBE44A54-1B2C-424F-9DD0-5D13BBE43AAA}" destId="{5ABB7925-B4FE-4726-AA23-C7C5829672EA}" srcOrd="1" destOrd="0" presId="urn:microsoft.com/office/officeart/2005/8/layout/hProcess11"/>
    <dgm:cxn modelId="{5BA6B944-0B48-467D-BEBC-7D49B1A1BDD5}" type="presParOf" srcId="{5ABB7925-B4FE-4726-AA23-C7C5829672EA}" destId="{1A7A7562-04EB-471F-8EFD-51EB270B495A}" srcOrd="0" destOrd="0" presId="urn:microsoft.com/office/officeart/2005/8/layout/hProcess11"/>
    <dgm:cxn modelId="{1A6EDBE9-D9A5-41B7-B98F-2EFC28064F04}" type="presParOf" srcId="{1A7A7562-04EB-471F-8EFD-51EB270B495A}" destId="{5E60434A-6FA8-4CD0-93A8-0EB8C5AD3EE5}" srcOrd="0" destOrd="0" presId="urn:microsoft.com/office/officeart/2005/8/layout/hProcess11"/>
    <dgm:cxn modelId="{62ABA225-5D97-4506-87DB-222499D85FC3}" type="presParOf" srcId="{1A7A7562-04EB-471F-8EFD-51EB270B495A}" destId="{B5CF25B1-8E00-407D-BC69-82C4ED95FC36}" srcOrd="1" destOrd="0" presId="urn:microsoft.com/office/officeart/2005/8/layout/hProcess11"/>
    <dgm:cxn modelId="{9640742D-2508-4589-B6B0-FC384BE9399A}" type="presParOf" srcId="{1A7A7562-04EB-471F-8EFD-51EB270B495A}" destId="{A79C8A8F-33DD-4FE7-A7F0-94EC0EA0925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0E86E5-28E1-4611-9138-D2275E546312}">
      <dsp:nvSpPr>
        <dsp:cNvPr id="0" name=""/>
        <dsp:cNvSpPr/>
      </dsp:nvSpPr>
      <dsp:spPr>
        <a:xfrm>
          <a:off x="0" y="413943"/>
          <a:ext cx="432047" cy="55192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0434A-6FA8-4CD0-93A8-0EB8C5AD3EE5}">
      <dsp:nvSpPr>
        <dsp:cNvPr id="0" name=""/>
        <dsp:cNvSpPr/>
      </dsp:nvSpPr>
      <dsp:spPr>
        <a:xfrm>
          <a:off x="0" y="0"/>
          <a:ext cx="388843" cy="551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 dirty="0"/>
        </a:p>
      </dsp:txBody>
      <dsp:txXfrm>
        <a:off x="0" y="0"/>
        <a:ext cx="388843" cy="551924"/>
      </dsp:txXfrm>
    </dsp:sp>
    <dsp:sp modelId="{B5CF25B1-8E00-407D-BC69-82C4ED95FC36}">
      <dsp:nvSpPr>
        <dsp:cNvPr id="0" name=""/>
        <dsp:cNvSpPr/>
      </dsp:nvSpPr>
      <dsp:spPr>
        <a:xfrm>
          <a:off x="125431" y="620914"/>
          <a:ext cx="137981" cy="1379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B4A6F3-07B7-4A2B-A2B8-E171CDAF6873}" type="datetime1">
              <a:rPr lang="zh-CN" altLang="en-US" smtClean="0">
                <a:latin typeface="+mj-ea"/>
                <a:ea typeface="+mj-ea"/>
              </a:rPr>
              <a:pPr rtl="0"/>
              <a:t>2017/10/19</a:t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en-US" altLang="zh-CN" smtClean="0">
                <a:latin typeface="+mj-ea"/>
                <a:ea typeface="+mj-ea"/>
              </a:rPr>
              <a:pPr rtl="0"/>
              <a:t>‹#›</a:t>
            </a:fld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DF9B502-F65B-48A3-85DE-02CBD8F1B81F}" type="datetime1">
              <a:rPr lang="zh-CN" altLang="en-US" smtClean="0"/>
              <a:pPr/>
              <a:t>2017/10/19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DAEC444-603B-4F09-9A06-5917518DD901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3915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altLang="zh-CN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41418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altLang="zh-CN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41418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altLang="zh-CN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6367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pPr rtl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1572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pPr rtl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642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pPr rtl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7730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pPr rtl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4781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pPr rtl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7490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45298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70521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4141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​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30729612"/>
      </p:ext>
    </p:extLst>
  </p:cSld>
  <p:clrMapOvr>
    <a:masterClrMapping/>
  </p:clrMapOvr>
  <p:transition spd="slow" advTm="100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21265D-E342-4470-A820-1411E8B56718}" type="datetime1">
              <a:rPr lang="zh-CN" altLang="en-US" smtClean="0"/>
              <a:pPr rtl="0"/>
              <a:t>2017/10/19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pPr rt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87557672"/>
      </p:ext>
    </p:extLst>
  </p:cSld>
  <p:clrMapOvr>
    <a:masterClrMapping/>
  </p:clrMapOvr>
  <p:transition spd="slow" advTm="100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vert" rtlCol="0"/>
          <a:lstStyle>
            <a:lvl1pPr>
              <a:defRPr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vert" rtlCol="0"/>
          <a:lstStyle/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969C1B-D553-4991-AB6D-5C947D604115}" type="datetime1">
              <a:rPr lang="zh-CN" altLang="en-US" smtClean="0"/>
              <a:pPr rtl="0"/>
              <a:t>2017/10/19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pPr rt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70254474"/>
      </p:ext>
    </p:extLst>
  </p:cSld>
  <p:clrMapOvr>
    <a:masterClrMapping/>
  </p:clrMapOvr>
  <p:transition spd="slow" advTm="1000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FD89CB-B23D-47D8-AEE9-766756025DD9}" type="datetime1">
              <a:rPr lang="zh-CN" altLang="en-US" smtClean="0"/>
              <a:pPr rtl="0"/>
              <a:t>2017/10/19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pPr rt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15576435"/>
      </p:ext>
    </p:extLst>
  </p:cSld>
  <p:clrMapOvr>
    <a:masterClrMapping/>
  </p:clrMapOvr>
  <p:transition spd="slow" advTm="1000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917355129"/>
      </p:ext>
    </p:extLst>
  </p:cSld>
  <p:clrMapOvr>
    <a:masterClrMapping/>
  </p:clrMapOvr>
  <p:transition spd="slow" advTm="100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6CBE58-2D55-470C-BEBD-4302E0D26D19}" type="datetime1">
              <a:rPr lang="zh-CN" altLang="en-US" smtClean="0"/>
              <a:pPr rtl="0"/>
              <a:t>2017/10/19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pPr rt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63172377"/>
      </p:ext>
    </p:extLst>
  </p:cSld>
  <p:clrMapOvr>
    <a:masterClrMapping/>
  </p:clrMapOvr>
  <p:transition spd="slow" advTm="100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FBEE8E-C100-4E54-AF9E-1D814C04F062}" type="datetime1">
              <a:rPr lang="zh-CN" altLang="en-US" smtClean="0"/>
              <a:pPr rtl="0"/>
              <a:t>2017/10/19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pPr rt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7994018"/>
      </p:ext>
    </p:extLst>
  </p:cSld>
  <p:clrMapOvr>
    <a:masterClrMapping/>
  </p:clrMapOvr>
  <p:transition spd="slow" advTm="100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B891CB-2527-4E08-809C-D6DFCC64E4BF}" type="datetime1">
              <a:rPr lang="zh-CN" altLang="en-US" smtClean="0"/>
              <a:pPr rtl="0"/>
              <a:t>2017/10/19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pPr rt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56345120"/>
      </p:ext>
    </p:extLst>
  </p:cSld>
  <p:clrMapOvr>
    <a:masterClrMapping/>
  </p:clrMapOvr>
  <p:transition spd="slow" advTm="1000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C819B5-7D2A-4DD2-8E94-DF9D4B191F76}" type="datetime1">
              <a:rPr lang="zh-CN" altLang="en-US" smtClean="0"/>
              <a:pPr rtl="0"/>
              <a:t>2017/10/19</a:t>
            </a:fld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pPr rt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67301160"/>
      </p:ext>
    </p:extLst>
  </p:cSld>
  <p:clrMapOvr>
    <a:masterClrMapping/>
  </p:clrMapOvr>
  <p:transition spd="slow" advTm="100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2EFE9A-094F-4A77-AF6D-076EAD3A6487}" type="datetime1">
              <a:rPr lang="zh-CN" altLang="en-US" smtClean="0"/>
              <a:pPr rtl="0"/>
              <a:t>2017/10/19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pPr rt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78961171"/>
      </p:ext>
    </p:extLst>
  </p:cSld>
  <p:clrMapOvr>
    <a:masterClrMapping/>
  </p:clrMapOvr>
  <p:transition spd="slow" advTm="100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6AA2B9-2619-4DEE-B4D5-A95F33EEC147}" type="datetime1">
              <a:rPr lang="zh-CN" altLang="en-US" smtClean="0"/>
              <a:pPr rtl="0"/>
              <a:t>2017/10/19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pPr rt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25279163"/>
      </p:ext>
    </p:extLst>
  </p:cSld>
  <p:clrMapOvr>
    <a:masterClrMapping/>
  </p:clrMapOvr>
  <p:transition spd="slow" advTm="1000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+mj-ea"/>
                <a:ea typeface="+mj-ea"/>
              </a:defRPr>
            </a:lvl1pPr>
          </a:lstStyle>
          <a:p>
            <a:fld id="{09DFFC8E-5488-4F0C-91CD-66A2741BB815}" type="datetime1">
              <a:rPr lang="zh-CN" altLang="en-US" smtClean="0"/>
              <a:pPr/>
              <a:t>2017/10/19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+mj-ea"/>
                <a:ea typeface="+mj-ea"/>
              </a:defRPr>
            </a:lvl1pPr>
          </a:lstStyle>
          <a:p>
            <a:fld id="{B13333A4-2EF1-4B79-B68C-AB20E66B482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1000">
    <p:wedg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audio" Target="file:///E:\KuGou\&#32431;&#38899;&#20048;&#29256;%20-%20&#32034;&#23612;&#29233;&#31435;&#20449;&#23459;&#20256;&#29255;&#32972;&#26223;&#38899;&#20048;.mp3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audio" Target="file:///E:\KuGou\&#32431;&#38899;&#20048;&#29256;%20-%20&#32034;&#23612;&#29233;&#31435;&#20449;&#23459;&#20256;&#29255;&#32972;&#26223;&#38899;&#20048;.mp3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5360" y="1196752"/>
            <a:ext cx="6912768" cy="3960440"/>
          </a:xfrm>
        </p:spPr>
        <p:txBody>
          <a:bodyPr rtlCol="0">
            <a:normAutofit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zh-CN" altLang="en-US" sz="5300" b="1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对</a:t>
            </a:r>
            <a:r>
              <a:rPr lang="zh-CN" altLang="en-US" sz="5300" b="1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我</a:t>
            </a:r>
            <a:r>
              <a:rPr lang="zh-CN" altLang="en-US" sz="5300" b="1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而言可爱的它    </a:t>
            </a:r>
            <a:r>
              <a:rPr lang="en-US" altLang="zh-CN" sz="5300" b="1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                      </a:t>
            </a:r>
            <a:r>
              <a:rPr lang="en-US" altLang="zh-CN" sz="4400" b="1" dirty="0" smtClean="0"/>
              <a:t>HTML5  </a:t>
            </a:r>
            <a:r>
              <a:rPr lang="en-US" altLang="zh-CN" sz="4400" b="1" dirty="0" smtClean="0"/>
              <a:t>CSS3  CSS 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en-US" altLang="zh-CN" sz="4400" b="1" dirty="0" smtClean="0"/>
              <a:t>Java Script  JSON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51985" y="5338170"/>
            <a:ext cx="5401814" cy="474836"/>
          </a:xfrm>
        </p:spPr>
        <p:txBody>
          <a:bodyPr rtlCol="0">
            <a:normAutofit fontScale="92500"/>
          </a:bodyPr>
          <a:lstStyle/>
          <a:p>
            <a:pPr rtl="0"/>
            <a:r>
              <a:rPr lang="zh-CN" altLang="en-US" dirty="0" smtClean="0"/>
              <a:t>  对五位大佬的理解 张雅绮  </a:t>
            </a:r>
            <a:r>
              <a:rPr lang="en-US" altLang="zh-CN" dirty="0" smtClean="0"/>
              <a:t>2017-10-18</a:t>
            </a:r>
            <a:endParaRPr lang="zh-CN" altLang="en-US" dirty="0"/>
          </a:p>
        </p:txBody>
      </p:sp>
      <p:pic>
        <p:nvPicPr>
          <p:cNvPr id="4" name="纯音乐版 - 索尼爱立信宣传片背景音乐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>
            <a:lum bright="-4000" contrast="-16000"/>
          </a:blip>
          <a:stretch>
            <a:fillRect/>
          </a:stretch>
        </p:blipFill>
        <p:spPr>
          <a:xfrm>
            <a:off x="11640616" y="6525344"/>
            <a:ext cx="332656" cy="33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272911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31000" numSld="13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335360" y="764704"/>
            <a:ext cx="11018439" cy="5832648"/>
          </a:xfrm>
        </p:spPr>
        <p:txBody>
          <a:bodyPr rtlCol="0">
            <a:normAutofit/>
          </a:bodyPr>
          <a:lstStyle/>
          <a:p>
            <a:r>
              <a:rPr lang="zh-CN" altLang="zh-CN" sz="2000" b="1" dirty="0" smtClean="0">
                <a:latin typeface="隶书" pitchFamily="49" charset="-122"/>
                <a:ea typeface="隶书" pitchFamily="49" charset="-122"/>
              </a:rPr>
              <a:t>用途</a:t>
            </a:r>
          </a:p>
          <a:p>
            <a:r>
              <a:rPr lang="en-US" altLang="zh-CN" sz="2000" dirty="0" smtClean="0"/>
              <a:t>JSON</a:t>
            </a:r>
            <a:r>
              <a:rPr lang="zh-CN" altLang="zh-CN" sz="2000" dirty="0" smtClean="0"/>
              <a:t>以一种特定的字符串形式来表示</a:t>
            </a:r>
            <a:r>
              <a:rPr lang="en-US" altLang="zh-CN" sz="2000" dirty="0" smtClean="0"/>
              <a:t> JavaScript </a:t>
            </a:r>
            <a:r>
              <a:rPr lang="zh-CN" altLang="zh-CN" sz="2000" dirty="0" smtClean="0"/>
              <a:t>对象。如果将具有这样一种形式的字符串赋给任意一个</a:t>
            </a:r>
            <a:r>
              <a:rPr lang="en-US" altLang="zh-CN" sz="2000" dirty="0" smtClean="0"/>
              <a:t> JavaScript</a:t>
            </a:r>
            <a:r>
              <a:rPr lang="zh-CN" altLang="zh-CN" sz="2000" dirty="0" smtClean="0"/>
              <a:t>变量，那么该变量会变成一个对象引用，而这个对象就是字符串所构建出来的。</a:t>
            </a:r>
          </a:p>
          <a:p>
            <a:r>
              <a:rPr lang="en-US" altLang="zh-CN" sz="2000" dirty="0" smtClean="0"/>
              <a:t>JSON</a:t>
            </a:r>
            <a:r>
              <a:rPr lang="zh-CN" altLang="zh-CN" sz="2000" dirty="0" smtClean="0"/>
              <a:t>的用途可以归结如下</a:t>
            </a:r>
            <a:r>
              <a:rPr lang="en-US" altLang="zh-CN" sz="2000" dirty="0" smtClean="0"/>
              <a:t>:</a:t>
            </a:r>
            <a:endParaRPr lang="zh-CN" altLang="zh-CN" sz="2000" dirty="0" smtClean="0"/>
          </a:p>
          <a:p>
            <a:r>
              <a:rPr lang="en-US" altLang="zh-CN" sz="2000" dirty="0" smtClean="0"/>
              <a:t>(1)</a:t>
            </a:r>
            <a:r>
              <a:rPr lang="zh-CN" altLang="zh-CN" sz="2000" dirty="0" smtClean="0"/>
              <a:t>提供一种优秀的</a:t>
            </a:r>
            <a:r>
              <a:rPr lang="en-US" altLang="zh-CN" sz="2000" dirty="0" err="1" smtClean="0"/>
              <a:t>面向对</a:t>
            </a:r>
            <a:r>
              <a:rPr lang="zh-CN" altLang="en-US" sz="2000" dirty="0" smtClean="0"/>
              <a:t>象</a:t>
            </a:r>
            <a:r>
              <a:rPr lang="zh-CN" altLang="zh-CN" sz="2000" dirty="0" smtClean="0"/>
              <a:t>的方法，以便将元数据缓存到客户机上。</a:t>
            </a:r>
          </a:p>
          <a:p>
            <a:r>
              <a:rPr lang="en-US" altLang="zh-CN" sz="2000" dirty="0" smtClean="0"/>
              <a:t>(2)</a:t>
            </a:r>
            <a:r>
              <a:rPr lang="zh-CN" altLang="zh-CN" sz="2000" dirty="0" smtClean="0"/>
              <a:t>帮助分离验证数据和逻辑。</a:t>
            </a:r>
          </a:p>
          <a:p>
            <a:r>
              <a:rPr lang="en-US" altLang="zh-CN" sz="2000" dirty="0" smtClean="0"/>
              <a:t>(3)</a:t>
            </a:r>
            <a:r>
              <a:rPr lang="zh-CN" altLang="zh-CN" sz="2000" dirty="0" smtClean="0"/>
              <a:t>为</a:t>
            </a:r>
            <a:r>
              <a:rPr lang="en-US" altLang="zh-CN" sz="2000" dirty="0" smtClean="0"/>
              <a:t>Web</a:t>
            </a:r>
            <a:r>
              <a:rPr lang="zh-CN" altLang="zh-CN" sz="2000" dirty="0" smtClean="0"/>
              <a:t>应用程序提供了</a:t>
            </a:r>
            <a:r>
              <a:rPr lang="en-US" altLang="zh-CN" sz="2000" dirty="0" smtClean="0"/>
              <a:t>Ajax</a:t>
            </a:r>
            <a:r>
              <a:rPr lang="zh-CN" altLang="zh-CN" sz="2000" dirty="0" smtClean="0"/>
              <a:t>的本质。</a:t>
            </a:r>
          </a:p>
          <a:p>
            <a:r>
              <a:rPr lang="zh-CN" altLang="zh-CN" sz="2000" b="1" dirty="0" smtClean="0">
                <a:latin typeface="隶书" pitchFamily="49" charset="-122"/>
                <a:ea typeface="隶书" pitchFamily="49" charset="-122"/>
              </a:rPr>
              <a:t>与</a:t>
            </a:r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XML</a:t>
            </a:r>
            <a:endParaRPr lang="zh-CN" altLang="zh-CN" sz="2000" b="1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zh-CN" sz="2000" dirty="0" smtClean="0"/>
              <a:t>使用</a:t>
            </a:r>
            <a:r>
              <a:rPr lang="en-US" altLang="zh-CN" sz="2000" dirty="0" smtClean="0"/>
              <a:t>JavaScript</a:t>
            </a:r>
            <a:r>
              <a:rPr lang="zh-CN" altLang="zh-CN" sz="2000" dirty="0" smtClean="0"/>
              <a:t>解析</a:t>
            </a:r>
            <a:r>
              <a:rPr lang="en-US" altLang="zh-CN" sz="2000" dirty="0" smtClean="0"/>
              <a:t>XML</a:t>
            </a:r>
            <a:r>
              <a:rPr lang="zh-CN" altLang="zh-CN" sz="2000" dirty="0" smtClean="0"/>
              <a:t>时需要层层解析，不能快捷获取计算所要使用的数据，而</a:t>
            </a:r>
            <a:r>
              <a:rPr lang="en-US" altLang="zh-CN" sz="2000" dirty="0" smtClean="0"/>
              <a:t>JSON</a:t>
            </a:r>
            <a:r>
              <a:rPr lang="zh-CN" altLang="zh-CN" sz="2000" dirty="0" smtClean="0"/>
              <a:t>能被很好地解析。</a:t>
            </a:r>
          </a:p>
          <a:p>
            <a:r>
              <a:rPr lang="zh-CN" altLang="zh-CN" sz="2000" dirty="0" smtClean="0"/>
              <a:t>现在流行的网页异步数据交换技术</a:t>
            </a:r>
            <a:r>
              <a:rPr lang="en-US" altLang="zh-CN" sz="2000" dirty="0" smtClean="0"/>
              <a:t>--Ajax</a:t>
            </a:r>
            <a:r>
              <a:rPr lang="zh-CN" altLang="zh-CN" sz="2000" dirty="0" smtClean="0"/>
              <a:t>，起初就是采用的</a:t>
            </a:r>
            <a:r>
              <a:rPr lang="en-US" altLang="zh-CN" sz="2000" dirty="0" smtClean="0"/>
              <a:t>XML</a:t>
            </a:r>
            <a:r>
              <a:rPr lang="zh-CN" altLang="zh-CN" sz="2000" dirty="0" smtClean="0"/>
              <a:t>数据格式的交换。但随着</a:t>
            </a:r>
            <a:r>
              <a:rPr lang="en-US" altLang="zh-CN" sz="2000" dirty="0" smtClean="0"/>
              <a:t>JSON</a:t>
            </a:r>
            <a:r>
              <a:rPr lang="zh-CN" altLang="zh-CN" sz="2000" dirty="0" smtClean="0"/>
              <a:t>的出现越来越多的程序员接受了这种新的数据交换格式，数据组织形式。</a:t>
            </a:r>
          </a:p>
          <a:p>
            <a:r>
              <a:rPr lang="en-US" altLang="zh-CN" sz="2000" dirty="0" smtClean="0"/>
              <a:t>JSON</a:t>
            </a:r>
            <a:r>
              <a:rPr lang="zh-CN" altLang="zh-CN" sz="2000" dirty="0" smtClean="0"/>
              <a:t>这种数据格式已经在小数据交换领域领先了。</a:t>
            </a:r>
          </a:p>
          <a:p>
            <a:pPr rtl="0"/>
            <a:endParaRPr lang="zh-CN" altLang="en-US" dirty="0"/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0" y="0"/>
            <a:ext cx="12192000" cy="62068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 anchor="b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b="1" u="sng" dirty="0" smtClean="0">
                <a:solidFill>
                  <a:schemeClr val="tx2">
                    <a:lumMod val="90000"/>
                  </a:schemeClr>
                </a:solidFill>
              </a:rPr>
              <a:t>JSON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7431122"/>
      </p:ext>
    </p:extLst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335360" y="620688"/>
            <a:ext cx="11018439" cy="5904656"/>
          </a:xfrm>
        </p:spPr>
        <p:txBody>
          <a:bodyPr rtlCol="0">
            <a:noAutofit/>
          </a:bodyPr>
          <a:lstStyle/>
          <a:p>
            <a:r>
              <a:rPr lang="zh-CN" altLang="zh-CN" sz="2000" b="1" dirty="0" smtClean="0">
                <a:latin typeface="隶书" pitchFamily="49" charset="-122"/>
                <a:ea typeface="隶书" pitchFamily="49" charset="-122"/>
              </a:rPr>
              <a:t>类似</a:t>
            </a:r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XML</a:t>
            </a:r>
            <a:endParaRPr lang="zh-CN" altLang="zh-CN" sz="2000" b="1" dirty="0" smtClean="0">
              <a:latin typeface="隶书" pitchFamily="49" charset="-122"/>
              <a:ea typeface="隶书" pitchFamily="49" charset="-122"/>
            </a:endParaRPr>
          </a:p>
          <a:p>
            <a:pPr lvl="0"/>
            <a:r>
              <a:rPr lang="en-US" altLang="zh-CN" sz="2000" dirty="0" smtClean="0"/>
              <a:t>JSON </a:t>
            </a:r>
            <a:r>
              <a:rPr lang="zh-CN" altLang="zh-CN" sz="2000" dirty="0" smtClean="0"/>
              <a:t>是纯文本</a:t>
            </a:r>
          </a:p>
          <a:p>
            <a:pPr lvl="0"/>
            <a:r>
              <a:rPr lang="en-US" altLang="zh-CN" sz="2000" dirty="0" smtClean="0"/>
              <a:t>JSON </a:t>
            </a:r>
            <a:r>
              <a:rPr lang="zh-CN" altLang="zh-CN" sz="2000" dirty="0" smtClean="0"/>
              <a:t>具有</a:t>
            </a:r>
            <a:r>
              <a:rPr lang="en-US" altLang="zh-CN" sz="2000" dirty="0" smtClean="0"/>
              <a:t>“</a:t>
            </a:r>
            <a:r>
              <a:rPr lang="zh-CN" altLang="zh-CN" sz="2000" dirty="0" smtClean="0"/>
              <a:t>自我描述性</a:t>
            </a:r>
            <a:r>
              <a:rPr lang="en-US" altLang="zh-CN" sz="2000" dirty="0" smtClean="0"/>
              <a:t>”</a:t>
            </a:r>
            <a:r>
              <a:rPr lang="zh-CN" altLang="zh-CN" sz="2000" dirty="0" smtClean="0"/>
              <a:t>（人类可读）</a:t>
            </a:r>
          </a:p>
          <a:p>
            <a:pPr lvl="0"/>
            <a:r>
              <a:rPr lang="en-US" altLang="zh-CN" sz="2000" dirty="0" smtClean="0"/>
              <a:t>JSON </a:t>
            </a:r>
            <a:r>
              <a:rPr lang="zh-CN" altLang="zh-CN" sz="2000" dirty="0" smtClean="0"/>
              <a:t>具有层级结构（值中存在值）</a:t>
            </a:r>
          </a:p>
          <a:p>
            <a:pPr lvl="0"/>
            <a:r>
              <a:rPr lang="en-US" altLang="zh-CN" sz="2000" dirty="0" smtClean="0"/>
              <a:t>JSON </a:t>
            </a:r>
            <a:r>
              <a:rPr lang="zh-CN" altLang="zh-CN" sz="2000" dirty="0" smtClean="0"/>
              <a:t>可通过</a:t>
            </a:r>
            <a:r>
              <a:rPr lang="en-US" altLang="zh-CN" sz="2000" dirty="0" smtClean="0"/>
              <a:t> JavaScript </a:t>
            </a:r>
            <a:r>
              <a:rPr lang="zh-CN" altLang="zh-CN" sz="2000" dirty="0" smtClean="0"/>
              <a:t>进行解析</a:t>
            </a:r>
          </a:p>
          <a:p>
            <a:pPr lvl="0"/>
            <a:r>
              <a:rPr lang="en-US" altLang="zh-CN" sz="2000" dirty="0" smtClean="0"/>
              <a:t>JSON </a:t>
            </a:r>
            <a:r>
              <a:rPr lang="zh-CN" altLang="zh-CN" sz="2000" dirty="0" smtClean="0"/>
              <a:t>数据可使用</a:t>
            </a:r>
            <a:r>
              <a:rPr lang="en-US" altLang="zh-CN" sz="2000" dirty="0" smtClean="0"/>
              <a:t> AJAX </a:t>
            </a:r>
            <a:r>
              <a:rPr lang="zh-CN" altLang="zh-CN" sz="2000" dirty="0" smtClean="0"/>
              <a:t>进行传输</a:t>
            </a:r>
          </a:p>
          <a:p>
            <a:r>
              <a:rPr lang="zh-CN" altLang="zh-CN" sz="2000" b="1" dirty="0" smtClean="0">
                <a:latin typeface="隶书" pitchFamily="49" charset="-122"/>
                <a:ea typeface="隶书" pitchFamily="49" charset="-122"/>
              </a:rPr>
              <a:t>相比</a:t>
            </a:r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XML </a:t>
            </a:r>
            <a:r>
              <a:rPr lang="zh-CN" altLang="zh-CN" sz="2000" b="1" dirty="0" smtClean="0">
                <a:latin typeface="隶书" pitchFamily="49" charset="-122"/>
                <a:ea typeface="隶书" pitchFamily="49" charset="-122"/>
              </a:rPr>
              <a:t>的不同之处</a:t>
            </a:r>
          </a:p>
          <a:p>
            <a:pPr lvl="0"/>
            <a:r>
              <a:rPr lang="zh-CN" altLang="zh-CN" sz="2000" dirty="0" smtClean="0"/>
              <a:t>没有结束标签</a:t>
            </a:r>
          </a:p>
          <a:p>
            <a:pPr lvl="0"/>
            <a:r>
              <a:rPr lang="zh-CN" altLang="zh-CN" sz="2000" dirty="0" smtClean="0"/>
              <a:t>更短</a:t>
            </a:r>
          </a:p>
          <a:p>
            <a:pPr lvl="0"/>
            <a:r>
              <a:rPr lang="zh-CN" altLang="zh-CN" sz="2000" dirty="0" smtClean="0"/>
              <a:t>读写的速度更快</a:t>
            </a:r>
          </a:p>
          <a:p>
            <a:pPr lvl="0"/>
            <a:r>
              <a:rPr lang="zh-CN" altLang="zh-CN" sz="2000" dirty="0" smtClean="0"/>
              <a:t>能够使用内建的</a:t>
            </a:r>
            <a:r>
              <a:rPr lang="en-US" altLang="zh-CN" sz="2000" dirty="0" smtClean="0"/>
              <a:t> JavaScript </a:t>
            </a:r>
            <a:r>
              <a:rPr lang="en-US" altLang="zh-CN" sz="2000" dirty="0" err="1" smtClean="0"/>
              <a:t>eval</a:t>
            </a:r>
            <a:r>
              <a:rPr lang="en-US" altLang="zh-CN" sz="2000" dirty="0" smtClean="0"/>
              <a:t>() </a:t>
            </a:r>
            <a:r>
              <a:rPr lang="zh-CN" altLang="zh-CN" sz="2000" dirty="0" smtClean="0"/>
              <a:t>方法进行解析</a:t>
            </a:r>
          </a:p>
          <a:p>
            <a:pPr lvl="0"/>
            <a:r>
              <a:rPr lang="zh-CN" altLang="zh-CN" sz="2000" dirty="0" smtClean="0"/>
              <a:t>使用数组</a:t>
            </a:r>
          </a:p>
          <a:p>
            <a:pPr lvl="0"/>
            <a:r>
              <a:rPr lang="zh-CN" altLang="zh-CN" sz="2000" dirty="0" smtClean="0"/>
              <a:t>不使用保留字</a:t>
            </a:r>
          </a:p>
          <a:p>
            <a:r>
              <a:rPr lang="zh-CN" altLang="zh-CN" sz="2000" b="1" dirty="0" smtClean="0">
                <a:latin typeface="隶书" pitchFamily="49" charset="-122"/>
                <a:ea typeface="隶书" pitchFamily="49" charset="-122"/>
              </a:rPr>
              <a:t>为什么使用</a:t>
            </a:r>
            <a:r>
              <a:rPr lang="en-US" altLang="zh-CN" sz="2000" b="1" dirty="0" smtClean="0">
                <a:latin typeface="隶书" pitchFamily="49" charset="-122"/>
                <a:ea typeface="隶书" pitchFamily="49" charset="-122"/>
              </a:rPr>
              <a:t> JSON</a:t>
            </a:r>
            <a:r>
              <a:rPr lang="zh-CN" altLang="zh-CN" sz="2000" b="1" dirty="0" smtClean="0">
                <a:latin typeface="隶书" pitchFamily="49" charset="-122"/>
                <a:ea typeface="隶书" pitchFamily="49" charset="-122"/>
              </a:rPr>
              <a:t>？</a:t>
            </a:r>
          </a:p>
          <a:p>
            <a:r>
              <a:rPr lang="zh-CN" altLang="zh-CN" sz="2000" dirty="0" smtClean="0"/>
              <a:t>对于</a:t>
            </a:r>
            <a:r>
              <a:rPr lang="en-US" altLang="zh-CN" sz="2000" dirty="0" smtClean="0"/>
              <a:t> AJAX </a:t>
            </a:r>
            <a:r>
              <a:rPr lang="zh-CN" altLang="zh-CN" sz="2000" dirty="0" smtClean="0"/>
              <a:t>应用程序来说，</a:t>
            </a:r>
            <a:r>
              <a:rPr lang="en-US" altLang="zh-CN" sz="2000" dirty="0" smtClean="0"/>
              <a:t>JSON </a:t>
            </a:r>
            <a:r>
              <a:rPr lang="zh-CN" altLang="zh-CN" sz="2000" dirty="0" smtClean="0"/>
              <a:t>比</a:t>
            </a:r>
            <a:r>
              <a:rPr lang="en-US" altLang="zh-CN" sz="2000" dirty="0" smtClean="0"/>
              <a:t> XML </a:t>
            </a:r>
            <a:r>
              <a:rPr lang="zh-CN" altLang="zh-CN" sz="2000" dirty="0" smtClean="0"/>
              <a:t>更快更易使用：</a:t>
            </a:r>
            <a:endParaRPr lang="zh-CN" altLang="zh-CN" sz="2000" dirty="0"/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0" y="0"/>
            <a:ext cx="12192000" cy="62068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 anchor="b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b="1" u="sng" dirty="0" smtClean="0">
                <a:solidFill>
                  <a:schemeClr val="tx2">
                    <a:lumMod val="90000"/>
                  </a:schemeClr>
                </a:solidFill>
              </a:rPr>
              <a:t>JSON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7431122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87688" y="2564904"/>
            <a:ext cx="554461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谢谢观看！</a:t>
            </a:r>
            <a:endParaRPr lang="zh-CN" altLang="en-US" sz="8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1986180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8680"/>
          </a:xfr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rtlCol="0">
            <a:normAutofit fontScale="90000"/>
          </a:bodyPr>
          <a:lstStyle/>
          <a:p>
            <a:r>
              <a:rPr lang="en-US" altLang="zh-CN" sz="4000" b="1" u="sng" dirty="0" smtClean="0"/>
              <a:t>HTML5</a:t>
            </a:r>
            <a:r>
              <a:rPr lang="en-US" altLang="zh-CN" sz="4000" u="sng" dirty="0" smtClean="0"/>
              <a:t> </a:t>
            </a:r>
            <a:r>
              <a:rPr lang="en-US" altLang="zh-CN" sz="2000" u="sng" dirty="0" smtClean="0"/>
              <a:t>                   </a:t>
            </a:r>
            <a:endParaRPr lang="zh-CN" altLang="zh-CN" sz="2000" u="sn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48680"/>
            <a:ext cx="12192000" cy="6309320"/>
          </a:xfrm>
        </p:spPr>
        <p:txBody>
          <a:bodyPr rtlCol="0">
            <a:normAutofit/>
          </a:bodyPr>
          <a:lstStyle/>
          <a:p>
            <a:r>
              <a:rPr lang="en-US" altLang="zh-CN" b="1" dirty="0" smtClean="0">
                <a:latin typeface="+mn-ea"/>
                <a:ea typeface="+mn-ea"/>
              </a:rPr>
              <a:t>HTML5 </a:t>
            </a:r>
            <a:r>
              <a:rPr lang="zh-CN" altLang="zh-CN" b="1" dirty="0" smtClean="0">
                <a:latin typeface="+mn-ea"/>
                <a:ea typeface="+mn-ea"/>
              </a:rPr>
              <a:t>是下一代的</a:t>
            </a:r>
            <a:r>
              <a:rPr lang="en-US" altLang="zh-CN" b="1" dirty="0" smtClean="0">
                <a:latin typeface="+mn-ea"/>
                <a:ea typeface="+mn-ea"/>
              </a:rPr>
              <a:t> HTML</a:t>
            </a:r>
            <a:r>
              <a:rPr lang="zh-CN" altLang="zh-CN" b="1" dirty="0" smtClean="0">
                <a:latin typeface="+mn-ea"/>
                <a:ea typeface="+mn-ea"/>
              </a:rPr>
              <a:t>。</a:t>
            </a:r>
            <a:endParaRPr lang="en-US" altLang="zh-CN" b="1" dirty="0" smtClean="0">
              <a:latin typeface="+mn-ea"/>
              <a:ea typeface="+mn-ea"/>
            </a:endParaRPr>
          </a:p>
          <a:p>
            <a:r>
              <a:rPr lang="zh-CN" altLang="zh-CN" b="1" dirty="0" smtClean="0">
                <a:latin typeface="隶书" pitchFamily="49" charset="-122"/>
                <a:ea typeface="隶书" pitchFamily="49" charset="-122"/>
              </a:rPr>
              <a:t>什么是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HTML5</a:t>
            </a:r>
            <a:r>
              <a:rPr lang="zh-CN" altLang="zh-CN" b="1" dirty="0" smtClean="0">
                <a:latin typeface="隶书" pitchFamily="49" charset="-122"/>
                <a:ea typeface="隶书" pitchFamily="49" charset="-122"/>
              </a:rPr>
              <a:t>？</a:t>
            </a:r>
          </a:p>
          <a:p>
            <a:r>
              <a:rPr lang="en-US" altLang="zh-CN" dirty="0" smtClean="0"/>
              <a:t>HTML5 </a:t>
            </a:r>
            <a:r>
              <a:rPr lang="zh-CN" altLang="zh-CN" dirty="0" smtClean="0"/>
              <a:t>将成为</a:t>
            </a:r>
            <a:r>
              <a:rPr lang="en-US" altLang="zh-CN" dirty="0" smtClean="0"/>
              <a:t> HTML</a:t>
            </a:r>
            <a:r>
              <a:rPr lang="zh-CN" altLang="zh-CN" dirty="0" smtClean="0"/>
              <a:t>、</a:t>
            </a:r>
            <a:r>
              <a:rPr lang="en-US" altLang="zh-CN" dirty="0" smtClean="0"/>
              <a:t>XHTML </a:t>
            </a:r>
            <a:r>
              <a:rPr lang="zh-CN" altLang="zh-CN" dirty="0" smtClean="0"/>
              <a:t>以及</a:t>
            </a:r>
            <a:r>
              <a:rPr lang="en-US" altLang="zh-CN" dirty="0" smtClean="0"/>
              <a:t> HTML DOM </a:t>
            </a:r>
            <a:r>
              <a:rPr lang="zh-CN" altLang="zh-CN" dirty="0" smtClean="0"/>
              <a:t>的新标准。</a:t>
            </a:r>
          </a:p>
          <a:p>
            <a:r>
              <a:rPr lang="en-US" altLang="zh-CN" dirty="0" smtClean="0"/>
              <a:t>HTML </a:t>
            </a:r>
            <a:r>
              <a:rPr lang="zh-CN" altLang="zh-CN" dirty="0" smtClean="0"/>
              <a:t>的上一个版本诞生于</a:t>
            </a:r>
            <a:r>
              <a:rPr lang="en-US" altLang="zh-CN" dirty="0" smtClean="0"/>
              <a:t> 1999 </a:t>
            </a:r>
            <a:r>
              <a:rPr lang="zh-CN" altLang="zh-CN" dirty="0" smtClean="0"/>
              <a:t>年。自从那以后，</a:t>
            </a:r>
            <a:r>
              <a:rPr lang="en-US" altLang="zh-CN" dirty="0" smtClean="0"/>
              <a:t>Web </a:t>
            </a:r>
            <a:r>
              <a:rPr lang="zh-CN" altLang="zh-CN" dirty="0" smtClean="0"/>
              <a:t>世界已经经历了巨变。</a:t>
            </a:r>
          </a:p>
          <a:p>
            <a:r>
              <a:rPr lang="en-US" altLang="zh-CN" dirty="0" smtClean="0"/>
              <a:t>HTML5 </a:t>
            </a:r>
            <a:r>
              <a:rPr lang="zh-CN" altLang="zh-CN" dirty="0" smtClean="0"/>
              <a:t>仍处于完善之中。然而，大部分现代浏览器已经具备了某些</a:t>
            </a:r>
            <a:r>
              <a:rPr lang="en-US" altLang="zh-CN" dirty="0" smtClean="0"/>
              <a:t> HTML5 </a:t>
            </a:r>
            <a:r>
              <a:rPr lang="zh-CN" altLang="zh-CN" dirty="0" smtClean="0"/>
              <a:t>支持。</a:t>
            </a:r>
          </a:p>
          <a:p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HTML5 </a:t>
            </a:r>
            <a:r>
              <a:rPr lang="zh-CN" altLang="zh-CN" b="1" dirty="0" smtClean="0">
                <a:latin typeface="隶书" pitchFamily="49" charset="-122"/>
                <a:ea typeface="隶书" pitchFamily="49" charset="-122"/>
              </a:rPr>
              <a:t>是如何起步的？</a:t>
            </a:r>
          </a:p>
          <a:p>
            <a:r>
              <a:rPr lang="en-US" altLang="zh-CN" dirty="0" smtClean="0"/>
              <a:t>HTML5 </a:t>
            </a:r>
            <a:r>
              <a:rPr lang="zh-CN" altLang="zh-CN" dirty="0" smtClean="0"/>
              <a:t>是</a:t>
            </a:r>
            <a:r>
              <a:rPr lang="en-US" altLang="zh-CN" dirty="0" smtClean="0"/>
              <a:t> W3C </a:t>
            </a:r>
            <a:r>
              <a:rPr lang="zh-CN" altLang="zh-CN" dirty="0" smtClean="0"/>
              <a:t>与</a:t>
            </a:r>
            <a:r>
              <a:rPr lang="en-US" altLang="zh-CN" dirty="0" smtClean="0"/>
              <a:t> WHATWG </a:t>
            </a:r>
            <a:r>
              <a:rPr lang="zh-CN" altLang="zh-CN" dirty="0" smtClean="0"/>
              <a:t>合作的结果。</a:t>
            </a:r>
          </a:p>
          <a:p>
            <a:r>
              <a:rPr lang="en-US" altLang="zh-CN" dirty="0" smtClean="0"/>
              <a:t>WHATWG </a:t>
            </a:r>
            <a:r>
              <a:rPr lang="zh-CN" altLang="zh-CN" dirty="0" smtClean="0"/>
              <a:t>致力于</a:t>
            </a:r>
            <a:r>
              <a:rPr lang="en-US" altLang="zh-CN" dirty="0" smtClean="0"/>
              <a:t> web </a:t>
            </a:r>
            <a:r>
              <a:rPr lang="zh-CN" altLang="zh-CN" dirty="0" smtClean="0"/>
              <a:t>表单和应用程序，而</a:t>
            </a:r>
            <a:r>
              <a:rPr lang="en-US" altLang="zh-CN" dirty="0" smtClean="0"/>
              <a:t> W3C </a:t>
            </a:r>
            <a:r>
              <a:rPr lang="zh-CN" altLang="zh-CN" dirty="0" smtClean="0"/>
              <a:t>专注于</a:t>
            </a:r>
            <a:r>
              <a:rPr lang="en-US" altLang="zh-CN" dirty="0" smtClean="0"/>
              <a:t> XHTML 2.0</a:t>
            </a:r>
            <a:r>
              <a:rPr lang="zh-CN" altLang="zh-CN" dirty="0" smtClean="0"/>
              <a:t>。在</a:t>
            </a:r>
            <a:r>
              <a:rPr lang="en-US" altLang="zh-CN" dirty="0" smtClean="0"/>
              <a:t> 2006 </a:t>
            </a:r>
            <a:r>
              <a:rPr lang="zh-CN" altLang="zh-CN" dirty="0" smtClean="0"/>
              <a:t>年，双方决定进行合作，来创建一个新版本的</a:t>
            </a:r>
            <a:r>
              <a:rPr lang="en-US" altLang="zh-CN" dirty="0" smtClean="0"/>
              <a:t> HTML</a:t>
            </a:r>
            <a:r>
              <a:rPr lang="zh-CN" altLang="zh-CN" dirty="0" smtClean="0"/>
              <a:t>。</a:t>
            </a:r>
          </a:p>
          <a:p>
            <a:r>
              <a:rPr lang="zh-CN" altLang="zh-CN" dirty="0" smtClean="0"/>
              <a:t>为</a:t>
            </a:r>
            <a:r>
              <a:rPr lang="en-US" altLang="zh-CN" dirty="0" smtClean="0"/>
              <a:t> HTML5 </a:t>
            </a:r>
            <a:r>
              <a:rPr lang="zh-CN" altLang="zh-CN" dirty="0" smtClean="0"/>
              <a:t>建立的一些规则：</a:t>
            </a:r>
          </a:p>
          <a:p>
            <a:pPr lvl="0"/>
            <a:r>
              <a:rPr lang="zh-CN" altLang="zh-CN" dirty="0" smtClean="0"/>
              <a:t>新特性应该基于</a:t>
            </a:r>
            <a:r>
              <a:rPr lang="en-US" altLang="zh-CN" dirty="0" smtClean="0"/>
              <a:t> HTML</a:t>
            </a:r>
            <a:r>
              <a:rPr lang="zh-CN" altLang="zh-CN" dirty="0" smtClean="0"/>
              <a:t>、</a:t>
            </a:r>
            <a:r>
              <a:rPr lang="en-US" altLang="zh-CN" dirty="0" smtClean="0"/>
              <a:t>CSS</a:t>
            </a:r>
            <a:r>
              <a:rPr lang="zh-CN" altLang="zh-CN" dirty="0" smtClean="0"/>
              <a:t>、</a:t>
            </a:r>
            <a:r>
              <a:rPr lang="en-US" altLang="zh-CN" dirty="0" smtClean="0"/>
              <a:t>DOM </a:t>
            </a:r>
            <a:r>
              <a:rPr lang="zh-CN" altLang="zh-CN" dirty="0" smtClean="0"/>
              <a:t>以及</a:t>
            </a:r>
            <a:r>
              <a:rPr lang="en-US" altLang="zh-CN" dirty="0" smtClean="0"/>
              <a:t> JavaScript</a:t>
            </a:r>
            <a:r>
              <a:rPr lang="zh-CN" altLang="zh-CN" dirty="0" smtClean="0"/>
              <a:t>。</a:t>
            </a:r>
          </a:p>
          <a:p>
            <a:pPr lvl="0"/>
            <a:r>
              <a:rPr lang="zh-CN" altLang="zh-CN" dirty="0" smtClean="0"/>
              <a:t>减少对外部插件的需求（比如</a:t>
            </a:r>
            <a:r>
              <a:rPr lang="en-US" altLang="zh-CN" dirty="0" smtClean="0"/>
              <a:t> Flash</a:t>
            </a:r>
            <a:r>
              <a:rPr lang="zh-CN" altLang="zh-CN" dirty="0" smtClean="0"/>
              <a:t>）</a:t>
            </a:r>
            <a:endParaRPr lang="zh-CN" altLang="zh-CN" dirty="0" smtClean="0"/>
          </a:p>
        </p:txBody>
      </p:sp>
      <p:pic>
        <p:nvPicPr>
          <p:cNvPr id="4" name="纯音乐版 - 索尼爱立信宣传片背景音乐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1640616" y="65532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2195269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audio>
              <p:cMediaNode>
                <p:cTn id="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rtlCol="0">
            <a:noAutofit/>
          </a:bodyPr>
          <a:lstStyle/>
          <a:p>
            <a:r>
              <a:rPr lang="en-US" altLang="zh-CN" sz="3600" b="1" u="sng" dirty="0" smtClean="0"/>
              <a:t>HTML5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476672"/>
            <a:ext cx="11353800" cy="6120680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zh-CN" dirty="0" smtClean="0"/>
              <a:t>更优秀的错误处理更多取代脚本的标记</a:t>
            </a:r>
          </a:p>
          <a:p>
            <a:pPr lvl="0"/>
            <a:r>
              <a:rPr lang="en-US" altLang="zh-CN" dirty="0" smtClean="0"/>
              <a:t>HTML5 </a:t>
            </a:r>
            <a:r>
              <a:rPr lang="zh-CN" altLang="zh-CN" dirty="0" smtClean="0"/>
              <a:t>应该独立于设备</a:t>
            </a:r>
          </a:p>
          <a:p>
            <a:pPr lvl="0"/>
            <a:r>
              <a:rPr lang="zh-CN" altLang="zh-CN" dirty="0" smtClean="0"/>
              <a:t>开发进程应对公众透明</a:t>
            </a:r>
          </a:p>
          <a:p>
            <a:r>
              <a:rPr lang="zh-CN" altLang="zh-CN" b="1" dirty="0" smtClean="0">
                <a:latin typeface="隶书" pitchFamily="49" charset="-122"/>
                <a:ea typeface="隶书" pitchFamily="49" charset="-122"/>
              </a:rPr>
              <a:t>新特性</a:t>
            </a:r>
          </a:p>
          <a:p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HTML5 </a:t>
            </a:r>
            <a:r>
              <a:rPr lang="zh-CN" altLang="zh-CN" dirty="0" smtClean="0">
                <a:latin typeface="隶书" pitchFamily="49" charset="-122"/>
                <a:ea typeface="隶书" pitchFamily="49" charset="-122"/>
              </a:rPr>
              <a:t>中的一些有趣的新特性：</a:t>
            </a:r>
          </a:p>
          <a:p>
            <a:pPr lvl="0"/>
            <a:r>
              <a:rPr lang="zh-CN" altLang="zh-CN" dirty="0" smtClean="0"/>
              <a:t>用于绘画的</a:t>
            </a:r>
            <a:r>
              <a:rPr lang="en-US" altLang="zh-CN" dirty="0" smtClean="0"/>
              <a:t> canvas </a:t>
            </a:r>
            <a:r>
              <a:rPr lang="zh-CN" altLang="zh-CN" dirty="0" smtClean="0"/>
              <a:t>元素</a:t>
            </a:r>
          </a:p>
          <a:p>
            <a:pPr lvl="0"/>
            <a:r>
              <a:rPr lang="zh-CN" altLang="zh-CN" dirty="0" smtClean="0"/>
              <a:t>用于媒介回放的</a:t>
            </a:r>
            <a:r>
              <a:rPr lang="en-US" altLang="zh-CN" dirty="0" smtClean="0"/>
              <a:t> video </a:t>
            </a:r>
            <a:r>
              <a:rPr lang="zh-CN" altLang="zh-CN" dirty="0" smtClean="0"/>
              <a:t>和</a:t>
            </a:r>
            <a:r>
              <a:rPr lang="en-US" altLang="zh-CN" dirty="0" smtClean="0"/>
              <a:t> audio </a:t>
            </a:r>
            <a:r>
              <a:rPr lang="zh-CN" altLang="zh-CN" dirty="0" smtClean="0"/>
              <a:t>元素</a:t>
            </a:r>
          </a:p>
          <a:p>
            <a:pPr lvl="0"/>
            <a:r>
              <a:rPr lang="zh-CN" altLang="zh-CN" dirty="0" smtClean="0"/>
              <a:t>对本地离线存储的更好的支持</a:t>
            </a:r>
          </a:p>
          <a:p>
            <a:pPr lvl="0"/>
            <a:r>
              <a:rPr lang="zh-CN" altLang="zh-CN" dirty="0" smtClean="0"/>
              <a:t>新的特殊内容元素，比如</a:t>
            </a:r>
            <a:r>
              <a:rPr lang="en-US" altLang="zh-CN" dirty="0" smtClean="0"/>
              <a:t> article</a:t>
            </a:r>
            <a:r>
              <a:rPr lang="zh-CN" altLang="zh-CN" dirty="0" smtClean="0"/>
              <a:t>、</a:t>
            </a:r>
            <a:r>
              <a:rPr lang="en-US" altLang="zh-CN" dirty="0" smtClean="0"/>
              <a:t>footer</a:t>
            </a:r>
            <a:r>
              <a:rPr lang="zh-CN" altLang="zh-CN" dirty="0" smtClean="0"/>
              <a:t>、</a:t>
            </a:r>
            <a:r>
              <a:rPr lang="en-US" altLang="zh-CN" dirty="0" smtClean="0"/>
              <a:t>header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nav</a:t>
            </a:r>
            <a:r>
              <a:rPr lang="zh-CN" altLang="zh-CN" dirty="0" smtClean="0"/>
              <a:t>、</a:t>
            </a:r>
            <a:r>
              <a:rPr lang="en-US" altLang="zh-CN" dirty="0" smtClean="0"/>
              <a:t>section</a:t>
            </a:r>
            <a:endParaRPr lang="zh-CN" altLang="zh-CN" dirty="0" smtClean="0"/>
          </a:p>
          <a:p>
            <a:pPr lvl="0"/>
            <a:r>
              <a:rPr lang="zh-CN" altLang="zh-CN" dirty="0" smtClean="0"/>
              <a:t>新的表单控件，比如</a:t>
            </a:r>
            <a:r>
              <a:rPr lang="en-US" altLang="zh-CN" dirty="0" smtClean="0"/>
              <a:t> calendar</a:t>
            </a:r>
            <a:r>
              <a:rPr lang="zh-CN" altLang="zh-CN" dirty="0" smtClean="0"/>
              <a:t>、</a:t>
            </a:r>
            <a:r>
              <a:rPr lang="en-US" altLang="zh-CN" dirty="0" smtClean="0"/>
              <a:t>date</a:t>
            </a:r>
            <a:r>
              <a:rPr lang="zh-CN" altLang="zh-CN" dirty="0" smtClean="0"/>
              <a:t>、</a:t>
            </a:r>
            <a:r>
              <a:rPr lang="en-US" altLang="zh-CN" dirty="0" smtClean="0"/>
              <a:t>time</a:t>
            </a:r>
            <a:r>
              <a:rPr lang="zh-CN" altLang="zh-CN" dirty="0" smtClean="0"/>
              <a:t>、</a:t>
            </a:r>
            <a:r>
              <a:rPr lang="en-US" altLang="zh-CN" dirty="0" smtClean="0"/>
              <a:t>email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url</a:t>
            </a:r>
            <a:r>
              <a:rPr lang="zh-CN" altLang="zh-CN" dirty="0" smtClean="0"/>
              <a:t>、</a:t>
            </a:r>
            <a:r>
              <a:rPr lang="en-US" altLang="zh-CN" dirty="0" smtClean="0"/>
              <a:t>search</a:t>
            </a:r>
            <a:endParaRPr lang="zh-CN" altLang="zh-CN" dirty="0" smtClean="0"/>
          </a:p>
          <a:p>
            <a:r>
              <a:rPr lang="zh-CN" altLang="zh-CN" b="1" dirty="0" smtClean="0">
                <a:latin typeface="隶书" pitchFamily="49" charset="-122"/>
                <a:ea typeface="隶书" pitchFamily="49" charset="-122"/>
              </a:rPr>
              <a:t>浏览器支持</a:t>
            </a:r>
          </a:p>
          <a:p>
            <a:r>
              <a:rPr lang="zh-CN" altLang="zh-CN" dirty="0" smtClean="0"/>
              <a:t>最新版本的</a:t>
            </a:r>
            <a:r>
              <a:rPr lang="en-US" altLang="zh-CN" dirty="0" smtClean="0"/>
              <a:t> Safari</a:t>
            </a:r>
            <a:r>
              <a:rPr lang="zh-CN" altLang="zh-CN" dirty="0" smtClean="0"/>
              <a:t>、</a:t>
            </a:r>
            <a:r>
              <a:rPr lang="en-US" altLang="zh-CN" dirty="0" smtClean="0"/>
              <a:t>Chrome</a:t>
            </a:r>
            <a:r>
              <a:rPr lang="zh-CN" altLang="zh-CN" dirty="0" smtClean="0"/>
              <a:t>、</a:t>
            </a:r>
            <a:r>
              <a:rPr lang="en-US" altLang="zh-CN" dirty="0" smtClean="0"/>
              <a:t>Firefox </a:t>
            </a:r>
            <a:r>
              <a:rPr lang="zh-CN" altLang="zh-CN" dirty="0" smtClean="0"/>
              <a:t>以及</a:t>
            </a:r>
            <a:r>
              <a:rPr lang="en-US" altLang="zh-CN" dirty="0" smtClean="0"/>
              <a:t> Opera </a:t>
            </a:r>
            <a:r>
              <a:rPr lang="zh-CN" altLang="zh-CN" dirty="0" smtClean="0"/>
              <a:t>支持某些</a:t>
            </a:r>
            <a:r>
              <a:rPr lang="en-US" altLang="zh-CN" dirty="0" smtClean="0"/>
              <a:t> HTML5 </a:t>
            </a:r>
            <a:r>
              <a:rPr lang="zh-CN" altLang="zh-CN" dirty="0" smtClean="0"/>
              <a:t>特性。</a:t>
            </a:r>
            <a:r>
              <a:rPr lang="en-US" altLang="zh-CN" dirty="0" smtClean="0"/>
              <a:t>Internet Explorer 9 </a:t>
            </a:r>
            <a:r>
              <a:rPr lang="zh-CN" altLang="zh-CN" dirty="0" smtClean="0"/>
              <a:t>将支持某些</a:t>
            </a:r>
            <a:r>
              <a:rPr lang="en-US" altLang="zh-CN" dirty="0" smtClean="0"/>
              <a:t> HTML5 </a:t>
            </a:r>
            <a:r>
              <a:rPr lang="zh-CN" altLang="zh-CN" dirty="0" smtClean="0"/>
              <a:t>特性</a:t>
            </a:r>
            <a:r>
              <a:rPr lang="zh-CN" altLang="zh-CN" dirty="0" smtClean="0"/>
              <a:t>。</a:t>
            </a:r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004862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sz="half" idx="2"/>
          </p:nvPr>
        </p:nvGraphicFramePr>
        <p:xfrm>
          <a:off x="12864752" y="4005064"/>
          <a:ext cx="432048" cy="1379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5602"/>
          </a:xfrm>
          <a:solidFill>
            <a:schemeClr val="bg1">
              <a:lumMod val="60000"/>
              <a:lumOff val="40000"/>
            </a:schemeClr>
          </a:solidFill>
        </p:spPr>
        <p:txBody>
          <a:bodyPr rtlCol="0">
            <a:normAutofit/>
          </a:bodyPr>
          <a:lstStyle/>
          <a:p>
            <a:r>
              <a:rPr lang="en-US" altLang="zh-CN" sz="3600" b="1" u="sng" dirty="0" smtClean="0"/>
              <a:t>CSS3</a:t>
            </a:r>
            <a:endParaRPr lang="zh-CN" altLang="en-US" sz="3600" u="sng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620688"/>
            <a:ext cx="11090448" cy="5904656"/>
          </a:xfrm>
        </p:spPr>
        <p:txBody>
          <a:bodyPr rtlCol="0">
            <a:normAutofit fontScale="92500" lnSpcReduction="20000"/>
          </a:bodyPr>
          <a:lstStyle/>
          <a:p>
            <a:r>
              <a:rPr lang="en-US" altLang="zh-CN" sz="2200" b="1" dirty="0" smtClean="0">
                <a:latin typeface="隶书" pitchFamily="49" charset="-122"/>
                <a:ea typeface="隶书" pitchFamily="49" charset="-122"/>
              </a:rPr>
              <a:t>CSS3 </a:t>
            </a:r>
            <a:r>
              <a:rPr lang="zh-CN" altLang="zh-CN" sz="2200" b="1" dirty="0" smtClean="0">
                <a:latin typeface="隶书" pitchFamily="49" charset="-122"/>
                <a:ea typeface="隶书" pitchFamily="49" charset="-122"/>
              </a:rPr>
              <a:t>模块</a:t>
            </a:r>
            <a:r>
              <a:rPr lang="en-US" altLang="zh-CN" sz="2200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200" dirty="0" smtClean="0">
                <a:latin typeface="隶书" pitchFamily="49" charset="-122"/>
                <a:ea typeface="隶书" pitchFamily="49" charset="-122"/>
              </a:rPr>
              <a:t>  </a:t>
            </a:r>
            <a:r>
              <a:rPr lang="en-US" altLang="zh-CN" sz="2200" dirty="0" smtClean="0"/>
              <a:t>CSS3 </a:t>
            </a:r>
            <a:r>
              <a:rPr lang="zh-CN" altLang="zh-CN" sz="2200" dirty="0" smtClean="0"/>
              <a:t>被划分为模块。</a:t>
            </a:r>
          </a:p>
          <a:p>
            <a:r>
              <a:rPr lang="en-US" altLang="zh-CN" sz="2200" dirty="0" smtClean="0"/>
              <a:t>                 </a:t>
            </a:r>
            <a:r>
              <a:rPr lang="zh-CN" altLang="zh-CN" sz="2200" dirty="0" smtClean="0"/>
              <a:t>其中</a:t>
            </a:r>
            <a:r>
              <a:rPr lang="zh-CN" altLang="zh-CN" sz="2200" dirty="0" smtClean="0"/>
              <a:t>最重要的</a:t>
            </a:r>
            <a:r>
              <a:rPr lang="en-US" altLang="zh-CN" sz="2200" dirty="0" smtClean="0"/>
              <a:t> CSS3 </a:t>
            </a:r>
            <a:r>
              <a:rPr lang="zh-CN" altLang="zh-CN" sz="2200" dirty="0" smtClean="0"/>
              <a:t>模块包括：</a:t>
            </a:r>
          </a:p>
          <a:p>
            <a:pPr lvl="0"/>
            <a:r>
              <a:rPr lang="en-US" altLang="zh-CN" sz="2200" dirty="0" smtClean="0"/>
              <a:t>                 </a:t>
            </a:r>
            <a:r>
              <a:rPr lang="zh-CN" altLang="zh-CN" sz="2200" dirty="0" smtClean="0"/>
              <a:t>选择</a:t>
            </a:r>
            <a:r>
              <a:rPr lang="zh-CN" altLang="zh-CN" sz="2200" dirty="0" smtClean="0"/>
              <a:t>器</a:t>
            </a:r>
          </a:p>
          <a:p>
            <a:pPr lvl="0"/>
            <a:r>
              <a:rPr lang="en-US" altLang="zh-CN" sz="2200" dirty="0" smtClean="0"/>
              <a:t>                 </a:t>
            </a:r>
            <a:r>
              <a:rPr lang="zh-CN" altLang="zh-CN" sz="2200" dirty="0" smtClean="0"/>
              <a:t>框</a:t>
            </a:r>
            <a:r>
              <a:rPr lang="zh-CN" altLang="zh-CN" sz="2200" dirty="0" smtClean="0"/>
              <a:t>模型</a:t>
            </a:r>
          </a:p>
          <a:p>
            <a:pPr lvl="0"/>
            <a:r>
              <a:rPr lang="en-US" altLang="zh-CN" sz="2200" dirty="0" smtClean="0"/>
              <a:t>                 </a:t>
            </a:r>
            <a:r>
              <a:rPr lang="zh-CN" altLang="zh-CN" sz="2200" dirty="0" smtClean="0"/>
              <a:t>背景</a:t>
            </a:r>
            <a:r>
              <a:rPr lang="zh-CN" altLang="zh-CN" sz="2200" dirty="0" smtClean="0"/>
              <a:t>和边框</a:t>
            </a:r>
          </a:p>
          <a:p>
            <a:pPr lvl="0"/>
            <a:r>
              <a:rPr lang="en-US" altLang="zh-CN" sz="2200" dirty="0" smtClean="0"/>
              <a:t>                 </a:t>
            </a:r>
            <a:r>
              <a:rPr lang="zh-CN" altLang="zh-CN" sz="2200" dirty="0" smtClean="0"/>
              <a:t>文本</a:t>
            </a:r>
            <a:r>
              <a:rPr lang="zh-CN" altLang="zh-CN" sz="2200" dirty="0" smtClean="0"/>
              <a:t>效果</a:t>
            </a:r>
          </a:p>
          <a:p>
            <a:pPr lvl="0"/>
            <a:r>
              <a:rPr lang="en-US" altLang="zh-CN" sz="2200" dirty="0" smtClean="0"/>
              <a:t>                 2D/3D </a:t>
            </a:r>
            <a:r>
              <a:rPr lang="zh-CN" altLang="zh-CN" sz="2200" dirty="0" smtClean="0"/>
              <a:t>转换</a:t>
            </a:r>
          </a:p>
          <a:p>
            <a:pPr lvl="0"/>
            <a:r>
              <a:rPr lang="en-US" altLang="zh-CN" sz="2200" dirty="0" smtClean="0"/>
              <a:t>                 </a:t>
            </a:r>
            <a:r>
              <a:rPr lang="zh-CN" altLang="zh-CN" sz="2200" dirty="0" smtClean="0"/>
              <a:t>动画</a:t>
            </a:r>
            <a:endParaRPr lang="zh-CN" altLang="zh-CN" sz="2200" dirty="0" smtClean="0"/>
          </a:p>
          <a:p>
            <a:pPr lvl="0"/>
            <a:r>
              <a:rPr lang="en-US" altLang="zh-CN" sz="2200" dirty="0" smtClean="0"/>
              <a:t>                 </a:t>
            </a:r>
            <a:r>
              <a:rPr lang="zh-CN" altLang="zh-CN" sz="2200" dirty="0" smtClean="0"/>
              <a:t>多</a:t>
            </a:r>
            <a:r>
              <a:rPr lang="zh-CN" altLang="zh-CN" sz="2200" dirty="0" smtClean="0"/>
              <a:t>列布局</a:t>
            </a:r>
          </a:p>
          <a:p>
            <a:pPr lvl="0"/>
            <a:r>
              <a:rPr lang="en-US" altLang="zh-CN" sz="2200" dirty="0" smtClean="0"/>
              <a:t>                 </a:t>
            </a:r>
            <a:r>
              <a:rPr lang="zh-CN" altLang="zh-CN" sz="2200" dirty="0" smtClean="0"/>
              <a:t>用户界面</a:t>
            </a:r>
            <a:endParaRPr lang="en-US" altLang="zh-CN" sz="2200" dirty="0" smtClean="0"/>
          </a:p>
          <a:p>
            <a:r>
              <a:rPr lang="en-US" altLang="zh-CN" sz="2200" b="1" dirty="0" smtClean="0">
                <a:latin typeface="隶书" pitchFamily="49" charset="-122"/>
                <a:ea typeface="隶书" pitchFamily="49" charset="-122"/>
              </a:rPr>
              <a:t>CSS3 </a:t>
            </a:r>
            <a:r>
              <a:rPr lang="zh-CN" altLang="zh-CN" sz="2200" b="1" dirty="0" smtClean="0">
                <a:latin typeface="隶书" pitchFamily="49" charset="-122"/>
                <a:ea typeface="隶书" pitchFamily="49" charset="-122"/>
              </a:rPr>
              <a:t>标准</a:t>
            </a:r>
            <a:r>
              <a:rPr lang="en-US" altLang="zh-CN" sz="2200" b="1" dirty="0" smtClean="0">
                <a:latin typeface="隶书" pitchFamily="49" charset="-122"/>
                <a:ea typeface="隶书" pitchFamily="49" charset="-122"/>
              </a:rPr>
              <a:t>  </a:t>
            </a:r>
            <a:r>
              <a:rPr lang="en-US" altLang="zh-CN" sz="2400" dirty="0" smtClean="0"/>
              <a:t>W3C </a:t>
            </a:r>
            <a:r>
              <a:rPr lang="zh-CN" altLang="zh-CN" sz="2400" dirty="0" smtClean="0"/>
              <a:t>仍然在对</a:t>
            </a:r>
            <a:r>
              <a:rPr lang="en-US" altLang="zh-CN" sz="2400" dirty="0" smtClean="0"/>
              <a:t> CSS3 </a:t>
            </a:r>
            <a:r>
              <a:rPr lang="zh-CN" altLang="zh-CN" sz="2400" dirty="0" smtClean="0"/>
              <a:t>规范进行开发。</a:t>
            </a:r>
          </a:p>
          <a:p>
            <a:r>
              <a:rPr lang="en-US" altLang="zh-CN" sz="2400" dirty="0" smtClean="0"/>
              <a:t>                </a:t>
            </a:r>
            <a:r>
              <a:rPr lang="zh-CN" altLang="zh-CN" sz="2400" dirty="0" smtClean="0"/>
              <a:t>不过</a:t>
            </a:r>
            <a:r>
              <a:rPr lang="zh-CN" altLang="zh-CN" sz="2400" dirty="0" smtClean="0"/>
              <a:t>，现代浏览器已经实现了相当多的</a:t>
            </a:r>
            <a:r>
              <a:rPr lang="en-US" altLang="zh-CN" sz="2400" dirty="0" smtClean="0"/>
              <a:t> CSS3 </a:t>
            </a:r>
            <a:r>
              <a:rPr lang="zh-CN" altLang="zh-CN" sz="2400" dirty="0" smtClean="0"/>
              <a:t>属性。</a:t>
            </a:r>
          </a:p>
          <a:p>
            <a:r>
              <a:rPr lang="en-US" altLang="zh-CN" sz="2200" dirty="0" smtClean="0"/>
              <a:t>                  CSS3 </a:t>
            </a:r>
            <a:r>
              <a:rPr lang="zh-CN" altLang="zh-CN" sz="2200" dirty="0" smtClean="0"/>
              <a:t>完全向后兼容，因此不必改变现有的设计。浏览器通常支持</a:t>
            </a:r>
            <a:r>
              <a:rPr lang="en-US" altLang="zh-CN" sz="2200" dirty="0" smtClean="0"/>
              <a:t> CSS2</a:t>
            </a:r>
            <a:r>
              <a:rPr lang="zh-CN" altLang="zh-CN" sz="2200" dirty="0" smtClean="0"/>
              <a:t>。</a:t>
            </a:r>
          </a:p>
          <a:p>
            <a:pPr lvl="0"/>
            <a:endParaRPr lang="zh-CN" altLang="zh-CN" sz="2200" dirty="0" smtClean="0"/>
          </a:p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805891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0688"/>
          </a:xfr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rtlCol="0">
            <a:noAutofit/>
          </a:bodyPr>
          <a:lstStyle/>
          <a:p>
            <a:r>
              <a:rPr lang="en-US" altLang="zh-CN" sz="3600" b="1" u="sng" dirty="0" smtClean="0"/>
              <a:t>CSS</a:t>
            </a:r>
            <a:r>
              <a:rPr lang="en-US" altLang="zh-CN" sz="3600" b="1" dirty="0" smtClean="0"/>
              <a:t> </a:t>
            </a:r>
            <a:endParaRPr lang="zh-CN" altLang="en-US" sz="3600" dirty="0"/>
          </a:p>
        </p:txBody>
      </p:sp>
      <p:sp>
        <p:nvSpPr>
          <p:cNvPr id="5" name="内容占位符 3"/>
          <p:cNvSpPr>
            <a:spLocks noGrp="1"/>
          </p:cNvSpPr>
          <p:nvPr>
            <p:ph sz="half" idx="1"/>
          </p:nvPr>
        </p:nvSpPr>
        <p:spPr>
          <a:xfrm>
            <a:off x="838200" y="620688"/>
            <a:ext cx="11353800" cy="5832648"/>
          </a:xfrm>
        </p:spPr>
        <p:txBody>
          <a:bodyPr rtlCol="0">
            <a:normAutofit lnSpcReduction="10000"/>
          </a:bodyPr>
          <a:lstStyle/>
          <a:p>
            <a:r>
              <a:rPr lang="zh-CN" altLang="zh-CN" b="1" dirty="0" smtClean="0">
                <a:latin typeface="隶书" pitchFamily="49" charset="-122"/>
                <a:ea typeface="隶书" pitchFamily="49" charset="-122"/>
              </a:rPr>
              <a:t>需要具备的基础知识</a:t>
            </a:r>
          </a:p>
          <a:p>
            <a:r>
              <a:rPr lang="zh-CN" altLang="zh-CN" dirty="0" smtClean="0"/>
              <a:t>在继续学习之前，需要对下面的知识有基本的了解：</a:t>
            </a:r>
          </a:p>
          <a:p>
            <a:pPr lvl="0"/>
            <a:r>
              <a:rPr lang="en-US" altLang="zh-CN" dirty="0" smtClean="0"/>
              <a:t>HTML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XHTML</a:t>
            </a:r>
            <a:endParaRPr lang="zh-CN" altLang="zh-CN" dirty="0" smtClean="0"/>
          </a:p>
          <a:p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CSS </a:t>
            </a:r>
            <a:r>
              <a:rPr lang="zh-CN" altLang="zh-CN" b="1" dirty="0" smtClean="0">
                <a:latin typeface="隶书" pitchFamily="49" charset="-122"/>
                <a:ea typeface="隶书" pitchFamily="49" charset="-122"/>
              </a:rPr>
              <a:t>概述</a:t>
            </a:r>
          </a:p>
          <a:p>
            <a:pPr lvl="0"/>
            <a:r>
              <a:rPr lang="en-US" altLang="zh-CN" dirty="0" smtClean="0"/>
              <a:t>CSS </a:t>
            </a:r>
            <a:r>
              <a:rPr lang="zh-CN" altLang="zh-CN" dirty="0" smtClean="0"/>
              <a:t>指层叠样式表</a:t>
            </a:r>
            <a:r>
              <a:rPr lang="en-US" altLang="zh-CN" dirty="0" smtClean="0"/>
              <a:t> (</a:t>
            </a:r>
            <a:r>
              <a:rPr lang="en-US" altLang="zh-CN" b="1" dirty="0" smtClean="0"/>
              <a:t>C</a:t>
            </a:r>
            <a:r>
              <a:rPr lang="en-US" altLang="zh-CN" dirty="0" smtClean="0"/>
              <a:t>ascading </a:t>
            </a:r>
            <a:r>
              <a:rPr lang="en-US" altLang="zh-CN" b="1" dirty="0" smtClean="0"/>
              <a:t>S</a:t>
            </a:r>
            <a:r>
              <a:rPr lang="en-US" altLang="zh-CN" dirty="0" smtClean="0"/>
              <a:t>tyle </a:t>
            </a:r>
            <a:r>
              <a:rPr lang="en-US" altLang="zh-CN" b="1" dirty="0" smtClean="0"/>
              <a:t>S</a:t>
            </a:r>
            <a:r>
              <a:rPr lang="en-US" altLang="zh-CN" dirty="0" smtClean="0"/>
              <a:t>heets)</a:t>
            </a:r>
            <a:endParaRPr lang="zh-CN" altLang="zh-CN" dirty="0" smtClean="0"/>
          </a:p>
          <a:p>
            <a:pPr lvl="0"/>
            <a:r>
              <a:rPr lang="zh-CN" altLang="zh-CN" dirty="0" smtClean="0"/>
              <a:t>样式定义</a:t>
            </a:r>
            <a:r>
              <a:rPr lang="zh-CN" altLang="zh-CN" b="1" dirty="0" smtClean="0"/>
              <a:t>如何显示</a:t>
            </a:r>
            <a:r>
              <a:rPr lang="en-US" altLang="zh-CN" dirty="0" smtClean="0"/>
              <a:t> HTML </a:t>
            </a:r>
            <a:r>
              <a:rPr lang="zh-CN" altLang="zh-CN" dirty="0" smtClean="0"/>
              <a:t>元素</a:t>
            </a:r>
          </a:p>
          <a:p>
            <a:pPr lvl="0"/>
            <a:r>
              <a:rPr lang="zh-CN" altLang="zh-CN" dirty="0" smtClean="0"/>
              <a:t>样式通常存储在</a:t>
            </a:r>
            <a:r>
              <a:rPr lang="zh-CN" altLang="zh-CN" b="1" dirty="0" smtClean="0"/>
              <a:t>样式表</a:t>
            </a:r>
            <a:r>
              <a:rPr lang="zh-CN" altLang="zh-CN" dirty="0" smtClean="0"/>
              <a:t>中</a:t>
            </a:r>
          </a:p>
          <a:p>
            <a:pPr lvl="0"/>
            <a:r>
              <a:rPr lang="zh-CN" altLang="zh-CN" dirty="0" smtClean="0"/>
              <a:t>把样式添加到</a:t>
            </a:r>
            <a:r>
              <a:rPr lang="en-US" altLang="zh-CN" dirty="0" smtClean="0"/>
              <a:t> HTML 4.0 </a:t>
            </a:r>
            <a:r>
              <a:rPr lang="zh-CN" altLang="zh-CN" dirty="0" smtClean="0"/>
              <a:t>中，是为了</a:t>
            </a:r>
            <a:r>
              <a:rPr lang="zh-CN" altLang="zh-CN" b="1" dirty="0" smtClean="0"/>
              <a:t>解决内容与表现分离的问题</a:t>
            </a:r>
            <a:endParaRPr lang="zh-CN" altLang="zh-CN" dirty="0" smtClean="0"/>
          </a:p>
          <a:p>
            <a:pPr lvl="0"/>
            <a:r>
              <a:rPr lang="zh-CN" altLang="zh-CN" b="1" dirty="0" smtClean="0"/>
              <a:t>外部样式表</a:t>
            </a:r>
            <a:r>
              <a:rPr lang="zh-CN" altLang="zh-CN" dirty="0" smtClean="0"/>
              <a:t>可以极大提高工作效率</a:t>
            </a:r>
          </a:p>
          <a:p>
            <a:pPr lvl="0"/>
            <a:r>
              <a:rPr lang="zh-CN" altLang="zh-CN" dirty="0" smtClean="0"/>
              <a:t>外部样式表通常存储在</a:t>
            </a:r>
            <a:r>
              <a:rPr lang="en-US" altLang="zh-CN" dirty="0" smtClean="0"/>
              <a:t> </a:t>
            </a:r>
            <a:r>
              <a:rPr lang="en-US" altLang="zh-CN" b="1" dirty="0" smtClean="0"/>
              <a:t>CSS </a:t>
            </a:r>
            <a:r>
              <a:rPr lang="zh-CN" altLang="zh-CN" b="1" dirty="0" smtClean="0"/>
              <a:t>文件</a:t>
            </a:r>
            <a:r>
              <a:rPr lang="zh-CN" altLang="zh-CN" dirty="0" smtClean="0"/>
              <a:t>中</a:t>
            </a:r>
          </a:p>
          <a:p>
            <a:pPr lvl="0"/>
            <a:r>
              <a:rPr lang="zh-CN" altLang="zh-CN" dirty="0" smtClean="0"/>
              <a:t>多个样式定义可</a:t>
            </a:r>
            <a:r>
              <a:rPr lang="zh-CN" altLang="zh-CN" b="1" dirty="0" smtClean="0"/>
              <a:t>层叠</a:t>
            </a:r>
            <a:r>
              <a:rPr lang="zh-CN" altLang="zh-CN" dirty="0" smtClean="0"/>
              <a:t>为一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xmlns="" val="242602202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35360" y="620688"/>
            <a:ext cx="11092036" cy="5976664"/>
          </a:xfrm>
        </p:spPr>
        <p:txBody>
          <a:bodyPr rtlCol="0">
            <a:normAutofit/>
          </a:bodyPr>
          <a:lstStyle/>
          <a:p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样式解决了一个普遍的问题</a:t>
            </a:r>
          </a:p>
          <a:p>
            <a:r>
              <a:rPr lang="en-US" altLang="zh-CN" dirty="0" smtClean="0"/>
              <a:t>HTML </a:t>
            </a:r>
            <a:r>
              <a:rPr lang="zh-CN" altLang="en-US" dirty="0" smtClean="0"/>
              <a:t>标签原本被设计为用于定义文档内容。通过使用 </a:t>
            </a:r>
            <a:r>
              <a:rPr lang="en-US" altLang="zh-CN" dirty="0" smtClean="0"/>
              <a:t>&lt;h1&gt;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&lt;p&gt;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&lt;table&gt; </a:t>
            </a:r>
            <a:r>
              <a:rPr lang="zh-CN" altLang="en-US" dirty="0" smtClean="0"/>
              <a:t>这样的标签，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的初衷是表达“这是标题”、“这是段落”、“这是表格”之类的信息。同时文档布局由浏览器来完成，而不使用任何的格式化标签。</a:t>
            </a:r>
          </a:p>
          <a:p>
            <a:r>
              <a:rPr lang="zh-CN" altLang="en-US" dirty="0" smtClean="0"/>
              <a:t>由于两种主要的浏览器（</a:t>
            </a:r>
            <a:r>
              <a:rPr lang="en-US" altLang="zh-CN" dirty="0" smtClean="0"/>
              <a:t>Netscape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Internet Explorer</a:t>
            </a:r>
            <a:r>
              <a:rPr lang="zh-CN" altLang="en-US" dirty="0" smtClean="0"/>
              <a:t>）不断地将新的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标签和属性（比如字体标签和颜色属性）添加到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规范中，创建文档内容清晰地独立于文档表现层的站点变得越来越困难。</a:t>
            </a:r>
          </a:p>
          <a:p>
            <a:r>
              <a:rPr lang="zh-CN" altLang="en-US" dirty="0" smtClean="0"/>
              <a:t>为了解决这个问题，万维网联盟（</a:t>
            </a:r>
            <a:r>
              <a:rPr lang="en-US" altLang="zh-CN" dirty="0" smtClean="0"/>
              <a:t>W3C</a:t>
            </a:r>
            <a:r>
              <a:rPr lang="zh-CN" altLang="en-US" dirty="0" smtClean="0"/>
              <a:t>），这个非营利的标准化联盟，肩负起了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标准化的使命，并在 </a:t>
            </a:r>
            <a:r>
              <a:rPr lang="en-US" altLang="zh-CN" dirty="0" smtClean="0"/>
              <a:t>HTML 4.0 </a:t>
            </a:r>
            <a:r>
              <a:rPr lang="zh-CN" altLang="en-US" dirty="0" smtClean="0"/>
              <a:t>之外创造出样式（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）。</a:t>
            </a:r>
          </a:p>
          <a:p>
            <a:r>
              <a:rPr lang="zh-CN" altLang="en-US" dirty="0" smtClean="0"/>
              <a:t>所有的主流浏览器均支持层叠样式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样式表极大地提高了工作效率</a:t>
            </a:r>
            <a:r>
              <a:rPr lang="zh-CN" altLang="en-US" b="1" dirty="0" smtClean="0"/>
              <a:t/>
            </a:r>
            <a:br>
              <a:rPr lang="zh-CN" altLang="en-US" b="1" dirty="0" smtClean="0"/>
            </a:br>
            <a:r>
              <a:rPr lang="zh-CN" altLang="en-US" b="1" dirty="0" smtClean="0"/>
              <a:t>    </a:t>
            </a:r>
            <a:r>
              <a:rPr lang="zh-CN" altLang="en-US" dirty="0" smtClean="0"/>
              <a:t>样式</a:t>
            </a:r>
            <a:r>
              <a:rPr lang="zh-CN" altLang="en-US" dirty="0" smtClean="0"/>
              <a:t>表定义如何显示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元素，就像 </a:t>
            </a:r>
            <a:r>
              <a:rPr lang="en-US" altLang="zh-CN" dirty="0" smtClean="0"/>
              <a:t>HTML 3.2 </a:t>
            </a:r>
            <a:r>
              <a:rPr lang="zh-CN" altLang="en-US" dirty="0" smtClean="0"/>
              <a:t>的字体标签和颜色属性所起的作用那样。样式通常保存在外部的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文件中。通过仅仅编辑一个简单的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文档，外部样式表使你有能力同时改变站点中所有页面的布局和外观。</a:t>
            </a:r>
            <a:br>
              <a:rPr lang="zh-CN" altLang="en-US" dirty="0" smtClean="0"/>
            </a:br>
            <a:r>
              <a:rPr lang="zh-CN" altLang="en-US" dirty="0" smtClean="0"/>
              <a:t>    由于</a:t>
            </a:r>
            <a:r>
              <a:rPr lang="zh-CN" altLang="en-US" dirty="0" smtClean="0"/>
              <a:t>允许同时控制多重页面的样式和布局，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可以称得上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设计领域的一个突破。作为网站开发者，你能够为每个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元素定义样式，并将之应用于你希望的任意多的页面中。如需进行全局的更新，只需简单地改变样式，然后网站中的所有元素均会自动地更新。</a:t>
            </a:r>
          </a:p>
          <a:p>
            <a:pPr rtl="0"/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12192000" cy="62068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sng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CSS</a:t>
            </a: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70617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692696"/>
            <a:ext cx="10515600" cy="6165304"/>
          </a:xfrm>
          <a:noFill/>
        </p:spPr>
        <p:txBody>
          <a:bodyPr rtlCol="0">
            <a:normAutofit fontScale="90000"/>
          </a:bodyPr>
          <a:lstStyle/>
          <a:p>
            <a:r>
              <a:rPr lang="zh-CN" altLang="en-US" sz="2200" b="1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多重样式将层叠为一个</a:t>
            </a:r>
            <a:r>
              <a:rPr lang="zh-CN" altLang="en-US" sz="2200" b="1" dirty="0" smtClean="0">
                <a:solidFill>
                  <a:schemeClr val="tx1"/>
                </a:solidFill>
              </a:rPr>
              <a:t/>
            </a:r>
            <a:br>
              <a:rPr lang="zh-CN" altLang="en-US" sz="2200" b="1" dirty="0" smtClean="0">
                <a:solidFill>
                  <a:schemeClr val="tx1"/>
                </a:solidFill>
              </a:rPr>
            </a:br>
            <a:r>
              <a:rPr lang="zh-CN" altLang="en-US" sz="2200" b="1" dirty="0" smtClean="0">
                <a:solidFill>
                  <a:schemeClr val="tx1"/>
                </a:solidFill>
              </a:rPr>
              <a:t>    </a:t>
            </a:r>
            <a:r>
              <a:rPr lang="zh-CN" altLang="en-US" sz="2200" dirty="0" smtClean="0">
                <a:solidFill>
                  <a:schemeClr val="tx1"/>
                </a:solidFill>
              </a:rPr>
              <a:t>样式</a:t>
            </a:r>
            <a:r>
              <a:rPr lang="zh-CN" altLang="en-US" sz="2200" dirty="0" smtClean="0">
                <a:solidFill>
                  <a:schemeClr val="tx1"/>
                </a:solidFill>
              </a:rPr>
              <a:t>表允许以多种方式规定样式信息。样式可以规定在单个的 </a:t>
            </a:r>
            <a:r>
              <a:rPr lang="en-US" altLang="zh-CN" sz="2200" dirty="0" smtClean="0">
                <a:solidFill>
                  <a:schemeClr val="tx1"/>
                </a:solidFill>
              </a:rPr>
              <a:t>HTML </a:t>
            </a:r>
            <a:r>
              <a:rPr lang="zh-CN" altLang="en-US" sz="2200" dirty="0" smtClean="0">
                <a:solidFill>
                  <a:schemeClr val="tx1"/>
                </a:solidFill>
              </a:rPr>
              <a:t>元素中，在 </a:t>
            </a:r>
            <a:r>
              <a:rPr lang="en-US" altLang="zh-CN" sz="2200" dirty="0" smtClean="0">
                <a:solidFill>
                  <a:schemeClr val="tx1"/>
                </a:solidFill>
              </a:rPr>
              <a:t>HTML </a:t>
            </a:r>
            <a:r>
              <a:rPr lang="zh-CN" altLang="en-US" sz="2200" dirty="0" smtClean="0">
                <a:solidFill>
                  <a:schemeClr val="tx1"/>
                </a:solidFill>
              </a:rPr>
              <a:t>页的头元素中，或在一个外部的 </a:t>
            </a:r>
            <a:r>
              <a:rPr lang="en-US" altLang="zh-CN" sz="2200" dirty="0" smtClean="0">
                <a:solidFill>
                  <a:schemeClr val="tx1"/>
                </a:solidFill>
              </a:rPr>
              <a:t>CSS </a:t>
            </a:r>
            <a:r>
              <a:rPr lang="zh-CN" altLang="en-US" sz="2200" dirty="0" smtClean="0">
                <a:solidFill>
                  <a:schemeClr val="tx1"/>
                </a:solidFill>
              </a:rPr>
              <a:t>文件中。甚至可以在同一个 </a:t>
            </a:r>
            <a:r>
              <a:rPr lang="en-US" altLang="zh-CN" sz="2200" dirty="0" smtClean="0">
                <a:solidFill>
                  <a:schemeClr val="tx1"/>
                </a:solidFill>
              </a:rPr>
              <a:t>HTML </a:t>
            </a:r>
            <a:r>
              <a:rPr lang="zh-CN" altLang="en-US" sz="2200" dirty="0" smtClean="0">
                <a:solidFill>
                  <a:schemeClr val="tx1"/>
                </a:solidFill>
              </a:rPr>
              <a:t>文档内部引用多个外部样式表。</a:t>
            </a:r>
            <a:br>
              <a:rPr lang="zh-CN" altLang="en-US" sz="2200" dirty="0" smtClean="0">
                <a:solidFill>
                  <a:schemeClr val="tx1"/>
                </a:solidFill>
              </a:rPr>
            </a:br>
            <a:r>
              <a:rPr lang="en-US" altLang="zh-CN" sz="2200" dirty="0" smtClean="0">
                <a:solidFill>
                  <a:schemeClr val="tx1"/>
                </a:solidFill>
              </a:rPr>
              <a:t/>
            </a:r>
            <a:br>
              <a:rPr lang="en-US" altLang="zh-CN" sz="2200" dirty="0" smtClean="0">
                <a:solidFill>
                  <a:schemeClr val="tx1"/>
                </a:solidFill>
              </a:rPr>
            </a:br>
            <a:r>
              <a:rPr lang="en-US" altLang="zh-CN" sz="22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22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</a:br>
            <a:r>
              <a:rPr lang="zh-CN" altLang="en-US" sz="2200" b="1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层叠</a:t>
            </a:r>
            <a:r>
              <a:rPr lang="zh-CN" altLang="en-US" sz="2200" b="1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次序</a:t>
            </a:r>
            <a:r>
              <a:rPr lang="zh-CN" altLang="en-US" sz="2200" b="1" dirty="0" smtClean="0">
                <a:solidFill>
                  <a:schemeClr val="tx1"/>
                </a:solidFill>
              </a:rPr>
              <a:t/>
            </a:r>
            <a:br>
              <a:rPr lang="zh-CN" altLang="en-US" sz="2200" b="1" dirty="0" smtClean="0">
                <a:solidFill>
                  <a:schemeClr val="tx1"/>
                </a:solidFill>
              </a:rPr>
            </a:br>
            <a:r>
              <a:rPr lang="zh-CN" altLang="en-US" sz="2200" b="1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当同一个 </a:t>
            </a:r>
            <a:r>
              <a:rPr lang="en-US" altLang="zh-CN" sz="2200" b="1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HTML </a:t>
            </a:r>
            <a:r>
              <a:rPr lang="zh-CN" altLang="en-US" sz="2200" b="1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元素被不止一个样式定义时，会使用哪个样式呢？</a:t>
            </a:r>
            <a:r>
              <a:rPr lang="zh-CN" altLang="en-US" sz="2200" dirty="0" smtClean="0">
                <a:solidFill>
                  <a:schemeClr val="tx1"/>
                </a:solidFill>
              </a:rPr>
              <a:t/>
            </a:r>
            <a:br>
              <a:rPr lang="zh-CN" altLang="en-US" sz="2200" dirty="0" smtClean="0">
                <a:solidFill>
                  <a:schemeClr val="tx1"/>
                </a:solidFill>
              </a:rPr>
            </a:br>
            <a:r>
              <a:rPr lang="zh-CN" altLang="en-US" sz="2200" dirty="0" smtClean="0">
                <a:solidFill>
                  <a:schemeClr val="tx1"/>
                </a:solidFill>
              </a:rPr>
              <a:t>一般而言，所有的样式会根据下面的规则层叠于一个新的虚拟样式表中，其中数字 </a:t>
            </a:r>
            <a:r>
              <a:rPr lang="en-US" altLang="zh-CN" sz="2200" dirty="0" smtClean="0">
                <a:solidFill>
                  <a:schemeClr val="tx1"/>
                </a:solidFill>
              </a:rPr>
              <a:t>4 </a:t>
            </a:r>
            <a:r>
              <a:rPr lang="zh-CN" altLang="en-US" sz="2200" dirty="0" smtClean="0">
                <a:solidFill>
                  <a:schemeClr val="tx1"/>
                </a:solidFill>
              </a:rPr>
              <a:t>拥有最高的优先权。</a:t>
            </a:r>
            <a:br>
              <a:rPr lang="zh-CN" altLang="en-US" sz="2200" dirty="0" smtClean="0">
                <a:solidFill>
                  <a:schemeClr val="tx1"/>
                </a:solidFill>
              </a:rPr>
            </a:br>
            <a:r>
              <a:rPr lang="en-US" altLang="zh-CN" sz="2200" dirty="0" smtClean="0">
                <a:solidFill>
                  <a:schemeClr val="tx1"/>
                </a:solidFill>
              </a:rPr>
              <a:t/>
            </a:r>
            <a:br>
              <a:rPr lang="en-US" altLang="zh-CN" sz="2200" dirty="0" smtClean="0">
                <a:solidFill>
                  <a:schemeClr val="tx1"/>
                </a:solidFill>
              </a:rPr>
            </a:br>
            <a:r>
              <a:rPr lang="zh-CN" altLang="en-US" sz="2200" b="1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浏览器</a:t>
            </a:r>
            <a:r>
              <a:rPr lang="zh-CN" altLang="en-US" sz="2200" b="1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缺省设置</a:t>
            </a:r>
            <a:r>
              <a:rPr lang="zh-CN" altLang="en-US" sz="2200" dirty="0" smtClean="0">
                <a:solidFill>
                  <a:schemeClr val="tx1"/>
                </a:solidFill>
              </a:rPr>
              <a:t/>
            </a:r>
            <a:br>
              <a:rPr lang="zh-CN" altLang="en-US" sz="2200" dirty="0" smtClean="0">
                <a:solidFill>
                  <a:schemeClr val="tx1"/>
                </a:solidFill>
              </a:rPr>
            </a:br>
            <a:r>
              <a:rPr lang="zh-CN" altLang="en-US" sz="2200" dirty="0" smtClean="0">
                <a:solidFill>
                  <a:schemeClr val="tx1"/>
                </a:solidFill>
              </a:rPr>
              <a:t>外部样式表</a:t>
            </a:r>
            <a:br>
              <a:rPr lang="zh-CN" altLang="en-US" sz="2200" dirty="0" smtClean="0">
                <a:solidFill>
                  <a:schemeClr val="tx1"/>
                </a:solidFill>
              </a:rPr>
            </a:br>
            <a:r>
              <a:rPr lang="zh-CN" altLang="en-US" sz="2200" dirty="0" smtClean="0">
                <a:solidFill>
                  <a:schemeClr val="tx1"/>
                </a:solidFill>
              </a:rPr>
              <a:t>内部样式表（位于 </a:t>
            </a:r>
            <a:r>
              <a:rPr lang="en-US" altLang="zh-CN" sz="2200" dirty="0" smtClean="0">
                <a:solidFill>
                  <a:schemeClr val="tx1"/>
                </a:solidFill>
              </a:rPr>
              <a:t>&lt;head&gt; </a:t>
            </a:r>
            <a:r>
              <a:rPr lang="zh-CN" altLang="en-US" sz="2200" dirty="0" smtClean="0">
                <a:solidFill>
                  <a:schemeClr val="tx1"/>
                </a:solidFill>
              </a:rPr>
              <a:t>标签内部）</a:t>
            </a:r>
            <a:br>
              <a:rPr lang="zh-CN" altLang="en-US" sz="2200" dirty="0" smtClean="0">
                <a:solidFill>
                  <a:schemeClr val="tx1"/>
                </a:solidFill>
              </a:rPr>
            </a:br>
            <a:r>
              <a:rPr lang="zh-CN" altLang="en-US" sz="2200" dirty="0" smtClean="0">
                <a:solidFill>
                  <a:schemeClr val="tx1"/>
                </a:solidFill>
              </a:rPr>
              <a:t>内联样式（在 </a:t>
            </a:r>
            <a:r>
              <a:rPr lang="en-US" altLang="zh-CN" sz="2200" dirty="0" smtClean="0">
                <a:solidFill>
                  <a:schemeClr val="tx1"/>
                </a:solidFill>
              </a:rPr>
              <a:t>HTML </a:t>
            </a:r>
            <a:r>
              <a:rPr lang="zh-CN" altLang="en-US" sz="2200" dirty="0" smtClean="0">
                <a:solidFill>
                  <a:schemeClr val="tx1"/>
                </a:solidFill>
              </a:rPr>
              <a:t>元素内部）</a:t>
            </a:r>
            <a:br>
              <a:rPr lang="zh-CN" altLang="en-US" sz="2200" dirty="0" smtClean="0">
                <a:solidFill>
                  <a:schemeClr val="tx1"/>
                </a:solidFill>
              </a:rPr>
            </a:br>
            <a:r>
              <a:rPr lang="zh-CN" altLang="en-US" sz="2200" dirty="0" smtClean="0">
                <a:solidFill>
                  <a:schemeClr val="tx1"/>
                </a:solidFill>
              </a:rPr>
              <a:t>因此，内联样式（在 </a:t>
            </a:r>
            <a:r>
              <a:rPr lang="en-US" altLang="zh-CN" sz="2200" dirty="0" smtClean="0">
                <a:solidFill>
                  <a:schemeClr val="tx1"/>
                </a:solidFill>
              </a:rPr>
              <a:t>HTML </a:t>
            </a:r>
            <a:r>
              <a:rPr lang="zh-CN" altLang="en-US" sz="2200" dirty="0" smtClean="0">
                <a:solidFill>
                  <a:schemeClr val="tx1"/>
                </a:solidFill>
              </a:rPr>
              <a:t>元素内部）拥有最高的优先权，这意味着它将优先于以下的样式声明：</a:t>
            </a:r>
            <a:r>
              <a:rPr lang="en-US" altLang="zh-CN" sz="2200" dirty="0" smtClean="0">
                <a:solidFill>
                  <a:schemeClr val="tx1"/>
                </a:solidFill>
              </a:rPr>
              <a:t>&lt;head&gt; </a:t>
            </a:r>
            <a:r>
              <a:rPr lang="zh-CN" altLang="en-US" sz="2200" dirty="0" smtClean="0">
                <a:solidFill>
                  <a:schemeClr val="tx1"/>
                </a:solidFill>
              </a:rPr>
              <a:t>标签中的样式声明，外部样式表中的样式声明，或者浏览器中的样式声明（缺省值）。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endParaRPr lang="zh-CN" altLang="en-US" sz="20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0"/>
            <a:ext cx="12192000" cy="62068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sng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CSS</a:t>
            </a: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0500440"/>
      </p:ext>
    </p:extLst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0"/>
            <a:ext cx="12192000" cy="62068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 anchor="b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b="1" u="sng" dirty="0" smtClean="0">
                <a:solidFill>
                  <a:schemeClr val="tx2">
                    <a:lumMod val="90000"/>
                  </a:schemeClr>
                </a:solidFill>
              </a:rPr>
              <a:t>JavaScript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838200" y="620688"/>
            <a:ext cx="11353800" cy="583264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sz="2000" b="1" dirty="0" smtClean="0"/>
              <a:t>JavaScript </a:t>
            </a:r>
            <a:r>
              <a:rPr lang="zh-CN" altLang="zh-CN" sz="2000" b="1" dirty="0" smtClean="0"/>
              <a:t>是世界上最流行的编程语言。</a:t>
            </a:r>
            <a:endParaRPr lang="zh-CN" altLang="zh-CN" sz="2000" dirty="0" smtClean="0"/>
          </a:p>
          <a:p>
            <a:r>
              <a:rPr lang="zh-CN" altLang="zh-CN" sz="2000" b="1" dirty="0" smtClean="0"/>
              <a:t>这门语言可用于</a:t>
            </a:r>
            <a:r>
              <a:rPr lang="en-US" altLang="zh-CN" sz="2000" b="1" dirty="0" smtClean="0"/>
              <a:t> HTML </a:t>
            </a:r>
            <a:r>
              <a:rPr lang="zh-CN" altLang="zh-CN" sz="2000" b="1" dirty="0" smtClean="0"/>
              <a:t>和</a:t>
            </a:r>
            <a:r>
              <a:rPr lang="en-US" altLang="zh-CN" sz="2000" b="1" dirty="0" smtClean="0"/>
              <a:t> web</a:t>
            </a:r>
            <a:r>
              <a:rPr lang="zh-CN" altLang="zh-CN" sz="2000" b="1" dirty="0" smtClean="0"/>
              <a:t>，更可广泛用于服务器、</a:t>
            </a:r>
            <a:r>
              <a:rPr lang="en-US" altLang="zh-CN" sz="2000" b="1" dirty="0" smtClean="0"/>
              <a:t>PC</a:t>
            </a:r>
            <a:r>
              <a:rPr lang="zh-CN" altLang="zh-CN" sz="2000" b="1" dirty="0" smtClean="0"/>
              <a:t>、笔记本电脑、平板电脑和智能手机等设备。</a:t>
            </a:r>
            <a:endParaRPr lang="zh-CN" altLang="zh-CN" sz="2000" dirty="0" smtClean="0"/>
          </a:p>
          <a:p>
            <a:r>
              <a:rPr lang="en-US" altLang="zh-CN" sz="2000" b="1" dirty="0" smtClean="0"/>
              <a:t>JavaScript </a:t>
            </a:r>
            <a:r>
              <a:rPr lang="en-US" altLang="zh-CN" sz="2000" b="1" dirty="0" smtClean="0"/>
              <a:t>      </a:t>
            </a:r>
            <a:r>
              <a:rPr lang="zh-CN" altLang="zh-CN" sz="2000" b="1" dirty="0" smtClean="0"/>
              <a:t>是</a:t>
            </a:r>
            <a:r>
              <a:rPr lang="zh-CN" altLang="zh-CN" sz="2000" b="1" dirty="0" smtClean="0"/>
              <a:t>脚本语言</a:t>
            </a:r>
          </a:p>
          <a:p>
            <a:r>
              <a:rPr lang="en-US" altLang="zh-CN" sz="2000" dirty="0" smtClean="0"/>
              <a:t>                                </a:t>
            </a:r>
            <a:r>
              <a:rPr lang="zh-CN" altLang="zh-CN" sz="2000" dirty="0" smtClean="0"/>
              <a:t>是</a:t>
            </a:r>
            <a:r>
              <a:rPr lang="zh-CN" altLang="zh-CN" sz="2000" dirty="0" smtClean="0"/>
              <a:t>一种轻量级的编程语言。</a:t>
            </a:r>
          </a:p>
          <a:p>
            <a:r>
              <a:rPr lang="en-US" altLang="zh-CN" sz="2000" dirty="0" smtClean="0"/>
              <a:t>                                    </a:t>
            </a:r>
            <a:r>
              <a:rPr lang="zh-CN" altLang="zh-CN" sz="2000" dirty="0" smtClean="0"/>
              <a:t>是</a:t>
            </a:r>
            <a:r>
              <a:rPr lang="zh-CN" altLang="zh-CN" sz="2000" dirty="0" smtClean="0"/>
              <a:t>可插入</a:t>
            </a:r>
            <a:r>
              <a:rPr lang="en-US" altLang="zh-CN" sz="2000" dirty="0" smtClean="0"/>
              <a:t> HTML </a:t>
            </a:r>
            <a:r>
              <a:rPr lang="zh-CN" altLang="zh-CN" sz="2000" dirty="0" smtClean="0"/>
              <a:t>页面的编程代码。</a:t>
            </a:r>
          </a:p>
          <a:p>
            <a:r>
              <a:rPr lang="en-US" altLang="zh-CN" sz="2000" dirty="0" smtClean="0"/>
              <a:t>                                        </a:t>
            </a:r>
            <a:r>
              <a:rPr lang="zh-CN" altLang="zh-CN" sz="2000" dirty="0" smtClean="0"/>
              <a:t>插入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HTML </a:t>
            </a:r>
            <a:r>
              <a:rPr lang="zh-CN" altLang="zh-CN" sz="2000" dirty="0" smtClean="0"/>
              <a:t>页面后，可由所有的现代浏览器执行。</a:t>
            </a:r>
          </a:p>
          <a:p>
            <a:r>
              <a:rPr lang="en-US" altLang="zh-CN" sz="2000" dirty="0" smtClean="0"/>
              <a:t>                                            </a:t>
            </a:r>
            <a:r>
              <a:rPr lang="zh-CN" altLang="zh-CN" sz="2000" dirty="0" smtClean="0"/>
              <a:t>很</a:t>
            </a:r>
            <a:r>
              <a:rPr lang="zh-CN" altLang="zh-CN" sz="2000" dirty="0" smtClean="0"/>
              <a:t>容易学习。</a:t>
            </a:r>
          </a:p>
          <a:p>
            <a:r>
              <a:rPr lang="en-US" altLang="zh-CN" sz="2000" b="1" dirty="0" smtClean="0"/>
              <a:t>JavaScript</a:t>
            </a:r>
            <a:r>
              <a:rPr lang="zh-CN" altLang="zh-CN" sz="2000" b="1" dirty="0" smtClean="0"/>
              <a:t>：写入</a:t>
            </a:r>
            <a:r>
              <a:rPr lang="en-US" altLang="zh-CN" sz="2000" b="1" dirty="0" smtClean="0"/>
              <a:t> HTML </a:t>
            </a:r>
            <a:r>
              <a:rPr lang="zh-CN" altLang="zh-CN" sz="2000" b="1" dirty="0" smtClean="0"/>
              <a:t>输出</a:t>
            </a:r>
          </a:p>
          <a:p>
            <a:r>
              <a:rPr lang="en-US" altLang="zh-CN" sz="2000" b="1" dirty="0" smtClean="0"/>
              <a:t>JavaScript</a:t>
            </a:r>
            <a:r>
              <a:rPr lang="zh-CN" altLang="zh-CN" sz="2000" b="1" dirty="0" smtClean="0"/>
              <a:t>：对事件作出反应</a:t>
            </a:r>
          </a:p>
          <a:p>
            <a:r>
              <a:rPr lang="en-US" altLang="zh-CN" sz="2000" b="1" dirty="0" smtClean="0"/>
              <a:t>JavaScript</a:t>
            </a:r>
            <a:r>
              <a:rPr lang="zh-CN" altLang="zh-CN" sz="2000" b="1" dirty="0" smtClean="0"/>
              <a:t>：改变</a:t>
            </a:r>
            <a:r>
              <a:rPr lang="en-US" altLang="zh-CN" sz="2000" b="1" dirty="0" smtClean="0"/>
              <a:t> HTML </a:t>
            </a:r>
            <a:r>
              <a:rPr lang="zh-CN" altLang="zh-CN" sz="2000" b="1" dirty="0" smtClean="0"/>
              <a:t>内容</a:t>
            </a:r>
          </a:p>
          <a:p>
            <a:r>
              <a:rPr lang="en-US" altLang="zh-CN" sz="2000" b="1" dirty="0" smtClean="0"/>
              <a:t>JavaScript</a:t>
            </a:r>
            <a:r>
              <a:rPr lang="zh-CN" altLang="zh-CN" sz="2000" b="1" dirty="0" smtClean="0"/>
              <a:t>：改变</a:t>
            </a:r>
            <a:r>
              <a:rPr lang="en-US" altLang="zh-CN" sz="2000" b="1" dirty="0" smtClean="0"/>
              <a:t> HTML </a:t>
            </a:r>
            <a:r>
              <a:rPr lang="zh-CN" altLang="zh-CN" sz="2000" b="1" dirty="0" smtClean="0"/>
              <a:t>图像</a:t>
            </a:r>
          </a:p>
          <a:p>
            <a:r>
              <a:rPr lang="en-US" altLang="zh-CN" sz="2000" b="1" dirty="0" smtClean="0"/>
              <a:t>JavaScript</a:t>
            </a:r>
            <a:r>
              <a:rPr lang="zh-CN" altLang="zh-CN" sz="2000" b="1" dirty="0" smtClean="0"/>
              <a:t>：改变</a:t>
            </a:r>
            <a:r>
              <a:rPr lang="en-US" altLang="zh-CN" sz="2000" b="1" dirty="0" smtClean="0"/>
              <a:t> HTML </a:t>
            </a:r>
            <a:r>
              <a:rPr lang="zh-CN" altLang="zh-CN" sz="2000" b="1" dirty="0" smtClean="0"/>
              <a:t>样式</a:t>
            </a:r>
          </a:p>
          <a:p>
            <a:r>
              <a:rPr lang="en-US" altLang="zh-CN" sz="2000" b="1" dirty="0" smtClean="0"/>
              <a:t>JavaScript</a:t>
            </a:r>
            <a:r>
              <a:rPr lang="zh-CN" altLang="zh-CN" sz="2000" b="1" dirty="0" smtClean="0"/>
              <a:t>：验证输入</a:t>
            </a:r>
          </a:p>
          <a:p>
            <a:r>
              <a:rPr lang="zh-CN" altLang="zh-CN" sz="2000" b="1" dirty="0" smtClean="0"/>
              <a:t>提示：</a:t>
            </a:r>
            <a:r>
              <a:rPr lang="en-US" altLang="zh-CN" sz="2000" dirty="0" smtClean="0"/>
              <a:t>JavaScript </a:t>
            </a:r>
            <a:r>
              <a:rPr lang="zh-CN" altLang="zh-CN" sz="2000" dirty="0" smtClean="0"/>
              <a:t>与</a:t>
            </a:r>
            <a:r>
              <a:rPr lang="en-US" altLang="zh-CN" sz="2000" dirty="0" smtClean="0"/>
              <a:t> Java </a:t>
            </a:r>
            <a:r>
              <a:rPr lang="zh-CN" altLang="zh-CN" sz="2000" dirty="0" smtClean="0"/>
              <a:t>是两种完全不同的语言，无论在概念还是设计上。</a:t>
            </a:r>
          </a:p>
          <a:p>
            <a:r>
              <a:rPr lang="en-US" altLang="zh-CN" sz="2000" dirty="0" smtClean="0"/>
              <a:t>Java</a:t>
            </a:r>
            <a:r>
              <a:rPr lang="zh-CN" altLang="zh-CN" sz="2000" dirty="0" smtClean="0"/>
              <a:t>（由</a:t>
            </a:r>
            <a:r>
              <a:rPr lang="en-US" altLang="zh-CN" sz="2000" dirty="0" smtClean="0"/>
              <a:t> Sun </a:t>
            </a:r>
            <a:r>
              <a:rPr lang="zh-CN" altLang="zh-CN" sz="2000" dirty="0" smtClean="0"/>
              <a:t>发明）是更复杂的编程语言。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xmlns="" val="4129439513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479376" y="620688"/>
            <a:ext cx="11018439" cy="6237312"/>
          </a:xfrm>
        </p:spPr>
        <p:txBody>
          <a:bodyPr rtlCol="0">
            <a:normAutofit fontScale="92500"/>
          </a:bodyPr>
          <a:lstStyle/>
          <a:p>
            <a:r>
              <a:rPr lang="zh-CN" altLang="zh-CN" sz="2200" b="1" dirty="0" smtClean="0">
                <a:latin typeface="隶书" pitchFamily="49" charset="-122"/>
                <a:ea typeface="隶书" pitchFamily="49" charset="-122"/>
              </a:rPr>
              <a:t>介绍</a:t>
            </a:r>
          </a:p>
          <a:p>
            <a:r>
              <a:rPr lang="en-US" altLang="zh-CN" sz="2200" dirty="0" smtClean="0"/>
              <a:t>JSON(JavaScript Object Notation) </a:t>
            </a:r>
            <a:r>
              <a:rPr lang="zh-CN" altLang="zh-CN" sz="2200" dirty="0" smtClean="0"/>
              <a:t>是一种轻量级的数据交换格式。它易于阅读和编写，同时</a:t>
            </a:r>
            <a:r>
              <a:rPr lang="zh-CN" altLang="zh-CN" sz="2200" dirty="0" smtClean="0"/>
              <a:t>也</a:t>
            </a:r>
            <a:endParaRPr lang="en-US" altLang="zh-CN" sz="2200" dirty="0" smtClean="0"/>
          </a:p>
          <a:p>
            <a:r>
              <a:rPr lang="zh-CN" altLang="zh-CN" sz="2200" dirty="0" smtClean="0"/>
              <a:t>易于</a:t>
            </a:r>
            <a:r>
              <a:rPr lang="zh-CN" altLang="zh-CN" sz="2200" dirty="0" smtClean="0"/>
              <a:t>机器解析和生成。</a:t>
            </a:r>
            <a:r>
              <a:rPr lang="en-US" altLang="zh-CN" sz="2200" dirty="0" smtClean="0"/>
              <a:t>JSON</a:t>
            </a:r>
            <a:r>
              <a:rPr lang="zh-CN" altLang="zh-CN" sz="2200" dirty="0" smtClean="0"/>
              <a:t>是基于</a:t>
            </a:r>
            <a:r>
              <a:rPr lang="en-US" altLang="zh-CN" sz="2200" dirty="0" smtClean="0"/>
              <a:t>ECMA262</a:t>
            </a:r>
            <a:r>
              <a:rPr lang="zh-CN" altLang="zh-CN" sz="2200" dirty="0" smtClean="0"/>
              <a:t>语言规范</a:t>
            </a:r>
            <a:r>
              <a:rPr lang="en-US" altLang="zh-CN" sz="2200" dirty="0" smtClean="0"/>
              <a:t>(1999-12</a:t>
            </a:r>
            <a:r>
              <a:rPr lang="zh-CN" altLang="zh-CN" sz="2200" dirty="0" smtClean="0"/>
              <a:t>第三版</a:t>
            </a:r>
            <a:r>
              <a:rPr lang="en-US" altLang="zh-CN" sz="2200" dirty="0" smtClean="0"/>
              <a:t>)</a:t>
            </a:r>
            <a:r>
              <a:rPr lang="zh-CN" altLang="zh-CN" sz="2200" dirty="0" smtClean="0"/>
              <a:t>中</a:t>
            </a:r>
            <a:r>
              <a:rPr lang="en-US" altLang="zh-CN" sz="2200" dirty="0" smtClean="0"/>
              <a:t>JavaScript</a:t>
            </a:r>
            <a:r>
              <a:rPr lang="zh-CN" altLang="zh-CN" sz="2200" dirty="0" smtClean="0"/>
              <a:t>编程语言的一</a:t>
            </a:r>
            <a:r>
              <a:rPr lang="zh-CN" altLang="zh-CN" sz="2200" dirty="0" smtClean="0"/>
              <a:t>个子</a:t>
            </a:r>
            <a:endParaRPr lang="en-US" altLang="zh-CN" sz="2200" dirty="0" smtClean="0"/>
          </a:p>
          <a:p>
            <a:r>
              <a:rPr lang="zh-CN" altLang="zh-CN" sz="2200" dirty="0" smtClean="0"/>
              <a:t>集</a:t>
            </a:r>
            <a:r>
              <a:rPr lang="zh-CN" altLang="zh-CN" sz="2200" dirty="0" smtClean="0"/>
              <a:t>。</a:t>
            </a:r>
            <a:r>
              <a:rPr lang="en-US" altLang="zh-CN" sz="2200" dirty="0" smtClean="0"/>
              <a:t> JSON</a:t>
            </a:r>
            <a:r>
              <a:rPr lang="zh-CN" altLang="zh-CN" sz="2200" dirty="0" smtClean="0"/>
              <a:t>采用独立于</a:t>
            </a:r>
            <a:r>
              <a:rPr lang="en-US" altLang="zh-CN" sz="2200" dirty="0" err="1" smtClean="0"/>
              <a:t>编程语</a:t>
            </a:r>
            <a:r>
              <a:rPr lang="zh-CN" altLang="en-US" sz="2200" dirty="0" smtClean="0"/>
              <a:t>言</a:t>
            </a:r>
            <a:r>
              <a:rPr lang="zh-CN" altLang="zh-CN" sz="2200" dirty="0" smtClean="0"/>
              <a:t>无关</a:t>
            </a:r>
            <a:r>
              <a:rPr lang="zh-CN" altLang="zh-CN" sz="2200" dirty="0" smtClean="0"/>
              <a:t>的文本格式，但是也保留了类</a:t>
            </a:r>
            <a:r>
              <a:rPr lang="en-US" altLang="zh-CN" sz="2200" dirty="0" smtClean="0"/>
              <a:t>C</a:t>
            </a:r>
            <a:r>
              <a:rPr lang="zh-CN" altLang="zh-CN" sz="2200" dirty="0" smtClean="0"/>
              <a:t>语言</a:t>
            </a:r>
            <a:r>
              <a:rPr lang="en-US" altLang="zh-CN" sz="2200" dirty="0" smtClean="0"/>
              <a:t>(</a:t>
            </a:r>
            <a:r>
              <a:rPr lang="zh-CN" altLang="zh-CN" sz="2200" dirty="0" smtClean="0"/>
              <a:t>包括</a:t>
            </a:r>
            <a:r>
              <a:rPr lang="en-US" altLang="zh-CN" sz="2200" dirty="0" smtClean="0"/>
              <a:t>C</a:t>
            </a:r>
            <a:r>
              <a:rPr lang="zh-CN" altLang="zh-CN" sz="2200" dirty="0" smtClean="0"/>
              <a:t>，</a:t>
            </a:r>
            <a:r>
              <a:rPr lang="en-US" altLang="zh-CN" sz="2200" dirty="0" smtClean="0"/>
              <a:t>C++</a:t>
            </a:r>
            <a:r>
              <a:rPr lang="zh-CN" altLang="zh-CN" sz="2200" dirty="0" smtClean="0"/>
              <a:t>，</a:t>
            </a:r>
            <a:r>
              <a:rPr lang="en-US" altLang="zh-CN" sz="2200" dirty="0" smtClean="0"/>
              <a:t>C#</a:t>
            </a:r>
            <a:r>
              <a:rPr lang="zh-CN" altLang="zh-CN" sz="2200" dirty="0" smtClean="0"/>
              <a:t>，</a:t>
            </a:r>
            <a:r>
              <a:rPr lang="en-US" altLang="zh-CN" sz="2200" dirty="0" smtClean="0"/>
              <a:t>Java</a:t>
            </a:r>
            <a:r>
              <a:rPr lang="zh-CN" altLang="zh-CN" sz="2200" dirty="0" smtClean="0"/>
              <a:t>，</a:t>
            </a:r>
            <a:endParaRPr lang="en-US" altLang="zh-CN" sz="2200" dirty="0" smtClean="0"/>
          </a:p>
          <a:p>
            <a:r>
              <a:rPr lang="en-US" altLang="zh-CN" sz="2200" dirty="0" smtClean="0"/>
              <a:t>JavaScript</a:t>
            </a:r>
            <a:r>
              <a:rPr lang="zh-CN" altLang="zh-CN" sz="2200" dirty="0" smtClean="0"/>
              <a:t>，</a:t>
            </a:r>
            <a:r>
              <a:rPr lang="en-US" altLang="zh-CN" sz="2200" dirty="0" smtClean="0"/>
              <a:t>Perl</a:t>
            </a:r>
            <a:r>
              <a:rPr lang="zh-CN" altLang="zh-CN" sz="2200" dirty="0" smtClean="0"/>
              <a:t>，</a:t>
            </a:r>
            <a:r>
              <a:rPr lang="en-US" altLang="zh-CN" sz="2200" dirty="0" smtClean="0"/>
              <a:t>Python</a:t>
            </a:r>
            <a:r>
              <a:rPr lang="zh-CN" altLang="zh-CN" sz="2200" dirty="0" smtClean="0"/>
              <a:t>等</a:t>
            </a:r>
            <a:r>
              <a:rPr lang="en-US" altLang="zh-CN" sz="2200" dirty="0" smtClean="0"/>
              <a:t>)</a:t>
            </a:r>
            <a:r>
              <a:rPr lang="zh-CN" altLang="zh-CN" sz="2200" dirty="0" smtClean="0"/>
              <a:t>的习惯。这些特性使</a:t>
            </a:r>
            <a:r>
              <a:rPr lang="en-US" altLang="zh-CN" sz="2200" dirty="0" smtClean="0"/>
              <a:t>JSON</a:t>
            </a:r>
            <a:r>
              <a:rPr lang="zh-CN" altLang="zh-CN" sz="2200" dirty="0" smtClean="0"/>
              <a:t>成为理想的数据交换格式。</a:t>
            </a:r>
          </a:p>
          <a:p>
            <a:r>
              <a:rPr lang="zh-CN" altLang="zh-CN" sz="2200" b="1" dirty="0" smtClean="0">
                <a:latin typeface="隶书" pitchFamily="49" charset="-122"/>
                <a:ea typeface="隶书" pitchFamily="49" charset="-122"/>
              </a:rPr>
              <a:t>结构</a:t>
            </a:r>
          </a:p>
          <a:p>
            <a:pPr marL="457200" indent="-457200">
              <a:buAutoNum type="arabicPeriod"/>
            </a:pPr>
            <a:r>
              <a:rPr lang="en-US" altLang="zh-CN" sz="2200" dirty="0" smtClean="0"/>
              <a:t>"</a:t>
            </a:r>
            <a:r>
              <a:rPr lang="zh-CN" altLang="zh-CN" sz="2200" dirty="0" smtClean="0"/>
              <a:t>名称</a:t>
            </a:r>
            <a:r>
              <a:rPr lang="en-US" altLang="zh-CN" sz="2200" dirty="0" smtClean="0"/>
              <a:t>/</a:t>
            </a:r>
            <a:r>
              <a:rPr lang="zh-CN" altLang="zh-CN" sz="2200" dirty="0" smtClean="0"/>
              <a:t>值</a:t>
            </a:r>
            <a:r>
              <a:rPr lang="en-US" altLang="zh-CN" sz="2200" dirty="0" smtClean="0"/>
              <a:t>"</a:t>
            </a:r>
            <a:r>
              <a:rPr lang="zh-CN" altLang="zh-CN" sz="2200" dirty="0" smtClean="0"/>
              <a:t>对的集合</a:t>
            </a:r>
            <a:r>
              <a:rPr lang="en-US" altLang="zh-CN" sz="2200" dirty="0" smtClean="0"/>
              <a:t>:</a:t>
            </a:r>
            <a:r>
              <a:rPr lang="zh-CN" altLang="zh-CN" sz="2200" dirty="0" smtClean="0"/>
              <a:t>不同语言中，它被理解为对象</a:t>
            </a:r>
            <a:r>
              <a:rPr lang="en-US" altLang="zh-CN" sz="2200" dirty="0" smtClean="0"/>
              <a:t>(object)</a:t>
            </a:r>
            <a:r>
              <a:rPr lang="zh-CN" altLang="zh-CN" sz="2200" dirty="0" smtClean="0"/>
              <a:t>、记录</a:t>
            </a:r>
            <a:r>
              <a:rPr lang="en-US" altLang="zh-CN" sz="2200" dirty="0" smtClean="0"/>
              <a:t>(record)</a:t>
            </a:r>
            <a:r>
              <a:rPr lang="zh-CN" altLang="zh-CN" sz="2200" dirty="0" smtClean="0"/>
              <a:t>、结构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struct</a:t>
            </a:r>
            <a:r>
              <a:rPr lang="en-US" altLang="zh-CN" sz="2200" dirty="0" smtClean="0"/>
              <a:t>)</a:t>
            </a:r>
            <a:r>
              <a:rPr lang="zh-CN" altLang="zh-CN" sz="2200" dirty="0" smtClean="0"/>
              <a:t>、</a:t>
            </a:r>
            <a:endParaRPr lang="en-US" altLang="zh-CN" sz="2200" dirty="0" smtClean="0"/>
          </a:p>
          <a:p>
            <a:pPr marL="457200" indent="-457200"/>
            <a:r>
              <a:rPr lang="zh-CN" altLang="zh-CN" sz="2200" dirty="0" smtClean="0"/>
              <a:t>字典</a:t>
            </a:r>
            <a:r>
              <a:rPr lang="en-US" altLang="zh-CN" sz="2200" dirty="0" smtClean="0"/>
              <a:t>(dictionary)</a:t>
            </a:r>
            <a:r>
              <a:rPr lang="zh-CN" altLang="zh-CN" sz="2200" dirty="0" smtClean="0"/>
              <a:t>、哈希表</a:t>
            </a:r>
            <a:r>
              <a:rPr lang="en-US" altLang="zh-CN" sz="2200" dirty="0" smtClean="0"/>
              <a:t>(hash table)</a:t>
            </a:r>
            <a:r>
              <a:rPr lang="zh-CN" altLang="zh-CN" sz="2200" dirty="0" smtClean="0"/>
              <a:t>、键列表</a:t>
            </a:r>
            <a:r>
              <a:rPr lang="en-US" altLang="zh-CN" sz="2200" dirty="0" smtClean="0"/>
              <a:t>(keyed list)</a:t>
            </a:r>
            <a:r>
              <a:rPr lang="zh-CN" altLang="zh-CN" sz="2200" dirty="0" smtClean="0"/>
              <a:t>等。</a:t>
            </a:r>
          </a:p>
          <a:p>
            <a:r>
              <a:rPr lang="en-US" altLang="zh-CN" sz="2200" dirty="0" smtClean="0"/>
              <a:t>2. </a:t>
            </a:r>
            <a:r>
              <a:rPr lang="zh-CN" altLang="zh-CN" sz="2200" dirty="0" smtClean="0"/>
              <a:t>值的有序列表</a:t>
            </a:r>
            <a:r>
              <a:rPr lang="en-US" altLang="zh-CN" sz="2200" dirty="0" smtClean="0"/>
              <a:t>:</a:t>
            </a:r>
            <a:r>
              <a:rPr lang="zh-CN" altLang="zh-CN" sz="2200" dirty="0" smtClean="0"/>
              <a:t>多数语言中被理解为数组</a:t>
            </a:r>
            <a:r>
              <a:rPr lang="en-US" altLang="zh-CN" sz="2200" dirty="0" smtClean="0"/>
              <a:t>(array)</a:t>
            </a:r>
            <a:r>
              <a:rPr lang="zh-CN" altLang="zh-CN" sz="2200" dirty="0" smtClean="0"/>
              <a:t>。</a:t>
            </a:r>
            <a:endParaRPr lang="zh-CN" altLang="zh-CN" sz="2200" dirty="0" smtClean="0"/>
          </a:p>
          <a:p>
            <a:r>
              <a:rPr lang="zh-CN" altLang="zh-CN" sz="2200" dirty="0" smtClean="0"/>
              <a:t>对象是属性名和属性值的集合，在</a:t>
            </a:r>
            <a:r>
              <a:rPr lang="en-US" altLang="zh-CN" sz="2200" dirty="0" smtClean="0"/>
              <a:t>JSON</a:t>
            </a:r>
            <a:r>
              <a:rPr lang="zh-CN" altLang="zh-CN" sz="2200" dirty="0" smtClean="0"/>
              <a:t>中，一个对象的开始</a:t>
            </a:r>
            <a:r>
              <a:rPr lang="zh-CN" altLang="zh-CN" sz="2200" dirty="0" smtClean="0"/>
              <a:t>于</a:t>
            </a:r>
            <a:r>
              <a:rPr lang="en-US" altLang="zh-CN" sz="2200" dirty="0" smtClean="0"/>
              <a:t>“{”</a:t>
            </a:r>
            <a:r>
              <a:rPr lang="zh-CN" altLang="zh-CN" sz="2200" dirty="0" smtClean="0"/>
              <a:t>，</a:t>
            </a:r>
            <a:r>
              <a:rPr lang="zh-CN" altLang="zh-CN" sz="2200" dirty="0" smtClean="0"/>
              <a:t>结束</a:t>
            </a:r>
            <a:r>
              <a:rPr lang="zh-CN" altLang="zh-CN" sz="2200" dirty="0" smtClean="0"/>
              <a:t>于</a:t>
            </a:r>
            <a:r>
              <a:rPr lang="en-US" altLang="zh-CN" sz="2200" dirty="0" smtClean="0"/>
              <a:t>“}”</a:t>
            </a:r>
            <a:r>
              <a:rPr lang="zh-CN" altLang="zh-CN" sz="2200" dirty="0" smtClean="0"/>
              <a:t>，</a:t>
            </a:r>
            <a:r>
              <a:rPr lang="zh-CN" altLang="zh-CN" sz="2200" dirty="0" smtClean="0"/>
              <a:t>每个属性</a:t>
            </a:r>
            <a:r>
              <a:rPr lang="zh-CN" altLang="zh-CN" sz="2200" dirty="0" smtClean="0"/>
              <a:t>名</a:t>
            </a:r>
            <a:endParaRPr lang="en-US" altLang="zh-CN" sz="2200" dirty="0" smtClean="0"/>
          </a:p>
          <a:p>
            <a:r>
              <a:rPr lang="zh-CN" altLang="zh-CN" sz="2200" dirty="0" smtClean="0"/>
              <a:t>和</a:t>
            </a:r>
            <a:r>
              <a:rPr lang="zh-CN" altLang="zh-CN" sz="2200" dirty="0" smtClean="0"/>
              <a:t>属性值值之间</a:t>
            </a:r>
            <a:r>
              <a:rPr lang="zh-CN" altLang="zh-CN" sz="2200" dirty="0" smtClean="0"/>
              <a:t>用</a:t>
            </a:r>
            <a:r>
              <a:rPr lang="en-US" altLang="zh-CN" sz="2200" dirty="0" smtClean="0"/>
              <a:t>“:”</a:t>
            </a:r>
            <a:r>
              <a:rPr lang="zh-CN" altLang="zh-CN" sz="2200" dirty="0" smtClean="0"/>
              <a:t>隔开</a:t>
            </a:r>
            <a:r>
              <a:rPr lang="zh-CN" altLang="zh-CN" sz="2200" dirty="0" smtClean="0"/>
              <a:t>，属性和属性之间</a:t>
            </a:r>
            <a:r>
              <a:rPr lang="zh-CN" altLang="zh-CN" sz="2200" dirty="0" smtClean="0"/>
              <a:t>用</a:t>
            </a:r>
            <a:r>
              <a:rPr lang="en-US" altLang="zh-CN" sz="2200" dirty="0" smtClean="0"/>
              <a:t>“,”</a:t>
            </a:r>
            <a:r>
              <a:rPr lang="zh-CN" altLang="zh-CN" sz="2200" dirty="0" smtClean="0"/>
              <a:t>分隔</a:t>
            </a:r>
            <a:r>
              <a:rPr lang="zh-CN" altLang="zh-CN" sz="2200" dirty="0" smtClean="0"/>
              <a:t>。值</a:t>
            </a:r>
            <a:r>
              <a:rPr lang="zh-CN" altLang="zh-CN" sz="2200" dirty="0" smtClean="0"/>
              <a:t>可</a:t>
            </a:r>
            <a:r>
              <a:rPr lang="zh-CN" altLang="en-US" sz="2200" dirty="0" smtClean="0"/>
              <a:t>以</a:t>
            </a:r>
            <a:r>
              <a:rPr lang="zh-CN" altLang="zh-CN" sz="2200" dirty="0" smtClean="0"/>
              <a:t>是</a:t>
            </a:r>
            <a:r>
              <a:rPr lang="zh-CN" altLang="zh-CN" sz="2200" dirty="0" smtClean="0"/>
              <a:t>字符串</a:t>
            </a:r>
            <a:r>
              <a:rPr lang="en-US" altLang="zh-CN" sz="2200" dirty="0" smtClean="0"/>
              <a:t>(</a:t>
            </a:r>
            <a:r>
              <a:rPr lang="zh-CN" altLang="zh-CN" sz="2200" dirty="0" smtClean="0"/>
              <a:t>放在引号中</a:t>
            </a:r>
            <a:r>
              <a:rPr lang="en-US" altLang="zh-CN" sz="2200" dirty="0" smtClean="0"/>
              <a:t>)</a:t>
            </a:r>
            <a:r>
              <a:rPr lang="zh-CN" altLang="zh-CN" sz="2200" dirty="0" smtClean="0"/>
              <a:t>、</a:t>
            </a:r>
            <a:r>
              <a:rPr lang="zh-CN" altLang="zh-CN" sz="2200" dirty="0" smtClean="0"/>
              <a:t>数</a:t>
            </a:r>
            <a:endParaRPr lang="en-US" altLang="zh-CN" sz="2200" dirty="0" smtClean="0"/>
          </a:p>
          <a:p>
            <a:r>
              <a:rPr lang="zh-CN" altLang="zh-CN" sz="2200" dirty="0" smtClean="0"/>
              <a:t>字</a:t>
            </a:r>
            <a:r>
              <a:rPr lang="zh-CN" altLang="zh-CN" sz="2200" dirty="0" smtClean="0"/>
              <a:t>、</a:t>
            </a:r>
            <a:r>
              <a:rPr lang="en-US" altLang="zh-CN" sz="2200" dirty="0" smtClean="0"/>
              <a:t>true</a:t>
            </a:r>
            <a:r>
              <a:rPr lang="zh-CN" altLang="zh-CN" sz="2200" dirty="0" smtClean="0"/>
              <a:t>、</a:t>
            </a:r>
            <a:r>
              <a:rPr lang="en-US" altLang="zh-CN" sz="2200" dirty="0" smtClean="0"/>
              <a:t>false</a:t>
            </a:r>
            <a:r>
              <a:rPr lang="zh-CN" altLang="zh-CN" sz="2200" dirty="0" smtClean="0"/>
              <a:t>、</a:t>
            </a:r>
            <a:r>
              <a:rPr lang="en-US" altLang="zh-CN" sz="2200" dirty="0" smtClean="0"/>
              <a:t>null</a:t>
            </a:r>
            <a:r>
              <a:rPr lang="zh-CN" altLang="zh-CN" sz="2200" dirty="0" smtClean="0"/>
              <a:t>，也可以是对象或</a:t>
            </a:r>
            <a:r>
              <a:rPr lang="en-US" altLang="zh-CN" sz="2200" dirty="0" smtClean="0"/>
              <a:t>数</a:t>
            </a:r>
            <a:r>
              <a:rPr lang="zh-CN" altLang="en-US" sz="2200" dirty="0" smtClean="0"/>
              <a:t>组</a:t>
            </a:r>
            <a:r>
              <a:rPr lang="zh-CN" altLang="zh-CN" sz="2200" dirty="0" smtClean="0"/>
              <a:t>，</a:t>
            </a:r>
            <a:r>
              <a:rPr lang="zh-CN" altLang="zh-CN" sz="2200" dirty="0" smtClean="0"/>
              <a:t>这些结构都能嵌套。</a:t>
            </a:r>
            <a:r>
              <a:rPr lang="en-US" altLang="zh-CN" sz="2200" dirty="0" smtClean="0"/>
              <a:t>数</a:t>
            </a:r>
            <a:r>
              <a:rPr lang="zh-CN" altLang="en-US" sz="2200" dirty="0" smtClean="0"/>
              <a:t>组</a:t>
            </a:r>
            <a:r>
              <a:rPr lang="zh-CN" altLang="zh-CN" sz="2200" dirty="0" smtClean="0"/>
              <a:t>是</a:t>
            </a:r>
            <a:r>
              <a:rPr lang="zh-CN" altLang="zh-CN" sz="2200" dirty="0" smtClean="0"/>
              <a:t>有顺序的值的集合</a:t>
            </a:r>
            <a:r>
              <a:rPr lang="zh-CN" altLang="zh-CN" sz="2200" dirty="0" smtClean="0"/>
              <a:t>，</a:t>
            </a:r>
            <a:endParaRPr lang="en-US" altLang="zh-CN" sz="2200" dirty="0" smtClean="0"/>
          </a:p>
          <a:p>
            <a:r>
              <a:rPr lang="zh-CN" altLang="zh-CN" sz="2200" dirty="0" smtClean="0"/>
              <a:t>在</a:t>
            </a:r>
            <a:r>
              <a:rPr lang="en-US" altLang="zh-CN" sz="2200" dirty="0" smtClean="0"/>
              <a:t>JSON</a:t>
            </a:r>
            <a:r>
              <a:rPr lang="zh-CN" altLang="zh-CN" sz="2200" dirty="0" smtClean="0"/>
              <a:t>中，一个数组开始于</a:t>
            </a:r>
            <a:r>
              <a:rPr lang="en-US" altLang="zh-CN" sz="2200" dirty="0" smtClean="0"/>
              <a:t>"["</a:t>
            </a:r>
            <a:r>
              <a:rPr lang="zh-CN" altLang="zh-CN" sz="2200" dirty="0" smtClean="0"/>
              <a:t>，结束于</a:t>
            </a:r>
            <a:r>
              <a:rPr lang="en-US" altLang="zh-CN" sz="2200" dirty="0" smtClean="0"/>
              <a:t>"]"</a:t>
            </a:r>
            <a:r>
              <a:rPr lang="zh-CN" altLang="zh-CN" sz="2200" dirty="0" smtClean="0"/>
              <a:t>，用</a:t>
            </a:r>
            <a:r>
              <a:rPr lang="en-US" altLang="zh-CN" sz="2200" dirty="0" smtClean="0"/>
              <a:t>","</a:t>
            </a:r>
            <a:r>
              <a:rPr lang="zh-CN" altLang="zh-CN" sz="2200" dirty="0" smtClean="0"/>
              <a:t>分隔。字符串和数字的定义和</a:t>
            </a:r>
            <a:r>
              <a:rPr lang="en-US" altLang="zh-CN" sz="2200" dirty="0" smtClean="0"/>
              <a:t>C</a:t>
            </a:r>
            <a:r>
              <a:rPr lang="zh-CN" altLang="zh-CN" sz="2200" dirty="0" smtClean="0"/>
              <a:t>或</a:t>
            </a:r>
            <a:r>
              <a:rPr lang="en-US" altLang="zh-CN" sz="2200" dirty="0" smtClean="0"/>
              <a:t>Java</a:t>
            </a:r>
            <a:r>
              <a:rPr lang="zh-CN" altLang="zh-CN" sz="2200" dirty="0" smtClean="0"/>
              <a:t>基本一致。</a:t>
            </a:r>
          </a:p>
          <a:p>
            <a:pPr rtl="0"/>
            <a:endParaRPr lang="zh-CN" altLang="en-US" dirty="0"/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0" y="0"/>
            <a:ext cx="12192000" cy="62068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 anchor="b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b="1" u="sng" dirty="0" smtClean="0">
                <a:solidFill>
                  <a:schemeClr val="tx2">
                    <a:lumMod val="90000"/>
                  </a:schemeClr>
                </a:solidFill>
              </a:rPr>
              <a:t>JSON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743112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3031010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10525277_TF03031010_TF03031010" id="{20877CA3-7CDE-479D-B492-05E854EF890A}" vid="{7F45F087-9C14-4009-8B34-5650B76C3719}"/>
    </a:ext>
  </a:extLst>
</a:theme>
</file>

<file path=ppt/theme/theme2.xml><?xml version="1.0" encoding="utf-8"?>
<a:theme xmlns:a="http://schemas.openxmlformats.org/drawingml/2006/main" name="Office 主题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tf03031010</Template>
  <TotalTime>148</TotalTime>
  <Words>1280</Words>
  <Application>Microsoft Office PowerPoint</Application>
  <PresentationFormat>自定义</PresentationFormat>
  <Paragraphs>133</Paragraphs>
  <Slides>12</Slides>
  <Notes>12</Notes>
  <HiddenSlides>0</HiddenSlides>
  <MMClips>2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tf03031010</vt:lpstr>
      <vt:lpstr>    对我而言可爱的它                           HTML5  CSS3  CSS  Java Script  JSON</vt:lpstr>
      <vt:lpstr>HTML5                    </vt:lpstr>
      <vt:lpstr>HTML5</vt:lpstr>
      <vt:lpstr>CSS3</vt:lpstr>
      <vt:lpstr>CSS </vt:lpstr>
      <vt:lpstr>幻灯片 6</vt:lpstr>
      <vt:lpstr>多重样式将层叠为一个     样式表允许以多种方式规定样式信息。样式可以规定在单个的 HTML 元素中，在 HTML 页的头元素中，或在一个外部的 CSS 文件中。甚至可以在同一个 HTML 文档内部引用多个外部样式表。   层叠次序 当同一个 HTML 元素被不止一个样式定义时，会使用哪个样式呢？ 一般而言，所有的样式会根据下面的规则层叠于一个新的虚拟样式表中，其中数字 4 拥有最高的优先权。  浏览器缺省设置 外部样式表 内部样式表（位于 &lt;head&gt; 标签内部） 内联样式（在 HTML 元素内部） 因此，内联样式（在 HTML 元素内部）拥有最高的优先权，这意味着它将优先于以下的样式声明：&lt;head&gt; 标签中的样式声明，外部样式表中的样式声明，或者浏览器中的样式声明（缺省值）。   </vt:lpstr>
      <vt:lpstr>幻灯片 8</vt:lpstr>
      <vt:lpstr>幻灯片 9</vt:lpstr>
      <vt:lpstr>幻灯片 10</vt:lpstr>
      <vt:lpstr>幻灯片 11</vt:lpstr>
      <vt:lpstr>幻灯片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subject>web入门相关了解</dc:subject>
  <dc:creator>七</dc:creator>
  <cp:keywords>HTML 5  CSS3  CSS   JavaScript  JSON</cp:keywords>
  <dc:description>HTML 5  CSS3  CSS 
  JavaScript  JSON</dc:description>
  <cp:lastModifiedBy>asus</cp:lastModifiedBy>
  <cp:revision>18</cp:revision>
  <dcterms:created xsi:type="dcterms:W3CDTF">2017-10-19T08:29:39Z</dcterms:created>
  <dcterms:modified xsi:type="dcterms:W3CDTF">2017-10-19T10:58:10Z</dcterms:modified>
</cp:coreProperties>
</file>