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60" r:id="rId3"/>
    <p:sldId id="356" r:id="rId4"/>
    <p:sldId id="335" r:id="rId5"/>
    <p:sldId id="333" r:id="rId6"/>
    <p:sldId id="353" r:id="rId7"/>
    <p:sldId id="262" r:id="rId8"/>
    <p:sldId id="337" r:id="rId9"/>
    <p:sldId id="357" r:id="rId10"/>
    <p:sldId id="358" r:id="rId11"/>
    <p:sldId id="359" r:id="rId12"/>
    <p:sldId id="360" r:id="rId13"/>
    <p:sldId id="361" r:id="rId14"/>
    <p:sldId id="362"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A43"/>
    <a:srgbClr val="1E3C72"/>
    <a:srgbClr val="1F4037"/>
    <a:srgbClr val="4B79A1"/>
    <a:srgbClr val="283E51"/>
    <a:srgbClr val="2193B0"/>
    <a:srgbClr val="2C53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86" autoAdjust="0"/>
    <p:restoredTop sz="82342"/>
  </p:normalViewPr>
  <p:slideViewPr>
    <p:cSldViewPr snapToGrid="0">
      <p:cViewPr varScale="1">
        <p:scale>
          <a:sx n="77" d="100"/>
          <a:sy n="77" d="100"/>
        </p:scale>
        <p:origin x="1264" y="176"/>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Le 14 octobre, Apple a lancé l'iPhone 12. C'est le premier iPhone qui se connecte le réseaux 5G.L'iPhone 12 est 16% plus léger que iPhone 11. Sa coque utilise un panneau super-céramique, qui est plus forte 4 fois que la précédent.</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Et le réseau, Il est optimisé pour le réseau 5G. Il dispose d'un mode de données intelligent. Il déterminera si l'utilisateur a besoin d'un réseau 5G et choisira automatiquement la 4G ou la 5G.Et la puce, A14 est basée sur la technologie de processus 5nm et est également le premier smartphone à utiliser une puce 5nm.</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Le CPU utilise 6 cœurs et GPU utilise 4 cœurs. Il peut traiter jusqu'à 11 billions d'opérations par seconde et l'apprentissage automatique est 70% plus élevé que la génération précédente.</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65747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fr-FR" altLang="zh-CN" sz="1200" kern="1200" dirty="0">
                <a:solidFill>
                  <a:schemeClr val="tx1"/>
                </a:solidFill>
                <a:effectLst/>
                <a:latin typeface="+mn-lt"/>
                <a:ea typeface="+mn-ea"/>
                <a:cs typeface="+mn-cs"/>
              </a:rPr>
              <a:t>Le casque peut suivre les expressions faciales du porteur et surveiller les contours des joues pour convertir les expressions du porteur en émoticônes. Par exemple, Vous pouvez exprimer clairement vos émotions sans ouvrir la caméra pendant la vidéo.</a:t>
            </a: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altLang="zh-CN" sz="1200" kern="1200" dirty="0">
                <a:solidFill>
                  <a:schemeClr val="tx1"/>
                </a:solidFill>
                <a:effectLst/>
                <a:latin typeface="+mn-lt"/>
                <a:ea typeface="+mn-ea"/>
                <a:cs typeface="+mn-cs"/>
              </a:rPr>
              <a:t>Cheng Zhang, auteur de l'article C-Face, a déclaré: «Cet appareil est plus simple et plus puissant que la technologie portable existante. </a:t>
            </a:r>
            <a:r>
              <a:rPr lang="fr-FR" altLang="zh-CN" sz="1200" dirty="0">
                <a:effectLst/>
                <a:latin typeface="DengXian" panose="02010600030101010101" pitchFamily="2" charset="-122"/>
                <a:cs typeface="Times New Roman" panose="02020603050405020304" pitchFamily="18" charset="0"/>
              </a:rPr>
              <a:t>Dans le passé, il était nécessaire d'installer plusieurs capteurs sur le visage, mais ils ne pouvaient reconnaître qu'un ensemble limité d'expressions</a:t>
            </a:r>
            <a:r>
              <a:rPr lang="en-US" altLang="zh-CN" dirty="0">
                <a:effectLst/>
              </a:rPr>
              <a:t>”</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Le casque C-Face dispose de deux caméras sous les oreilles. Lorsque les muscles du visage du porteur sont actifs, ils peuvent reconnaître et enregistrer les modifications du contour des joues. </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C-Face peut convertir ces expressions en huit types d'émoticônes et vous pouvez également utiliser votre visage pour contrôler la lecture de la musique. </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Les développeurs de C-Face n'ont actuellement testé que 9 participants, mais la précision de la reconnaissance a atteint 88%. </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Les développeurs ont constaté que la capacité de la batterie limitait l'effet global de C-Face, ils prévoient de développer une technologie à économie d‘énergie pour renforcement.</a:t>
            </a:r>
            <a:r>
              <a:rPr lang="zh-CN" altLang="zh-CN" dirty="0">
                <a:effectLst/>
              </a:rPr>
              <a:t> </a:t>
            </a:r>
            <a:endParaRPr lang="zh-CN" altLang="en-US" dirty="0"/>
          </a:p>
        </p:txBody>
      </p:sp>
    </p:spTree>
    <p:extLst>
      <p:ext uri="{BB962C8B-B14F-4D97-AF65-F5344CB8AC3E}">
        <p14:creationId xmlns:p14="http://schemas.microsoft.com/office/powerpoint/2010/main" val="319467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Récemment, </a:t>
            </a:r>
            <a:r>
              <a:rPr lang="fr-FR" altLang="zh-CN" sz="1200" kern="1200" dirty="0" err="1">
                <a:solidFill>
                  <a:schemeClr val="tx1"/>
                </a:solidFill>
                <a:effectLst/>
                <a:latin typeface="+mn-lt"/>
                <a:ea typeface="+mn-ea"/>
                <a:cs typeface="+mn-cs"/>
              </a:rPr>
              <a:t>Xiaomi</a:t>
            </a:r>
            <a:r>
              <a:rPr lang="fr-FR" altLang="zh-CN" sz="1200" kern="1200" dirty="0">
                <a:solidFill>
                  <a:schemeClr val="tx1"/>
                </a:solidFill>
                <a:effectLst/>
                <a:latin typeface="+mn-lt"/>
                <a:ea typeface="+mn-ea"/>
                <a:cs typeface="+mn-cs"/>
              </a:rPr>
              <a:t> a annoncé une nouvelle technologie qui pourrait devenir une nouvelle solution au problème de contrôle de plusieurs appareils intelligents. </a:t>
            </a:r>
            <a:r>
              <a:rPr lang="fr-FR" altLang="zh-CN" sz="1200" kern="1200" dirty="0" err="1">
                <a:solidFill>
                  <a:schemeClr val="tx1"/>
                </a:solidFill>
                <a:effectLst/>
                <a:latin typeface="+mn-lt"/>
                <a:ea typeface="+mn-ea"/>
                <a:cs typeface="+mn-cs"/>
              </a:rPr>
              <a:t>Xiaomi</a:t>
            </a:r>
            <a:r>
              <a:rPr lang="fr-FR" altLang="zh-CN" sz="1200" kern="1200" dirty="0">
                <a:solidFill>
                  <a:schemeClr val="tx1"/>
                </a:solidFill>
                <a:effectLst/>
                <a:latin typeface="+mn-lt"/>
                <a:ea typeface="+mn-ea"/>
                <a:cs typeface="+mn-cs"/>
              </a:rPr>
              <a:t> a nommé cette technologie UWB. </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Contrairement aux méthodes traditionnelles, elle est plus rapide et plus pratique.</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Elle est appelée Ultra Wide Band. Elle dispose d'une bande passante de 500 MHz pour transmettre des données. Lors de l'utilisation, il vous suffit de pointer le mobile équipé de la puce UWB vers l’appareil intelligente, et la page d'opération apparaîtra directement sans avoir besoin d'un processus de clic compliqué.</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0879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iPhone 12 pour la protection de l'environnement et d'autres facteurs, l'adaptateur secteur et les Lightning </a:t>
            </a:r>
            <a:r>
              <a:rPr lang="fr-FR" altLang="zh-CN" sz="1200" kern="1200" dirty="0" err="1">
                <a:solidFill>
                  <a:schemeClr val="tx1"/>
                </a:solidFill>
                <a:effectLst/>
                <a:latin typeface="+mn-lt"/>
                <a:ea typeface="+mn-ea"/>
                <a:cs typeface="+mn-cs"/>
              </a:rPr>
              <a:t>EarPods</a:t>
            </a:r>
            <a:r>
              <a:rPr lang="fr-FR" altLang="zh-CN" sz="1200" kern="1200" dirty="0">
                <a:solidFill>
                  <a:schemeClr val="tx1"/>
                </a:solidFill>
                <a:effectLst/>
                <a:latin typeface="+mn-lt"/>
                <a:ea typeface="+mn-ea"/>
                <a:cs typeface="+mn-cs"/>
              </a:rPr>
              <a:t> ne seront plus </a:t>
            </a:r>
            <a:r>
              <a:rPr lang="zh-CN" altLang="zh-CN" sz="1200" kern="1200" dirty="0">
                <a:solidFill>
                  <a:schemeClr val="tx1"/>
                </a:solidFill>
                <a:effectLst/>
                <a:latin typeface="+mn-lt"/>
                <a:ea typeface="+mn-ea"/>
                <a:cs typeface="+mn-cs"/>
              </a:rPr>
              <a:t>é</a:t>
            </a:r>
            <a:r>
              <a:rPr lang="fr-FR" altLang="zh-CN" sz="1200" kern="1200" dirty="0" err="1">
                <a:solidFill>
                  <a:schemeClr val="tx1"/>
                </a:solidFill>
                <a:effectLst/>
                <a:latin typeface="+mn-lt"/>
                <a:ea typeface="+mn-ea"/>
                <a:cs typeface="+mn-cs"/>
              </a:rPr>
              <a:t>quip</a:t>
            </a:r>
            <a:r>
              <a:rPr lang="zh-CN" altLang="zh-CN" sz="1200" kern="1200" dirty="0">
                <a:solidFill>
                  <a:schemeClr val="tx1"/>
                </a:solidFill>
                <a:effectLst/>
                <a:latin typeface="+mn-lt"/>
                <a:ea typeface="+mn-ea"/>
                <a:cs typeface="+mn-cs"/>
              </a:rPr>
              <a:t>é</a:t>
            </a:r>
            <a:r>
              <a:rPr lang="fr-FR" altLang="zh-CN" sz="1200" kern="1200" dirty="0">
                <a:solidFill>
                  <a:schemeClr val="tx1"/>
                </a:solidFill>
                <a:effectLst/>
                <a:latin typeface="+mn-lt"/>
                <a:ea typeface="+mn-ea"/>
                <a:cs typeface="+mn-cs"/>
              </a:rPr>
              <a:t>s en standard. Mais en France c’est une exception.</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À la fin du mois de septembre, les expéditions mondiales de télévisions OLED dépassent les 10 millions d'unités depuis LG Electronics a lancé son premier télévision OLED en 2013.</a:t>
            </a:r>
            <a:endParaRPr lang="zh-CN" altLang="zh-CN" sz="1200" kern="1200" dirty="0">
              <a:solidFill>
                <a:schemeClr val="tx1"/>
              </a:solidFill>
              <a:effectLst/>
              <a:latin typeface="+mn-lt"/>
              <a:ea typeface="+mn-ea"/>
              <a:cs typeface="+mn-cs"/>
            </a:endParaRPr>
          </a:p>
          <a:p>
            <a:r>
              <a:rPr lang="fr-FR" altLang="zh-CN" sz="1200" kern="1200" dirty="0" err="1">
                <a:solidFill>
                  <a:schemeClr val="tx1"/>
                </a:solidFill>
                <a:effectLst/>
                <a:latin typeface="+mn-lt"/>
                <a:ea typeface="+mn-ea"/>
                <a:cs typeface="+mn-cs"/>
              </a:rPr>
              <a:t>HomePod</a:t>
            </a:r>
            <a:r>
              <a:rPr lang="fr-FR" altLang="zh-CN" sz="1200" kern="1200" dirty="0">
                <a:solidFill>
                  <a:schemeClr val="tx1"/>
                </a:solidFill>
                <a:effectLst/>
                <a:latin typeface="+mn-lt"/>
                <a:ea typeface="+mn-ea"/>
                <a:cs typeface="+mn-cs"/>
              </a:rPr>
              <a:t> mini est </a:t>
            </a:r>
            <a:r>
              <a:rPr lang="fr-FR" altLang="zh-CN" sz="1200" kern="1200" dirty="0" err="1">
                <a:solidFill>
                  <a:schemeClr val="tx1"/>
                </a:solidFill>
                <a:effectLst/>
                <a:latin typeface="+mn-lt"/>
                <a:ea typeface="+mn-ea"/>
                <a:cs typeface="+mn-cs"/>
              </a:rPr>
              <a:t>lanc</a:t>
            </a:r>
            <a:r>
              <a:rPr lang="zh-CN" altLang="zh-CN" sz="1200" kern="1200" dirty="0">
                <a:solidFill>
                  <a:schemeClr val="tx1"/>
                </a:solidFill>
                <a:effectLst/>
                <a:latin typeface="+mn-lt"/>
                <a:ea typeface="+mn-ea"/>
                <a:cs typeface="+mn-cs"/>
              </a:rPr>
              <a:t>é</a:t>
            </a:r>
            <a:r>
              <a:rPr lang="fr-FR" altLang="zh-CN" sz="1200" kern="1200" dirty="0">
                <a:solidFill>
                  <a:schemeClr val="tx1"/>
                </a:solidFill>
                <a:effectLst/>
                <a:latin typeface="+mn-lt"/>
                <a:ea typeface="+mn-ea"/>
                <a:cs typeface="+mn-cs"/>
              </a:rPr>
              <a:t> en tant que nouveau haut-parleur intelligent, avec l'assistant vocal intelligent </a:t>
            </a:r>
            <a:r>
              <a:rPr lang="fr-FR" altLang="zh-CN" sz="1200" kern="1200" dirty="0" err="1">
                <a:solidFill>
                  <a:schemeClr val="tx1"/>
                </a:solidFill>
                <a:effectLst/>
                <a:latin typeface="+mn-lt"/>
                <a:ea typeface="+mn-ea"/>
                <a:cs typeface="+mn-cs"/>
              </a:rPr>
              <a:t>Siri</a:t>
            </a:r>
            <a:r>
              <a:rPr lang="fr-FR" altLang="zh-CN" sz="1200" kern="1200" dirty="0">
                <a:solidFill>
                  <a:schemeClr val="tx1"/>
                </a:solidFill>
                <a:effectLst/>
                <a:latin typeface="+mn-lt"/>
                <a:ea typeface="+mn-ea"/>
                <a:cs typeface="+mn-cs"/>
              </a:rPr>
              <a:t>, prenant en charge la technologie UWB et au prix de 99 $</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12669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
        <p:nvSpPr>
          <p:cNvPr id="7" name="矩形 6"/>
          <p:cNvSpPr/>
          <p:nvPr userDrawn="1"/>
        </p:nvSpPr>
        <p:spPr>
          <a:xfrm>
            <a:off x="7820025" y="0"/>
            <a:ext cx="4371975" cy="685800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4371975" cy="685800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66115" y="399155"/>
            <a:ext cx="11459770" cy="6059691"/>
          </a:xfrm>
          <a:prstGeom prst="rect">
            <a:avLst/>
          </a:prstGeom>
          <a:solidFill>
            <a:schemeClr val="bg1"/>
          </a:solid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
        <p:nvSpPr>
          <p:cNvPr id="7" name="矩形 6"/>
          <p:cNvSpPr/>
          <p:nvPr userDrawn="1"/>
        </p:nvSpPr>
        <p:spPr>
          <a:xfrm>
            <a:off x="7820025" y="0"/>
            <a:ext cx="4371975" cy="685800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4371975" cy="685800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66115" y="399155"/>
            <a:ext cx="11459770" cy="6059691"/>
          </a:xfrm>
          <a:prstGeom prst="rect">
            <a:avLst/>
          </a:prstGeom>
          <a:solidFill>
            <a:schemeClr val="bg1"/>
          </a:solid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
        <p:nvSpPr>
          <p:cNvPr id="7" name="矩形 6"/>
          <p:cNvSpPr/>
          <p:nvPr userDrawn="1"/>
        </p:nvSpPr>
        <p:spPr>
          <a:xfrm>
            <a:off x="300111" y="327074"/>
            <a:ext cx="11591779" cy="6203853"/>
          </a:xfrm>
          <a:prstGeom prst="rect">
            <a:avLst/>
          </a:prstGeom>
          <a:no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700083" y="327074"/>
            <a:ext cx="756000" cy="14400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
        <p:nvSpPr>
          <p:cNvPr id="7" name="矩形 6"/>
          <p:cNvSpPr/>
          <p:nvPr userDrawn="1"/>
        </p:nvSpPr>
        <p:spPr>
          <a:xfrm>
            <a:off x="300111" y="327074"/>
            <a:ext cx="11591779" cy="6203853"/>
          </a:xfrm>
          <a:prstGeom prst="rect">
            <a:avLst/>
          </a:prstGeom>
          <a:no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700083" y="327074"/>
            <a:ext cx="756000" cy="14400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8BB62861-0023-4666-B5CA-EA317201D698}" type="datetimeFigureOut">
              <a:rPr lang="zh-CN" altLang="en-US" smtClean="0"/>
              <a:t>2020/10/22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768A4A-0BA3-4F83-ABAB-AD36D3328ED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2262CC1-5BC9-4D54-AEFE-48F982E9BE6C}"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8D96AD-3D3A-43F5-ABEB-7F48A68A8E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D96AD-3D3A-43F5-ABEB-7F48A68A8E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62CC1-5BC9-4D54-AEFE-48F982E9BE6C}" type="datetimeFigureOut">
              <a:rPr lang="zh-CN" altLang="en-US" smtClean="0"/>
              <a:t>2020/10/22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D96AD-3D3A-43F5-ABEB-7F48A68A8E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tiff"/><Relationship Id="rId4" Type="http://schemas.openxmlformats.org/officeDocument/2006/relationships/image" Target="../media/image13.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720198" y="3106420"/>
            <a:ext cx="9475625" cy="646331"/>
          </a:xfrm>
          <a:prstGeom prst="rect">
            <a:avLst/>
          </a:prstGeom>
          <a:noFill/>
        </p:spPr>
        <p:txBody>
          <a:bodyPr wrap="square" rtlCol="0">
            <a:spAutoFit/>
          </a:bodyPr>
          <a:lstStyle/>
          <a:p>
            <a:pPr algn="dist"/>
            <a:r>
              <a:rPr lang="en-US" altLang="zh-CN" sz="3600" b="1" noProof="0" dirty="0" err="1">
                <a:ln>
                  <a:noFill/>
                </a:ln>
                <a:solidFill>
                  <a:srgbClr val="203A43"/>
                </a:solidFill>
                <a:uLnTx/>
                <a:uFillTx/>
                <a:latin typeface="微软雅黑 Light" panose="020B0502040204020203" pitchFamily="34" charset="-122"/>
                <a:ea typeface="微软雅黑 Light" panose="020B0502040204020203" pitchFamily="34" charset="-122"/>
                <a:sym typeface="+mn-ea"/>
              </a:rPr>
              <a:t>Veilles</a:t>
            </a:r>
            <a:r>
              <a:rPr lang="en-US"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 </a:t>
            </a:r>
            <a:r>
              <a:rPr lang="fr-CA"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économiques et technologiques</a:t>
            </a:r>
            <a:endParaRPr lang="en-US" altLang="zh-CN" sz="3600" b="1" dirty="0">
              <a:solidFill>
                <a:srgbClr val="203A43"/>
              </a:solidFill>
              <a:latin typeface="微软雅黑 Light" panose="020B0502040204020203" pitchFamily="34" charset="-122"/>
              <a:ea typeface="微软雅黑 Light" panose="020B0502040204020203" pitchFamily="34" charset="-122"/>
            </a:endParaRPr>
          </a:p>
        </p:txBody>
      </p:sp>
      <p:sp>
        <p:nvSpPr>
          <p:cNvPr id="2" name="graduation-hat-front-view_27483"/>
          <p:cNvSpPr>
            <a:spLocks noChangeAspect="1"/>
          </p:cNvSpPr>
          <p:nvPr/>
        </p:nvSpPr>
        <p:spPr bwMode="auto">
          <a:xfrm>
            <a:off x="4994843" y="1364814"/>
            <a:ext cx="1605412" cy="101443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noFill/>
          <a:ln w="25400">
            <a:solidFill>
              <a:srgbClr val="203A43"/>
            </a:solidFill>
          </a:ln>
        </p:spPr>
      </p:sp>
      <p:sp>
        <p:nvSpPr>
          <p:cNvPr id="3" name="文本框 2"/>
          <p:cNvSpPr txBox="1"/>
          <p:nvPr/>
        </p:nvSpPr>
        <p:spPr>
          <a:xfrm>
            <a:off x="8398262" y="5754029"/>
            <a:ext cx="2804160" cy="368300"/>
          </a:xfrm>
          <a:prstGeom prst="rect">
            <a:avLst/>
          </a:prstGeom>
          <a:noFill/>
        </p:spPr>
        <p:txBody>
          <a:bodyPr wrap="none" rtlCol="0">
            <a:spAutoFit/>
          </a:bodyPr>
          <a:lstStyle/>
          <a:p>
            <a:r>
              <a:rPr kumimoji="1" lang="en-US" altLang="zh-CN" dirty="0" err="1"/>
              <a:t>Yuqiao</a:t>
            </a:r>
            <a:r>
              <a:rPr kumimoji="1" lang="en-US" altLang="zh-CN" dirty="0"/>
              <a:t> ZHAO et X</a:t>
            </a:r>
            <a:r>
              <a:rPr kumimoji="1" lang="en-US" altLang="zh-CN" dirty="0" err="1"/>
              <a:t>in</a:t>
            </a:r>
            <a:r>
              <a:rPr kumimoji="1" lang="en-US" altLang="zh-CN" dirty="0"/>
              <a:t> TANG</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91845" y="4860381"/>
            <a:ext cx="5299075" cy="707886"/>
          </a:xfrm>
          <a:prstGeom prst="rect">
            <a:avLst/>
          </a:prstGeom>
          <a:noFill/>
        </p:spPr>
        <p:txBody>
          <a:bodyPr wrap="square" lIns="0" rtlCol="0">
            <a:spAutoFit/>
          </a:bodyPr>
          <a:lstStyle/>
          <a:p>
            <a:pPr algn="dist"/>
            <a:r>
              <a:rPr lang="fr-FR" altLang="zh-CN" sz="2000" b="1" dirty="0">
                <a:solidFill>
                  <a:schemeClr val="tx1">
                    <a:lumMod val="85000"/>
                    <a:lumOff val="15000"/>
                  </a:schemeClr>
                </a:solidFill>
                <a:latin typeface="微软雅黑 Light" panose="020B0502040204020203" pitchFamily="34" charset="-122"/>
                <a:ea typeface="微软雅黑 Light" panose="020B0502040204020203" pitchFamily="34" charset="-122"/>
              </a:rPr>
              <a:t>L'Université Cornell a développé un casque qui peut suivre les expressions faciales</a:t>
            </a:r>
            <a:endParaRPr lang="zh-CN" altLang="en-US" sz="20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451194" y="1031906"/>
            <a:ext cx="5201920" cy="4996561"/>
          </a:xfrm>
          <a:prstGeom prst="rect">
            <a:avLst/>
          </a:prstGeom>
          <a:noFill/>
        </p:spPr>
        <p:txBody>
          <a:bodyPr wrap="square" rtlCol="0">
            <a:spAutoFit/>
          </a:bodyPr>
          <a:lstStyle/>
          <a:p>
            <a:pPr marL="285750" lvl="0" indent="-285750">
              <a:lnSpc>
                <a:spcPts val="2400"/>
              </a:lnSpc>
              <a:spcBef>
                <a:spcPts val="600"/>
              </a:spcBef>
              <a:spcAft>
                <a:spcPts val="600"/>
              </a:spcAft>
              <a:buFont typeface="Arial" panose="020B0604020202020204" pitchFamily="34" charset="0"/>
              <a:buChar char="•"/>
              <a:defRPr/>
            </a:pP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Le casque s‘appelle C-Face, il</a:t>
            </a:r>
            <a:r>
              <a:rPr lang="zh-CN" altLang="en-US"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surveille les contours des joues pour convertir les expressions du porteur en émoticônes.</a:t>
            </a:r>
          </a:p>
          <a:p>
            <a:pPr marL="285750" lvl="0" indent="-285750">
              <a:lnSpc>
                <a:spcPts val="2400"/>
              </a:lnSpc>
              <a:spcBef>
                <a:spcPts val="600"/>
              </a:spcBef>
              <a:spcAft>
                <a:spcPts val="600"/>
              </a:spcAft>
              <a:buFont typeface="Arial" panose="020B0604020202020204" pitchFamily="34" charset="0"/>
              <a:buChar char="•"/>
              <a:defRPr/>
            </a:pPr>
            <a:endParaRPr kumimoji="0" lang="zh-CN" altLang="en-US" b="1" i="0" u="none" strike="noStrike" kern="1200" cap="none" spc="0" normalizeH="0" baseline="0" dirty="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lvl="0" indent="-285750">
              <a:lnSpc>
                <a:spcPts val="2400"/>
              </a:lnSpc>
              <a:spcBef>
                <a:spcPts val="600"/>
              </a:spcBef>
              <a:spcAft>
                <a:spcPts val="600"/>
              </a:spcAft>
              <a:buFont typeface="Arial" panose="020B0604020202020204" pitchFamily="34" charset="0"/>
              <a:buChar char="•"/>
              <a:defRPr/>
            </a:pP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Il</a:t>
            </a:r>
            <a:r>
              <a:rPr lang="zh-CN" altLang="en-US"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est plus simple et plus puissant que les technologies portables existantes. </a:t>
            </a:r>
          </a:p>
          <a:p>
            <a:pPr marL="285750" lvl="0" indent="-285750">
              <a:lnSpc>
                <a:spcPts val="2400"/>
              </a:lnSpc>
              <a:spcBef>
                <a:spcPts val="600"/>
              </a:spcBef>
              <a:spcAft>
                <a:spcPts val="600"/>
              </a:spcAft>
              <a:buFont typeface="Arial" panose="020B0604020202020204" pitchFamily="34" charset="0"/>
              <a:buChar char="•"/>
              <a:defRPr/>
            </a:pPr>
            <a:endParaRPr kumimoji="0" lang="zh-CN" altLang="en-US" b="1" i="0" u="none" strike="noStrike" kern="1200" cap="none" spc="0" normalizeH="0" baseline="0" dirty="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lvl="0" indent="-285750">
              <a:lnSpc>
                <a:spcPts val="2400"/>
              </a:lnSpc>
              <a:spcBef>
                <a:spcPts val="600"/>
              </a:spcBef>
              <a:spcAft>
                <a:spcPts val="600"/>
              </a:spcAft>
              <a:buFont typeface="Arial" panose="020B0604020202020204" pitchFamily="34" charset="0"/>
              <a:buChar char="•"/>
              <a:defRPr/>
            </a:pP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Le taux de précision de C-Face atteint actuellement 88%. </a:t>
            </a:r>
          </a:p>
          <a:p>
            <a:pPr marL="285750" lvl="0" indent="-285750">
              <a:lnSpc>
                <a:spcPts val="2400"/>
              </a:lnSpc>
              <a:spcBef>
                <a:spcPts val="600"/>
              </a:spcBef>
              <a:spcAft>
                <a:spcPts val="600"/>
              </a:spcAft>
              <a:buFont typeface="Arial" panose="020B0604020202020204" pitchFamily="34" charset="0"/>
              <a:buChar char="•"/>
              <a:defRPr/>
            </a:pPr>
            <a:endPar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marL="285750" lvl="0" indent="-285750">
              <a:lnSpc>
                <a:spcPts val="2400"/>
              </a:lnSpc>
              <a:spcBef>
                <a:spcPts val="600"/>
              </a:spcBef>
              <a:spcAft>
                <a:spcPts val="600"/>
              </a:spcAft>
              <a:buFont typeface="Arial" panose="020B0604020202020204" pitchFamily="34" charset="0"/>
              <a:buChar char="•"/>
              <a:defRPr/>
            </a:pP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Les </a:t>
            </a: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rPr>
              <a:t>développeurs </a:t>
            </a: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prévoient </a:t>
            </a:r>
            <a:r>
              <a:rPr lang="zh-CN" altLang="en-US"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de développer une technologie de détection à économie d‘énergie</a:t>
            </a:r>
            <a:r>
              <a:rPr lang="zh-CN" altLang="en-US"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en-US"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pour</a:t>
            </a:r>
            <a:r>
              <a:rPr lang="zh-CN" altLang="en-US"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en-US"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r</a:t>
            </a:r>
            <a:r>
              <a:rPr lang="fr-FR" altLang="zh-CN" b="1" dirty="0" err="1">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enforcement</a:t>
            </a:r>
            <a:r>
              <a:rPr lang="fr-FR" altLang="zh-CN" b="1"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a:t>
            </a:r>
            <a:endParaRPr kumimoji="0" lang="zh-CN" altLang="en-US" b="1" i="0" u="none" strike="noStrike" kern="1200" cap="none" spc="0" normalizeH="0" baseline="0" dirty="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pic>
        <p:nvPicPr>
          <p:cNvPr id="2" name="图片 1">
            <a:extLst>
              <a:ext uri="{FF2B5EF4-FFF2-40B4-BE49-F238E27FC236}">
                <a16:creationId xmlns:a16="http://schemas.microsoft.com/office/drawing/2014/main" id="{279ADDF0-1A1E-5B44-9168-BC50A6690DD2}"/>
              </a:ext>
            </a:extLst>
          </p:cNvPr>
          <p:cNvPicPr>
            <a:picLocks noChangeAspect="1"/>
          </p:cNvPicPr>
          <p:nvPr/>
        </p:nvPicPr>
        <p:blipFill>
          <a:blip r:embed="rId3"/>
          <a:stretch>
            <a:fillRect/>
          </a:stretch>
        </p:blipFill>
        <p:spPr>
          <a:xfrm>
            <a:off x="889000" y="1289733"/>
            <a:ext cx="5201920" cy="2909824"/>
          </a:xfrm>
          <a:prstGeom prst="rect">
            <a:avLst/>
          </a:prstGeom>
        </p:spPr>
      </p:pic>
      <p:sp>
        <p:nvSpPr>
          <p:cNvPr id="3" name="文本框 2">
            <a:extLst>
              <a:ext uri="{FF2B5EF4-FFF2-40B4-BE49-F238E27FC236}">
                <a16:creationId xmlns:a16="http://schemas.microsoft.com/office/drawing/2014/main" id="{3AD75AB2-A4F0-BC4D-9901-8C6E9F11E4E4}"/>
              </a:ext>
            </a:extLst>
          </p:cNvPr>
          <p:cNvSpPr txBox="1"/>
          <p:nvPr/>
        </p:nvSpPr>
        <p:spPr>
          <a:xfrm>
            <a:off x="2278029" y="6488668"/>
            <a:ext cx="8279831" cy="369332"/>
          </a:xfrm>
          <a:prstGeom prst="rect">
            <a:avLst/>
          </a:prstGeom>
          <a:noFill/>
        </p:spPr>
        <p:txBody>
          <a:bodyPr wrap="none" rtlCol="0">
            <a:spAutoFit/>
          </a:bodyPr>
          <a:lstStyle/>
          <a:p>
            <a:r>
              <a:rPr kumimoji="1" lang="en-US" altLang="zh-CN" dirty="0"/>
              <a:t>Source</a:t>
            </a:r>
            <a:r>
              <a:rPr kumimoji="1" lang="zh-CN" altLang="en-US" dirty="0"/>
              <a:t>：</a:t>
            </a:r>
            <a:r>
              <a:rPr kumimoji="1" lang="fr-FR" altLang="zh-CN" dirty="0"/>
              <a:t>https://</a:t>
            </a:r>
            <a:r>
              <a:rPr kumimoji="1" lang="fr-FR" altLang="zh-CN" dirty="0" err="1"/>
              <a:t>finance.sina.com.cn</a:t>
            </a:r>
            <a:r>
              <a:rPr kumimoji="1" lang="fr-FR" altLang="zh-CN" dirty="0"/>
              <a:t>/</a:t>
            </a:r>
            <a:r>
              <a:rPr kumimoji="1" lang="fr-FR" altLang="zh-CN" dirty="0" err="1"/>
              <a:t>tech</a:t>
            </a:r>
            <a:r>
              <a:rPr kumimoji="1" lang="fr-FR" altLang="zh-CN" dirty="0"/>
              <a:t>/2020-10-14/doc-iiznctkc5402159.shtml</a:t>
            </a:r>
            <a:endParaRPr kumimoji="1" lang="zh-CN" altLang="en-US" dirty="0"/>
          </a:p>
        </p:txBody>
      </p:sp>
    </p:spTree>
    <p:extLst>
      <p:ext uri="{BB962C8B-B14F-4D97-AF65-F5344CB8AC3E}">
        <p14:creationId xmlns:p14="http://schemas.microsoft.com/office/powerpoint/2010/main" val="1527966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6507478" y="1485465"/>
            <a:ext cx="5150853" cy="1066959"/>
          </a:xfrm>
          <a:prstGeom prst="rect">
            <a:avLst/>
          </a:prstGeom>
          <a:noFill/>
        </p:spPr>
        <p:txBody>
          <a:bodyPr wrap="square" rtlCol="0">
            <a:spAutoFit/>
          </a:bodyPr>
          <a:lstStyle/>
          <a:p>
            <a:pPr lvl="0">
              <a:lnSpc>
                <a:spcPct val="120000"/>
              </a:lnSpc>
              <a:defRPr/>
            </a:pPr>
            <a:r>
              <a:rPr lang="fr-FR" altLang="zh-CN" dirty="0"/>
              <a:t>La technologie UWB dispose d'une bande passante de 500 MHz pour transmettre des données.</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5" name="文本框 24"/>
          <p:cNvSpPr txBox="1"/>
          <p:nvPr/>
        </p:nvSpPr>
        <p:spPr>
          <a:xfrm>
            <a:off x="6425651" y="3900306"/>
            <a:ext cx="5438715" cy="1400448"/>
          </a:xfrm>
          <a:prstGeom prst="rect">
            <a:avLst/>
          </a:prstGeom>
          <a:noFill/>
        </p:spPr>
        <p:txBody>
          <a:bodyPr wrap="square" rtlCol="0">
            <a:spAutoFit/>
          </a:bodyPr>
          <a:lstStyle/>
          <a:p>
            <a:pPr lvl="0">
              <a:lnSpc>
                <a:spcPct val="120000"/>
              </a:lnSpc>
              <a:defRPr/>
            </a:pPr>
            <a:r>
              <a:rPr lang="fr-FR" altLang="zh-CN" dirty="0">
                <a:sym typeface="宋体" panose="02010600030101010101" pitchFamily="2" charset="-122"/>
              </a:rPr>
              <a:t>Lorsque vous l‘utilisez, pointez simplement le téléphone mobile équipé de la puce UWB vers l’appareil intelligent. La page d‘opération apparaîtra directement</a:t>
            </a:r>
            <a:r>
              <a:rPr lang="en-US" altLang="zh-CN" dirty="0">
                <a:sym typeface="宋体" panose="02010600030101010101" pitchFamily="2" charset="-122"/>
              </a:rPr>
              <a:t>.</a:t>
            </a:r>
            <a:endParaRPr lang="zh-CN" altLang="en-US" dirty="0">
              <a:sym typeface="宋体" panose="02010600030101010101" pitchFamily="2" charset="-122"/>
            </a:endParaRPr>
          </a:p>
        </p:txBody>
      </p:sp>
      <p:sp>
        <p:nvSpPr>
          <p:cNvPr id="31" name="文本框 30">
            <a:extLst>
              <a:ext uri="{FF2B5EF4-FFF2-40B4-BE49-F238E27FC236}">
                <a16:creationId xmlns:a16="http://schemas.microsoft.com/office/drawing/2014/main" id="{0D8F5E7D-0A98-954F-901A-D966AFEC92BC}"/>
              </a:ext>
            </a:extLst>
          </p:cNvPr>
          <p:cNvSpPr txBox="1"/>
          <p:nvPr/>
        </p:nvSpPr>
        <p:spPr>
          <a:xfrm>
            <a:off x="846228" y="4898179"/>
            <a:ext cx="5438715" cy="1384995"/>
          </a:xfrm>
          <a:prstGeom prst="rect">
            <a:avLst/>
          </a:prstGeom>
          <a:noFill/>
        </p:spPr>
        <p:txBody>
          <a:bodyPr wrap="square" rtlCol="0">
            <a:spAutoFit/>
          </a:bodyPr>
          <a:lstStyle/>
          <a:p>
            <a:r>
              <a:rPr kumimoji="1" lang="fr-FR" altLang="zh-CN" sz="2800" dirty="0" err="1"/>
              <a:t>Xiaomi</a:t>
            </a:r>
            <a:r>
              <a:rPr kumimoji="1" lang="fr-FR" altLang="zh-CN" sz="2800" dirty="0"/>
              <a:t> lance la technologie UWB, facilitant le contrôle des</a:t>
            </a:r>
            <a:r>
              <a:rPr kumimoji="1" lang="zh-CN" altLang="en-US" sz="2800" dirty="0"/>
              <a:t> </a:t>
            </a:r>
            <a:r>
              <a:rPr kumimoji="1" lang="fr-FR" altLang="zh-CN" sz="2800" dirty="0"/>
              <a:t>appareils intelligents</a:t>
            </a:r>
            <a:endParaRPr kumimoji="1" lang="zh-CN" altLang="en-US" sz="2800" dirty="0"/>
          </a:p>
        </p:txBody>
      </p:sp>
      <p:sp>
        <p:nvSpPr>
          <p:cNvPr id="34" name="文本框 33">
            <a:extLst>
              <a:ext uri="{FF2B5EF4-FFF2-40B4-BE49-F238E27FC236}">
                <a16:creationId xmlns:a16="http://schemas.microsoft.com/office/drawing/2014/main" id="{FDE89BCB-513F-184B-8C90-EDA901182241}"/>
              </a:ext>
            </a:extLst>
          </p:cNvPr>
          <p:cNvSpPr txBox="1"/>
          <p:nvPr/>
        </p:nvSpPr>
        <p:spPr>
          <a:xfrm>
            <a:off x="6687184" y="3197225"/>
            <a:ext cx="1524000" cy="463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chemeClr val="bg1"/>
                </a:solidFill>
                <a:latin typeface="微软雅黑 Light" panose="020B0502040204020203" pitchFamily="34" charset="-122"/>
                <a:ea typeface="微软雅黑 Light" panose="020B0502040204020203" pitchFamily="34" charset="-122"/>
              </a:rPr>
              <a:t>A14</a:t>
            </a:r>
            <a:endPar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文本框 34">
            <a:extLst>
              <a:ext uri="{FF2B5EF4-FFF2-40B4-BE49-F238E27FC236}">
                <a16:creationId xmlns:a16="http://schemas.microsoft.com/office/drawing/2014/main" id="{E11B6811-E33F-AC43-90A3-E3E8B361D430}"/>
              </a:ext>
            </a:extLst>
          </p:cNvPr>
          <p:cNvSpPr txBox="1"/>
          <p:nvPr/>
        </p:nvSpPr>
        <p:spPr>
          <a:xfrm>
            <a:off x="2367562" y="6488668"/>
            <a:ext cx="8279831" cy="369332"/>
          </a:xfrm>
          <a:prstGeom prst="rect">
            <a:avLst/>
          </a:prstGeom>
          <a:noFill/>
        </p:spPr>
        <p:txBody>
          <a:bodyPr wrap="none" rtlCol="0">
            <a:spAutoFit/>
          </a:bodyPr>
          <a:lstStyle/>
          <a:p>
            <a:r>
              <a:rPr kumimoji="1" lang="en-US" altLang="zh-CN" dirty="0"/>
              <a:t>Source</a:t>
            </a:r>
            <a:r>
              <a:rPr kumimoji="1" lang="zh-CN" altLang="en-US" dirty="0"/>
              <a:t>：</a:t>
            </a:r>
            <a:r>
              <a:rPr kumimoji="1" lang="fr-FR" altLang="zh-CN" dirty="0"/>
              <a:t>https://</a:t>
            </a:r>
            <a:r>
              <a:rPr kumimoji="1" lang="fr-FR" altLang="zh-CN" dirty="0" err="1"/>
              <a:t>finance.sina.com.cn</a:t>
            </a:r>
            <a:r>
              <a:rPr kumimoji="1" lang="fr-FR" altLang="zh-CN" dirty="0"/>
              <a:t>/</a:t>
            </a:r>
            <a:r>
              <a:rPr kumimoji="1" lang="fr-FR" altLang="zh-CN" dirty="0" err="1"/>
              <a:t>tech</a:t>
            </a:r>
            <a:r>
              <a:rPr kumimoji="1" lang="fr-FR" altLang="zh-CN" dirty="0"/>
              <a:t>/2020-10-14/doc-iiznctkc5411190.shtml</a:t>
            </a:r>
            <a:endParaRPr kumimoji="1" lang="zh-CN" altLang="en-US" dirty="0"/>
          </a:p>
        </p:txBody>
      </p:sp>
      <p:pic>
        <p:nvPicPr>
          <p:cNvPr id="2" name="图片 1">
            <a:extLst>
              <a:ext uri="{FF2B5EF4-FFF2-40B4-BE49-F238E27FC236}">
                <a16:creationId xmlns:a16="http://schemas.microsoft.com/office/drawing/2014/main" id="{A5430362-B665-3648-8EF6-DF2607722BD7}"/>
              </a:ext>
            </a:extLst>
          </p:cNvPr>
          <p:cNvPicPr>
            <a:picLocks noChangeAspect="1"/>
          </p:cNvPicPr>
          <p:nvPr/>
        </p:nvPicPr>
        <p:blipFill>
          <a:blip r:embed="rId3"/>
          <a:stretch>
            <a:fillRect/>
          </a:stretch>
        </p:blipFill>
        <p:spPr>
          <a:xfrm>
            <a:off x="766577" y="1204898"/>
            <a:ext cx="4999773" cy="3359847"/>
          </a:xfrm>
          <a:prstGeom prst="rect">
            <a:avLst/>
          </a:prstGeom>
        </p:spPr>
      </p:pic>
      <p:sp>
        <p:nvSpPr>
          <p:cNvPr id="3" name="矩形 2">
            <a:extLst>
              <a:ext uri="{FF2B5EF4-FFF2-40B4-BE49-F238E27FC236}">
                <a16:creationId xmlns:a16="http://schemas.microsoft.com/office/drawing/2014/main" id="{CD974594-4634-9447-9DD9-5A08BD174580}"/>
              </a:ext>
            </a:extLst>
          </p:cNvPr>
          <p:cNvSpPr/>
          <p:nvPr/>
        </p:nvSpPr>
        <p:spPr>
          <a:xfrm>
            <a:off x="1211573" y="3585054"/>
            <a:ext cx="1802096" cy="646331"/>
          </a:xfrm>
          <a:prstGeom prst="rect">
            <a:avLst/>
          </a:prstGeom>
        </p:spPr>
        <p:txBody>
          <a:bodyPr wrap="none">
            <a:spAutoFit/>
          </a:bodyPr>
          <a:lstStyle/>
          <a:p>
            <a:r>
              <a:rPr lang="zh-CN" altLang="en-US" dirty="0">
                <a:solidFill>
                  <a:schemeClr val="bg1"/>
                </a:solidFill>
              </a:rPr>
              <a:t>positionnement </a:t>
            </a:r>
            <a:endParaRPr lang="en-US" altLang="zh-CN" dirty="0">
              <a:solidFill>
                <a:schemeClr val="bg1"/>
              </a:solidFill>
            </a:endParaRPr>
          </a:p>
          <a:p>
            <a:r>
              <a:rPr lang="zh-CN" altLang="en-US" dirty="0">
                <a:solidFill>
                  <a:schemeClr val="bg1"/>
                </a:solidFill>
              </a:rPr>
              <a:t>centimétrique</a:t>
            </a:r>
          </a:p>
        </p:txBody>
      </p:sp>
      <p:sp>
        <p:nvSpPr>
          <p:cNvPr id="4" name="矩形 3">
            <a:extLst>
              <a:ext uri="{FF2B5EF4-FFF2-40B4-BE49-F238E27FC236}">
                <a16:creationId xmlns:a16="http://schemas.microsoft.com/office/drawing/2014/main" id="{544F7285-2A79-864D-AEF3-7954CD7F8352}"/>
              </a:ext>
            </a:extLst>
          </p:cNvPr>
          <p:cNvSpPr/>
          <p:nvPr/>
        </p:nvSpPr>
        <p:spPr>
          <a:xfrm>
            <a:off x="3336841" y="3706429"/>
            <a:ext cx="2090637" cy="646331"/>
          </a:xfrm>
          <a:prstGeom prst="rect">
            <a:avLst/>
          </a:prstGeom>
        </p:spPr>
        <p:txBody>
          <a:bodyPr wrap="none">
            <a:spAutoFit/>
          </a:bodyPr>
          <a:lstStyle/>
          <a:p>
            <a:r>
              <a:rPr lang="zh-CN" altLang="en-US" dirty="0">
                <a:solidFill>
                  <a:schemeClr val="bg1"/>
                </a:solidFill>
              </a:rPr>
              <a:t>Moins de 3 degrés </a:t>
            </a:r>
            <a:endParaRPr lang="en-US" altLang="zh-CN" dirty="0">
              <a:solidFill>
                <a:schemeClr val="bg1"/>
              </a:solidFill>
            </a:endParaRPr>
          </a:p>
          <a:p>
            <a:r>
              <a:rPr lang="zh-CN" altLang="en-US" dirty="0">
                <a:solidFill>
                  <a:schemeClr val="bg1"/>
                </a:solidFill>
              </a:rPr>
              <a:t>d'erreur</a:t>
            </a:r>
          </a:p>
        </p:txBody>
      </p:sp>
      <p:sp>
        <p:nvSpPr>
          <p:cNvPr id="14" name="圆角矩形 8">
            <a:extLst>
              <a:ext uri="{FF2B5EF4-FFF2-40B4-BE49-F238E27FC236}">
                <a16:creationId xmlns:a16="http://schemas.microsoft.com/office/drawing/2014/main" id="{EB7EBE2E-6100-5D43-B325-C9F0C7B585E4}"/>
              </a:ext>
            </a:extLst>
          </p:cNvPr>
          <p:cNvSpPr/>
          <p:nvPr/>
        </p:nvSpPr>
        <p:spPr>
          <a:xfrm>
            <a:off x="6507480" y="875126"/>
            <a:ext cx="1950085" cy="586739"/>
          </a:xfrm>
          <a:prstGeom prst="round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5" name="文本框 14">
            <a:extLst>
              <a:ext uri="{FF2B5EF4-FFF2-40B4-BE49-F238E27FC236}">
                <a16:creationId xmlns:a16="http://schemas.microsoft.com/office/drawing/2014/main" id="{9C4F9913-8E34-F24C-A63D-B124B98325C9}"/>
              </a:ext>
            </a:extLst>
          </p:cNvPr>
          <p:cNvSpPr txBox="1"/>
          <p:nvPr/>
        </p:nvSpPr>
        <p:spPr>
          <a:xfrm>
            <a:off x="6687185" y="936404"/>
            <a:ext cx="15240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chemeClr val="bg1"/>
                </a:solidFill>
                <a:latin typeface="微软雅黑 Light" panose="020B0502040204020203" pitchFamily="34" charset="-122"/>
                <a:ea typeface="微软雅黑 Light" panose="020B0502040204020203" pitchFamily="34" charset="-122"/>
              </a:rPr>
              <a:t>Rapid</a:t>
            </a:r>
            <a:endPar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圆角矩形 8">
            <a:extLst>
              <a:ext uri="{FF2B5EF4-FFF2-40B4-BE49-F238E27FC236}">
                <a16:creationId xmlns:a16="http://schemas.microsoft.com/office/drawing/2014/main" id="{999E81D4-01C2-2A48-87A0-8DFCE6672CC6}"/>
              </a:ext>
            </a:extLst>
          </p:cNvPr>
          <p:cNvSpPr/>
          <p:nvPr/>
        </p:nvSpPr>
        <p:spPr>
          <a:xfrm>
            <a:off x="6507477" y="3292130"/>
            <a:ext cx="1950085" cy="586739"/>
          </a:xfrm>
          <a:prstGeom prst="round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7" name="文本框 16">
            <a:extLst>
              <a:ext uri="{FF2B5EF4-FFF2-40B4-BE49-F238E27FC236}">
                <a16:creationId xmlns:a16="http://schemas.microsoft.com/office/drawing/2014/main" id="{99ED139C-2581-6A43-9B10-591FA1ABF032}"/>
              </a:ext>
            </a:extLst>
          </p:cNvPr>
          <p:cNvSpPr txBox="1"/>
          <p:nvPr/>
        </p:nvSpPr>
        <p:spPr>
          <a:xfrm>
            <a:off x="6687184" y="3337664"/>
            <a:ext cx="15240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Pratique</a:t>
            </a:r>
          </a:p>
        </p:txBody>
      </p:sp>
    </p:spTree>
    <p:extLst>
      <p:ext uri="{BB962C8B-B14F-4D97-AF65-F5344CB8AC3E}">
        <p14:creationId xmlns:p14="http://schemas.microsoft.com/office/powerpoint/2010/main" val="1295935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85038" y="2705725"/>
            <a:ext cx="4088965" cy="1446550"/>
          </a:xfrm>
          <a:prstGeom prst="rect">
            <a:avLst/>
          </a:prstGeom>
          <a:noFill/>
        </p:spPr>
        <p:txBody>
          <a:bodyPr wrap="square" rtlCol="0">
            <a:spAutoFit/>
          </a:bodyPr>
          <a:lstStyle/>
          <a:p>
            <a:r>
              <a:rPr lang="en-US" altLang="zh-CN" sz="8800">
                <a:solidFill>
                  <a:srgbClr val="203A43"/>
                </a:solidFill>
                <a:latin typeface="微软雅黑 Light" panose="020B0502040204020203" pitchFamily="34" charset="-122"/>
                <a:ea typeface="微软雅黑 Light" panose="020B0502040204020203" pitchFamily="34" charset="-122"/>
              </a:rPr>
              <a:t>PART 4</a:t>
            </a:r>
            <a:endParaRPr lang="zh-CN" altLang="en-US" sz="8800">
              <a:solidFill>
                <a:srgbClr val="203A43"/>
              </a:solidFill>
              <a:latin typeface="微软雅黑 Light" panose="020B0502040204020203" pitchFamily="34" charset="-122"/>
              <a:ea typeface="微软雅黑 Light" panose="020B0502040204020203" pitchFamily="34" charset="-122"/>
            </a:endParaRPr>
          </a:p>
        </p:txBody>
      </p:sp>
      <p:cxnSp>
        <p:nvCxnSpPr>
          <p:cNvPr id="5" name="直接连接符 4"/>
          <p:cNvCxnSpPr/>
          <p:nvPr/>
        </p:nvCxnSpPr>
        <p:spPr>
          <a:xfrm>
            <a:off x="5816862" y="2727000"/>
            <a:ext cx="0" cy="1404000"/>
          </a:xfrm>
          <a:prstGeom prst="line">
            <a:avLst/>
          </a:prstGeom>
          <a:ln>
            <a:solidFill>
              <a:srgbClr val="203A43"/>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76AB4DA-E2AE-064E-8CFD-4C90B718C243}"/>
              </a:ext>
            </a:extLst>
          </p:cNvPr>
          <p:cNvSpPr txBox="1"/>
          <p:nvPr/>
        </p:nvSpPr>
        <p:spPr>
          <a:xfrm>
            <a:off x="6113780" y="2988945"/>
            <a:ext cx="4859020" cy="646331"/>
          </a:xfrm>
          <a:prstGeom prst="rect">
            <a:avLst/>
          </a:prstGeom>
          <a:noFill/>
        </p:spPr>
        <p:txBody>
          <a:bodyPr wrap="square" rtlCol="0">
            <a:spAutoFit/>
          </a:bodyPr>
          <a:lstStyle/>
          <a:p>
            <a:r>
              <a:rPr lang="en-US" altLang="zh-CN" sz="3600" b="1" noProof="0" dirty="0" err="1">
                <a:ln>
                  <a:noFill/>
                </a:ln>
                <a:solidFill>
                  <a:srgbClr val="203A43"/>
                </a:solidFill>
                <a:uLnTx/>
                <a:uFillTx/>
                <a:latin typeface="微软雅黑 Light" panose="020B0502040204020203" pitchFamily="34" charset="-122"/>
                <a:ea typeface="微软雅黑 Light" panose="020B0502040204020203" pitchFamily="34" charset="-122"/>
                <a:sym typeface="+mn-ea"/>
              </a:rPr>
              <a:t>Brèves</a:t>
            </a:r>
            <a:r>
              <a:rPr lang="en-US"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 </a:t>
            </a:r>
            <a:r>
              <a:rPr lang="fr-CA" altLang="zh-CN" sz="3600" b="1" dirty="0">
                <a:solidFill>
                  <a:srgbClr val="203A43"/>
                </a:solidFill>
                <a:latin typeface="微软雅黑 Light" panose="020B0502040204020203" pitchFamily="34" charset="-122"/>
                <a:ea typeface="微软雅黑 Light" panose="020B0502040204020203" pitchFamily="34" charset="-122"/>
                <a:sym typeface="+mn-ea"/>
              </a:rPr>
              <a:t>technologique</a:t>
            </a:r>
            <a:r>
              <a:rPr lang="fr-CA"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s</a:t>
            </a:r>
            <a:endParaRPr lang="en-US" altLang="zh-CN" sz="3600" b="1" dirty="0">
              <a:solidFill>
                <a:srgbClr val="203A4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10041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5"/>
          <p:cNvSpPr/>
          <p:nvPr/>
        </p:nvSpPr>
        <p:spPr>
          <a:xfrm rot="1004026">
            <a:off x="1323915" y="962021"/>
            <a:ext cx="2379345" cy="1232535"/>
          </a:xfrm>
          <a:custGeom>
            <a:avLst/>
            <a:gdLst>
              <a:gd name="connsiteX0" fmla="*/ 0 w 3747"/>
              <a:gd name="connsiteY0" fmla="*/ 271 h 1941"/>
              <a:gd name="connsiteX1" fmla="*/ 271 w 3747"/>
              <a:gd name="connsiteY1" fmla="*/ 0 h 1941"/>
              <a:gd name="connsiteX2" fmla="*/ 3476 w 3747"/>
              <a:gd name="connsiteY2" fmla="*/ 0 h 1941"/>
              <a:gd name="connsiteX3" fmla="*/ 3747 w 3747"/>
              <a:gd name="connsiteY3" fmla="*/ 271 h 1941"/>
              <a:gd name="connsiteX4" fmla="*/ 8 w 3747"/>
              <a:gd name="connsiteY4" fmla="*/ 1941 h 1941"/>
              <a:gd name="connsiteX5" fmla="*/ 0 w 3747"/>
              <a:gd name="connsiteY5" fmla="*/ 271 h 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7" h="1941">
                <a:moveTo>
                  <a:pt x="0" y="271"/>
                </a:moveTo>
                <a:cubicBezTo>
                  <a:pt x="0" y="121"/>
                  <a:pt x="121" y="0"/>
                  <a:pt x="271" y="0"/>
                </a:cubicBezTo>
                <a:lnTo>
                  <a:pt x="3476" y="0"/>
                </a:lnTo>
                <a:cubicBezTo>
                  <a:pt x="3626" y="0"/>
                  <a:pt x="3747" y="121"/>
                  <a:pt x="3747" y="271"/>
                </a:cubicBezTo>
                <a:lnTo>
                  <a:pt x="8" y="1941"/>
                </a:lnTo>
                <a:lnTo>
                  <a:pt x="0" y="271"/>
                </a:lnTo>
                <a:close/>
              </a:path>
            </a:pathLst>
          </a:cu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 name="圆角矩形 2"/>
          <p:cNvSpPr/>
          <p:nvPr/>
        </p:nvSpPr>
        <p:spPr>
          <a:xfrm>
            <a:off x="1118235" y="1258884"/>
            <a:ext cx="2914650" cy="4953533"/>
          </a:xfrm>
          <a:prstGeom prst="roundRect">
            <a:avLst>
              <a:gd name="adj" fmla="val 2285"/>
            </a:avLst>
          </a:prstGeom>
          <a:solidFill>
            <a:schemeClr val="bg1"/>
          </a:solid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flipH="1">
            <a:off x="1278890" y="1634805"/>
            <a:ext cx="1845945" cy="707886"/>
          </a:xfrm>
          <a:prstGeom prst="rect">
            <a:avLst/>
          </a:prstGeom>
          <a:noFill/>
          <a:ln w="9525">
            <a:noFill/>
            <a:miter/>
          </a:ln>
          <a:effectLst>
            <a:outerShdw sx="999" sy="999" algn="ctr" rotWithShape="0">
              <a:srgbClr val="000000"/>
            </a:outerShdw>
          </a:effectLst>
        </p:spPr>
        <p:txBody>
          <a:bodyPr wrap="square" anchor="t">
            <a:spAutoFit/>
          </a:bodyPr>
          <a:lstStyle/>
          <a:p>
            <a:pPr lvl="0">
              <a:defRPr/>
            </a:pPr>
            <a:r>
              <a:rPr lang="fr-FR"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sym typeface="Arial" panose="020B0604020202020204" pitchFamily="34" charset="0"/>
              </a:rPr>
              <a:t>iPhone en France</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6" name="文本框 22"/>
          <p:cNvSpPr txBox="1"/>
          <p:nvPr/>
        </p:nvSpPr>
        <p:spPr>
          <a:xfrm flipH="1">
            <a:off x="1278890" y="2313620"/>
            <a:ext cx="2551430" cy="1994649"/>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gn="just">
              <a:lnSpc>
                <a:spcPct val="120000"/>
              </a:lnSpc>
              <a:defRPr sz="1400">
                <a:solidFill>
                  <a:schemeClr val="bg1"/>
                </a:solidFill>
                <a:latin typeface="微软雅黑" panose="020B0503020204020204" charset="-122"/>
                <a:ea typeface="微软雅黑" panose="020B0503020204020204" charset="-122"/>
              </a:defRPr>
            </a:lvl1pPr>
          </a:lstStyle>
          <a:p>
            <a:pPr lvl="0">
              <a:lnSpc>
                <a:spcPct val="150000"/>
              </a:lnSpc>
              <a:defRPr/>
            </a:pPr>
            <a:r>
              <a:rPr lang="fr-FR"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iPhone </a:t>
            </a:r>
            <a:r>
              <a:rPr lang="en-US"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12</a:t>
            </a:r>
            <a:r>
              <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a:t>
            </a:r>
            <a:r>
              <a:rPr lang="fr-FR"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pour des raisons d’environnement, ne seront plus équipés en standard d’</a:t>
            </a:r>
            <a:r>
              <a:rPr lang="fr-FR" altLang="zh-CN" dirty="0" err="1">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aptateur</a:t>
            </a:r>
            <a:r>
              <a:rPr lang="fr-FR"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secteur et d'</a:t>
            </a:r>
            <a:r>
              <a:rPr lang="fr-FR" altLang="zh-CN" dirty="0" err="1">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EarPods</a:t>
            </a:r>
            <a:r>
              <a:rPr lang="fr-FR"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mais c'est une exception en France.</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7" name="公文包"/>
          <p:cNvSpPr>
            <a:spLocks noEditPoints="1"/>
          </p:cNvSpPr>
          <p:nvPr/>
        </p:nvSpPr>
        <p:spPr>
          <a:xfrm>
            <a:off x="3124835" y="1508440"/>
            <a:ext cx="525780" cy="596900"/>
          </a:xfrm>
          <a:custGeom>
            <a:avLst/>
            <a:gdLst/>
            <a:ahLst/>
            <a:cxnLst>
              <a:cxn ang="0">
                <a:pos x="313077" y="136444"/>
              </a:cxn>
              <a:cxn ang="0">
                <a:pos x="0" y="136444"/>
              </a:cxn>
              <a:cxn ang="0">
                <a:pos x="0" y="71470"/>
              </a:cxn>
              <a:cxn ang="0">
                <a:pos x="32612" y="45481"/>
              </a:cxn>
              <a:cxn ang="0">
                <a:pos x="91314" y="45481"/>
              </a:cxn>
              <a:cxn ang="0">
                <a:pos x="91314" y="12995"/>
              </a:cxn>
              <a:cxn ang="0">
                <a:pos x="110881" y="0"/>
              </a:cxn>
              <a:cxn ang="0">
                <a:pos x="208718" y="0"/>
              </a:cxn>
              <a:cxn ang="0">
                <a:pos x="228285" y="12995"/>
              </a:cxn>
              <a:cxn ang="0">
                <a:pos x="228285" y="45481"/>
              </a:cxn>
              <a:cxn ang="0">
                <a:pos x="286987" y="45481"/>
              </a:cxn>
              <a:cxn ang="0">
                <a:pos x="313077" y="71470"/>
              </a:cxn>
              <a:cxn ang="0">
                <a:pos x="313077" y="136444"/>
              </a:cxn>
              <a:cxn ang="0">
                <a:pos x="313077" y="240401"/>
              </a:cxn>
              <a:cxn ang="0">
                <a:pos x="286987" y="266390"/>
              </a:cxn>
              <a:cxn ang="0">
                <a:pos x="32612" y="266390"/>
              </a:cxn>
              <a:cxn ang="0">
                <a:pos x="0" y="240401"/>
              </a:cxn>
              <a:cxn ang="0">
                <a:pos x="0" y="155936"/>
              </a:cxn>
              <a:cxn ang="0">
                <a:pos x="117404" y="155936"/>
              </a:cxn>
              <a:cxn ang="0">
                <a:pos x="117404" y="181925"/>
              </a:cxn>
              <a:cxn ang="0">
                <a:pos x="130449" y="194920"/>
              </a:cxn>
              <a:cxn ang="0">
                <a:pos x="189151" y="194920"/>
              </a:cxn>
              <a:cxn ang="0">
                <a:pos x="195673" y="181925"/>
              </a:cxn>
              <a:cxn ang="0">
                <a:pos x="195673" y="155936"/>
              </a:cxn>
              <a:cxn ang="0">
                <a:pos x="313077" y="155936"/>
              </a:cxn>
              <a:cxn ang="0">
                <a:pos x="313077" y="240401"/>
              </a:cxn>
              <a:cxn ang="0">
                <a:pos x="202196" y="45481"/>
              </a:cxn>
              <a:cxn ang="0">
                <a:pos x="202196" y="19492"/>
              </a:cxn>
              <a:cxn ang="0">
                <a:pos x="110881" y="19492"/>
              </a:cxn>
              <a:cxn ang="0">
                <a:pos x="110881" y="45481"/>
              </a:cxn>
              <a:cxn ang="0">
                <a:pos x="202196" y="45481"/>
              </a:cxn>
              <a:cxn ang="0">
                <a:pos x="182628" y="175428"/>
              </a:cxn>
              <a:cxn ang="0">
                <a:pos x="136971" y="175428"/>
              </a:cxn>
              <a:cxn ang="0">
                <a:pos x="136971" y="155936"/>
              </a:cxn>
              <a:cxn ang="0">
                <a:pos x="182628" y="155936"/>
              </a:cxn>
              <a:cxn ang="0">
                <a:pos x="182628" y="175428"/>
              </a:cxn>
            </a:cxnLst>
            <a:rect l="0" t="0" r="0" b="0"/>
            <a:pathLst>
              <a:path w="48" h="41">
                <a:moveTo>
                  <a:pt x="48" y="21"/>
                </a:moveTo>
                <a:cubicBezTo>
                  <a:pt x="0" y="21"/>
                  <a:pt x="0" y="21"/>
                  <a:pt x="0" y="21"/>
                </a:cubicBezTo>
                <a:cubicBezTo>
                  <a:pt x="0" y="11"/>
                  <a:pt x="0" y="11"/>
                  <a:pt x="0" y="11"/>
                </a:cubicBezTo>
                <a:cubicBezTo>
                  <a:pt x="0" y="9"/>
                  <a:pt x="2" y="7"/>
                  <a:pt x="5" y="7"/>
                </a:cubicBezTo>
                <a:cubicBezTo>
                  <a:pt x="14" y="7"/>
                  <a:pt x="14" y="7"/>
                  <a:pt x="14" y="7"/>
                </a:cubicBezTo>
                <a:cubicBezTo>
                  <a:pt x="14" y="2"/>
                  <a:pt x="14" y="2"/>
                  <a:pt x="14" y="2"/>
                </a:cubicBezTo>
                <a:cubicBezTo>
                  <a:pt x="14" y="1"/>
                  <a:pt x="15" y="0"/>
                  <a:pt x="17" y="0"/>
                </a:cubicBezTo>
                <a:cubicBezTo>
                  <a:pt x="32" y="0"/>
                  <a:pt x="32" y="0"/>
                  <a:pt x="32" y="0"/>
                </a:cubicBezTo>
                <a:cubicBezTo>
                  <a:pt x="33" y="0"/>
                  <a:pt x="35" y="1"/>
                  <a:pt x="35" y="2"/>
                </a:cubicBezTo>
                <a:cubicBezTo>
                  <a:pt x="35" y="7"/>
                  <a:pt x="35" y="7"/>
                  <a:pt x="35" y="7"/>
                </a:cubicBezTo>
                <a:cubicBezTo>
                  <a:pt x="44" y="7"/>
                  <a:pt x="44" y="7"/>
                  <a:pt x="44" y="7"/>
                </a:cubicBezTo>
                <a:cubicBezTo>
                  <a:pt x="46" y="7"/>
                  <a:pt x="48" y="9"/>
                  <a:pt x="48" y="11"/>
                </a:cubicBezTo>
                <a:lnTo>
                  <a:pt x="48" y="21"/>
                </a:lnTo>
                <a:close/>
                <a:moveTo>
                  <a:pt x="48" y="37"/>
                </a:moveTo>
                <a:cubicBezTo>
                  <a:pt x="48" y="39"/>
                  <a:pt x="46" y="41"/>
                  <a:pt x="44" y="41"/>
                </a:cubicBezTo>
                <a:cubicBezTo>
                  <a:pt x="5" y="41"/>
                  <a:pt x="5" y="41"/>
                  <a:pt x="5" y="41"/>
                </a:cubicBezTo>
                <a:cubicBezTo>
                  <a:pt x="2" y="41"/>
                  <a:pt x="0" y="39"/>
                  <a:pt x="0" y="37"/>
                </a:cubicBezTo>
                <a:cubicBezTo>
                  <a:pt x="0" y="24"/>
                  <a:pt x="0" y="24"/>
                  <a:pt x="0" y="24"/>
                </a:cubicBezTo>
                <a:cubicBezTo>
                  <a:pt x="18" y="24"/>
                  <a:pt x="18" y="24"/>
                  <a:pt x="18" y="24"/>
                </a:cubicBezTo>
                <a:cubicBezTo>
                  <a:pt x="18" y="28"/>
                  <a:pt x="18" y="28"/>
                  <a:pt x="18" y="28"/>
                </a:cubicBezTo>
                <a:cubicBezTo>
                  <a:pt x="18" y="29"/>
                  <a:pt x="19" y="30"/>
                  <a:pt x="20" y="30"/>
                </a:cubicBezTo>
                <a:cubicBezTo>
                  <a:pt x="29" y="30"/>
                  <a:pt x="29" y="30"/>
                  <a:pt x="29" y="30"/>
                </a:cubicBezTo>
                <a:cubicBezTo>
                  <a:pt x="30" y="30"/>
                  <a:pt x="30" y="29"/>
                  <a:pt x="30" y="28"/>
                </a:cubicBezTo>
                <a:cubicBezTo>
                  <a:pt x="30" y="24"/>
                  <a:pt x="30" y="24"/>
                  <a:pt x="30" y="24"/>
                </a:cubicBezTo>
                <a:cubicBezTo>
                  <a:pt x="48" y="24"/>
                  <a:pt x="48" y="24"/>
                  <a:pt x="48" y="24"/>
                </a:cubicBezTo>
                <a:lnTo>
                  <a:pt x="48" y="37"/>
                </a:lnTo>
                <a:close/>
                <a:moveTo>
                  <a:pt x="31" y="7"/>
                </a:moveTo>
                <a:cubicBezTo>
                  <a:pt x="31" y="3"/>
                  <a:pt x="31" y="3"/>
                  <a:pt x="31" y="3"/>
                </a:cubicBezTo>
                <a:cubicBezTo>
                  <a:pt x="17" y="3"/>
                  <a:pt x="17" y="3"/>
                  <a:pt x="17" y="3"/>
                </a:cubicBezTo>
                <a:cubicBezTo>
                  <a:pt x="17" y="7"/>
                  <a:pt x="17" y="7"/>
                  <a:pt x="17" y="7"/>
                </a:cubicBezTo>
                <a:lnTo>
                  <a:pt x="31" y="7"/>
                </a:lnTo>
                <a:close/>
                <a:moveTo>
                  <a:pt x="28" y="27"/>
                </a:moveTo>
                <a:cubicBezTo>
                  <a:pt x="21" y="27"/>
                  <a:pt x="21" y="27"/>
                  <a:pt x="21" y="27"/>
                </a:cubicBezTo>
                <a:cubicBezTo>
                  <a:pt x="21" y="24"/>
                  <a:pt x="21" y="24"/>
                  <a:pt x="21" y="24"/>
                </a:cubicBezTo>
                <a:cubicBezTo>
                  <a:pt x="28" y="24"/>
                  <a:pt x="28" y="24"/>
                  <a:pt x="28" y="24"/>
                </a:cubicBezTo>
                <a:lnTo>
                  <a:pt x="28" y="27"/>
                </a:lnTo>
                <a:close/>
              </a:path>
            </a:pathLst>
          </a:custGeom>
          <a:solidFill>
            <a:srgbClr val="203A43"/>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8" name="任意多边形 8"/>
          <p:cNvSpPr/>
          <p:nvPr/>
        </p:nvSpPr>
        <p:spPr>
          <a:xfrm rot="1004026">
            <a:off x="4886265" y="962021"/>
            <a:ext cx="2379345" cy="1232535"/>
          </a:xfrm>
          <a:custGeom>
            <a:avLst/>
            <a:gdLst>
              <a:gd name="connsiteX0" fmla="*/ 0 w 3747"/>
              <a:gd name="connsiteY0" fmla="*/ 271 h 1941"/>
              <a:gd name="connsiteX1" fmla="*/ 271 w 3747"/>
              <a:gd name="connsiteY1" fmla="*/ 0 h 1941"/>
              <a:gd name="connsiteX2" fmla="*/ 3476 w 3747"/>
              <a:gd name="connsiteY2" fmla="*/ 0 h 1941"/>
              <a:gd name="connsiteX3" fmla="*/ 3747 w 3747"/>
              <a:gd name="connsiteY3" fmla="*/ 271 h 1941"/>
              <a:gd name="connsiteX4" fmla="*/ 8 w 3747"/>
              <a:gd name="connsiteY4" fmla="*/ 1941 h 1941"/>
              <a:gd name="connsiteX5" fmla="*/ 0 w 3747"/>
              <a:gd name="connsiteY5" fmla="*/ 271 h 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7" h="1941">
                <a:moveTo>
                  <a:pt x="0" y="271"/>
                </a:moveTo>
                <a:cubicBezTo>
                  <a:pt x="0" y="121"/>
                  <a:pt x="121" y="0"/>
                  <a:pt x="271" y="0"/>
                </a:cubicBezTo>
                <a:lnTo>
                  <a:pt x="3476" y="0"/>
                </a:lnTo>
                <a:cubicBezTo>
                  <a:pt x="3626" y="0"/>
                  <a:pt x="3747" y="121"/>
                  <a:pt x="3747" y="271"/>
                </a:cubicBezTo>
                <a:lnTo>
                  <a:pt x="8" y="1941"/>
                </a:lnTo>
                <a:lnTo>
                  <a:pt x="0" y="271"/>
                </a:lnTo>
                <a:close/>
              </a:path>
            </a:pathLst>
          </a:cu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9" name="圆角矩形 9"/>
          <p:cNvSpPr/>
          <p:nvPr/>
        </p:nvSpPr>
        <p:spPr>
          <a:xfrm>
            <a:off x="4680585" y="1258885"/>
            <a:ext cx="2914650" cy="4953534"/>
          </a:xfrm>
          <a:prstGeom prst="roundRect">
            <a:avLst>
              <a:gd name="adj" fmla="val 2285"/>
            </a:avLst>
          </a:prstGeom>
          <a:solidFill>
            <a:schemeClr val="bg1"/>
          </a:solid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flipH="1">
            <a:off x="4796635" y="1634805"/>
            <a:ext cx="2027911" cy="400110"/>
          </a:xfrm>
          <a:prstGeom prst="rect">
            <a:avLst/>
          </a:prstGeom>
          <a:noFill/>
          <a:ln w="9525">
            <a:noFill/>
            <a:miter/>
          </a:ln>
          <a:effectLst>
            <a:outerShdw sx="999" sy="999" algn="ctr" rotWithShape="0">
              <a:srgbClr val="000000"/>
            </a:outerShdw>
          </a:effectLst>
        </p:spPr>
        <p:txBody>
          <a:bodyPr wrap="square" anchor="t">
            <a:spAutoFit/>
          </a:bodyPr>
          <a:lstStyle/>
          <a:p>
            <a:pPr lvl="0">
              <a:defRPr/>
            </a:pPr>
            <a:r>
              <a:rPr kumimoji="0" lang="en-US" altLang="zh-CN" sz="20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OLED</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 </a:t>
            </a:r>
            <a:r>
              <a:rPr lang="fr-FR"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télévision</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 </a:t>
            </a:r>
          </a:p>
        </p:txBody>
      </p:sp>
      <p:sp>
        <p:nvSpPr>
          <p:cNvPr id="11" name="文本框 22"/>
          <p:cNvSpPr txBox="1"/>
          <p:nvPr/>
        </p:nvSpPr>
        <p:spPr>
          <a:xfrm flipH="1">
            <a:off x="4841240" y="2313620"/>
            <a:ext cx="2551430" cy="1671483"/>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gn="just">
              <a:lnSpc>
                <a:spcPct val="120000"/>
              </a:lnSpc>
              <a:defRPr sz="1400">
                <a:solidFill>
                  <a:schemeClr val="bg1"/>
                </a:solidFill>
                <a:latin typeface="微软雅黑" panose="020B0503020204020204" charset="-122"/>
                <a:ea typeface="微软雅黑" panose="020B0503020204020204" charset="-122"/>
              </a:defRPr>
            </a:lvl1pPr>
          </a:lstStyle>
          <a:p>
            <a:pPr lvl="0">
              <a:lnSpc>
                <a:spcPct val="150000"/>
              </a:lnSpc>
              <a:defRPr/>
            </a:pPr>
            <a:r>
              <a:rPr lang="fr-FR"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Poussé par le géant sud-coréen de la télévision LG Electronics, 10 millions de télévisions OLED ont été vendus dans le monde.</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2" name="任意多边形 23"/>
          <p:cNvSpPr/>
          <p:nvPr/>
        </p:nvSpPr>
        <p:spPr>
          <a:xfrm rot="1004026">
            <a:off x="8448615" y="962021"/>
            <a:ext cx="2379345" cy="1232535"/>
          </a:xfrm>
          <a:custGeom>
            <a:avLst/>
            <a:gdLst>
              <a:gd name="connsiteX0" fmla="*/ 0 w 3747"/>
              <a:gd name="connsiteY0" fmla="*/ 271 h 1941"/>
              <a:gd name="connsiteX1" fmla="*/ 271 w 3747"/>
              <a:gd name="connsiteY1" fmla="*/ 0 h 1941"/>
              <a:gd name="connsiteX2" fmla="*/ 3476 w 3747"/>
              <a:gd name="connsiteY2" fmla="*/ 0 h 1941"/>
              <a:gd name="connsiteX3" fmla="*/ 3747 w 3747"/>
              <a:gd name="connsiteY3" fmla="*/ 271 h 1941"/>
              <a:gd name="connsiteX4" fmla="*/ 8 w 3747"/>
              <a:gd name="connsiteY4" fmla="*/ 1941 h 1941"/>
              <a:gd name="connsiteX5" fmla="*/ 0 w 3747"/>
              <a:gd name="connsiteY5" fmla="*/ 271 h 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7" h="1941">
                <a:moveTo>
                  <a:pt x="0" y="271"/>
                </a:moveTo>
                <a:cubicBezTo>
                  <a:pt x="0" y="121"/>
                  <a:pt x="121" y="0"/>
                  <a:pt x="271" y="0"/>
                </a:cubicBezTo>
                <a:lnTo>
                  <a:pt x="3476" y="0"/>
                </a:lnTo>
                <a:cubicBezTo>
                  <a:pt x="3626" y="0"/>
                  <a:pt x="3747" y="121"/>
                  <a:pt x="3747" y="271"/>
                </a:cubicBezTo>
                <a:lnTo>
                  <a:pt x="8" y="1941"/>
                </a:lnTo>
                <a:lnTo>
                  <a:pt x="0" y="271"/>
                </a:lnTo>
                <a:close/>
              </a:path>
            </a:pathLst>
          </a:cu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3" name="圆角矩形 24"/>
          <p:cNvSpPr/>
          <p:nvPr/>
        </p:nvSpPr>
        <p:spPr>
          <a:xfrm>
            <a:off x="8242935" y="1258885"/>
            <a:ext cx="2914650" cy="4953532"/>
          </a:xfrm>
          <a:prstGeom prst="roundRect">
            <a:avLst>
              <a:gd name="adj" fmla="val 1936"/>
            </a:avLst>
          </a:prstGeom>
          <a:solidFill>
            <a:schemeClr val="bg1"/>
          </a:solid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4" name="文本框 13"/>
          <p:cNvSpPr txBox="1"/>
          <p:nvPr/>
        </p:nvSpPr>
        <p:spPr>
          <a:xfrm flipH="1">
            <a:off x="8403589" y="1634805"/>
            <a:ext cx="1920240" cy="400110"/>
          </a:xfrm>
          <a:prstGeom prst="rect">
            <a:avLst/>
          </a:prstGeom>
          <a:noFill/>
          <a:ln w="9525">
            <a:noFill/>
            <a:miter/>
          </a:ln>
          <a:effectLst>
            <a:outerShdw sx="999" sy="999" algn="ctr" rotWithShape="0">
              <a:srgbClr val="000000"/>
            </a:outerShdw>
          </a:effectLst>
        </p:spPr>
        <p:txBody>
          <a:bodyPr wrap="square" anchor="t">
            <a:spAutoFit/>
          </a:bodyPr>
          <a:lstStyle/>
          <a:p>
            <a:pPr lvl="0">
              <a:defRPr/>
            </a:pPr>
            <a:r>
              <a:rPr lang="fr-FR" altLang="zh-CN" sz="2000" dirty="0" err="1">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HomePod</a:t>
            </a:r>
            <a:r>
              <a:rPr lang="fr-FR"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mini</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5" name="文本框 22"/>
          <p:cNvSpPr txBox="1"/>
          <p:nvPr/>
        </p:nvSpPr>
        <p:spPr>
          <a:xfrm flipH="1">
            <a:off x="8403590" y="2313620"/>
            <a:ext cx="2551430" cy="2317814"/>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lvl="0" algn="just">
              <a:lnSpc>
                <a:spcPct val="120000"/>
              </a:lnSpc>
              <a:defRPr sz="1400">
                <a:solidFill>
                  <a:schemeClr val="bg1"/>
                </a:solidFill>
                <a:latin typeface="微软雅黑" panose="020B0503020204020204" charset="-122"/>
                <a:ea typeface="微软雅黑" panose="020B0503020204020204" charset="-122"/>
              </a:defRPr>
            </a:lvl1pPr>
          </a:lstStyle>
          <a:p>
            <a:pPr lvl="0">
              <a:lnSpc>
                <a:spcPct val="150000"/>
              </a:lnSpc>
              <a:defRPr/>
            </a:pPr>
            <a:r>
              <a:rPr lang="fr-FR" altLang="zh-CN" dirty="0" err="1">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HomePod</a:t>
            </a:r>
            <a:r>
              <a:rPr lang="fr-FR"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mini est lancé en tant que nouveau haut-parleur intelligent, avec l'assistant vocal intelligent </a:t>
            </a:r>
            <a:r>
              <a:rPr lang="fr-FR" altLang="zh-CN" dirty="0" err="1">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Siri</a:t>
            </a:r>
            <a:r>
              <a:rPr lang="fr-FR" altLang="zh-CN"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 prenant en charge la technologie UWB et au prix de 99 $</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6" name="茶杯"/>
          <p:cNvSpPr>
            <a:spLocks noEditPoints="1"/>
          </p:cNvSpPr>
          <p:nvPr/>
        </p:nvSpPr>
        <p:spPr>
          <a:xfrm>
            <a:off x="10323830" y="1578290"/>
            <a:ext cx="497205" cy="510540"/>
          </a:xfrm>
          <a:custGeom>
            <a:avLst/>
            <a:gdLst/>
            <a:ahLst/>
            <a:cxnLst>
              <a:cxn ang="0">
                <a:pos x="310725" y="196803"/>
              </a:cxn>
              <a:cxn ang="0">
                <a:pos x="265411" y="242724"/>
              </a:cxn>
              <a:cxn ang="0">
                <a:pos x="45314" y="242724"/>
              </a:cxn>
              <a:cxn ang="0">
                <a:pos x="0" y="196803"/>
              </a:cxn>
              <a:cxn ang="0">
                <a:pos x="310725" y="196803"/>
              </a:cxn>
              <a:cxn ang="0">
                <a:pos x="252464" y="131202"/>
              </a:cxn>
              <a:cxn ang="0">
                <a:pos x="239517" y="131202"/>
              </a:cxn>
              <a:cxn ang="0">
                <a:pos x="239517" y="137762"/>
              </a:cxn>
              <a:cxn ang="0">
                <a:pos x="200676" y="177123"/>
              </a:cxn>
              <a:cxn ang="0">
                <a:pos x="84155" y="177123"/>
              </a:cxn>
              <a:cxn ang="0">
                <a:pos x="45314" y="137762"/>
              </a:cxn>
              <a:cxn ang="0">
                <a:pos x="45314" y="6560"/>
              </a:cxn>
              <a:cxn ang="0">
                <a:pos x="51787" y="0"/>
              </a:cxn>
              <a:cxn ang="0">
                <a:pos x="252464" y="0"/>
              </a:cxn>
              <a:cxn ang="0">
                <a:pos x="317198" y="65601"/>
              </a:cxn>
              <a:cxn ang="0">
                <a:pos x="252464" y="131202"/>
              </a:cxn>
              <a:cxn ang="0">
                <a:pos x="252464" y="32801"/>
              </a:cxn>
              <a:cxn ang="0">
                <a:pos x="239517" y="32801"/>
              </a:cxn>
              <a:cxn ang="0">
                <a:pos x="239517" y="98402"/>
              </a:cxn>
              <a:cxn ang="0">
                <a:pos x="252464" y="98402"/>
              </a:cxn>
              <a:cxn ang="0">
                <a:pos x="284831" y="65601"/>
              </a:cxn>
              <a:cxn ang="0">
                <a:pos x="252464" y="32801"/>
              </a:cxn>
            </a:cxnLst>
            <a:rect l="0" t="0" r="0" b="0"/>
            <a:pathLst>
              <a:path w="49" h="37">
                <a:moveTo>
                  <a:pt x="48" y="30"/>
                </a:moveTo>
                <a:cubicBezTo>
                  <a:pt x="48" y="34"/>
                  <a:pt x="45" y="37"/>
                  <a:pt x="41" y="37"/>
                </a:cubicBezTo>
                <a:cubicBezTo>
                  <a:pt x="7" y="37"/>
                  <a:pt x="7" y="37"/>
                  <a:pt x="7" y="37"/>
                </a:cubicBezTo>
                <a:cubicBezTo>
                  <a:pt x="3" y="37"/>
                  <a:pt x="0" y="34"/>
                  <a:pt x="0" y="30"/>
                </a:cubicBezTo>
                <a:lnTo>
                  <a:pt x="48" y="30"/>
                </a:lnTo>
                <a:close/>
                <a:moveTo>
                  <a:pt x="39" y="20"/>
                </a:moveTo>
                <a:cubicBezTo>
                  <a:pt x="37" y="20"/>
                  <a:pt x="37" y="20"/>
                  <a:pt x="37" y="20"/>
                </a:cubicBezTo>
                <a:cubicBezTo>
                  <a:pt x="37" y="21"/>
                  <a:pt x="37" y="21"/>
                  <a:pt x="37" y="21"/>
                </a:cubicBezTo>
                <a:cubicBezTo>
                  <a:pt x="37" y="24"/>
                  <a:pt x="35" y="27"/>
                  <a:pt x="31" y="27"/>
                </a:cubicBezTo>
                <a:cubicBezTo>
                  <a:pt x="13" y="27"/>
                  <a:pt x="13" y="27"/>
                  <a:pt x="13" y="27"/>
                </a:cubicBezTo>
                <a:cubicBezTo>
                  <a:pt x="9" y="27"/>
                  <a:pt x="7" y="24"/>
                  <a:pt x="7" y="21"/>
                </a:cubicBezTo>
                <a:cubicBezTo>
                  <a:pt x="7" y="1"/>
                  <a:pt x="7" y="1"/>
                  <a:pt x="7" y="1"/>
                </a:cubicBezTo>
                <a:cubicBezTo>
                  <a:pt x="7" y="0"/>
                  <a:pt x="7" y="0"/>
                  <a:pt x="8" y="0"/>
                </a:cubicBezTo>
                <a:cubicBezTo>
                  <a:pt x="39" y="0"/>
                  <a:pt x="39" y="0"/>
                  <a:pt x="39" y="0"/>
                </a:cubicBezTo>
                <a:cubicBezTo>
                  <a:pt x="45" y="0"/>
                  <a:pt x="49" y="4"/>
                  <a:pt x="49" y="10"/>
                </a:cubicBezTo>
                <a:cubicBezTo>
                  <a:pt x="49" y="15"/>
                  <a:pt x="45" y="20"/>
                  <a:pt x="39" y="20"/>
                </a:cubicBezTo>
                <a:close/>
                <a:moveTo>
                  <a:pt x="39" y="5"/>
                </a:moveTo>
                <a:cubicBezTo>
                  <a:pt x="37" y="5"/>
                  <a:pt x="37" y="5"/>
                  <a:pt x="37" y="5"/>
                </a:cubicBezTo>
                <a:cubicBezTo>
                  <a:pt x="37" y="15"/>
                  <a:pt x="37" y="15"/>
                  <a:pt x="37" y="15"/>
                </a:cubicBezTo>
                <a:cubicBezTo>
                  <a:pt x="39" y="15"/>
                  <a:pt x="39" y="15"/>
                  <a:pt x="39" y="15"/>
                </a:cubicBezTo>
                <a:cubicBezTo>
                  <a:pt x="42" y="15"/>
                  <a:pt x="44" y="13"/>
                  <a:pt x="44" y="10"/>
                </a:cubicBezTo>
                <a:cubicBezTo>
                  <a:pt x="44" y="7"/>
                  <a:pt x="42" y="5"/>
                  <a:pt x="39" y="5"/>
                </a:cubicBezTo>
                <a:close/>
              </a:path>
            </a:pathLst>
          </a:custGeom>
          <a:solidFill>
            <a:srgbClr val="203A43"/>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7" name="锤子"/>
          <p:cNvSpPr/>
          <p:nvPr/>
        </p:nvSpPr>
        <p:spPr>
          <a:xfrm>
            <a:off x="6798695" y="1508440"/>
            <a:ext cx="586740" cy="650875"/>
          </a:xfrm>
          <a:custGeom>
            <a:avLst/>
            <a:gdLst/>
            <a:ahLst/>
            <a:cxnLst>
              <a:cxn ang="0">
                <a:pos x="302512" y="289067"/>
              </a:cxn>
              <a:cxn ang="0">
                <a:pos x="289067" y="309234"/>
              </a:cxn>
              <a:cxn ang="0">
                <a:pos x="268899" y="309234"/>
              </a:cxn>
              <a:cxn ang="0">
                <a:pos x="255454" y="309234"/>
              </a:cxn>
              <a:cxn ang="0">
                <a:pos x="188229" y="242009"/>
              </a:cxn>
              <a:cxn ang="0">
                <a:pos x="181507" y="221842"/>
              </a:cxn>
              <a:cxn ang="0">
                <a:pos x="188229" y="208397"/>
              </a:cxn>
              <a:cxn ang="0">
                <a:pos x="141172" y="161339"/>
              </a:cxn>
              <a:cxn ang="0">
                <a:pos x="121005" y="181507"/>
              </a:cxn>
              <a:cxn ang="0">
                <a:pos x="114282" y="188229"/>
              </a:cxn>
              <a:cxn ang="0">
                <a:pos x="107560" y="181507"/>
              </a:cxn>
              <a:cxn ang="0">
                <a:pos x="121005" y="201674"/>
              </a:cxn>
              <a:cxn ang="0">
                <a:pos x="114282" y="215119"/>
              </a:cxn>
              <a:cxn ang="0">
                <a:pos x="94115" y="228564"/>
              </a:cxn>
              <a:cxn ang="0">
                <a:pos x="80670" y="221842"/>
              </a:cxn>
              <a:cxn ang="0">
                <a:pos x="6722" y="147895"/>
              </a:cxn>
              <a:cxn ang="0">
                <a:pos x="0" y="134450"/>
              </a:cxn>
              <a:cxn ang="0">
                <a:pos x="13445" y="114282"/>
              </a:cxn>
              <a:cxn ang="0">
                <a:pos x="26890" y="107560"/>
              </a:cxn>
              <a:cxn ang="0">
                <a:pos x="47057" y="121005"/>
              </a:cxn>
              <a:cxn ang="0">
                <a:pos x="40335" y="114282"/>
              </a:cxn>
              <a:cxn ang="0">
                <a:pos x="47057" y="107560"/>
              </a:cxn>
              <a:cxn ang="0">
                <a:pos x="107560" y="47057"/>
              </a:cxn>
              <a:cxn ang="0">
                <a:pos x="114282" y="40335"/>
              </a:cxn>
              <a:cxn ang="0">
                <a:pos x="121005" y="47057"/>
              </a:cxn>
              <a:cxn ang="0">
                <a:pos x="107560" y="26890"/>
              </a:cxn>
              <a:cxn ang="0">
                <a:pos x="114282" y="13445"/>
              </a:cxn>
              <a:cxn ang="0">
                <a:pos x="134450" y="0"/>
              </a:cxn>
              <a:cxn ang="0">
                <a:pos x="147895" y="6722"/>
              </a:cxn>
              <a:cxn ang="0">
                <a:pos x="221842" y="80670"/>
              </a:cxn>
              <a:cxn ang="0">
                <a:pos x="228564" y="94115"/>
              </a:cxn>
              <a:cxn ang="0">
                <a:pos x="215119" y="114282"/>
              </a:cxn>
              <a:cxn ang="0">
                <a:pos x="201674" y="121005"/>
              </a:cxn>
              <a:cxn ang="0">
                <a:pos x="181507" y="107560"/>
              </a:cxn>
              <a:cxn ang="0">
                <a:pos x="188229" y="114282"/>
              </a:cxn>
              <a:cxn ang="0">
                <a:pos x="181507" y="121005"/>
              </a:cxn>
              <a:cxn ang="0">
                <a:pos x="161339" y="141172"/>
              </a:cxn>
              <a:cxn ang="0">
                <a:pos x="208397" y="188229"/>
              </a:cxn>
              <a:cxn ang="0">
                <a:pos x="221842" y="181507"/>
              </a:cxn>
              <a:cxn ang="0">
                <a:pos x="242009" y="188229"/>
              </a:cxn>
              <a:cxn ang="0">
                <a:pos x="302512" y="255454"/>
              </a:cxn>
              <a:cxn ang="0">
                <a:pos x="309234" y="268899"/>
              </a:cxn>
              <a:cxn ang="0">
                <a:pos x="302512" y="289067"/>
              </a:cxn>
            </a:cxnLst>
            <a:rect l="0" t="0" r="0" b="0"/>
            <a:pathLst>
              <a:path w="46" h="46">
                <a:moveTo>
                  <a:pt x="45" y="43"/>
                </a:moveTo>
                <a:cubicBezTo>
                  <a:pt x="43" y="46"/>
                  <a:pt x="43" y="46"/>
                  <a:pt x="43" y="46"/>
                </a:cubicBezTo>
                <a:cubicBezTo>
                  <a:pt x="42" y="46"/>
                  <a:pt x="41" y="46"/>
                  <a:pt x="40" y="46"/>
                </a:cubicBezTo>
                <a:cubicBezTo>
                  <a:pt x="39" y="46"/>
                  <a:pt x="38" y="46"/>
                  <a:pt x="38" y="46"/>
                </a:cubicBezTo>
                <a:cubicBezTo>
                  <a:pt x="28" y="36"/>
                  <a:pt x="28" y="36"/>
                  <a:pt x="28" y="36"/>
                </a:cubicBezTo>
                <a:cubicBezTo>
                  <a:pt x="27" y="35"/>
                  <a:pt x="27" y="34"/>
                  <a:pt x="27" y="33"/>
                </a:cubicBezTo>
                <a:cubicBezTo>
                  <a:pt x="27" y="32"/>
                  <a:pt x="27" y="31"/>
                  <a:pt x="28" y="31"/>
                </a:cubicBezTo>
                <a:cubicBezTo>
                  <a:pt x="21" y="24"/>
                  <a:pt x="21" y="24"/>
                  <a:pt x="21" y="24"/>
                </a:cubicBezTo>
                <a:cubicBezTo>
                  <a:pt x="18" y="27"/>
                  <a:pt x="18" y="27"/>
                  <a:pt x="18" y="27"/>
                </a:cubicBezTo>
                <a:cubicBezTo>
                  <a:pt x="18" y="28"/>
                  <a:pt x="17" y="28"/>
                  <a:pt x="17" y="28"/>
                </a:cubicBezTo>
                <a:cubicBezTo>
                  <a:pt x="17" y="28"/>
                  <a:pt x="16" y="28"/>
                  <a:pt x="16" y="27"/>
                </a:cubicBezTo>
                <a:cubicBezTo>
                  <a:pt x="17" y="28"/>
                  <a:pt x="18" y="29"/>
                  <a:pt x="18" y="30"/>
                </a:cubicBezTo>
                <a:cubicBezTo>
                  <a:pt x="18" y="31"/>
                  <a:pt x="17" y="31"/>
                  <a:pt x="17" y="32"/>
                </a:cubicBezTo>
                <a:cubicBezTo>
                  <a:pt x="16" y="33"/>
                  <a:pt x="15" y="34"/>
                  <a:pt x="14" y="34"/>
                </a:cubicBezTo>
                <a:cubicBezTo>
                  <a:pt x="13" y="34"/>
                  <a:pt x="12" y="34"/>
                  <a:pt x="12" y="33"/>
                </a:cubicBezTo>
                <a:cubicBezTo>
                  <a:pt x="1" y="22"/>
                  <a:pt x="1" y="22"/>
                  <a:pt x="1" y="22"/>
                </a:cubicBezTo>
                <a:cubicBezTo>
                  <a:pt x="0" y="22"/>
                  <a:pt x="0" y="21"/>
                  <a:pt x="0" y="20"/>
                </a:cubicBezTo>
                <a:cubicBezTo>
                  <a:pt x="0" y="19"/>
                  <a:pt x="1" y="18"/>
                  <a:pt x="2" y="17"/>
                </a:cubicBezTo>
                <a:cubicBezTo>
                  <a:pt x="3" y="17"/>
                  <a:pt x="3" y="16"/>
                  <a:pt x="4" y="16"/>
                </a:cubicBezTo>
                <a:cubicBezTo>
                  <a:pt x="5" y="16"/>
                  <a:pt x="6" y="17"/>
                  <a:pt x="7" y="18"/>
                </a:cubicBezTo>
                <a:cubicBezTo>
                  <a:pt x="6" y="18"/>
                  <a:pt x="6" y="17"/>
                  <a:pt x="6" y="17"/>
                </a:cubicBezTo>
                <a:cubicBezTo>
                  <a:pt x="6" y="17"/>
                  <a:pt x="6" y="16"/>
                  <a:pt x="7" y="16"/>
                </a:cubicBezTo>
                <a:cubicBezTo>
                  <a:pt x="16" y="7"/>
                  <a:pt x="16" y="7"/>
                  <a:pt x="16" y="7"/>
                </a:cubicBezTo>
                <a:cubicBezTo>
                  <a:pt x="16" y="7"/>
                  <a:pt x="17" y="6"/>
                  <a:pt x="17" y="6"/>
                </a:cubicBezTo>
                <a:cubicBezTo>
                  <a:pt x="17" y="6"/>
                  <a:pt x="18" y="7"/>
                  <a:pt x="18" y="7"/>
                </a:cubicBezTo>
                <a:cubicBezTo>
                  <a:pt x="17" y="6"/>
                  <a:pt x="16" y="5"/>
                  <a:pt x="16" y="4"/>
                </a:cubicBezTo>
                <a:cubicBezTo>
                  <a:pt x="16" y="3"/>
                  <a:pt x="17" y="3"/>
                  <a:pt x="17" y="2"/>
                </a:cubicBezTo>
                <a:cubicBezTo>
                  <a:pt x="18" y="1"/>
                  <a:pt x="19" y="0"/>
                  <a:pt x="20" y="0"/>
                </a:cubicBezTo>
                <a:cubicBezTo>
                  <a:pt x="21" y="0"/>
                  <a:pt x="22" y="0"/>
                  <a:pt x="22" y="1"/>
                </a:cubicBezTo>
                <a:cubicBezTo>
                  <a:pt x="33" y="12"/>
                  <a:pt x="33" y="12"/>
                  <a:pt x="33" y="12"/>
                </a:cubicBezTo>
                <a:cubicBezTo>
                  <a:pt x="34" y="12"/>
                  <a:pt x="34" y="13"/>
                  <a:pt x="34" y="14"/>
                </a:cubicBezTo>
                <a:cubicBezTo>
                  <a:pt x="34" y="15"/>
                  <a:pt x="33" y="16"/>
                  <a:pt x="32" y="17"/>
                </a:cubicBezTo>
                <a:cubicBezTo>
                  <a:pt x="31" y="17"/>
                  <a:pt x="31" y="18"/>
                  <a:pt x="30" y="18"/>
                </a:cubicBezTo>
                <a:cubicBezTo>
                  <a:pt x="29" y="18"/>
                  <a:pt x="28" y="17"/>
                  <a:pt x="27" y="16"/>
                </a:cubicBezTo>
                <a:cubicBezTo>
                  <a:pt x="27" y="16"/>
                  <a:pt x="28" y="17"/>
                  <a:pt x="28" y="17"/>
                </a:cubicBezTo>
                <a:cubicBezTo>
                  <a:pt x="28" y="17"/>
                  <a:pt x="27" y="18"/>
                  <a:pt x="27" y="18"/>
                </a:cubicBezTo>
                <a:cubicBezTo>
                  <a:pt x="24" y="21"/>
                  <a:pt x="24" y="21"/>
                  <a:pt x="24" y="21"/>
                </a:cubicBezTo>
                <a:cubicBezTo>
                  <a:pt x="31" y="28"/>
                  <a:pt x="31" y="28"/>
                  <a:pt x="31" y="28"/>
                </a:cubicBezTo>
                <a:cubicBezTo>
                  <a:pt x="31" y="27"/>
                  <a:pt x="32" y="27"/>
                  <a:pt x="33" y="27"/>
                </a:cubicBezTo>
                <a:cubicBezTo>
                  <a:pt x="34" y="27"/>
                  <a:pt x="35" y="27"/>
                  <a:pt x="36" y="28"/>
                </a:cubicBezTo>
                <a:cubicBezTo>
                  <a:pt x="45" y="38"/>
                  <a:pt x="45" y="38"/>
                  <a:pt x="45" y="38"/>
                </a:cubicBezTo>
                <a:cubicBezTo>
                  <a:pt x="46" y="38"/>
                  <a:pt x="46" y="39"/>
                  <a:pt x="46" y="40"/>
                </a:cubicBezTo>
                <a:cubicBezTo>
                  <a:pt x="46" y="41"/>
                  <a:pt x="46" y="42"/>
                  <a:pt x="45" y="43"/>
                </a:cubicBezTo>
                <a:close/>
              </a:path>
            </a:pathLst>
          </a:custGeom>
          <a:solidFill>
            <a:srgbClr val="203A43"/>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8" name="文本框 17">
            <a:extLst>
              <a:ext uri="{FF2B5EF4-FFF2-40B4-BE49-F238E27FC236}">
                <a16:creationId xmlns:a16="http://schemas.microsoft.com/office/drawing/2014/main" id="{7FB8613E-3686-9643-842C-519E39862621}"/>
              </a:ext>
            </a:extLst>
          </p:cNvPr>
          <p:cNvSpPr txBox="1"/>
          <p:nvPr/>
        </p:nvSpPr>
        <p:spPr>
          <a:xfrm>
            <a:off x="2109761" y="6530395"/>
            <a:ext cx="8113118" cy="369332"/>
          </a:xfrm>
          <a:prstGeom prst="rect">
            <a:avLst/>
          </a:prstGeom>
          <a:noFill/>
        </p:spPr>
        <p:txBody>
          <a:bodyPr wrap="none" rtlCol="0">
            <a:spAutoFit/>
          </a:bodyPr>
          <a:lstStyle/>
          <a:p>
            <a:r>
              <a:rPr kumimoji="1" lang="en-US" altLang="zh-CN" dirty="0" err="1"/>
              <a:t>Source:https</a:t>
            </a:r>
            <a:r>
              <a:rPr kumimoji="1" lang="en-US" altLang="zh-CN" dirty="0"/>
              <a:t>://</a:t>
            </a:r>
            <a:r>
              <a:rPr kumimoji="1" lang="en-US" altLang="zh-CN" dirty="0" err="1"/>
              <a:t>finance.sina.com.cn</a:t>
            </a:r>
            <a:r>
              <a:rPr kumimoji="1" lang="en-US" altLang="zh-CN" dirty="0"/>
              <a:t>/tech/2020-10-14/doc-iiznezxr5826496.shtml</a:t>
            </a:r>
            <a:endParaRPr kumimoji="1" lang="zh-CN" altLang="en-US" dirty="0"/>
          </a:p>
        </p:txBody>
      </p:sp>
      <p:pic>
        <p:nvPicPr>
          <p:cNvPr id="19" name="图片 18">
            <a:extLst>
              <a:ext uri="{FF2B5EF4-FFF2-40B4-BE49-F238E27FC236}">
                <a16:creationId xmlns:a16="http://schemas.microsoft.com/office/drawing/2014/main" id="{C0F7C7B4-8B93-EF4E-97BA-94A5E88CF4DF}"/>
              </a:ext>
            </a:extLst>
          </p:cNvPr>
          <p:cNvPicPr>
            <a:picLocks noChangeAspect="1"/>
          </p:cNvPicPr>
          <p:nvPr/>
        </p:nvPicPr>
        <p:blipFill>
          <a:blip r:embed="rId3"/>
          <a:stretch>
            <a:fillRect/>
          </a:stretch>
        </p:blipFill>
        <p:spPr>
          <a:xfrm>
            <a:off x="4830701" y="4579042"/>
            <a:ext cx="2551431" cy="1417462"/>
          </a:xfrm>
          <a:prstGeom prst="rect">
            <a:avLst/>
          </a:prstGeom>
        </p:spPr>
      </p:pic>
      <p:pic>
        <p:nvPicPr>
          <p:cNvPr id="20" name="图片 19">
            <a:extLst>
              <a:ext uri="{FF2B5EF4-FFF2-40B4-BE49-F238E27FC236}">
                <a16:creationId xmlns:a16="http://schemas.microsoft.com/office/drawing/2014/main" id="{DD55C71A-614E-CA43-927C-D91CF55F489E}"/>
              </a:ext>
            </a:extLst>
          </p:cNvPr>
          <p:cNvPicPr>
            <a:picLocks noChangeAspect="1"/>
          </p:cNvPicPr>
          <p:nvPr/>
        </p:nvPicPr>
        <p:blipFill>
          <a:blip r:embed="rId4"/>
          <a:stretch>
            <a:fillRect/>
          </a:stretch>
        </p:blipFill>
        <p:spPr>
          <a:xfrm>
            <a:off x="1151093" y="4453145"/>
            <a:ext cx="2848934" cy="1614396"/>
          </a:xfrm>
          <a:prstGeom prst="rect">
            <a:avLst/>
          </a:prstGeom>
        </p:spPr>
      </p:pic>
      <p:pic>
        <p:nvPicPr>
          <p:cNvPr id="22" name="图片 21">
            <a:extLst>
              <a:ext uri="{FF2B5EF4-FFF2-40B4-BE49-F238E27FC236}">
                <a16:creationId xmlns:a16="http://schemas.microsoft.com/office/drawing/2014/main" id="{763885FA-E91C-4C4C-BB67-064ECC0849B1}"/>
              </a:ext>
            </a:extLst>
          </p:cNvPr>
          <p:cNvPicPr>
            <a:picLocks noChangeAspect="1"/>
          </p:cNvPicPr>
          <p:nvPr/>
        </p:nvPicPr>
        <p:blipFill>
          <a:blip r:embed="rId5"/>
          <a:stretch>
            <a:fillRect/>
          </a:stretch>
        </p:blipFill>
        <p:spPr>
          <a:xfrm>
            <a:off x="8550083" y="4686020"/>
            <a:ext cx="2258444" cy="1336246"/>
          </a:xfrm>
          <a:prstGeom prst="rect">
            <a:avLst/>
          </a:prstGeom>
        </p:spPr>
      </p:pic>
    </p:spTree>
    <p:extLst>
      <p:ext uri="{BB962C8B-B14F-4D97-AF65-F5344CB8AC3E}">
        <p14:creationId xmlns:p14="http://schemas.microsoft.com/office/powerpoint/2010/main" val="2522312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raduation-hat-front-view_27483"/>
          <p:cNvSpPr>
            <a:spLocks noChangeAspect="1"/>
          </p:cNvSpPr>
          <p:nvPr/>
        </p:nvSpPr>
        <p:spPr bwMode="auto">
          <a:xfrm>
            <a:off x="5293293" y="1525479"/>
            <a:ext cx="1605412" cy="101443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noFill/>
          <a:ln w="25400">
            <a:solidFill>
              <a:srgbClr val="203A43"/>
            </a:solidFill>
          </a:ln>
        </p:spPr>
      </p:sp>
      <p:sp>
        <p:nvSpPr>
          <p:cNvPr id="16" name="矩形 15"/>
          <p:cNvSpPr/>
          <p:nvPr/>
        </p:nvSpPr>
        <p:spPr>
          <a:xfrm>
            <a:off x="3106664" y="3310369"/>
            <a:ext cx="5979943" cy="706755"/>
          </a:xfrm>
          <a:prstGeom prst="rect">
            <a:avLst/>
          </a:prstGeom>
        </p:spPr>
        <p:txBody>
          <a:bodyPr wrap="square" lIns="0" rIns="0">
            <a:spAutoFit/>
          </a:bodyPr>
          <a:lstStyle/>
          <a:p>
            <a:pPr algn="dist"/>
            <a:r>
              <a:rPr lang="en-US" altLang="zh-CN" sz="4000" dirty="0">
                <a:solidFill>
                  <a:srgbClr val="203A43"/>
                </a:solidFill>
                <a:latin typeface="微软雅黑 Light" panose="020B0502040204020203" pitchFamily="34" charset="-122"/>
                <a:ea typeface="微软雅黑 Light" panose="020B0502040204020203" pitchFamily="34" charset="-122"/>
              </a:rPr>
              <a:t>Merci de votre attention</a:t>
            </a:r>
          </a:p>
        </p:txBody>
      </p:sp>
      <p:grpSp>
        <p:nvGrpSpPr>
          <p:cNvPr id="24" name="组合 23"/>
          <p:cNvGrpSpPr/>
          <p:nvPr/>
        </p:nvGrpSpPr>
        <p:grpSpPr>
          <a:xfrm>
            <a:off x="2410308" y="3174760"/>
            <a:ext cx="7371385" cy="1080000"/>
            <a:chOff x="-4304808" y="1480458"/>
            <a:chExt cx="7371385" cy="1260000"/>
          </a:xfrm>
          <a:solidFill>
            <a:srgbClr val="203A43"/>
          </a:solidFill>
        </p:grpSpPr>
        <p:grpSp>
          <p:nvGrpSpPr>
            <p:cNvPr id="25" name="组合 24"/>
            <p:cNvGrpSpPr/>
            <p:nvPr/>
          </p:nvGrpSpPr>
          <p:grpSpPr>
            <a:xfrm>
              <a:off x="2780064" y="1480458"/>
              <a:ext cx="286513" cy="1260000"/>
              <a:chOff x="8841919" y="1553029"/>
              <a:chExt cx="286513" cy="1200329"/>
            </a:xfrm>
            <a:grpFill/>
          </p:grpSpPr>
          <p:sp>
            <p:nvSpPr>
              <p:cNvPr id="29" name="矩形 28"/>
              <p:cNvSpPr/>
              <p:nvPr/>
            </p:nvSpPr>
            <p:spPr>
              <a:xfrm>
                <a:off x="8841919" y="1553029"/>
                <a:ext cx="90000" cy="12003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10432" y="1553029"/>
                <a:ext cx="18000" cy="12003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4304808" y="1480458"/>
              <a:ext cx="286513" cy="1260000"/>
              <a:chOff x="4677646" y="1553029"/>
              <a:chExt cx="286513" cy="1200329"/>
            </a:xfrm>
            <a:grpFill/>
          </p:grpSpPr>
          <p:sp>
            <p:nvSpPr>
              <p:cNvPr id="27" name="矩形 26"/>
              <p:cNvSpPr/>
              <p:nvPr/>
            </p:nvSpPr>
            <p:spPr>
              <a:xfrm>
                <a:off x="4677646" y="1553029"/>
                <a:ext cx="90000" cy="12003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946159" y="1553029"/>
                <a:ext cx="18000" cy="12003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522095" y="2726055"/>
            <a:ext cx="4275455" cy="1445260"/>
          </a:xfrm>
          <a:prstGeom prst="rect">
            <a:avLst/>
          </a:prstGeom>
          <a:noFill/>
        </p:spPr>
        <p:txBody>
          <a:bodyPr wrap="square" rtlCol="0">
            <a:spAutoFit/>
          </a:bodyPr>
          <a:lstStyle/>
          <a:p>
            <a:r>
              <a:rPr lang="en-US" altLang="zh-CN" sz="8800">
                <a:solidFill>
                  <a:srgbClr val="203A43"/>
                </a:solidFill>
                <a:latin typeface="微软雅黑 Light" panose="020B0502040204020203" pitchFamily="34" charset="-122"/>
                <a:ea typeface="微软雅黑 Light" panose="020B0502040204020203" pitchFamily="34" charset="-122"/>
              </a:rPr>
              <a:t>PART 1</a:t>
            </a:r>
            <a:endParaRPr lang="zh-CN" altLang="en-US" sz="8800">
              <a:solidFill>
                <a:srgbClr val="203A43"/>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6113780" y="2988945"/>
            <a:ext cx="4650740" cy="645160"/>
          </a:xfrm>
          <a:prstGeom prst="rect">
            <a:avLst/>
          </a:prstGeom>
          <a:noFill/>
        </p:spPr>
        <p:txBody>
          <a:bodyPr wrap="square" rtlCol="0">
            <a:spAutoFit/>
          </a:bodyPr>
          <a:lstStyle/>
          <a:p>
            <a:pPr algn="dist"/>
            <a:r>
              <a:rPr lang="en-US" altLang="zh-CN" sz="3600" b="1" noProof="0" dirty="0" err="1">
                <a:ln>
                  <a:noFill/>
                </a:ln>
                <a:solidFill>
                  <a:srgbClr val="203A43"/>
                </a:solidFill>
                <a:uLnTx/>
                <a:uFillTx/>
                <a:latin typeface="微软雅黑 Light" panose="020B0502040204020203" pitchFamily="34" charset="-122"/>
                <a:ea typeface="微软雅黑 Light" panose="020B0502040204020203" pitchFamily="34" charset="-122"/>
                <a:sym typeface="+mn-ea"/>
              </a:rPr>
              <a:t>Veilles</a:t>
            </a:r>
            <a:r>
              <a:rPr lang="en-US"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 </a:t>
            </a:r>
            <a:r>
              <a:rPr lang="fr-CA"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économiques</a:t>
            </a:r>
            <a:endParaRPr lang="en-US" altLang="zh-CN" sz="3600" b="1" dirty="0">
              <a:solidFill>
                <a:srgbClr val="203A43"/>
              </a:solidFill>
              <a:latin typeface="微软雅黑 Light" panose="020B0502040204020203" pitchFamily="34" charset="-122"/>
              <a:ea typeface="微软雅黑 Light" panose="020B0502040204020203" pitchFamily="34" charset="-122"/>
            </a:endParaRPr>
          </a:p>
        </p:txBody>
      </p:sp>
      <p:cxnSp>
        <p:nvCxnSpPr>
          <p:cNvPr id="25" name="直接连接符 24"/>
          <p:cNvCxnSpPr/>
          <p:nvPr/>
        </p:nvCxnSpPr>
        <p:spPr>
          <a:xfrm>
            <a:off x="5797471" y="2747320"/>
            <a:ext cx="0" cy="1404000"/>
          </a:xfrm>
          <a:prstGeom prst="line">
            <a:avLst/>
          </a:prstGeom>
          <a:ln>
            <a:solidFill>
              <a:srgbClr val="203A43"/>
            </a:solidFill>
            <a:prstDash val="solid"/>
          </a:ln>
        </p:spPr>
        <p:style>
          <a:lnRef idx="1">
            <a:schemeClr val="accent1"/>
          </a:lnRef>
          <a:fillRef idx="0">
            <a:schemeClr val="accent1"/>
          </a:fillRef>
          <a:effectRef idx="0">
            <a:schemeClr val="accent1"/>
          </a:effectRef>
          <a:fontRef idx="minor">
            <a:schemeClr val="tx1"/>
          </a:fontRef>
        </p:style>
      </p:cxnSp>
      <p:sp>
        <p:nvSpPr>
          <p:cNvPr id="2" name="graduation-hat-front-view_27483"/>
          <p:cNvSpPr>
            <a:spLocks noChangeAspect="1"/>
          </p:cNvSpPr>
          <p:nvPr/>
        </p:nvSpPr>
        <p:spPr bwMode="auto">
          <a:xfrm>
            <a:off x="4994843" y="1364814"/>
            <a:ext cx="1605412" cy="101443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noFill/>
          <a:ln w="25400">
            <a:solidFill>
              <a:srgbClr val="203A43"/>
            </a:solidFill>
          </a:ln>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蚂蚁金服"/>
          <p:cNvPicPr>
            <a:picLocks noChangeAspect="1"/>
          </p:cNvPicPr>
          <p:nvPr/>
        </p:nvPicPr>
        <p:blipFill>
          <a:blip r:embed="rId2"/>
          <a:stretch>
            <a:fillRect/>
          </a:stretch>
        </p:blipFill>
        <p:spPr>
          <a:xfrm>
            <a:off x="546100" y="1085850"/>
            <a:ext cx="4721225" cy="2656205"/>
          </a:xfrm>
          <a:prstGeom prst="rect">
            <a:avLst/>
          </a:prstGeom>
        </p:spPr>
      </p:pic>
      <p:sp>
        <p:nvSpPr>
          <p:cNvPr id="23" name="文本框 22"/>
          <p:cNvSpPr txBox="1"/>
          <p:nvPr/>
        </p:nvSpPr>
        <p:spPr>
          <a:xfrm>
            <a:off x="829945" y="4398645"/>
            <a:ext cx="4607560" cy="1383665"/>
          </a:xfrm>
          <a:prstGeom prst="rect">
            <a:avLst/>
          </a:prstGeom>
          <a:noFill/>
        </p:spPr>
        <p:txBody>
          <a:bodyPr wrap="square" rtlCol="0">
            <a:spAutoFit/>
          </a:bodyPr>
          <a:lstStyle/>
          <a:p>
            <a:r>
              <a:rPr lang="zh-CN" altLang="en-US" sz="2800" dirty="0">
                <a:ln w="22225">
                  <a:solidFill>
                    <a:schemeClr val="accent2"/>
                  </a:solidFill>
                  <a:prstDash val="solid"/>
                </a:ln>
                <a:solidFill>
                  <a:schemeClr val="accent2">
                    <a:lumMod val="40000"/>
                    <a:lumOff val="60000"/>
                  </a:schemeClr>
                </a:solidFill>
                <a:effectLst/>
              </a:rPr>
              <a:t>Ant Group, la société mère d'Alipay, suspend son introduction en bourse</a:t>
            </a:r>
          </a:p>
        </p:txBody>
      </p:sp>
      <p:sp>
        <p:nvSpPr>
          <p:cNvPr id="24" name="文本框 23"/>
          <p:cNvSpPr txBox="1"/>
          <p:nvPr/>
        </p:nvSpPr>
        <p:spPr>
          <a:xfrm>
            <a:off x="6485890" y="810895"/>
            <a:ext cx="4836795" cy="6790690"/>
          </a:xfrm>
          <a:prstGeom prst="rect">
            <a:avLst/>
          </a:prstGeom>
          <a:noFill/>
        </p:spPr>
        <p:txBody>
          <a:bodyPr wrap="square" rtlCol="0">
            <a:spAutoFit/>
          </a:bodyPr>
          <a:lstStyle/>
          <a:p>
            <a:pPr fontAlgn="auto">
              <a:lnSpc>
                <a:spcPts val="2960"/>
              </a:lnSpc>
            </a:pPr>
            <a:r>
              <a:rPr lang="zh-CN" altLang="en-US" b="1"/>
              <a:t>Il est rapporté que les régulateurs chinois des valeurs mobilières enquêtent pour savoir si la cotation d'Ant Group implique des conflits d'intérêts potentiels, et ont donc reporté ce qui aurait pu être le plus grand plan d'inscription au monde.</a:t>
            </a:r>
          </a:p>
          <a:p>
            <a:pPr fontAlgn="auto">
              <a:lnSpc>
                <a:spcPts val="2960"/>
              </a:lnSpc>
            </a:pPr>
            <a:endParaRPr lang="zh-CN" altLang="en-US" b="1"/>
          </a:p>
          <a:p>
            <a:pPr fontAlgn="auto">
              <a:lnSpc>
                <a:spcPts val="2960"/>
              </a:lnSpc>
            </a:pPr>
            <a:endParaRPr lang="zh-CN" altLang="en-US" b="1"/>
          </a:p>
          <a:p>
            <a:pPr fontAlgn="auto">
              <a:lnSpc>
                <a:spcPts val="2960"/>
              </a:lnSpc>
            </a:pPr>
            <a:r>
              <a:rPr lang="zh-CN" altLang="en-US" b="1"/>
              <a:t>Un porte-parole d'Ant Group a répondu que: le processus d'inscription d'Ant progresse à Hong Kong et à Shanghai de manière ordonnée. "Nous n'avons pas de calendrier prédéfini, et toute hypothèse sur le calendrier n'a aucune base factuelle."</a:t>
            </a:r>
            <a:endParaRPr lang="zh-CN" altLang="en-US"/>
          </a:p>
          <a:p>
            <a:endParaRPr lang="zh-CN" altLang="en-US"/>
          </a:p>
          <a:p>
            <a:endParaRPr lang="zh-CN" altLang="en-US"/>
          </a:p>
          <a:p>
            <a:endParaRPr lang="zh-CN" altLang="en-US"/>
          </a:p>
          <a:p>
            <a:endParaRPr lang="zh-CN" altLang="en-US"/>
          </a:p>
          <a:p>
            <a:endParaRPr lang="zh-CN" altLang="en-US"/>
          </a:p>
        </p:txBody>
      </p:sp>
      <p:sp>
        <p:nvSpPr>
          <p:cNvPr id="2" name="文本框 1"/>
          <p:cNvSpPr txBox="1"/>
          <p:nvPr/>
        </p:nvSpPr>
        <p:spPr>
          <a:xfrm>
            <a:off x="3223260" y="6539865"/>
            <a:ext cx="7816850" cy="368300"/>
          </a:xfrm>
          <a:prstGeom prst="rect">
            <a:avLst/>
          </a:prstGeom>
          <a:noFill/>
        </p:spPr>
        <p:txBody>
          <a:bodyPr wrap="square" rtlCol="0">
            <a:spAutoFit/>
          </a:bodyPr>
          <a:lstStyle/>
          <a:p>
            <a:r>
              <a:rPr lang="en-US" altLang="zh-CN"/>
              <a:t>https://new.qq.com/rain/a/20201014A0G07O00</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3400" y="542925"/>
            <a:ext cx="11085830" cy="429895"/>
          </a:xfrm>
          <a:prstGeom prst="rect">
            <a:avLst/>
          </a:prstGeom>
          <a:noFill/>
        </p:spPr>
        <p:txBody>
          <a:bodyPr wrap="square" lIns="0" rtlCol="0">
            <a:spAutoFit/>
          </a:bodyPr>
          <a:lstStyle/>
          <a:p>
            <a:pPr algn="dist"/>
            <a:r>
              <a:rPr lang="zh-CN" altLang="en-US" sz="2200" b="1">
                <a:solidFill>
                  <a:schemeClr val="tx1">
                    <a:lumMod val="85000"/>
                    <a:lumOff val="15000"/>
                  </a:schemeClr>
                </a:solidFill>
                <a:latin typeface="微软雅黑 Light" panose="020B0502040204020203" pitchFamily="34" charset="-122"/>
                <a:ea typeface="微软雅黑 Light" panose="020B0502040204020203" pitchFamily="34" charset="-122"/>
              </a:rPr>
              <a:t>La Banque populaire de Chine teste publiquement la monnaie numérique à Shenzhen</a:t>
            </a:r>
          </a:p>
        </p:txBody>
      </p:sp>
      <p:sp>
        <p:nvSpPr>
          <p:cNvPr id="8" name="文本框 7"/>
          <p:cNvSpPr txBox="1"/>
          <p:nvPr/>
        </p:nvSpPr>
        <p:spPr>
          <a:xfrm>
            <a:off x="6417945" y="1598839"/>
            <a:ext cx="5201920" cy="4092575"/>
          </a:xfrm>
          <a:prstGeom prst="rect">
            <a:avLst/>
          </a:prstGeom>
          <a:noFill/>
        </p:spPr>
        <p:txBody>
          <a:bodyPr wrap="square" rtlCol="0">
            <a:spAutoFit/>
          </a:bodyPr>
          <a:lstStyle/>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r>
              <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rPr>
              <a:t>Shenzhen a émis 10 millions de yuans de monnaie numérique de la banque centrale à des particuliers en version bêta publique</a:t>
            </a:r>
          </a:p>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endPar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r>
              <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rPr>
              <a:t>La monnaie numérique de la banque centrale n'a pas l'intention de concurrencer les dépôts bancaires</a:t>
            </a:r>
          </a:p>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endPar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r>
              <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rPr>
              <a:t>La monnaie numérique de la banque centrale entend remplacer le cash, mais le cash a toujours eu une vitalité tenace.</a:t>
            </a:r>
          </a:p>
        </p:txBody>
      </p:sp>
      <p:pic>
        <p:nvPicPr>
          <p:cNvPr id="4" name="图片 3" descr="数字人民币"/>
          <p:cNvPicPr>
            <a:picLocks noChangeAspect="1"/>
          </p:cNvPicPr>
          <p:nvPr/>
        </p:nvPicPr>
        <p:blipFill>
          <a:blip r:embed="rId3"/>
          <a:stretch>
            <a:fillRect/>
          </a:stretch>
        </p:blipFill>
        <p:spPr>
          <a:xfrm>
            <a:off x="797560" y="1397635"/>
            <a:ext cx="2416175" cy="4494530"/>
          </a:xfrm>
          <a:prstGeom prst="rect">
            <a:avLst/>
          </a:prstGeom>
        </p:spPr>
      </p:pic>
      <p:pic>
        <p:nvPicPr>
          <p:cNvPr id="5" name="图片 4" descr="人民币1"/>
          <p:cNvPicPr>
            <a:picLocks noChangeAspect="1"/>
          </p:cNvPicPr>
          <p:nvPr/>
        </p:nvPicPr>
        <p:blipFill>
          <a:blip r:embed="rId4"/>
          <a:stretch>
            <a:fillRect/>
          </a:stretch>
        </p:blipFill>
        <p:spPr>
          <a:xfrm>
            <a:off x="3213735" y="1397635"/>
            <a:ext cx="2696210" cy="4450715"/>
          </a:xfrm>
          <a:prstGeom prst="rect">
            <a:avLst/>
          </a:prstGeom>
        </p:spPr>
      </p:pic>
      <p:sp>
        <p:nvSpPr>
          <p:cNvPr id="2" name="文本框 1"/>
          <p:cNvSpPr txBox="1"/>
          <p:nvPr/>
        </p:nvSpPr>
        <p:spPr>
          <a:xfrm>
            <a:off x="3213735" y="6537960"/>
            <a:ext cx="4906010" cy="368300"/>
          </a:xfrm>
          <a:prstGeom prst="rect">
            <a:avLst/>
          </a:prstGeom>
          <a:noFill/>
        </p:spPr>
        <p:txBody>
          <a:bodyPr wrap="square" rtlCol="0">
            <a:spAutoFit/>
          </a:bodyPr>
          <a:lstStyle/>
          <a:p>
            <a:r>
              <a:rPr lang="en-US" altLang="zh-CN"/>
              <a:t>https://new.qq.com/rain/a/20201014A0GE7M00</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41705" y="558165"/>
            <a:ext cx="9939655" cy="1014730"/>
          </a:xfrm>
          <a:prstGeom prst="rect">
            <a:avLst/>
          </a:prstGeom>
          <a:noFill/>
        </p:spPr>
        <p:txBody>
          <a:bodyPr wrap="square" lIns="0" rtlCol="0">
            <a:spAutoFit/>
          </a:bodyPr>
          <a:lstStyle/>
          <a:p>
            <a:pPr algn="dist"/>
            <a:r>
              <a:rPr lang="zh-CN" altLang="en-US" sz="3000" b="1">
                <a:solidFill>
                  <a:schemeClr val="tx1">
                    <a:lumMod val="85000"/>
                    <a:lumOff val="15000"/>
                  </a:schemeClr>
                </a:solidFill>
                <a:latin typeface="微软雅黑 Light" panose="020B0502040204020203" pitchFamily="34" charset="-122"/>
                <a:ea typeface="微软雅黑 Light" panose="020B0502040204020203" pitchFamily="34" charset="-122"/>
              </a:rPr>
              <a:t>Le Parlement britannique enquête sur le fait que HuaWei a des «preuves claires» de collusion avec le PCC</a:t>
            </a:r>
          </a:p>
        </p:txBody>
      </p:sp>
      <p:sp>
        <p:nvSpPr>
          <p:cNvPr id="8" name="文本框 7"/>
          <p:cNvSpPr txBox="1"/>
          <p:nvPr/>
        </p:nvSpPr>
        <p:spPr>
          <a:xfrm>
            <a:off x="6430010" y="2327184"/>
            <a:ext cx="5201920" cy="3169285"/>
          </a:xfrm>
          <a:prstGeom prst="rect">
            <a:avLst/>
          </a:prstGeom>
          <a:noFill/>
        </p:spPr>
        <p:txBody>
          <a:bodyPr wrap="square" rtlCol="0">
            <a:spAutoFit/>
          </a:bodyPr>
          <a:lstStyle/>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r>
              <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rPr>
              <a:t>Les députés britanniques ont déclaré que le gouvernement britannique pourrait avoir besoin d'avancer la date limite pour retirer l'équipement 5G de Huawei du réseau mobile britannique.</a:t>
            </a:r>
          </a:p>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endPar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fontAlgn="auto">
              <a:lnSpc>
                <a:spcPts val="2400"/>
              </a:lnSpc>
              <a:spcBef>
                <a:spcPts val="600"/>
              </a:spcBef>
              <a:spcAft>
                <a:spcPts val="600"/>
              </a:spcAft>
              <a:buClrTx/>
              <a:buSzTx/>
              <a:buFont typeface="Arial" panose="020B0604020202020204" pitchFamily="34" charset="0"/>
              <a:buChar char="•"/>
              <a:defRPr/>
            </a:pPr>
            <a:r>
              <a:rPr kumimoji="0" lang="zh-CN" altLang="en-US" b="1" i="0" u="none" strike="noStrike" kern="1200" cap="none" spc="0" normalizeH="0" baseline="0">
                <a:solidFill>
                  <a:schemeClr val="tx1">
                    <a:lumMod val="85000"/>
                    <a:lumOff val="15000"/>
                  </a:schemeClr>
                </a:solidFill>
                <a:latin typeface="微软雅黑 Light" panose="020B0502040204020203" pitchFamily="34" charset="-122"/>
                <a:ea typeface="微软雅黑 Light" panose="020B0502040204020203" pitchFamily="34" charset="-122"/>
                <a:cs typeface="+mn-cs"/>
                <a:sym typeface="宋体" panose="02010600030101010101" pitchFamily="2" charset="-122"/>
              </a:rPr>
              <a:t>Huawei a répondu que le rapport était "basé sur des opinions plutôt que sur des faits et qu'il manquait de crédibilité".</a:t>
            </a:r>
          </a:p>
        </p:txBody>
      </p:sp>
      <p:pic>
        <p:nvPicPr>
          <p:cNvPr id="2" name="图片 1" descr="_114804666_huaweiuk"/>
          <p:cNvPicPr>
            <a:picLocks noChangeAspect="1"/>
          </p:cNvPicPr>
          <p:nvPr/>
        </p:nvPicPr>
        <p:blipFill>
          <a:blip r:embed="rId3"/>
          <a:stretch>
            <a:fillRect/>
          </a:stretch>
        </p:blipFill>
        <p:spPr>
          <a:xfrm>
            <a:off x="647700" y="1967230"/>
            <a:ext cx="5572125" cy="3989070"/>
          </a:xfrm>
          <a:prstGeom prst="rect">
            <a:avLst/>
          </a:prstGeom>
        </p:spPr>
      </p:pic>
      <p:sp>
        <p:nvSpPr>
          <p:cNvPr id="3" name="文本框 2"/>
          <p:cNvSpPr txBox="1"/>
          <p:nvPr/>
        </p:nvSpPr>
        <p:spPr>
          <a:xfrm>
            <a:off x="3380105" y="6525895"/>
            <a:ext cx="6226175" cy="368300"/>
          </a:xfrm>
          <a:prstGeom prst="rect">
            <a:avLst/>
          </a:prstGeom>
          <a:noFill/>
        </p:spPr>
        <p:txBody>
          <a:bodyPr wrap="square" rtlCol="0">
            <a:spAutoFit/>
          </a:bodyPr>
          <a:lstStyle/>
          <a:p>
            <a:r>
              <a:rPr lang="zh-CN" altLang="en-US"/>
              <a:t>https://www.bbc.com/zhongwen/simp/business-54475633</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85038" y="2705725"/>
            <a:ext cx="4088965" cy="1446550"/>
          </a:xfrm>
          <a:prstGeom prst="rect">
            <a:avLst/>
          </a:prstGeom>
          <a:noFill/>
        </p:spPr>
        <p:txBody>
          <a:bodyPr wrap="square" rtlCol="0">
            <a:spAutoFit/>
          </a:bodyPr>
          <a:lstStyle/>
          <a:p>
            <a:r>
              <a:rPr lang="en-US" altLang="zh-CN" sz="8800">
                <a:solidFill>
                  <a:srgbClr val="203A43"/>
                </a:solidFill>
                <a:latin typeface="微软雅黑 Light" panose="020B0502040204020203" pitchFamily="34" charset="-122"/>
                <a:ea typeface="微软雅黑 Light" panose="020B0502040204020203" pitchFamily="34" charset="-122"/>
              </a:rPr>
              <a:t>PART 2</a:t>
            </a:r>
            <a:endParaRPr lang="zh-CN" altLang="en-US" sz="8800">
              <a:solidFill>
                <a:srgbClr val="203A43"/>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6324600" y="2995295"/>
            <a:ext cx="4538980" cy="645160"/>
          </a:xfrm>
          <a:prstGeom prst="rect">
            <a:avLst/>
          </a:prstGeom>
          <a:noFill/>
        </p:spPr>
        <p:txBody>
          <a:bodyPr wrap="square" rtlCol="0">
            <a:spAutoFit/>
          </a:bodyPr>
          <a:lstStyle/>
          <a:p>
            <a:pPr algn="dist"/>
            <a:r>
              <a:rPr lang="en-US" altLang="fr-CA" sz="3600" b="1">
                <a:solidFill>
                  <a:srgbClr val="203A43"/>
                </a:solidFill>
                <a:latin typeface="微软雅黑 Light" panose="020B0502040204020203" pitchFamily="34" charset="-122"/>
                <a:ea typeface="微软雅黑 Light" panose="020B0502040204020203" pitchFamily="34" charset="-122"/>
              </a:rPr>
              <a:t>B</a:t>
            </a:r>
            <a:r>
              <a:rPr lang="fr-CA" altLang="zh-CN" sz="3600" b="1">
                <a:solidFill>
                  <a:srgbClr val="203A43"/>
                </a:solidFill>
                <a:latin typeface="微软雅黑 Light" panose="020B0502040204020203" pitchFamily="34" charset="-122"/>
                <a:ea typeface="微软雅黑 Light" panose="020B0502040204020203" pitchFamily="34" charset="-122"/>
              </a:rPr>
              <a:t>rèves économiques</a:t>
            </a:r>
          </a:p>
        </p:txBody>
      </p:sp>
      <p:cxnSp>
        <p:nvCxnSpPr>
          <p:cNvPr id="9" name="直接连接符 8"/>
          <p:cNvCxnSpPr/>
          <p:nvPr/>
        </p:nvCxnSpPr>
        <p:spPr>
          <a:xfrm>
            <a:off x="5816862" y="2727000"/>
            <a:ext cx="0" cy="1404000"/>
          </a:xfrm>
          <a:prstGeom prst="line">
            <a:avLst/>
          </a:prstGeom>
          <a:ln>
            <a:solidFill>
              <a:srgbClr val="203A43"/>
            </a:solidFill>
            <a:prstDash val="solid"/>
          </a:ln>
        </p:spPr>
        <p:style>
          <a:lnRef idx="1">
            <a:schemeClr val="accent1"/>
          </a:lnRef>
          <a:fillRef idx="0">
            <a:schemeClr val="accent1"/>
          </a:fillRef>
          <a:effectRef idx="0">
            <a:schemeClr val="accent1"/>
          </a:effectRef>
          <a:fontRef idx="minor">
            <a:schemeClr val="tx1"/>
          </a:fontRef>
        </p:style>
      </p:cxnSp>
      <p:sp>
        <p:nvSpPr>
          <p:cNvPr id="2" name="graduation-hat-front-view_27483"/>
          <p:cNvSpPr>
            <a:spLocks noChangeAspect="1"/>
          </p:cNvSpPr>
          <p:nvPr/>
        </p:nvSpPr>
        <p:spPr bwMode="auto">
          <a:xfrm>
            <a:off x="5013893" y="1371164"/>
            <a:ext cx="1605412" cy="101443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noFill/>
          <a:ln w="25400">
            <a:solidFill>
              <a:srgbClr val="203A43"/>
            </a:solidFill>
          </a:ln>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同侧圆角矩形 25"/>
          <p:cNvSpPr/>
          <p:nvPr/>
        </p:nvSpPr>
        <p:spPr>
          <a:xfrm rot="5400000" flipH="1">
            <a:off x="1515110" y="339725"/>
            <a:ext cx="1102995" cy="3058160"/>
          </a:xfrm>
          <a:prstGeom prst="round2SameRect">
            <a:avLst>
              <a:gd name="adj1" fmla="val 50000"/>
              <a:gd name="adj2" fmla="val 0"/>
            </a:avLst>
          </a:prstGeom>
          <a:no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 name="同侧圆角矩形 3"/>
          <p:cNvSpPr/>
          <p:nvPr/>
        </p:nvSpPr>
        <p:spPr>
          <a:xfrm rot="5400000" flipH="1">
            <a:off x="5383530" y="238760"/>
            <a:ext cx="1102995" cy="3260725"/>
          </a:xfrm>
          <a:prstGeom prst="round2SameRect">
            <a:avLst>
              <a:gd name="adj1" fmla="val 48702"/>
              <a:gd name="adj2" fmla="val 0"/>
            </a:avLst>
          </a:prstGeom>
          <a:no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7" name="矩形 6"/>
          <p:cNvSpPr/>
          <p:nvPr/>
        </p:nvSpPr>
        <p:spPr>
          <a:xfrm>
            <a:off x="682625" y="2688590"/>
            <a:ext cx="920115" cy="94996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flipH="1">
            <a:off x="899160" y="1454150"/>
            <a:ext cx="2696845" cy="8299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solidFill>
                  <a:schemeClr val="accent1"/>
                </a:solidFill>
                <a:effectLst>
                  <a:outerShdw blurRad="38100" dist="25400" dir="5400000" algn="ctr" rotWithShape="0">
                    <a:srgbClr val="6E747A">
                      <a:alpha val="43000"/>
                    </a:srgbClr>
                  </a:outerShdw>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l'administration Trump pourrait initier des sanctions contre AVIC</a:t>
            </a:r>
          </a:p>
        </p:txBody>
      </p:sp>
      <p:sp>
        <p:nvSpPr>
          <p:cNvPr id="10" name="文本框 9"/>
          <p:cNvSpPr txBox="1"/>
          <p:nvPr/>
        </p:nvSpPr>
        <p:spPr>
          <a:xfrm flipH="1">
            <a:off x="588010" y="2901980"/>
            <a:ext cx="939165"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a:ln>
                  <a:noFill/>
                </a:ln>
                <a:solidFill>
                  <a:schemeClr val="bg1"/>
                </a:solidFill>
                <a:effectLst/>
                <a:uLnTx/>
                <a:uFillTx/>
                <a:latin typeface="Impact" panose="020B0806030902050204" charset="0"/>
                <a:ea typeface="微软雅黑 Light" panose="020B0502040204020203" pitchFamily="34" charset="-122"/>
                <a:cs typeface="+mn-cs"/>
                <a:sym typeface="Arial" panose="020B0604020202020204" pitchFamily="34" charset="0"/>
              </a:rPr>
              <a:t>01</a:t>
            </a:r>
          </a:p>
        </p:txBody>
      </p:sp>
      <p:sp>
        <p:nvSpPr>
          <p:cNvPr id="11" name="矩形 10"/>
          <p:cNvSpPr/>
          <p:nvPr/>
        </p:nvSpPr>
        <p:spPr>
          <a:xfrm>
            <a:off x="4516755" y="2688590"/>
            <a:ext cx="920115" cy="94996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fr-CA" altLang="zh-CN"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rPr>
              <a:t>0=)2</a:t>
            </a:r>
          </a:p>
        </p:txBody>
      </p:sp>
      <p:sp>
        <p:nvSpPr>
          <p:cNvPr id="12" name="文本框 11"/>
          <p:cNvSpPr txBox="1"/>
          <p:nvPr/>
        </p:nvSpPr>
        <p:spPr>
          <a:xfrm flipH="1">
            <a:off x="4535170" y="1454150"/>
            <a:ext cx="3029585" cy="8299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solidFill>
                  <a:schemeClr val="accent1"/>
                </a:solidFill>
                <a:effectLst>
                  <a:outerShdw blurRad="38100" dist="25400" dir="5400000" algn="ctr" rotWithShape="0">
                    <a:srgbClr val="6E747A">
                      <a:alpha val="43000"/>
                    </a:srgbClr>
                  </a:outerShdw>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Le boom de la construction en Chine entraîne la flambée des prix mondiaux des métaux</a:t>
            </a:r>
          </a:p>
        </p:txBody>
      </p:sp>
      <p:sp>
        <p:nvSpPr>
          <p:cNvPr id="14" name="文本框 13"/>
          <p:cNvSpPr txBox="1"/>
          <p:nvPr/>
        </p:nvSpPr>
        <p:spPr>
          <a:xfrm flipH="1">
            <a:off x="4497705" y="2901345"/>
            <a:ext cx="939165"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a:ln>
                  <a:noFill/>
                </a:ln>
                <a:solidFill>
                  <a:schemeClr val="bg1"/>
                </a:solidFill>
                <a:effectLst/>
                <a:uLnTx/>
                <a:uFillTx/>
                <a:latin typeface="Impact" panose="020B0806030902050204" charset="0"/>
                <a:ea typeface="微软雅黑 Light" panose="020B0502040204020203" pitchFamily="34" charset="-122"/>
                <a:cs typeface="+mn-cs"/>
                <a:sym typeface="Arial" panose="020B0604020202020204" pitchFamily="34" charset="0"/>
              </a:rPr>
              <a:t>02</a:t>
            </a:r>
          </a:p>
        </p:txBody>
      </p:sp>
      <p:sp>
        <p:nvSpPr>
          <p:cNvPr id="15" name="矩形 14"/>
          <p:cNvSpPr/>
          <p:nvPr/>
        </p:nvSpPr>
        <p:spPr>
          <a:xfrm>
            <a:off x="8503920" y="2661285"/>
            <a:ext cx="920115" cy="949960"/>
          </a:xfrm>
          <a:prstGeom prst="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16" name="文本框 15"/>
          <p:cNvSpPr txBox="1"/>
          <p:nvPr/>
        </p:nvSpPr>
        <p:spPr>
          <a:xfrm flipH="1">
            <a:off x="8565515" y="1577340"/>
            <a:ext cx="2793365" cy="5835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solidFill>
                  <a:schemeClr val="accent1"/>
                </a:solidFill>
                <a:effectLst>
                  <a:outerShdw blurRad="38100" dist="25400" dir="5400000" algn="ctr" rotWithShape="0">
                    <a:srgbClr val="6E747A">
                      <a:alpha val="43000"/>
                    </a:srgbClr>
                  </a:outerShdw>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ASML réalise un bénéfice net de 8,7 milliards de RMB</a:t>
            </a:r>
          </a:p>
        </p:txBody>
      </p:sp>
      <p:sp>
        <p:nvSpPr>
          <p:cNvPr id="18" name="文本框 17"/>
          <p:cNvSpPr txBox="1"/>
          <p:nvPr/>
        </p:nvSpPr>
        <p:spPr>
          <a:xfrm flipH="1">
            <a:off x="8484870" y="2874675"/>
            <a:ext cx="939165"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a:ln>
                  <a:noFill/>
                </a:ln>
                <a:solidFill>
                  <a:schemeClr val="bg1"/>
                </a:solidFill>
                <a:effectLst/>
                <a:uLnTx/>
                <a:uFillTx/>
                <a:latin typeface="Impact" panose="020B0806030902050204" charset="0"/>
                <a:ea typeface="微软雅黑 Light" panose="020B0502040204020203" pitchFamily="34" charset="-122"/>
                <a:cs typeface="+mn-cs"/>
                <a:sym typeface="Arial" panose="020B0604020202020204" pitchFamily="34" charset="0"/>
              </a:rPr>
              <a:t>03</a:t>
            </a:r>
          </a:p>
        </p:txBody>
      </p:sp>
      <p:sp>
        <p:nvSpPr>
          <p:cNvPr id="22" name="文本框 21"/>
          <p:cNvSpPr txBox="1"/>
          <p:nvPr/>
        </p:nvSpPr>
        <p:spPr>
          <a:xfrm flipH="1">
            <a:off x="9492615" y="2980085"/>
            <a:ext cx="939165" cy="5232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a:ln>
                  <a:noFill/>
                </a:ln>
                <a:solidFill>
                  <a:schemeClr val="bg1"/>
                </a:solidFill>
                <a:effectLst/>
                <a:uLnTx/>
                <a:uFillTx/>
                <a:latin typeface="Impact" panose="020B0806030902050204" charset="0"/>
                <a:ea typeface="微软雅黑 Light" panose="020B0502040204020203" pitchFamily="34" charset="-122"/>
                <a:cs typeface="+mn-cs"/>
                <a:sym typeface="Arial" panose="020B0604020202020204" pitchFamily="34" charset="0"/>
              </a:rPr>
              <a:t>04</a:t>
            </a:r>
          </a:p>
        </p:txBody>
      </p:sp>
      <p:sp>
        <p:nvSpPr>
          <p:cNvPr id="23" name="文档"/>
          <p:cNvSpPr>
            <a:spLocks noEditPoints="1"/>
          </p:cNvSpPr>
          <p:nvPr/>
        </p:nvSpPr>
        <p:spPr>
          <a:xfrm>
            <a:off x="6152515" y="2766695"/>
            <a:ext cx="788670" cy="844550"/>
          </a:xfrm>
          <a:custGeom>
            <a:avLst/>
            <a:gdLst/>
            <a:ahLst/>
            <a:cxnLst>
              <a:cxn ang="0">
                <a:pos x="310332" y="297402"/>
              </a:cxn>
              <a:cxn ang="0">
                <a:pos x="297402" y="310332"/>
              </a:cxn>
              <a:cxn ang="0">
                <a:pos x="129305" y="310332"/>
              </a:cxn>
              <a:cxn ang="0">
                <a:pos x="116375" y="297402"/>
              </a:cxn>
              <a:cxn ang="0">
                <a:pos x="116375" y="265075"/>
              </a:cxn>
              <a:cxn ang="0">
                <a:pos x="19396" y="265075"/>
              </a:cxn>
              <a:cxn ang="0">
                <a:pos x="0" y="252145"/>
              </a:cxn>
              <a:cxn ang="0">
                <a:pos x="0" y="19396"/>
              </a:cxn>
              <a:cxn ang="0">
                <a:pos x="19396" y="0"/>
              </a:cxn>
              <a:cxn ang="0">
                <a:pos x="206888" y="0"/>
              </a:cxn>
              <a:cxn ang="0">
                <a:pos x="226284" y="19396"/>
              </a:cxn>
              <a:cxn ang="0">
                <a:pos x="226284" y="77583"/>
              </a:cxn>
              <a:cxn ang="0">
                <a:pos x="232749" y="77583"/>
              </a:cxn>
              <a:cxn ang="0">
                <a:pos x="303867" y="148701"/>
              </a:cxn>
              <a:cxn ang="0">
                <a:pos x="310332" y="181027"/>
              </a:cxn>
              <a:cxn ang="0">
                <a:pos x="310332" y="297402"/>
              </a:cxn>
              <a:cxn ang="0">
                <a:pos x="181027" y="32326"/>
              </a:cxn>
              <a:cxn ang="0">
                <a:pos x="174562" y="25861"/>
              </a:cxn>
              <a:cxn ang="0">
                <a:pos x="51722" y="25861"/>
              </a:cxn>
              <a:cxn ang="0">
                <a:pos x="45257" y="32326"/>
              </a:cxn>
              <a:cxn ang="0">
                <a:pos x="45257" y="38792"/>
              </a:cxn>
              <a:cxn ang="0">
                <a:pos x="51722" y="45257"/>
              </a:cxn>
              <a:cxn ang="0">
                <a:pos x="174562" y="45257"/>
              </a:cxn>
              <a:cxn ang="0">
                <a:pos x="181027" y="38792"/>
              </a:cxn>
              <a:cxn ang="0">
                <a:pos x="181027" y="32326"/>
              </a:cxn>
              <a:cxn ang="0">
                <a:pos x="290936" y="290936"/>
              </a:cxn>
              <a:cxn ang="0">
                <a:pos x="290936" y="181027"/>
              </a:cxn>
              <a:cxn ang="0">
                <a:pos x="219819" y="181027"/>
              </a:cxn>
              <a:cxn ang="0">
                <a:pos x="200423" y="161631"/>
              </a:cxn>
              <a:cxn ang="0">
                <a:pos x="200423" y="90514"/>
              </a:cxn>
              <a:cxn ang="0">
                <a:pos x="135770" y="90514"/>
              </a:cxn>
              <a:cxn ang="0">
                <a:pos x="135770" y="290936"/>
              </a:cxn>
              <a:cxn ang="0">
                <a:pos x="290936" y="290936"/>
              </a:cxn>
              <a:cxn ang="0">
                <a:pos x="278006" y="155166"/>
              </a:cxn>
              <a:cxn ang="0">
                <a:pos x="226284" y="103444"/>
              </a:cxn>
              <a:cxn ang="0">
                <a:pos x="226284" y="155166"/>
              </a:cxn>
              <a:cxn ang="0">
                <a:pos x="278006" y="155166"/>
              </a:cxn>
            </a:cxnLst>
            <a:rect l="0" t="0" r="0" b="0"/>
            <a:pathLst>
              <a:path w="48" h="48">
                <a:moveTo>
                  <a:pt x="48" y="46"/>
                </a:moveTo>
                <a:cubicBezTo>
                  <a:pt x="48" y="47"/>
                  <a:pt x="47" y="48"/>
                  <a:pt x="46" y="48"/>
                </a:cubicBezTo>
                <a:cubicBezTo>
                  <a:pt x="20" y="48"/>
                  <a:pt x="20" y="48"/>
                  <a:pt x="20" y="48"/>
                </a:cubicBezTo>
                <a:cubicBezTo>
                  <a:pt x="19" y="48"/>
                  <a:pt x="18" y="47"/>
                  <a:pt x="18" y="46"/>
                </a:cubicBezTo>
                <a:cubicBezTo>
                  <a:pt x="18" y="41"/>
                  <a:pt x="18" y="41"/>
                  <a:pt x="18" y="41"/>
                </a:cubicBezTo>
                <a:cubicBezTo>
                  <a:pt x="3" y="41"/>
                  <a:pt x="3" y="41"/>
                  <a:pt x="3" y="41"/>
                </a:cubicBezTo>
                <a:cubicBezTo>
                  <a:pt x="2" y="41"/>
                  <a:pt x="0" y="40"/>
                  <a:pt x="0" y="39"/>
                </a:cubicBezTo>
                <a:cubicBezTo>
                  <a:pt x="0" y="3"/>
                  <a:pt x="0" y="3"/>
                  <a:pt x="0" y="3"/>
                </a:cubicBezTo>
                <a:cubicBezTo>
                  <a:pt x="0" y="1"/>
                  <a:pt x="2" y="0"/>
                  <a:pt x="3" y="0"/>
                </a:cubicBezTo>
                <a:cubicBezTo>
                  <a:pt x="32" y="0"/>
                  <a:pt x="32" y="0"/>
                  <a:pt x="32" y="0"/>
                </a:cubicBezTo>
                <a:cubicBezTo>
                  <a:pt x="34" y="0"/>
                  <a:pt x="35" y="1"/>
                  <a:pt x="35" y="3"/>
                </a:cubicBezTo>
                <a:cubicBezTo>
                  <a:pt x="35" y="12"/>
                  <a:pt x="35" y="12"/>
                  <a:pt x="35" y="12"/>
                </a:cubicBezTo>
                <a:cubicBezTo>
                  <a:pt x="35" y="12"/>
                  <a:pt x="35" y="12"/>
                  <a:pt x="36" y="12"/>
                </a:cubicBezTo>
                <a:cubicBezTo>
                  <a:pt x="47" y="23"/>
                  <a:pt x="47" y="23"/>
                  <a:pt x="47" y="23"/>
                </a:cubicBezTo>
                <a:cubicBezTo>
                  <a:pt x="48" y="24"/>
                  <a:pt x="48" y="26"/>
                  <a:pt x="48" y="28"/>
                </a:cubicBezTo>
                <a:lnTo>
                  <a:pt x="48" y="46"/>
                </a:lnTo>
                <a:close/>
                <a:moveTo>
                  <a:pt x="28" y="5"/>
                </a:moveTo>
                <a:cubicBezTo>
                  <a:pt x="28" y="4"/>
                  <a:pt x="27" y="4"/>
                  <a:pt x="27" y="4"/>
                </a:cubicBezTo>
                <a:cubicBezTo>
                  <a:pt x="8" y="4"/>
                  <a:pt x="8" y="4"/>
                  <a:pt x="8" y="4"/>
                </a:cubicBezTo>
                <a:cubicBezTo>
                  <a:pt x="8" y="4"/>
                  <a:pt x="7" y="4"/>
                  <a:pt x="7" y="5"/>
                </a:cubicBezTo>
                <a:cubicBezTo>
                  <a:pt x="7" y="6"/>
                  <a:pt x="7" y="6"/>
                  <a:pt x="7" y="6"/>
                </a:cubicBezTo>
                <a:cubicBezTo>
                  <a:pt x="7" y="7"/>
                  <a:pt x="8" y="7"/>
                  <a:pt x="8" y="7"/>
                </a:cubicBezTo>
                <a:cubicBezTo>
                  <a:pt x="27" y="7"/>
                  <a:pt x="27" y="7"/>
                  <a:pt x="27" y="7"/>
                </a:cubicBezTo>
                <a:cubicBezTo>
                  <a:pt x="27" y="7"/>
                  <a:pt x="28" y="7"/>
                  <a:pt x="28" y="6"/>
                </a:cubicBezTo>
                <a:lnTo>
                  <a:pt x="28" y="5"/>
                </a:lnTo>
                <a:close/>
                <a:moveTo>
                  <a:pt x="45" y="45"/>
                </a:moveTo>
                <a:cubicBezTo>
                  <a:pt x="45" y="28"/>
                  <a:pt x="45" y="28"/>
                  <a:pt x="45" y="28"/>
                </a:cubicBezTo>
                <a:cubicBezTo>
                  <a:pt x="34" y="28"/>
                  <a:pt x="34" y="28"/>
                  <a:pt x="34" y="28"/>
                </a:cubicBezTo>
                <a:cubicBezTo>
                  <a:pt x="32" y="28"/>
                  <a:pt x="31" y="27"/>
                  <a:pt x="31" y="25"/>
                </a:cubicBezTo>
                <a:cubicBezTo>
                  <a:pt x="31" y="14"/>
                  <a:pt x="31" y="14"/>
                  <a:pt x="31" y="14"/>
                </a:cubicBezTo>
                <a:cubicBezTo>
                  <a:pt x="21" y="14"/>
                  <a:pt x="21" y="14"/>
                  <a:pt x="21" y="14"/>
                </a:cubicBezTo>
                <a:cubicBezTo>
                  <a:pt x="21" y="45"/>
                  <a:pt x="21" y="45"/>
                  <a:pt x="21" y="45"/>
                </a:cubicBezTo>
                <a:lnTo>
                  <a:pt x="45" y="45"/>
                </a:lnTo>
                <a:close/>
                <a:moveTo>
                  <a:pt x="43" y="24"/>
                </a:moveTo>
                <a:cubicBezTo>
                  <a:pt x="35" y="16"/>
                  <a:pt x="35" y="16"/>
                  <a:pt x="35" y="16"/>
                </a:cubicBezTo>
                <a:cubicBezTo>
                  <a:pt x="35" y="24"/>
                  <a:pt x="35" y="24"/>
                  <a:pt x="35" y="24"/>
                </a:cubicBezTo>
                <a:lnTo>
                  <a:pt x="43" y="24"/>
                </a:lnTo>
                <a:close/>
              </a:path>
            </a:pathLst>
          </a:custGeom>
          <a:solidFill>
            <a:srgbClr val="203A43"/>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24" name="settings_329530"/>
          <p:cNvSpPr>
            <a:spLocks noChangeAspect="1"/>
          </p:cNvSpPr>
          <p:nvPr/>
        </p:nvSpPr>
        <p:spPr bwMode="auto">
          <a:xfrm>
            <a:off x="1985550" y="2793460"/>
            <a:ext cx="868592" cy="739679"/>
          </a:xfrm>
          <a:custGeom>
            <a:avLst/>
            <a:gdLst>
              <a:gd name="connsiteX0" fmla="*/ 303714 w 607639"/>
              <a:gd name="connsiteY0" fmla="*/ 173520 h 517456"/>
              <a:gd name="connsiteX1" fmla="*/ 337586 w 607639"/>
              <a:gd name="connsiteY1" fmla="*/ 207321 h 517456"/>
              <a:gd name="connsiteX2" fmla="*/ 303714 w 607639"/>
              <a:gd name="connsiteY2" fmla="*/ 241122 h 517456"/>
              <a:gd name="connsiteX3" fmla="*/ 269842 w 607639"/>
              <a:gd name="connsiteY3" fmla="*/ 207321 h 517456"/>
              <a:gd name="connsiteX4" fmla="*/ 303714 w 607639"/>
              <a:gd name="connsiteY4" fmla="*/ 173520 h 517456"/>
              <a:gd name="connsiteX5" fmla="*/ 303758 w 607639"/>
              <a:gd name="connsiteY5" fmla="*/ 139994 h 517456"/>
              <a:gd name="connsiteX6" fmla="*/ 236373 w 607639"/>
              <a:gd name="connsiteY6" fmla="*/ 207277 h 517456"/>
              <a:gd name="connsiteX7" fmla="*/ 303758 w 607639"/>
              <a:gd name="connsiteY7" fmla="*/ 274559 h 517456"/>
              <a:gd name="connsiteX8" fmla="*/ 371054 w 607639"/>
              <a:gd name="connsiteY8" fmla="*/ 207277 h 517456"/>
              <a:gd name="connsiteX9" fmla="*/ 303758 w 607639"/>
              <a:gd name="connsiteY9" fmla="*/ 139994 h 517456"/>
              <a:gd name="connsiteX10" fmla="*/ 282839 w 607639"/>
              <a:gd name="connsiteY10" fmla="*/ 68801 h 517456"/>
              <a:gd name="connsiteX11" fmla="*/ 303669 w 607639"/>
              <a:gd name="connsiteY11" fmla="*/ 68801 h 517456"/>
              <a:gd name="connsiteX12" fmla="*/ 303847 w 607639"/>
              <a:gd name="connsiteY12" fmla="*/ 68801 h 517456"/>
              <a:gd name="connsiteX13" fmla="*/ 324588 w 607639"/>
              <a:gd name="connsiteY13" fmla="*/ 68801 h 517456"/>
              <a:gd name="connsiteX14" fmla="*/ 327703 w 607639"/>
              <a:gd name="connsiteY14" fmla="*/ 99465 h 517456"/>
              <a:gd name="connsiteX15" fmla="*/ 363221 w 607639"/>
              <a:gd name="connsiteY15" fmla="*/ 114219 h 517456"/>
              <a:gd name="connsiteX16" fmla="*/ 387166 w 607639"/>
              <a:gd name="connsiteY16" fmla="*/ 94665 h 517456"/>
              <a:gd name="connsiteX17" fmla="*/ 416541 w 607639"/>
              <a:gd name="connsiteY17" fmla="*/ 124085 h 517456"/>
              <a:gd name="connsiteX18" fmla="*/ 396958 w 607639"/>
              <a:gd name="connsiteY18" fmla="*/ 147993 h 517456"/>
              <a:gd name="connsiteX19" fmla="*/ 411645 w 607639"/>
              <a:gd name="connsiteY19" fmla="*/ 183457 h 517456"/>
              <a:gd name="connsiteX20" fmla="*/ 442445 w 607639"/>
              <a:gd name="connsiteY20" fmla="*/ 186479 h 517456"/>
              <a:gd name="connsiteX21" fmla="*/ 442445 w 607639"/>
              <a:gd name="connsiteY21" fmla="*/ 228075 h 517456"/>
              <a:gd name="connsiteX22" fmla="*/ 411645 w 607639"/>
              <a:gd name="connsiteY22" fmla="*/ 231185 h 517456"/>
              <a:gd name="connsiteX23" fmla="*/ 396958 w 607639"/>
              <a:gd name="connsiteY23" fmla="*/ 266649 h 517456"/>
              <a:gd name="connsiteX24" fmla="*/ 416541 w 607639"/>
              <a:gd name="connsiteY24" fmla="*/ 290558 h 517456"/>
              <a:gd name="connsiteX25" fmla="*/ 387166 w 607639"/>
              <a:gd name="connsiteY25" fmla="*/ 319977 h 517456"/>
              <a:gd name="connsiteX26" fmla="*/ 363221 w 607639"/>
              <a:gd name="connsiteY26" fmla="*/ 300423 h 517456"/>
              <a:gd name="connsiteX27" fmla="*/ 327703 w 607639"/>
              <a:gd name="connsiteY27" fmla="*/ 315177 h 517456"/>
              <a:gd name="connsiteX28" fmla="*/ 324588 w 607639"/>
              <a:gd name="connsiteY28" fmla="*/ 345841 h 517456"/>
              <a:gd name="connsiteX29" fmla="*/ 303847 w 607639"/>
              <a:gd name="connsiteY29" fmla="*/ 345841 h 517456"/>
              <a:gd name="connsiteX30" fmla="*/ 303669 w 607639"/>
              <a:gd name="connsiteY30" fmla="*/ 345841 h 517456"/>
              <a:gd name="connsiteX31" fmla="*/ 282839 w 607639"/>
              <a:gd name="connsiteY31" fmla="*/ 345841 h 517456"/>
              <a:gd name="connsiteX32" fmla="*/ 279813 w 607639"/>
              <a:gd name="connsiteY32" fmla="*/ 315177 h 517456"/>
              <a:gd name="connsiteX33" fmla="*/ 244295 w 607639"/>
              <a:gd name="connsiteY33" fmla="*/ 300423 h 517456"/>
              <a:gd name="connsiteX34" fmla="*/ 220350 w 607639"/>
              <a:gd name="connsiteY34" fmla="*/ 319977 h 517456"/>
              <a:gd name="connsiteX35" fmla="*/ 190886 w 607639"/>
              <a:gd name="connsiteY35" fmla="*/ 290558 h 517456"/>
              <a:gd name="connsiteX36" fmla="*/ 210558 w 607639"/>
              <a:gd name="connsiteY36" fmla="*/ 266649 h 517456"/>
              <a:gd name="connsiteX37" fmla="*/ 195782 w 607639"/>
              <a:gd name="connsiteY37" fmla="*/ 231185 h 517456"/>
              <a:gd name="connsiteX38" fmla="*/ 164982 w 607639"/>
              <a:gd name="connsiteY38" fmla="*/ 228075 h 517456"/>
              <a:gd name="connsiteX39" fmla="*/ 164982 w 607639"/>
              <a:gd name="connsiteY39" fmla="*/ 186568 h 517456"/>
              <a:gd name="connsiteX40" fmla="*/ 195782 w 607639"/>
              <a:gd name="connsiteY40" fmla="*/ 183457 h 517456"/>
              <a:gd name="connsiteX41" fmla="*/ 210558 w 607639"/>
              <a:gd name="connsiteY41" fmla="*/ 147993 h 517456"/>
              <a:gd name="connsiteX42" fmla="*/ 190886 w 607639"/>
              <a:gd name="connsiteY42" fmla="*/ 124085 h 517456"/>
              <a:gd name="connsiteX43" fmla="*/ 220350 w 607639"/>
              <a:gd name="connsiteY43" fmla="*/ 94665 h 517456"/>
              <a:gd name="connsiteX44" fmla="*/ 244295 w 607639"/>
              <a:gd name="connsiteY44" fmla="*/ 114219 h 517456"/>
              <a:gd name="connsiteX45" fmla="*/ 279813 w 607639"/>
              <a:gd name="connsiteY45" fmla="*/ 99465 h 517456"/>
              <a:gd name="connsiteX46" fmla="*/ 38005 w 607639"/>
              <a:gd name="connsiteY46" fmla="*/ 37951 h 517456"/>
              <a:gd name="connsiteX47" fmla="*/ 38005 w 607639"/>
              <a:gd name="connsiteY47" fmla="*/ 376049 h 517456"/>
              <a:gd name="connsiteX48" fmla="*/ 569634 w 607639"/>
              <a:gd name="connsiteY48" fmla="*/ 376049 h 517456"/>
              <a:gd name="connsiteX49" fmla="*/ 569634 w 607639"/>
              <a:gd name="connsiteY49" fmla="*/ 37951 h 517456"/>
              <a:gd name="connsiteX50" fmla="*/ 28482 w 607639"/>
              <a:gd name="connsiteY50" fmla="*/ 0 h 517456"/>
              <a:gd name="connsiteX51" fmla="*/ 579157 w 607639"/>
              <a:gd name="connsiteY51" fmla="*/ 0 h 517456"/>
              <a:gd name="connsiteX52" fmla="*/ 607639 w 607639"/>
              <a:gd name="connsiteY52" fmla="*/ 28441 h 517456"/>
              <a:gd name="connsiteX53" fmla="*/ 607639 w 607639"/>
              <a:gd name="connsiteY53" fmla="*/ 385559 h 517456"/>
              <a:gd name="connsiteX54" fmla="*/ 579157 w 607639"/>
              <a:gd name="connsiteY54" fmla="*/ 414000 h 517456"/>
              <a:gd name="connsiteX55" fmla="*/ 351304 w 607639"/>
              <a:gd name="connsiteY55" fmla="*/ 414000 h 517456"/>
              <a:gd name="connsiteX56" fmla="*/ 351304 w 607639"/>
              <a:gd name="connsiteY56" fmla="*/ 479593 h 517456"/>
              <a:gd name="connsiteX57" fmla="*/ 437906 w 607639"/>
              <a:gd name="connsiteY57" fmla="*/ 479593 h 517456"/>
              <a:gd name="connsiteX58" fmla="*/ 437906 w 607639"/>
              <a:gd name="connsiteY58" fmla="*/ 517456 h 517456"/>
              <a:gd name="connsiteX59" fmla="*/ 169733 w 607639"/>
              <a:gd name="connsiteY59" fmla="*/ 517456 h 517456"/>
              <a:gd name="connsiteX60" fmla="*/ 169733 w 607639"/>
              <a:gd name="connsiteY60" fmla="*/ 479593 h 517456"/>
              <a:gd name="connsiteX61" fmla="*/ 256335 w 607639"/>
              <a:gd name="connsiteY61" fmla="*/ 479593 h 517456"/>
              <a:gd name="connsiteX62" fmla="*/ 256335 w 607639"/>
              <a:gd name="connsiteY62" fmla="*/ 414000 h 517456"/>
              <a:gd name="connsiteX63" fmla="*/ 28482 w 607639"/>
              <a:gd name="connsiteY63" fmla="*/ 414000 h 517456"/>
              <a:gd name="connsiteX64" fmla="*/ 0 w 607639"/>
              <a:gd name="connsiteY64" fmla="*/ 385559 h 517456"/>
              <a:gd name="connsiteX65" fmla="*/ 0 w 607639"/>
              <a:gd name="connsiteY65" fmla="*/ 28441 h 517456"/>
              <a:gd name="connsiteX66" fmla="*/ 28482 w 607639"/>
              <a:gd name="connsiteY66" fmla="*/ 0 h 51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7639" h="517456">
                <a:moveTo>
                  <a:pt x="303714" y="173520"/>
                </a:moveTo>
                <a:cubicBezTo>
                  <a:pt x="322421" y="173520"/>
                  <a:pt x="337586" y="188653"/>
                  <a:pt x="337586" y="207321"/>
                </a:cubicBezTo>
                <a:cubicBezTo>
                  <a:pt x="337586" y="225989"/>
                  <a:pt x="322421" y="241122"/>
                  <a:pt x="303714" y="241122"/>
                </a:cubicBezTo>
                <a:cubicBezTo>
                  <a:pt x="285007" y="241122"/>
                  <a:pt x="269842" y="225989"/>
                  <a:pt x="269842" y="207321"/>
                </a:cubicBezTo>
                <a:cubicBezTo>
                  <a:pt x="269842" y="188653"/>
                  <a:pt x="285007" y="173520"/>
                  <a:pt x="303714" y="173520"/>
                </a:cubicBezTo>
                <a:close/>
                <a:moveTo>
                  <a:pt x="303758" y="139994"/>
                </a:moveTo>
                <a:cubicBezTo>
                  <a:pt x="266549" y="139994"/>
                  <a:pt x="236373" y="170125"/>
                  <a:pt x="236373" y="207277"/>
                </a:cubicBezTo>
                <a:cubicBezTo>
                  <a:pt x="236373" y="244517"/>
                  <a:pt x="266549" y="274559"/>
                  <a:pt x="303758" y="274559"/>
                </a:cubicBezTo>
                <a:cubicBezTo>
                  <a:pt x="340967" y="274559"/>
                  <a:pt x="371054" y="244517"/>
                  <a:pt x="371054" y="207277"/>
                </a:cubicBezTo>
                <a:cubicBezTo>
                  <a:pt x="371054" y="170125"/>
                  <a:pt x="340967" y="139994"/>
                  <a:pt x="303758" y="139994"/>
                </a:cubicBezTo>
                <a:close/>
                <a:moveTo>
                  <a:pt x="282839" y="68801"/>
                </a:moveTo>
                <a:lnTo>
                  <a:pt x="303669" y="68801"/>
                </a:lnTo>
                <a:lnTo>
                  <a:pt x="303847" y="68801"/>
                </a:lnTo>
                <a:lnTo>
                  <a:pt x="324588" y="68801"/>
                </a:lnTo>
                <a:lnTo>
                  <a:pt x="327703" y="99465"/>
                </a:lnTo>
                <a:cubicBezTo>
                  <a:pt x="340522" y="102309"/>
                  <a:pt x="352450" y="107375"/>
                  <a:pt x="363221" y="114219"/>
                </a:cubicBezTo>
                <a:lnTo>
                  <a:pt x="387166" y="94665"/>
                </a:lnTo>
                <a:lnTo>
                  <a:pt x="416541" y="124085"/>
                </a:lnTo>
                <a:lnTo>
                  <a:pt x="396958" y="147993"/>
                </a:lnTo>
                <a:cubicBezTo>
                  <a:pt x="403812" y="158748"/>
                  <a:pt x="408797" y="170658"/>
                  <a:pt x="411645" y="183457"/>
                </a:cubicBezTo>
                <a:lnTo>
                  <a:pt x="442445" y="186479"/>
                </a:lnTo>
                <a:lnTo>
                  <a:pt x="442445" y="228075"/>
                </a:lnTo>
                <a:lnTo>
                  <a:pt x="411645" y="231185"/>
                </a:lnTo>
                <a:cubicBezTo>
                  <a:pt x="408886" y="243984"/>
                  <a:pt x="403812" y="255894"/>
                  <a:pt x="396958" y="266649"/>
                </a:cubicBezTo>
                <a:lnTo>
                  <a:pt x="416541" y="290558"/>
                </a:lnTo>
                <a:lnTo>
                  <a:pt x="387166" y="319977"/>
                </a:lnTo>
                <a:lnTo>
                  <a:pt x="363221" y="300423"/>
                </a:lnTo>
                <a:cubicBezTo>
                  <a:pt x="352450" y="307267"/>
                  <a:pt x="340522" y="312333"/>
                  <a:pt x="327703" y="315177"/>
                </a:cubicBezTo>
                <a:lnTo>
                  <a:pt x="324588" y="345841"/>
                </a:lnTo>
                <a:lnTo>
                  <a:pt x="303847" y="345841"/>
                </a:lnTo>
                <a:lnTo>
                  <a:pt x="303669" y="345841"/>
                </a:lnTo>
                <a:lnTo>
                  <a:pt x="282839" y="345841"/>
                </a:lnTo>
                <a:lnTo>
                  <a:pt x="279813" y="315177"/>
                </a:lnTo>
                <a:cubicBezTo>
                  <a:pt x="266994" y="312333"/>
                  <a:pt x="254977" y="307267"/>
                  <a:pt x="244295" y="300423"/>
                </a:cubicBezTo>
                <a:lnTo>
                  <a:pt x="220350" y="319977"/>
                </a:lnTo>
                <a:lnTo>
                  <a:pt x="190886" y="290558"/>
                </a:lnTo>
                <a:lnTo>
                  <a:pt x="210558" y="266649"/>
                </a:lnTo>
                <a:cubicBezTo>
                  <a:pt x="203704" y="255894"/>
                  <a:pt x="198630" y="243984"/>
                  <a:pt x="195782" y="231185"/>
                </a:cubicBezTo>
                <a:lnTo>
                  <a:pt x="164982" y="228075"/>
                </a:lnTo>
                <a:lnTo>
                  <a:pt x="164982" y="186568"/>
                </a:lnTo>
                <a:lnTo>
                  <a:pt x="195782" y="183457"/>
                </a:lnTo>
                <a:cubicBezTo>
                  <a:pt x="198630" y="170658"/>
                  <a:pt x="203704" y="158748"/>
                  <a:pt x="210558" y="147993"/>
                </a:cubicBezTo>
                <a:lnTo>
                  <a:pt x="190886" y="124085"/>
                </a:lnTo>
                <a:lnTo>
                  <a:pt x="220350" y="94665"/>
                </a:lnTo>
                <a:lnTo>
                  <a:pt x="244295" y="114219"/>
                </a:lnTo>
                <a:cubicBezTo>
                  <a:pt x="254977" y="107375"/>
                  <a:pt x="266905" y="102309"/>
                  <a:pt x="279813" y="99465"/>
                </a:cubicBezTo>
                <a:close/>
                <a:moveTo>
                  <a:pt x="38005" y="37951"/>
                </a:moveTo>
                <a:lnTo>
                  <a:pt x="38005" y="376049"/>
                </a:lnTo>
                <a:lnTo>
                  <a:pt x="569634" y="376049"/>
                </a:lnTo>
                <a:lnTo>
                  <a:pt x="569634" y="37951"/>
                </a:lnTo>
                <a:close/>
                <a:moveTo>
                  <a:pt x="28482" y="0"/>
                </a:moveTo>
                <a:lnTo>
                  <a:pt x="579157" y="0"/>
                </a:lnTo>
                <a:cubicBezTo>
                  <a:pt x="594822" y="0"/>
                  <a:pt x="607639" y="12799"/>
                  <a:pt x="607639" y="28441"/>
                </a:cubicBezTo>
                <a:lnTo>
                  <a:pt x="607639" y="385559"/>
                </a:lnTo>
                <a:cubicBezTo>
                  <a:pt x="607639" y="401202"/>
                  <a:pt x="594822" y="414000"/>
                  <a:pt x="579157" y="414000"/>
                </a:cubicBezTo>
                <a:lnTo>
                  <a:pt x="351304" y="414000"/>
                </a:lnTo>
                <a:lnTo>
                  <a:pt x="351304" y="479593"/>
                </a:lnTo>
                <a:lnTo>
                  <a:pt x="437906" y="479593"/>
                </a:lnTo>
                <a:lnTo>
                  <a:pt x="437906" y="517456"/>
                </a:lnTo>
                <a:lnTo>
                  <a:pt x="169733" y="517456"/>
                </a:lnTo>
                <a:lnTo>
                  <a:pt x="169733" y="479593"/>
                </a:lnTo>
                <a:lnTo>
                  <a:pt x="256335" y="479593"/>
                </a:lnTo>
                <a:lnTo>
                  <a:pt x="256335" y="414000"/>
                </a:lnTo>
                <a:lnTo>
                  <a:pt x="28482" y="414000"/>
                </a:lnTo>
                <a:cubicBezTo>
                  <a:pt x="12817" y="414000"/>
                  <a:pt x="0" y="401202"/>
                  <a:pt x="0" y="385559"/>
                </a:cubicBezTo>
                <a:lnTo>
                  <a:pt x="0" y="28441"/>
                </a:lnTo>
                <a:cubicBezTo>
                  <a:pt x="0" y="12799"/>
                  <a:pt x="12817" y="0"/>
                  <a:pt x="28482" y="0"/>
                </a:cubicBezTo>
                <a:close/>
              </a:path>
            </a:pathLst>
          </a:custGeom>
          <a:solidFill>
            <a:srgbClr val="203A43"/>
          </a:solidFill>
          <a:ln>
            <a:noFill/>
          </a:ln>
        </p:spPr>
      </p:sp>
      <p:sp>
        <p:nvSpPr>
          <p:cNvPr id="25" name="live-chat_72439"/>
          <p:cNvSpPr>
            <a:spLocks noChangeAspect="1"/>
          </p:cNvSpPr>
          <p:nvPr/>
        </p:nvSpPr>
        <p:spPr bwMode="auto">
          <a:xfrm>
            <a:off x="9988552" y="2766695"/>
            <a:ext cx="907716" cy="792384"/>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rgbClr val="203A43"/>
          </a:solidFill>
          <a:ln>
            <a:noFill/>
          </a:ln>
        </p:spPr>
      </p:sp>
      <p:sp>
        <p:nvSpPr>
          <p:cNvPr id="27" name="直角三角形 26"/>
          <p:cNvSpPr/>
          <p:nvPr/>
        </p:nvSpPr>
        <p:spPr>
          <a:xfrm flipV="1">
            <a:off x="588327" y="1378445"/>
            <a:ext cx="350024" cy="350024"/>
          </a:xfrm>
          <a:prstGeom prst="rtTriangle">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28" name="直角三角形 27"/>
          <p:cNvSpPr/>
          <p:nvPr/>
        </p:nvSpPr>
        <p:spPr>
          <a:xfrm flipV="1">
            <a:off x="4369051" y="1378833"/>
            <a:ext cx="350024" cy="350024"/>
          </a:xfrm>
          <a:prstGeom prst="rtTriangle">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29" name="直角三角形 28"/>
          <p:cNvSpPr/>
          <p:nvPr/>
        </p:nvSpPr>
        <p:spPr>
          <a:xfrm flipV="1">
            <a:off x="8397875" y="1378585"/>
            <a:ext cx="349885" cy="349250"/>
          </a:xfrm>
          <a:prstGeom prst="rtTriangle">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1" name="同侧圆角矩形 25"/>
          <p:cNvSpPr/>
          <p:nvPr/>
        </p:nvSpPr>
        <p:spPr>
          <a:xfrm rot="5400000" flipH="1">
            <a:off x="9356090" y="292735"/>
            <a:ext cx="1102995" cy="3152140"/>
          </a:xfrm>
          <a:prstGeom prst="round2SameRect">
            <a:avLst>
              <a:gd name="adj1" fmla="val 50000"/>
              <a:gd name="adj2" fmla="val 0"/>
            </a:avLst>
          </a:prstGeom>
          <a:noFill/>
          <a:ln>
            <a:solidFill>
              <a:srgbClr val="203A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pic>
        <p:nvPicPr>
          <p:cNvPr id="33" name="图片 32" descr="ASML_Holding_N.V._log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875" y="4359275"/>
            <a:ext cx="3451225" cy="1353185"/>
          </a:xfrm>
          <a:prstGeom prst="rect">
            <a:avLst/>
          </a:prstGeom>
        </p:spPr>
      </p:pic>
      <p:pic>
        <p:nvPicPr>
          <p:cNvPr id="34" name="图片 33" descr="AVIC"/>
          <p:cNvPicPr>
            <a:picLocks noChangeAspect="1"/>
          </p:cNvPicPr>
          <p:nvPr/>
        </p:nvPicPr>
        <p:blipFill>
          <a:blip r:embed="rId5"/>
          <a:stretch>
            <a:fillRect/>
          </a:stretch>
        </p:blipFill>
        <p:spPr>
          <a:xfrm>
            <a:off x="466725" y="4305935"/>
            <a:ext cx="3748405" cy="1689735"/>
          </a:xfrm>
          <a:prstGeom prst="rect">
            <a:avLst/>
          </a:prstGeom>
        </p:spPr>
      </p:pic>
      <p:pic>
        <p:nvPicPr>
          <p:cNvPr id="35" name="图片 34" descr="建筑"/>
          <p:cNvPicPr>
            <a:picLocks noChangeAspect="1"/>
          </p:cNvPicPr>
          <p:nvPr/>
        </p:nvPicPr>
        <p:blipFill>
          <a:blip r:embed="rId6"/>
          <a:stretch>
            <a:fillRect/>
          </a:stretch>
        </p:blipFill>
        <p:spPr>
          <a:xfrm>
            <a:off x="4450080" y="4201160"/>
            <a:ext cx="3662680" cy="1899920"/>
          </a:xfrm>
          <a:prstGeom prst="rect">
            <a:avLst/>
          </a:prstGeom>
        </p:spPr>
      </p:pic>
      <p:sp>
        <p:nvSpPr>
          <p:cNvPr id="2" name="文本框 1"/>
          <p:cNvSpPr txBox="1"/>
          <p:nvPr/>
        </p:nvSpPr>
        <p:spPr>
          <a:xfrm>
            <a:off x="1451610" y="6537960"/>
            <a:ext cx="11669395" cy="368300"/>
          </a:xfrm>
          <a:prstGeom prst="rect">
            <a:avLst/>
          </a:prstGeom>
          <a:noFill/>
        </p:spPr>
        <p:txBody>
          <a:bodyPr wrap="square" rtlCol="0">
            <a:spAutoFit/>
          </a:bodyPr>
          <a:lstStyle/>
          <a:p>
            <a:r>
              <a:rPr lang="zh-CN" altLang="en-US"/>
              <a:t>https://cn.nytimes.com/business/20200928/commodities-metals-prices-china-coronavirus/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85038" y="2705725"/>
            <a:ext cx="4088965" cy="1446550"/>
          </a:xfrm>
          <a:prstGeom prst="rect">
            <a:avLst/>
          </a:prstGeom>
          <a:noFill/>
        </p:spPr>
        <p:txBody>
          <a:bodyPr wrap="square" rtlCol="0">
            <a:spAutoFit/>
          </a:bodyPr>
          <a:lstStyle/>
          <a:p>
            <a:r>
              <a:rPr lang="en-US" altLang="zh-CN" sz="8800">
                <a:solidFill>
                  <a:srgbClr val="203A43"/>
                </a:solidFill>
                <a:latin typeface="微软雅黑 Light" panose="020B0502040204020203" pitchFamily="34" charset="-122"/>
                <a:ea typeface="微软雅黑 Light" panose="020B0502040204020203" pitchFamily="34" charset="-122"/>
              </a:rPr>
              <a:t>PART 3</a:t>
            </a:r>
            <a:endParaRPr lang="zh-CN" altLang="en-US" sz="8800">
              <a:solidFill>
                <a:srgbClr val="203A43"/>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6317999" y="2895371"/>
            <a:ext cx="4088964" cy="646331"/>
          </a:xfrm>
          <a:prstGeom prst="rect">
            <a:avLst/>
          </a:prstGeom>
          <a:noFill/>
        </p:spPr>
        <p:txBody>
          <a:bodyPr wrap="square" rtlCol="0">
            <a:spAutoFit/>
          </a:bodyPr>
          <a:lstStyle/>
          <a:p>
            <a:pPr algn="dist"/>
            <a:endParaRPr lang="en-US" altLang="zh-CN" sz="3600" dirty="0">
              <a:solidFill>
                <a:srgbClr val="203A43"/>
              </a:solidFill>
              <a:latin typeface="微软雅黑 Light" panose="020B0502040204020203" pitchFamily="34" charset="-122"/>
              <a:ea typeface="微软雅黑 Light" panose="020B0502040204020203" pitchFamily="34" charset="-122"/>
            </a:endParaRPr>
          </a:p>
        </p:txBody>
      </p:sp>
      <p:cxnSp>
        <p:nvCxnSpPr>
          <p:cNvPr id="5" name="直接连接符 4"/>
          <p:cNvCxnSpPr/>
          <p:nvPr/>
        </p:nvCxnSpPr>
        <p:spPr>
          <a:xfrm>
            <a:off x="5816862" y="2727000"/>
            <a:ext cx="0" cy="1404000"/>
          </a:xfrm>
          <a:prstGeom prst="line">
            <a:avLst/>
          </a:prstGeom>
          <a:ln>
            <a:solidFill>
              <a:srgbClr val="203A43"/>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51359D6-3DC1-A14D-A9B5-2C06920354AF}"/>
              </a:ext>
            </a:extLst>
          </p:cNvPr>
          <p:cNvSpPr txBox="1"/>
          <p:nvPr/>
        </p:nvSpPr>
        <p:spPr>
          <a:xfrm>
            <a:off x="6113780" y="2988945"/>
            <a:ext cx="4859020" cy="646331"/>
          </a:xfrm>
          <a:prstGeom prst="rect">
            <a:avLst/>
          </a:prstGeom>
          <a:noFill/>
        </p:spPr>
        <p:txBody>
          <a:bodyPr wrap="square" rtlCol="0">
            <a:spAutoFit/>
          </a:bodyPr>
          <a:lstStyle/>
          <a:p>
            <a:r>
              <a:rPr lang="en-US" altLang="zh-CN" sz="3600" b="1" noProof="0" dirty="0" err="1">
                <a:ln>
                  <a:noFill/>
                </a:ln>
                <a:solidFill>
                  <a:srgbClr val="203A43"/>
                </a:solidFill>
                <a:uLnTx/>
                <a:uFillTx/>
                <a:latin typeface="微软雅黑 Light" panose="020B0502040204020203" pitchFamily="34" charset="-122"/>
                <a:ea typeface="微软雅黑 Light" panose="020B0502040204020203" pitchFamily="34" charset="-122"/>
                <a:sym typeface="+mn-ea"/>
              </a:rPr>
              <a:t>Veilles</a:t>
            </a:r>
            <a:r>
              <a:rPr lang="en-US"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 </a:t>
            </a:r>
            <a:r>
              <a:rPr lang="fr-CA" altLang="zh-CN" sz="3600" b="1" dirty="0">
                <a:solidFill>
                  <a:srgbClr val="203A43"/>
                </a:solidFill>
                <a:latin typeface="微软雅黑 Light" panose="020B0502040204020203" pitchFamily="34" charset="-122"/>
                <a:ea typeface="微软雅黑 Light" panose="020B0502040204020203" pitchFamily="34" charset="-122"/>
                <a:sym typeface="+mn-ea"/>
              </a:rPr>
              <a:t>technologique</a:t>
            </a:r>
            <a:r>
              <a:rPr lang="fr-CA" altLang="zh-CN" sz="3600" b="1" noProof="0" dirty="0">
                <a:ln>
                  <a:noFill/>
                </a:ln>
                <a:solidFill>
                  <a:srgbClr val="203A43"/>
                </a:solidFill>
                <a:uLnTx/>
                <a:uFillTx/>
                <a:latin typeface="微软雅黑 Light" panose="020B0502040204020203" pitchFamily="34" charset="-122"/>
                <a:ea typeface="微软雅黑 Light" panose="020B0502040204020203" pitchFamily="34" charset="-122"/>
                <a:sym typeface="+mn-ea"/>
              </a:rPr>
              <a:t>s</a:t>
            </a:r>
            <a:endParaRPr lang="en-US" altLang="zh-CN" sz="3600" b="1" dirty="0">
              <a:solidFill>
                <a:srgbClr val="203A43"/>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25209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8"/>
          <p:cNvSpPr/>
          <p:nvPr/>
        </p:nvSpPr>
        <p:spPr>
          <a:xfrm>
            <a:off x="6507480" y="875126"/>
            <a:ext cx="1950085" cy="586739"/>
          </a:xfrm>
          <a:prstGeom prst="round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6687185" y="936404"/>
            <a:ext cx="1524000" cy="463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5G</a:t>
            </a:r>
          </a:p>
        </p:txBody>
      </p:sp>
      <p:sp>
        <p:nvSpPr>
          <p:cNvPr id="24" name="文本框 23"/>
          <p:cNvSpPr txBox="1"/>
          <p:nvPr/>
        </p:nvSpPr>
        <p:spPr>
          <a:xfrm>
            <a:off x="6507478" y="1485465"/>
            <a:ext cx="5150853" cy="734560"/>
          </a:xfrm>
          <a:prstGeom prst="rect">
            <a:avLst/>
          </a:prstGeom>
          <a:noFill/>
        </p:spPr>
        <p:txBody>
          <a:bodyPr wrap="square" rtlCol="0">
            <a:spAutoFit/>
          </a:bodyPr>
          <a:lstStyle/>
          <a:p>
            <a:pPr lvl="0">
              <a:lnSpc>
                <a:spcPct val="120000"/>
              </a:lnSpc>
              <a:defRPr/>
            </a:pPr>
            <a:r>
              <a:rPr lang="fr-FR" altLang="zh-CN" dirty="0"/>
              <a:t>iPhone 12 est optimisé pour le réseau 5G. iPhone 12 dispose d'un mode de données intelligentes. </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5" name="文本框 24"/>
          <p:cNvSpPr txBox="1"/>
          <p:nvPr/>
        </p:nvSpPr>
        <p:spPr>
          <a:xfrm>
            <a:off x="6425651" y="3841314"/>
            <a:ext cx="5438715" cy="1400448"/>
          </a:xfrm>
          <a:prstGeom prst="rect">
            <a:avLst/>
          </a:prstGeom>
          <a:noFill/>
        </p:spPr>
        <p:txBody>
          <a:bodyPr wrap="square" rtlCol="0">
            <a:spAutoFit/>
          </a:bodyPr>
          <a:lstStyle/>
          <a:p>
            <a:pPr lvl="0">
              <a:lnSpc>
                <a:spcPct val="120000"/>
              </a:lnSpc>
              <a:defRPr/>
            </a:pPr>
            <a:r>
              <a:rPr lang="fr-FR" altLang="zh-CN" dirty="0">
                <a:sym typeface="宋体" panose="02010600030101010101" pitchFamily="2" charset="-122"/>
              </a:rPr>
              <a:t>Le CPU utilise une conception à 6 cœurs.</a:t>
            </a:r>
          </a:p>
          <a:p>
            <a:pPr lvl="0">
              <a:lnSpc>
                <a:spcPct val="120000"/>
              </a:lnSpc>
              <a:defRPr/>
            </a:pPr>
            <a:r>
              <a:rPr lang="fr-FR" altLang="zh-CN" dirty="0">
                <a:sym typeface="宋体" panose="02010600030101010101" pitchFamily="2" charset="-122"/>
              </a:rPr>
              <a:t>Le GPU utilise une conception à 4 cœurs.</a:t>
            </a:r>
          </a:p>
          <a:p>
            <a:pPr lvl="0">
              <a:lnSpc>
                <a:spcPct val="120000"/>
              </a:lnSpc>
              <a:defRPr/>
            </a:pPr>
            <a:r>
              <a:rPr lang="fr-FR" altLang="zh-CN" dirty="0">
                <a:sym typeface="宋体" panose="02010600030101010101" pitchFamily="2" charset="-122"/>
              </a:rPr>
              <a:t>Il peut gérer jusqu'à 11 billions d'opérations par seconde.</a:t>
            </a:r>
            <a:endParaRPr lang="zh-CN" altLang="en-US" dirty="0">
              <a:sym typeface="宋体" panose="02010600030101010101" pitchFamily="2" charset="-122"/>
            </a:endParaRPr>
          </a:p>
        </p:txBody>
      </p:sp>
      <p:pic>
        <p:nvPicPr>
          <p:cNvPr id="1026" name="Picture 2" descr="iPhone 12">
            <a:extLst>
              <a:ext uri="{FF2B5EF4-FFF2-40B4-BE49-F238E27FC236}">
                <a16:creationId xmlns:a16="http://schemas.microsoft.com/office/drawing/2014/main" id="{E2DCD4C1-197A-1742-95E2-66103EAE2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68" y="875126"/>
            <a:ext cx="5232683" cy="3355562"/>
          </a:xfrm>
          <a:prstGeom prst="rect">
            <a:avLst/>
          </a:prstGeom>
          <a:noFill/>
          <a:extLst>
            <a:ext uri="{909E8E84-426E-40DD-AFC4-6F175D3DCCD1}">
              <a14:hiddenFill xmlns:a14="http://schemas.microsoft.com/office/drawing/2010/main">
                <a:solidFill>
                  <a:srgbClr val="FFFFFF"/>
                </a:solidFill>
              </a14:hiddenFill>
            </a:ext>
          </a:extLst>
        </p:spPr>
      </p:pic>
      <p:sp>
        <p:nvSpPr>
          <p:cNvPr id="31" name="文本框 30">
            <a:extLst>
              <a:ext uri="{FF2B5EF4-FFF2-40B4-BE49-F238E27FC236}">
                <a16:creationId xmlns:a16="http://schemas.microsoft.com/office/drawing/2014/main" id="{0D8F5E7D-0A98-954F-901A-D966AFEC92BC}"/>
              </a:ext>
            </a:extLst>
          </p:cNvPr>
          <p:cNvSpPr txBox="1"/>
          <p:nvPr/>
        </p:nvSpPr>
        <p:spPr>
          <a:xfrm>
            <a:off x="846229" y="4898179"/>
            <a:ext cx="4607560" cy="954107"/>
          </a:xfrm>
          <a:prstGeom prst="rect">
            <a:avLst/>
          </a:prstGeom>
          <a:noFill/>
        </p:spPr>
        <p:txBody>
          <a:bodyPr wrap="square" rtlCol="0">
            <a:spAutoFit/>
          </a:bodyPr>
          <a:lstStyle/>
          <a:p>
            <a:r>
              <a:rPr kumimoji="1" lang="fr-FR" altLang="zh-CN" sz="2800" dirty="0"/>
              <a:t>Apple a officiellement lancé</a:t>
            </a:r>
            <a:r>
              <a:rPr kumimoji="1" lang="zh-CN" altLang="en-US" sz="2800" dirty="0"/>
              <a:t> </a:t>
            </a:r>
            <a:r>
              <a:rPr kumimoji="1" lang="fr-FR" altLang="zh-CN" sz="2800" dirty="0"/>
              <a:t>iPhone 12</a:t>
            </a:r>
            <a:endParaRPr kumimoji="1" lang="zh-CN" altLang="en-US" sz="2800" dirty="0"/>
          </a:p>
        </p:txBody>
      </p:sp>
      <p:sp>
        <p:nvSpPr>
          <p:cNvPr id="33" name="圆角矩形 8">
            <a:extLst>
              <a:ext uri="{FF2B5EF4-FFF2-40B4-BE49-F238E27FC236}">
                <a16:creationId xmlns:a16="http://schemas.microsoft.com/office/drawing/2014/main" id="{F3F0580F-D37A-7B42-B389-AF5384EECEBD}"/>
              </a:ext>
            </a:extLst>
          </p:cNvPr>
          <p:cNvSpPr/>
          <p:nvPr/>
        </p:nvSpPr>
        <p:spPr>
          <a:xfrm>
            <a:off x="6507478" y="3111714"/>
            <a:ext cx="1950085" cy="586739"/>
          </a:xfrm>
          <a:prstGeom prst="roundRect">
            <a:avLst/>
          </a:prstGeom>
          <a:solidFill>
            <a:srgbClr val="203A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4" name="文本框 33">
            <a:extLst>
              <a:ext uri="{FF2B5EF4-FFF2-40B4-BE49-F238E27FC236}">
                <a16:creationId xmlns:a16="http://schemas.microsoft.com/office/drawing/2014/main" id="{FDE89BCB-513F-184B-8C90-EDA901182241}"/>
              </a:ext>
            </a:extLst>
          </p:cNvPr>
          <p:cNvSpPr txBox="1"/>
          <p:nvPr/>
        </p:nvSpPr>
        <p:spPr>
          <a:xfrm>
            <a:off x="6687184" y="3197225"/>
            <a:ext cx="1524000" cy="463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chemeClr val="bg1"/>
                </a:solidFill>
                <a:latin typeface="微软雅黑 Light" panose="020B0502040204020203" pitchFamily="34" charset="-122"/>
                <a:ea typeface="微软雅黑 Light" panose="020B0502040204020203" pitchFamily="34" charset="-122"/>
              </a:rPr>
              <a:t>A14</a:t>
            </a:r>
            <a:endPar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5" name="文本框 34">
            <a:extLst>
              <a:ext uri="{FF2B5EF4-FFF2-40B4-BE49-F238E27FC236}">
                <a16:creationId xmlns:a16="http://schemas.microsoft.com/office/drawing/2014/main" id="{E11B6811-E33F-AC43-90A3-E3E8B361D430}"/>
              </a:ext>
            </a:extLst>
          </p:cNvPr>
          <p:cNvSpPr txBox="1"/>
          <p:nvPr/>
        </p:nvSpPr>
        <p:spPr>
          <a:xfrm>
            <a:off x="2367562" y="6488668"/>
            <a:ext cx="8279831" cy="369332"/>
          </a:xfrm>
          <a:prstGeom prst="rect">
            <a:avLst/>
          </a:prstGeom>
          <a:noFill/>
        </p:spPr>
        <p:txBody>
          <a:bodyPr wrap="none" rtlCol="0">
            <a:spAutoFit/>
          </a:bodyPr>
          <a:lstStyle/>
          <a:p>
            <a:r>
              <a:rPr kumimoji="1" lang="en-US" altLang="zh-CN" dirty="0"/>
              <a:t>Source</a:t>
            </a:r>
            <a:r>
              <a:rPr kumimoji="1" lang="fr-FR" altLang="zh-CN" dirty="0"/>
              <a:t>: https://</a:t>
            </a:r>
            <a:r>
              <a:rPr kumimoji="1" lang="fr-FR" altLang="zh-CN" dirty="0" err="1"/>
              <a:t>finance.sina.com.cn</a:t>
            </a:r>
            <a:r>
              <a:rPr kumimoji="1" lang="fr-FR" altLang="zh-CN" dirty="0"/>
              <a:t>/</a:t>
            </a:r>
            <a:r>
              <a:rPr kumimoji="1" lang="fr-FR" altLang="zh-CN" dirty="0" err="1"/>
              <a:t>tech</a:t>
            </a:r>
            <a:r>
              <a:rPr kumimoji="1" lang="fr-FR" altLang="zh-CN" dirty="0"/>
              <a:t>/2020-10-14/doc-iiznezxr5808323.shtml</a:t>
            </a:r>
            <a:endParaRPr kumimoji="1" lang="zh-CN" altLang="en-US" dirty="0"/>
          </a:p>
        </p:txBody>
      </p:sp>
    </p:spTree>
    <p:extLst>
      <p:ext uri="{BB962C8B-B14F-4D97-AF65-F5344CB8AC3E}">
        <p14:creationId xmlns:p14="http://schemas.microsoft.com/office/powerpoint/2010/main" val="4263265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1259</Words>
  <Application>Microsoft Macintosh PowerPoint</Application>
  <PresentationFormat>宽屏</PresentationFormat>
  <Paragraphs>94</Paragraphs>
  <Slides>14</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DengXian</vt:lpstr>
      <vt:lpstr>DengXian</vt:lpstr>
      <vt:lpstr>等线 Light</vt:lpstr>
      <vt:lpstr>微软雅黑 Light</vt:lpstr>
      <vt:lpstr>Arial</vt:lpstr>
      <vt:lpstr>Calibri</vt:lpstr>
      <vt:lpstr>Impact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Yuqiao Zhao</cp:lastModifiedBy>
  <cp:revision>46</cp:revision>
  <dcterms:created xsi:type="dcterms:W3CDTF">2019-04-20T01:43:00Z</dcterms:created>
  <dcterms:modified xsi:type="dcterms:W3CDTF">2020-10-21T22:31:24Z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