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849" r:id="rId2"/>
  </p:sldMasterIdLst>
  <p:notesMasterIdLst>
    <p:notesMasterId r:id="rId12"/>
  </p:notesMasterIdLst>
  <p:sldIdLst>
    <p:sldId id="1111" r:id="rId3"/>
    <p:sldId id="1171" r:id="rId4"/>
    <p:sldId id="1178" r:id="rId5"/>
    <p:sldId id="1179" r:id="rId6"/>
    <p:sldId id="1217" r:id="rId7"/>
    <p:sldId id="1134" r:id="rId8"/>
    <p:sldId id="1218" r:id="rId9"/>
    <p:sldId id="1219" r:id="rId10"/>
    <p:sldId id="1220" r:id="rId11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Times New Roman" pitchFamily="18" charset="0"/>
        <a:ea typeface="微软雅黑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32B6CD-3274-494A-9848-8D682CBF4B5E}">
          <p14:sldIdLst>
            <p14:sldId id="1111"/>
            <p14:sldId id="1171"/>
            <p14:sldId id="1178"/>
            <p14:sldId id="1179"/>
            <p14:sldId id="1217"/>
            <p14:sldId id="1134"/>
            <p14:sldId id="1218"/>
            <p14:sldId id="1219"/>
            <p14:sldId id="12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A50021"/>
    <a:srgbClr val="FFFF00"/>
    <a:srgbClr val="F7FEB8"/>
    <a:srgbClr val="F3FE8A"/>
    <a:srgbClr val="DAF8FE"/>
    <a:srgbClr val="FF0000"/>
    <a:srgbClr val="79E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94828" autoAdjust="0"/>
  </p:normalViewPr>
  <p:slideViewPr>
    <p:cSldViewPr>
      <p:cViewPr>
        <p:scale>
          <a:sx n="99" d="100"/>
          <a:sy n="99" d="100"/>
        </p:scale>
        <p:origin x="240" y="288"/>
      </p:cViewPr>
      <p:guideLst>
        <p:guide orient="horz" pos="2194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8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8588" y="736600"/>
            <a:ext cx="6550025" cy="368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7250"/>
            <a:ext cx="5446712" cy="441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9738"/>
            <a:ext cx="2949575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29738"/>
            <a:ext cx="2951162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1DB6F63-0632-4538-B503-C8C8BF0BD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B6F63-0632-4538-B503-C8C8BF0BD5A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42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DB6F63-0632-4538-B503-C8C8BF0BD5A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63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97608-0EF3-4B76-99D4-DD8DA00112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3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97608-0EF3-4B76-99D4-DD8DA00112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50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97608-0EF3-4B76-99D4-DD8DA0011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6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97608-0EF3-4B76-99D4-DD8DA0011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9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981075"/>
            <a:ext cx="12192000" cy="71438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FFCC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pic>
        <p:nvPicPr>
          <p:cNvPr id="5" name="Picture 8" descr="ppt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567" y="36513"/>
            <a:ext cx="3937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9pPr>
          </a:lstStyle>
          <a:p>
            <a:pPr>
              <a:defRPr/>
            </a:pPr>
            <a:endParaRPr lang="zh-CN" altLang="en-US" sz="60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296863"/>
            <a:ext cx="2088232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23825"/>
            <a:ext cx="98351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99456" y="755650"/>
            <a:ext cx="3266016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9pPr>
          </a:lstStyle>
          <a:p>
            <a:pPr>
              <a:defRPr/>
            </a:pPr>
            <a:r>
              <a:rPr lang="en-US" altLang="zh-CN" sz="1100" b="1" dirty="0">
                <a:solidFill>
                  <a:srgbClr val="FF0000"/>
                </a:solidFill>
                <a:latin typeface="Palatino Linotype" pitchFamily="18" charset="0"/>
              </a:rPr>
              <a:t>XI’AN JIAOTONG UNIVERSITY</a:t>
            </a:r>
            <a:endParaRPr lang="zh-CN" altLang="en-US" sz="1100" b="1" dirty="0">
              <a:solidFill>
                <a:srgbClr val="FF0000"/>
              </a:solidFill>
              <a:latin typeface="Palatino Linotype" pitchFamily="18" charset="0"/>
            </a:endParaRP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397000" y="1844677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6690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29D0-1F29-4F48-8506-089712DE61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84453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A9572-A444-432F-8A42-9605CB8A0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8021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10DAE-0CF3-451D-8089-E1590926E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5727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6567" y="36513"/>
            <a:ext cx="3937000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Times New Roman" pitchFamily="18" charset="0"/>
                <a:ea typeface="微软雅黑" pitchFamily="34" charset="-122"/>
              </a:defRPr>
            </a:lvl9pPr>
          </a:lstStyle>
          <a:p>
            <a:pPr>
              <a:defRPr/>
            </a:pPr>
            <a:endParaRPr lang="zh-CN" altLang="en-US" sz="6000"/>
          </a:p>
        </p:txBody>
      </p:sp>
      <p:pic>
        <p:nvPicPr>
          <p:cNvPr id="10" name="图片 5"/>
          <p:cNvPicPr>
            <a:picLocks noChangeAspect="1" noChangeArrowheads="1"/>
          </p:cNvPicPr>
          <p:nvPr userDrawn="1"/>
        </p:nvPicPr>
        <p:blipFill>
          <a:blip r:embed="rId2">
            <a:lum bright="-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94" y="836712"/>
            <a:ext cx="933502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5688" b="14831"/>
          <a:stretch/>
        </p:blipFill>
        <p:spPr>
          <a:xfrm>
            <a:off x="1" y="3515248"/>
            <a:ext cx="3503712" cy="334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3" descr="I:\bak20161017\E\00-2015年9月备份\整理\xjtu\xjtu兰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67" y="173039"/>
            <a:ext cx="4207933" cy="116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11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6" r="53951"/>
          <a:stretch/>
        </p:blipFill>
        <p:spPr>
          <a:xfrm>
            <a:off x="10439400" y="6523382"/>
            <a:ext cx="1538888" cy="31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973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46185-2B4A-4C96-A20F-3D05E5F99A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06592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7CC7-2F85-4B2B-88B9-3CC266E06A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688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BB432-35FE-4EAD-A08F-F68B5E0DC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53718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97C19-445B-4872-8462-7848B504F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24655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64BD5-68F3-4256-87DF-7AD06647A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470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138C4-8252-44EA-9A1B-4122D0FF1B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1381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15EBC-318F-476A-B3D5-4F89D7D369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8533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08E10-9A12-42DE-A241-81A0995ADE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2126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B7CA1-A4AC-41A9-BAD3-41CDCD50A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16551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B9F0F-76B8-438B-8D98-C1F2EDC03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29696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53D8-453E-4FBB-82E1-1770E48A2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8584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52582-7E78-43C5-AB62-91B33ECF9D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4889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baseline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597" y="1322040"/>
            <a:ext cx="10668000" cy="4923185"/>
          </a:xfrm>
        </p:spPr>
        <p:txBody>
          <a:bodyPr/>
          <a:lstStyle>
            <a:lvl1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381328"/>
            <a:ext cx="2641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37126"/>
            <a:ext cx="3860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37126"/>
            <a:ext cx="2641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BEFB9-1B5B-4C7F-987A-620AA4E375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95687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512A7-1835-41CD-8FF3-C53744279D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7763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FCA4-BE56-4AFE-BD52-E70FB5694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3990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0B284-6E6F-401F-AF00-FD1CC13CD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7188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882F1-3731-43F4-8AD0-F634D2D11C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15900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9416" y="1322040"/>
            <a:ext cx="10668000" cy="4923185"/>
          </a:xfrm>
        </p:spPr>
        <p:txBody>
          <a:bodyPr/>
          <a:lstStyle>
            <a:lvl1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effectLst/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416" y="404664"/>
            <a:ext cx="10668000" cy="6762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36328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979F-AF55-4DFC-B56B-765C3B044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278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812800" y="1139825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31507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8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fld id="{E8E6D8C4-B3DA-4516-A55D-DCB89D494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35" r:id="rId13"/>
    <p:sldLayoutId id="2147484138" r:id="rId14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AutoShape 4"/>
          <p:cNvSpPr>
            <a:spLocks/>
          </p:cNvSpPr>
          <p:nvPr/>
        </p:nvSpPr>
        <p:spPr bwMode="auto">
          <a:xfrm>
            <a:off x="812800" y="1139825"/>
            <a:ext cx="10610851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812800" y="6315075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8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defRPr>
            </a:lvl1pPr>
          </a:lstStyle>
          <a:p>
            <a:pPr>
              <a:defRPr/>
            </a:pPr>
            <a:fld id="{C82B98C1-3DBA-4A1D-B89A-EEC7969197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华文细黑" pitchFamily="2" charset="-122"/>
          <a:ea typeface="华文细黑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34"/>
            <a:ext cx="12192000" cy="1896601"/>
          </a:xfrm>
          <a:prstGeom prst="rect">
            <a:avLst/>
          </a:prstGeom>
        </p:spPr>
      </p:pic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551384" y="2280915"/>
            <a:ext cx="10801200" cy="1508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面向众核处理器平台多线程静态映射机制研究与实现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50604" y="5013176"/>
            <a:ext cx="4605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张钰鑫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软件学院</a:t>
            </a:r>
            <a:endParaRPr lang="en-US" altLang="zh-CN" sz="24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2021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  <a:r>
              <a:rPr lang="zh-CN" altLang="en-US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</a:t>
            </a:r>
            <a:r>
              <a:rPr lang="en-US" altLang="zh-CN" sz="20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608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711561" y="6165304"/>
            <a:ext cx="10857047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A9D9996E-63B0-F346-9B93-A708198EBBBE}"/>
              </a:ext>
            </a:extLst>
          </p:cNvPr>
          <p:cNvSpPr txBox="1">
            <a:spLocks/>
          </p:cNvSpPr>
          <p:nvPr/>
        </p:nvSpPr>
        <p:spPr>
          <a:xfrm>
            <a:off x="869823" y="404664"/>
            <a:ext cx="10619997" cy="6762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r>
              <a:rPr kumimoji="1" lang="zh-CN" altLang="en-US" sz="3200" b="1" kern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主要问题描述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C4DD22-C3CF-DC46-8E64-1D1E6B852D98}"/>
              </a:ext>
            </a:extLst>
          </p:cNvPr>
          <p:cNvSpPr/>
          <p:nvPr/>
        </p:nvSpPr>
        <p:spPr>
          <a:xfrm>
            <a:off x="869822" y="1506024"/>
            <a:ext cx="10050714" cy="233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CN" sz="1800" dirty="0">
                <a:latin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隐式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通信</a:t>
            </a:r>
            <a:r>
              <a:rPr lang="zh-CN" altLang="en-US" sz="1800" dirty="0">
                <a:latin typeface="微软雅黑" panose="020B0503020204020204" pitchFamily="34" charset="-122"/>
              </a:rPr>
              <a:t>模式</a:t>
            </a:r>
            <a:r>
              <a:rPr lang="en-US" altLang="zh-CN" sz="1800" dirty="0">
                <a:latin typeface="微软雅黑" panose="020B0503020204020204" pitchFamily="34" charset="-122"/>
              </a:rPr>
              <a:t>——</a:t>
            </a:r>
            <a:r>
              <a:rPr lang="zh-CN" altLang="en-US" sz="1800" dirty="0">
                <a:latin typeface="微软雅黑" panose="020B0503020204020204" pitchFamily="34" charset="-122"/>
              </a:rPr>
              <a:t>在多线程</a:t>
            </a:r>
            <a:r>
              <a:rPr lang="zh-CN" altLang="zh-CN" sz="1800" dirty="0">
                <a:latin typeface="微软雅黑" panose="020B0503020204020204" pitchFamily="34" charset="-122"/>
              </a:rPr>
              <a:t>并行程序</a:t>
            </a:r>
            <a:r>
              <a:rPr lang="zh-CN" altLang="en-US" sz="1800" dirty="0">
                <a:latin typeface="微软雅黑" panose="020B0503020204020204" pitchFamily="34" charset="-122"/>
              </a:rPr>
              <a:t>中</a:t>
            </a:r>
            <a:r>
              <a:rPr lang="zh-CN" altLang="zh-CN" sz="1800" dirty="0">
                <a:latin typeface="微软雅黑" panose="020B0503020204020204" pitchFamily="34" charset="-122"/>
              </a:rPr>
              <a:t>，各线程之间进行数据交换和共享的过程</a:t>
            </a:r>
            <a:r>
              <a:rPr lang="zh-CN" altLang="en-US" sz="1800" dirty="0">
                <a:latin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CN" sz="1800" dirty="0">
                <a:latin typeface="微软雅黑" panose="020B0503020204020204" pitchFamily="34" charset="-122"/>
              </a:rPr>
              <a:t>NUMA</a:t>
            </a:r>
            <a:r>
              <a:rPr lang="zh-CN" altLang="en-US" sz="1800" dirty="0">
                <a:latin typeface="微软雅黑" panose="020B0503020204020204" pitchFamily="34" charset="-122"/>
              </a:rPr>
              <a:t>架构下，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通信开销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不均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衡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[1]</a:t>
            </a:r>
            <a:r>
              <a:rPr lang="zh-CN" altLang="en-US" sz="1800" dirty="0">
                <a:latin typeface="微软雅黑" panose="020B0503020204020204" pitchFamily="34" charset="-122"/>
              </a:rPr>
              <a:t>，若发生过多的跨节点通信，则会影响访存性能。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CN" sz="1800" dirty="0">
                <a:latin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</a:rPr>
              <a:t>内存拥塞</a:t>
            </a:r>
            <a:r>
              <a:rPr lang="zh-CN" altLang="en-US" sz="1800" dirty="0">
                <a:latin typeface="微软雅黑" panose="020B0503020204020204" pitchFamily="34" charset="-122"/>
              </a:rPr>
              <a:t>问题</a:t>
            </a:r>
            <a:r>
              <a:rPr lang="en-US" altLang="zh-CN" sz="1800" dirty="0">
                <a:latin typeface="微软雅黑" panose="020B0503020204020204" pitchFamily="34" charset="-122"/>
              </a:rPr>
              <a:t>[2]——</a:t>
            </a:r>
            <a:r>
              <a:rPr lang="zh-CN" altLang="en-US" sz="1800" dirty="0">
                <a:latin typeface="微软雅黑" panose="020B0503020204020204" pitchFamily="34" charset="-122"/>
              </a:rPr>
              <a:t>某个</a:t>
            </a:r>
            <a:r>
              <a:rPr lang="en-US" altLang="zh-CN" sz="1800" dirty="0">
                <a:latin typeface="微软雅黑" panose="020B0503020204020204" pitchFamily="34" charset="-122"/>
              </a:rPr>
              <a:t>NUMA</a:t>
            </a:r>
            <a:r>
              <a:rPr lang="zh-CN" altLang="en-US" sz="1800" dirty="0">
                <a:latin typeface="微软雅黑" panose="020B0503020204020204" pitchFamily="34" charset="-122"/>
              </a:rPr>
              <a:t>节点内存带宽过高，导致节点内部带宽争用，内存延迟升高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altLang="zh-CN" sz="1800" dirty="0">
                <a:latin typeface="微软雅黑" panose="020B0503020204020204" pitchFamily="34" charset="-122"/>
              </a:rPr>
              <a:t>NUMA</a:t>
            </a:r>
            <a:r>
              <a:rPr lang="zh-CN" altLang="en-US" sz="1800" dirty="0">
                <a:latin typeface="微软雅黑" panose="020B0503020204020204" pitchFamily="34" charset="-122"/>
              </a:rPr>
              <a:t>各节点内存带宽不均衡造成的，导致程序的平均内存延迟升高，性能下降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</a:pPr>
            <a:endParaRPr lang="en-US" altLang="zh-CN" dirty="0">
              <a:latin typeface="微软雅黑" panose="020B0503020204020204" pitchFamily="34" charset="-122"/>
            </a:endParaRPr>
          </a:p>
        </p:txBody>
      </p: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2AFA9FAD-275C-284D-BD0F-C8B007790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88311"/>
              </p:ext>
            </p:extLst>
          </p:nvPr>
        </p:nvGraphicFramePr>
        <p:xfrm>
          <a:off x="1027072" y="3367580"/>
          <a:ext cx="5068928" cy="253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9344133" imgH="4676747" progId="Visio.Drawing.15">
                  <p:embed/>
                </p:oleObj>
              </mc:Choice>
              <mc:Fallback>
                <p:oleObj name="Visio" r:id="rId4" imgW="9344133" imgH="4676747" progId="Visio.Drawing.15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072" y="3367580"/>
                        <a:ext cx="5068928" cy="2534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图片 50">
            <a:extLst>
              <a:ext uri="{FF2B5EF4-FFF2-40B4-BE49-F238E27FC236}">
                <a16:creationId xmlns:a16="http://schemas.microsoft.com/office/drawing/2014/main" id="{A0853E96-4C95-294C-BFD5-38E27BE98B8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296262"/>
            <a:ext cx="3888470" cy="2751448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771517EC-47DA-5F4C-B9F8-A61CE1C7ECDF}"/>
              </a:ext>
            </a:extLst>
          </p:cNvPr>
          <p:cNvSpPr/>
          <p:nvPr/>
        </p:nvSpPr>
        <p:spPr>
          <a:xfrm>
            <a:off x="547445" y="6047710"/>
            <a:ext cx="10602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latin typeface="Times New Roman" panose="02020603050405020304" pitchFamily="18" charset="0"/>
              </a:rPr>
              <a:t>[1]Diener M , Cruz E , Alves M , et al. Kernel-Based Thread and Data Mapping for Improved Memory Affinity[J]. IEEE Transactions on Parallel and Distributed Systems, 2015, 27(9): 1-1. </a:t>
            </a:r>
            <a:endParaRPr lang="en" altLang="zh-CN" sz="1400" dirty="0">
              <a:effectLst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AB79890-593C-444C-98F8-0AB098837B28}"/>
              </a:ext>
            </a:extLst>
          </p:cNvPr>
          <p:cNvSpPr/>
          <p:nvPr/>
        </p:nvSpPr>
        <p:spPr>
          <a:xfrm>
            <a:off x="525187" y="6499612"/>
            <a:ext cx="10739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400" dirty="0">
                <a:latin typeface="Times New Roman" panose="02020603050405020304" pitchFamily="18" charset="0"/>
              </a:rPr>
              <a:t>[2</a:t>
            </a:r>
            <a:r>
              <a:rPr lang="e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Gaud F, Lepers B, Funston J, et al.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Memory Management on Modern NUMA Systems[C]. Queue, vol. 13, no.8, p. 70, 2015 </a:t>
            </a:r>
            <a:endParaRPr lang="en" altLang="zh-CN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316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595" y="376461"/>
            <a:ext cx="10619997" cy="676275"/>
          </a:xfrm>
        </p:spPr>
        <p:txBody>
          <a:bodyPr/>
          <a:lstStyle/>
          <a:p>
            <a:r>
              <a:rPr kumimoji="1" lang="zh-CN" altLang="en-US" sz="3200" kern="12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映射机制的设计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596" y="1412776"/>
            <a:ext cx="10836019" cy="3672408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设计思路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</a:rPr>
              <a:t>如何检测并统计得到应用程序的线程通信特征和内存访问特征？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</a:rPr>
              <a:t>如何根据上述程序特征结合计算平台体系结构拓扑，设计线程分组算法？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</a:rPr>
              <a:t>如何根据线程分组结果将线程一一绑定至核？</a:t>
            </a:r>
            <a:endParaRPr lang="en-US" altLang="zh-CN" sz="2000" dirty="0">
              <a:latin typeface="微软雅黑" panose="020B0503020204020204" pitchFamily="34" charset="-122"/>
            </a:endParaRPr>
          </a:p>
          <a:p>
            <a:pPr lvl="1"/>
            <a:endParaRPr lang="en-US" altLang="zh-CN" sz="2400" dirty="0">
              <a:latin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映射机制模块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访存检测模块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检测线程通信特征、线程内存访问特征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计算映射模块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根据检测得到的访存信息，得到线程分组结果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执行映射模块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根据分组结果将线程绑定至计算核心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71487" lvl="1" indent="0"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BEFB9-1B5B-4C7F-987A-620AA4E3752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9F4ED2-4712-B143-ACFE-B4B5625B0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4796617"/>
            <a:ext cx="6580756" cy="17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24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596" y="1412776"/>
            <a:ext cx="10836019" cy="4924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线程间通信量检测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</a:rPr>
              <a:t>基于</a:t>
            </a:r>
            <a:r>
              <a:rPr lang="en-US" altLang="zh-CN" sz="2400" b="1" dirty="0" err="1">
                <a:latin typeface="微软雅黑" panose="020B0503020204020204" pitchFamily="34" charset="-122"/>
              </a:rPr>
              <a:t>CommDetective</a:t>
            </a:r>
            <a:r>
              <a:rPr lang="en-US" altLang="zh-CN" sz="2400" b="1" dirty="0">
                <a:latin typeface="微软雅黑" panose="020B0503020204020204" pitchFamily="34" charset="-122"/>
              </a:rPr>
              <a:t>[1]</a:t>
            </a:r>
            <a:r>
              <a:rPr lang="zh-CN" altLang="en-US" sz="2400" b="1" dirty="0">
                <a:latin typeface="微软雅黑" panose="020B0503020204020204" pitchFamily="34" charset="-122"/>
              </a:rPr>
              <a:t>中的检测方法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Perf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perf_event_open</a:t>
            </a:r>
            <a:r>
              <a:rPr lang="en-US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函数可以获取</a:t>
            </a:r>
            <a:r>
              <a:rPr lang="en-US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PMU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性能检测单元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中断产生的访存事件记录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）使用一个键为访存地址，值为线程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、当前时间戳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ts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的哈希表，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将访存记录插入哈希表</a:t>
            </a:r>
            <a:endParaRPr lang="en-US" altLang="zh-CN" sz="18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）当有相同地址的访存记录插入哈希表时，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两条记录的线程</a:t>
            </a:r>
            <a:r>
              <a:rPr lang="en-US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发生一次通信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，记录在矩阵中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BEFB9-1B5B-4C7F-987A-620AA4E37529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767408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eaLnBrk="1" hangingPunct="1"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访存检测模块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3EF78BD-3C0D-BD4B-A00D-13558AB6D5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84" y="3573016"/>
            <a:ext cx="5688901" cy="269505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314BD7B-40B9-2544-A7E7-8507DDEEB6CA}"/>
              </a:ext>
            </a:extLst>
          </p:cNvPr>
          <p:cNvSpPr txBox="1"/>
          <p:nvPr/>
        </p:nvSpPr>
        <p:spPr>
          <a:xfrm>
            <a:off x="558371" y="6337126"/>
            <a:ext cx="10641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Sasongo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 A,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Chabbi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M, Akhtar P, et al.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ComDetective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A Lightweight Communication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Detdction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Tool for Threads[C]//ACM 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Supercomputering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NY, USA, 2019</a:t>
            </a:r>
            <a:r>
              <a:rPr lang="zh-C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0578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4596" y="1412776"/>
            <a:ext cx="10836019" cy="4924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访存负载向量检测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）访存负载向量表示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各个线程对内存的访问程度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，长度为线程数，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值越大则代表该线程对内存访问频数越高，对内存产生的负载越大</a:t>
            </a:r>
            <a:endParaRPr lang="en-US" altLang="zh-CN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）程序整个访存过程存在阶段性，通过滑窗算法进行阶段分割：根据访存次数的低点值，使用滑窗算法划分，根据时间序列经验值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，取访存次数后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5%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的平均值作为低点阈值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）为了凸显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访存次数高的阶段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的特征，以每个阶段的</a:t>
            </a:r>
            <a:r>
              <a:rPr lang="zh-CN" alt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平均访存次数作为权重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，加权累加每个阶段的各线程访存次数，得到最终的访存负载向量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>
              <a:spcBef>
                <a:spcPts val="0"/>
              </a:spcBef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71487" lvl="1" indent="0">
              <a:spcBef>
                <a:spcPts val="0"/>
              </a:spcBef>
              <a:buNone/>
            </a:pP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EBEFB9-1B5B-4C7F-987A-620AA4E37529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30" name="文本框 29"/>
          <p:cNvSpPr txBox="1"/>
          <p:nvPr/>
        </p:nvSpPr>
        <p:spPr>
          <a:xfrm>
            <a:off x="767408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eaLnBrk="1" hangingPunct="1">
              <a:defRPr/>
            </a:pPr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访存检测模块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B49F6A-5B0A-154A-9A78-D414B3A1A75B}"/>
              </a:ext>
            </a:extLst>
          </p:cNvPr>
          <p:cNvSpPr txBox="1"/>
          <p:nvPr/>
        </p:nvSpPr>
        <p:spPr>
          <a:xfrm>
            <a:off x="551384" y="6341903"/>
            <a:ext cx="1064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hangingPunct="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Zhihan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Youjian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Zhao, Rong Liu, et al. Robust and Rapid Clustering of KPIs for Large-Scale Anomaly Detection[C]//IEEE/ACM 26</a:t>
            </a:r>
            <a:r>
              <a:rPr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Symposium on Quality of Service(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IWQoS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Banff, AB, Canada, 2018</a:t>
            </a:r>
            <a:r>
              <a:rPr lang="zh-CN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1AC17DB-1673-5046-AE76-F2CF123A72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017" y="4221088"/>
            <a:ext cx="3191911" cy="2044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8C33E8-F488-E444-8615-D0D42391D1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8420" y="4204258"/>
            <a:ext cx="3418360" cy="20882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FA3E29-0E05-BE44-8EC9-B7D4610E4C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92780" y="3800777"/>
            <a:ext cx="1459442" cy="66773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2EE01A-0813-D54E-858C-F3670854B44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82681" y="3830994"/>
            <a:ext cx="1459443" cy="6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005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16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2"/>
                </a:solidFill>
                <a:cs typeface="+mj-cs"/>
              </a:rPr>
              <a:t>CMLB</a:t>
            </a:r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分组算法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67A1AFC-DF8C-401F-88B6-D6C3B516F8F5}"/>
              </a:ext>
            </a:extLst>
          </p:cNvPr>
          <p:cNvSpPr txBox="1">
            <a:spLocks/>
          </p:cNvSpPr>
          <p:nvPr/>
        </p:nvSpPr>
        <p:spPr>
          <a:xfrm>
            <a:off x="839416" y="1370904"/>
            <a:ext cx="4723957" cy="8469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8E3A8E-8A22-2943-BA6C-4D38B90E0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98" y="1196751"/>
            <a:ext cx="3539443" cy="28879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1D5F4F-7EA5-AE4C-BBF5-7066D5C7A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629" y="1406344"/>
            <a:ext cx="3728072" cy="23882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BCCFEC-CD22-F941-A21D-6606819BE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01" y="3667045"/>
            <a:ext cx="3736585" cy="194613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0B9E81-23C0-194D-B1A4-031B19980A00}"/>
              </a:ext>
            </a:extLst>
          </p:cNvPr>
          <p:cNvSpPr txBox="1"/>
          <p:nvPr/>
        </p:nvSpPr>
        <p:spPr>
          <a:xfrm>
            <a:off x="1968630" y="3844440"/>
            <a:ext cx="2241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(a) </a:t>
            </a:r>
            <a:r>
              <a:rPr kumimoji="1" lang="zh-CN" altLang="en-US" sz="1200" dirty="0"/>
              <a:t>输入通信量矩阵与负载向量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D39EA7-62D7-E94F-A732-EA89D9772996}"/>
              </a:ext>
            </a:extLst>
          </p:cNvPr>
          <p:cNvSpPr txBox="1"/>
          <p:nvPr/>
        </p:nvSpPr>
        <p:spPr>
          <a:xfrm>
            <a:off x="7536160" y="3844440"/>
            <a:ext cx="225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(b)</a:t>
            </a:r>
            <a:r>
              <a:rPr kumimoji="1" lang="zh-CN" altLang="en-US" sz="1200" dirty="0"/>
              <a:t>插入分组时的负载平衡决策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3C81CA-8145-3A4C-B142-F819640A04F1}"/>
              </a:ext>
            </a:extLst>
          </p:cNvPr>
          <p:cNvSpPr txBox="1"/>
          <p:nvPr/>
        </p:nvSpPr>
        <p:spPr>
          <a:xfrm>
            <a:off x="2430294" y="5230501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(c) </a:t>
            </a:r>
            <a:r>
              <a:rPr kumimoji="1" lang="zh-CN" altLang="en-US" sz="1200" dirty="0"/>
              <a:t>最终分组结果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628F96-F78A-D94E-8DF8-A07988EC0A09}"/>
              </a:ext>
            </a:extLst>
          </p:cNvPr>
          <p:cNvSpPr txBox="1"/>
          <p:nvPr/>
        </p:nvSpPr>
        <p:spPr>
          <a:xfrm>
            <a:off x="6077776" y="4121439"/>
            <a:ext cx="56829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将线程分为</a:t>
            </a:r>
            <a:r>
              <a:rPr kumimoji="1" lang="en-US" altLang="zh-CN" sz="2000" dirty="0">
                <a:solidFill>
                  <a:srgbClr val="FF0000"/>
                </a:solidFill>
              </a:rPr>
              <a:t>NUMA</a:t>
            </a:r>
            <a:r>
              <a:rPr kumimoji="1" lang="zh-CN" altLang="en-US" sz="2000" dirty="0">
                <a:solidFill>
                  <a:srgbClr val="FF0000"/>
                </a:solidFill>
              </a:rPr>
              <a:t>节点数</a:t>
            </a:r>
            <a:r>
              <a:rPr kumimoji="1" lang="zh-CN" altLang="en-US" sz="2000" dirty="0"/>
              <a:t>的组，分组时采用贪心</a:t>
            </a:r>
            <a:endParaRPr kumimoji="1" lang="en-US" altLang="zh-CN" sz="2000" dirty="0"/>
          </a:p>
          <a:p>
            <a:r>
              <a:rPr kumimoji="1" lang="zh-CN" altLang="en-US" sz="2000" dirty="0"/>
              <a:t>策略选择与组内通信量最大的线程作为候选线程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之后根据该组达到平衡的剩余负载</a:t>
            </a:r>
            <a:r>
              <a:rPr kumimoji="1" lang="en-US" altLang="zh-CN" sz="2000" dirty="0" err="1"/>
              <a:t>lastLoad</a:t>
            </a:r>
            <a:r>
              <a:rPr kumimoji="1" lang="zh-CN" altLang="en-US" sz="2000" dirty="0"/>
              <a:t>是否在</a:t>
            </a:r>
            <a:endParaRPr kumimoji="1" lang="en-US" altLang="zh-CN" sz="2000" dirty="0"/>
          </a:p>
          <a:p>
            <a:r>
              <a:rPr kumimoji="1" lang="zh-CN" altLang="en-US" sz="2000" dirty="0">
                <a:solidFill>
                  <a:srgbClr val="FF0000"/>
                </a:solidFill>
              </a:rPr>
              <a:t>待分组线程的能提供的最大最小负载</a:t>
            </a:r>
            <a:r>
              <a:rPr kumimoji="1" lang="zh-CN" altLang="en-US" sz="2000" dirty="0"/>
              <a:t>之间</a:t>
            </a:r>
            <a:endParaRPr kumimoji="1" lang="en-US" altLang="zh-CN" sz="2000" dirty="0"/>
          </a:p>
          <a:p>
            <a:r>
              <a:rPr kumimoji="1" lang="zh-CN" altLang="en-US" sz="2000" dirty="0"/>
              <a:t>即</a:t>
            </a:r>
            <a:r>
              <a:rPr kumimoji="1" lang="en-US" altLang="zh-CN" sz="2000" dirty="0" err="1"/>
              <a:t>lastLoad</a:t>
            </a:r>
            <a:r>
              <a:rPr kumimoji="1" lang="en-US" altLang="zh-CN" sz="2000" dirty="0"/>
              <a:t>    [</a:t>
            </a:r>
            <a:r>
              <a:rPr kumimoji="1" lang="en-US" altLang="zh-CN" sz="2000" dirty="0" err="1"/>
              <a:t>min_load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max_laod</a:t>
            </a:r>
            <a:r>
              <a:rPr kumimoji="1" lang="en-US" altLang="zh-CN" sz="2000" dirty="0"/>
              <a:t>] </a:t>
            </a:r>
            <a:r>
              <a:rPr kumimoji="1" lang="zh-CN" altLang="en-US" sz="2000" dirty="0"/>
              <a:t>判定负载平衡</a:t>
            </a:r>
            <a:endParaRPr kumimoji="1" lang="en-US" altLang="zh-CN" sz="2000" dirty="0"/>
          </a:p>
          <a:p>
            <a:r>
              <a:rPr kumimoji="1" lang="zh-CN" altLang="en-US" sz="2000" dirty="0"/>
              <a:t>将候选线程加入该组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2FC60E3-6840-EE40-83A6-C8682CDED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136" y="5762059"/>
            <a:ext cx="216024" cy="2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46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16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实验测试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67A1AFC-DF8C-401F-88B6-D6C3B516F8F5}"/>
              </a:ext>
            </a:extLst>
          </p:cNvPr>
          <p:cNvSpPr txBox="1">
            <a:spLocks/>
          </p:cNvSpPr>
          <p:nvPr/>
        </p:nvSpPr>
        <p:spPr>
          <a:xfrm>
            <a:off x="839416" y="1370904"/>
            <a:ext cx="4723957" cy="8469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D6B0BCB-CA00-2D45-A62B-F5C602DB4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0395"/>
              </p:ext>
            </p:extLst>
          </p:nvPr>
        </p:nvGraphicFramePr>
        <p:xfrm>
          <a:off x="2063552" y="1296748"/>
          <a:ext cx="7456487" cy="2022605"/>
        </p:xfrm>
        <a:graphic>
          <a:graphicData uri="http://schemas.openxmlformats.org/drawingml/2006/table">
            <a:tbl>
              <a:tblPr/>
              <a:tblGrid>
                <a:gridCol w="2697162">
                  <a:extLst>
                    <a:ext uri="{9D8B030D-6E8A-4147-A177-3AD203B41FA5}">
                      <a16:colId xmlns:a16="http://schemas.microsoft.com/office/drawing/2014/main" val="2704257990"/>
                    </a:ext>
                  </a:extLst>
                </a:gridCol>
                <a:gridCol w="4759325">
                  <a:extLst>
                    <a:ext uri="{9D8B030D-6E8A-4147-A177-3AD203B41FA5}">
                      <a16:colId xmlns:a16="http://schemas.microsoft.com/office/drawing/2014/main" val="4123589173"/>
                    </a:ext>
                  </a:extLst>
                </a:gridCol>
              </a:tblGrid>
              <a:tr h="397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属性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详细数据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03243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Architecture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nodes, 1 socket/node, 8processors/socket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757280"/>
                  </a:ext>
                </a:extLst>
              </a:tr>
              <a:tr h="333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Processor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Intel Xeon E7-4809, 2.0GHz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51085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Cache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8*(256KB+256KB) L1, 8*8MB L2, 20MB L3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27014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Memory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32GB DDR3, 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页大小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4KB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8040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:a16="http://schemas.microsoft.com/office/drawing/2014/main" id="{6BFAC53B-3785-B540-9C72-A32A2D7C25F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28047" y="3324016"/>
            <a:ext cx="4126515" cy="275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图片 22" descr="图表, 条形图&#10;&#10;描述已自动生成">
            <a:extLst>
              <a:ext uri="{FF2B5EF4-FFF2-40B4-BE49-F238E27FC236}">
                <a16:creationId xmlns:a16="http://schemas.microsoft.com/office/drawing/2014/main" id="{7B6D1120-5ABA-4F47-8536-2269D0AC4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1" y="3319353"/>
            <a:ext cx="4246468" cy="281811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F4ADD7B-009F-C648-B523-76E5461A5D2B}"/>
              </a:ext>
            </a:extLst>
          </p:cNvPr>
          <p:cNvSpPr txBox="1"/>
          <p:nvPr/>
        </p:nvSpPr>
        <p:spPr>
          <a:xfrm>
            <a:off x="2689824" y="6093008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）映射前后运行时间加速比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B6D2DD4-4C8A-F64C-B230-7581ABDFF553}"/>
              </a:ext>
            </a:extLst>
          </p:cNvPr>
          <p:cNvSpPr txBox="1"/>
          <p:nvPr/>
        </p:nvSpPr>
        <p:spPr>
          <a:xfrm>
            <a:off x="7415341" y="6104329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）映射前后跨节点流量对比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D23AAE-7F7A-A64B-8418-ABED71B3DA08}"/>
              </a:ext>
            </a:extLst>
          </p:cNvPr>
          <p:cNvSpPr txBox="1"/>
          <p:nvPr/>
        </p:nvSpPr>
        <p:spPr>
          <a:xfrm>
            <a:off x="4460325" y="6399310"/>
            <a:ext cx="3507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映射机制针对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rotor35-omp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22919476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16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实验测试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67A1AFC-DF8C-401F-88B6-D6C3B516F8F5}"/>
              </a:ext>
            </a:extLst>
          </p:cNvPr>
          <p:cNvSpPr txBox="1">
            <a:spLocks/>
          </p:cNvSpPr>
          <p:nvPr/>
        </p:nvSpPr>
        <p:spPr>
          <a:xfrm>
            <a:off x="839416" y="1370904"/>
            <a:ext cx="4723957" cy="8469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CA91A3-7D9D-D94F-8CCD-FAE7E0656A2F}"/>
              </a:ext>
            </a:extLst>
          </p:cNvPr>
          <p:cNvSpPr/>
          <p:nvPr/>
        </p:nvSpPr>
        <p:spPr>
          <a:xfrm>
            <a:off x="805988" y="1334108"/>
            <a:ext cx="9073008" cy="9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CMLB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算法应用于映射机制的性能测试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</a:rPr>
              <a:t>NPB-OMP</a:t>
            </a:r>
            <a:r>
              <a:rPr lang="zh-CN" altLang="en-US" sz="1800" dirty="0">
                <a:latin typeface="微软雅黑" panose="020B0503020204020204" pitchFamily="34" charset="-122"/>
              </a:rPr>
              <a:t>程序。运行时间加速比、</a:t>
            </a:r>
            <a:r>
              <a:rPr lang="en-US" altLang="zh-CN" sz="1800" dirty="0">
                <a:latin typeface="微软雅黑" panose="020B0503020204020204" pitchFamily="34" charset="-122"/>
              </a:rPr>
              <a:t>QPI</a:t>
            </a:r>
            <a:r>
              <a:rPr lang="zh-CN" altLang="en-US" sz="1800" dirty="0">
                <a:latin typeface="微软雅黑" panose="020B0503020204020204" pitchFamily="34" charset="-122"/>
              </a:rPr>
              <a:t>性能增益、内存带宽不平衡度、平均内存延迟。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101FC2-C3CE-944F-A25C-D8801287CA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9872" y="2170511"/>
            <a:ext cx="3427538" cy="219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13C678-0985-A142-8522-D85889F432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4437" y="2270454"/>
            <a:ext cx="3323134" cy="202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086C81-C4D5-3A48-BD48-C6CFE7161C8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2352" y="4293096"/>
            <a:ext cx="3427538" cy="192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B7203F1-3014-6744-8206-C7061153DE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0056" y="4281836"/>
            <a:ext cx="3323134" cy="202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ECD99D0-1A58-6A4D-B770-FF93032BE643}"/>
              </a:ext>
            </a:extLst>
          </p:cNvPr>
          <p:cNvSpPr txBox="1"/>
          <p:nvPr/>
        </p:nvSpPr>
        <p:spPr>
          <a:xfrm>
            <a:off x="2017125" y="4206538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运行时间加速比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83A3B2-2384-AD47-A54F-EBF8F8348D40}"/>
              </a:ext>
            </a:extLst>
          </p:cNvPr>
          <p:cNvSpPr txBox="1"/>
          <p:nvPr/>
        </p:nvSpPr>
        <p:spPr>
          <a:xfrm>
            <a:off x="7680176" y="4293096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(b) QPI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性能增益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40ED1C-C45E-9240-859B-27ACB3F979AB}"/>
              </a:ext>
            </a:extLst>
          </p:cNvPr>
          <p:cNvSpPr txBox="1"/>
          <p:nvPr/>
        </p:nvSpPr>
        <p:spPr>
          <a:xfrm>
            <a:off x="1986024" y="6309320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(c)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内存带宽不平衡度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1E670-BB54-E242-BA6D-F43651024426}"/>
              </a:ext>
            </a:extLst>
          </p:cNvPr>
          <p:cNvSpPr txBox="1"/>
          <p:nvPr/>
        </p:nvSpPr>
        <p:spPr>
          <a:xfrm>
            <a:off x="7658535" y="6315738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平均内存延迟</a:t>
            </a:r>
          </a:p>
        </p:txBody>
      </p:sp>
    </p:spTree>
    <p:extLst>
      <p:ext uri="{BB962C8B-B14F-4D97-AF65-F5344CB8AC3E}">
        <p14:creationId xmlns:p14="http://schemas.microsoft.com/office/powerpoint/2010/main" val="40805722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39416" y="476672"/>
            <a:ext cx="10585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cs typeface="+mj-cs"/>
              </a:rPr>
              <a:t>实验测试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67A1AFC-DF8C-401F-88B6-D6C3B516F8F5}"/>
              </a:ext>
            </a:extLst>
          </p:cNvPr>
          <p:cNvSpPr txBox="1">
            <a:spLocks/>
          </p:cNvSpPr>
          <p:nvPr/>
        </p:nvSpPr>
        <p:spPr>
          <a:xfrm>
            <a:off x="839416" y="1370904"/>
            <a:ext cx="4723957" cy="8469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CA91A3-7D9D-D94F-8CCD-FAE7E0656A2F}"/>
              </a:ext>
            </a:extLst>
          </p:cNvPr>
          <p:cNvSpPr/>
          <p:nvPr/>
        </p:nvSpPr>
        <p:spPr>
          <a:xfrm>
            <a:off x="805988" y="1334108"/>
            <a:ext cx="9073008" cy="9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CMLB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</a:rPr>
              <a:t>算法应用于映射机制的性能测试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</a:rPr>
              <a:t>PARSEC</a:t>
            </a:r>
            <a:r>
              <a:rPr lang="zh-CN" altLang="en-US" sz="1800" dirty="0">
                <a:latin typeface="微软雅黑" panose="020B0503020204020204" pitchFamily="34" charset="-122"/>
              </a:rPr>
              <a:t>程序。运行时间加速比、</a:t>
            </a:r>
            <a:r>
              <a:rPr lang="en-US" altLang="zh-CN" sz="1800" dirty="0">
                <a:latin typeface="微软雅黑" panose="020B0503020204020204" pitchFamily="34" charset="-122"/>
              </a:rPr>
              <a:t>QPI</a:t>
            </a:r>
            <a:r>
              <a:rPr lang="zh-CN" altLang="en-US" sz="1800" dirty="0">
                <a:latin typeface="微软雅黑" panose="020B0503020204020204" pitchFamily="34" charset="-122"/>
              </a:rPr>
              <a:t>性能增益、内存带宽不平衡度、平均内存延迟。</a:t>
            </a:r>
            <a:endParaRPr lang="en-US" altLang="zh-CN" sz="1800" dirty="0">
              <a:latin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101FC2-C3CE-944F-A25C-D8801287CA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0599" y="2170511"/>
            <a:ext cx="3286083" cy="219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13C678-0985-A142-8522-D85889F432F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96347" y="2270454"/>
            <a:ext cx="3039313" cy="202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7086C81-C4D5-3A48-BD48-C6CFE7161C8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6169" y="4365104"/>
            <a:ext cx="2879903" cy="1923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B7203F1-3014-6744-8206-C7061153DE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1966" y="4293096"/>
            <a:ext cx="3039313" cy="202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ECD99D0-1A58-6A4D-B770-FF93032BE643}"/>
              </a:ext>
            </a:extLst>
          </p:cNvPr>
          <p:cNvSpPr txBox="1"/>
          <p:nvPr/>
        </p:nvSpPr>
        <p:spPr>
          <a:xfrm>
            <a:off x="2017125" y="4232121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运行时间加速比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283A3B2-2384-AD47-A54F-EBF8F8348D40}"/>
              </a:ext>
            </a:extLst>
          </p:cNvPr>
          <p:cNvSpPr txBox="1"/>
          <p:nvPr/>
        </p:nvSpPr>
        <p:spPr>
          <a:xfrm>
            <a:off x="7680176" y="422108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(b) QPI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性能增益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840ED1C-C45E-9240-859B-27ACB3F979AB}"/>
              </a:ext>
            </a:extLst>
          </p:cNvPr>
          <p:cNvSpPr txBox="1"/>
          <p:nvPr/>
        </p:nvSpPr>
        <p:spPr>
          <a:xfrm>
            <a:off x="1991544" y="6309320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(c)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内存带宽不平衡度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71E670-BB54-E242-BA6D-F43651024426}"/>
              </a:ext>
            </a:extLst>
          </p:cNvPr>
          <p:cNvSpPr txBox="1"/>
          <p:nvPr/>
        </p:nvSpPr>
        <p:spPr>
          <a:xfrm>
            <a:off x="7767080" y="6315738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(d)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平均内存延迟</a:t>
            </a:r>
          </a:p>
        </p:txBody>
      </p:sp>
    </p:spTree>
    <p:extLst>
      <p:ext uri="{BB962C8B-B14F-4D97-AF65-F5344CB8AC3E}">
        <p14:creationId xmlns:p14="http://schemas.microsoft.com/office/powerpoint/2010/main" val="2202549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微软雅黑" pitchFamily="34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微软雅黑" pitchFamily="34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7711</TotalTime>
  <Pages>0</Pages>
  <Words>934</Words>
  <Characters>0</Characters>
  <Application>Microsoft Macintosh PowerPoint</Application>
  <DocSecurity>0</DocSecurity>
  <PresentationFormat>宽屏</PresentationFormat>
  <Lines>0</Lines>
  <Paragraphs>104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华文细黑</vt:lpstr>
      <vt:lpstr>华文中宋</vt:lpstr>
      <vt:lpstr>微软雅黑</vt:lpstr>
      <vt:lpstr>微软雅黑</vt:lpstr>
      <vt:lpstr>Arial</vt:lpstr>
      <vt:lpstr>Palatino Linotype</vt:lpstr>
      <vt:lpstr>Times New Roman</vt:lpstr>
      <vt:lpstr>Wingdings</vt:lpstr>
      <vt:lpstr>Profile</vt:lpstr>
      <vt:lpstr>9_Profile</vt:lpstr>
      <vt:lpstr>Visio</vt:lpstr>
      <vt:lpstr>PowerPoint 演示文稿</vt:lpstr>
      <vt:lpstr>PowerPoint 演示文稿</vt:lpstr>
      <vt:lpstr>映射机制的设计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曹彦荣</dc:creator>
  <cp:lastModifiedBy>钰鑫 张</cp:lastModifiedBy>
  <cp:revision>1763</cp:revision>
  <dcterms:created xsi:type="dcterms:W3CDTF">2014-06-14T05:56:18Z</dcterms:created>
  <dcterms:modified xsi:type="dcterms:W3CDTF">2021-06-11T06:30:43Z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2052-9.1.0.4468</vt:lpwstr>
  </property>
</Properties>
</file>