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86" r:id="rId3"/>
    <p:sldId id="287" r:id="rId4"/>
    <p:sldId id="288" r:id="rId5"/>
    <p:sldId id="313" r:id="rId6"/>
    <p:sldId id="314" r:id="rId7"/>
    <p:sldId id="315" r:id="rId8"/>
    <p:sldId id="291" r:id="rId9"/>
    <p:sldId id="356" r:id="rId10"/>
    <p:sldId id="357" r:id="rId11"/>
    <p:sldId id="292" r:id="rId12"/>
    <p:sldId id="317" r:id="rId13"/>
    <p:sldId id="359" r:id="rId14"/>
    <p:sldId id="321" r:id="rId15"/>
    <p:sldId id="349" r:id="rId16"/>
    <p:sldId id="361" r:id="rId17"/>
    <p:sldId id="362" r:id="rId18"/>
    <p:sldId id="363" r:id="rId19"/>
    <p:sldId id="353" r:id="rId20"/>
    <p:sldId id="364" r:id="rId21"/>
    <p:sldId id="318" r:id="rId22"/>
    <p:sldId id="295" r:id="rId23"/>
    <p:sldId id="296" r:id="rId24"/>
    <p:sldId id="342" r:id="rId25"/>
    <p:sldId id="331" r:id="rId26"/>
    <p:sldId id="365" r:id="rId27"/>
    <p:sldId id="344" r:id="rId28"/>
    <p:sldId id="366" r:id="rId29"/>
    <p:sldId id="345" r:id="rId30"/>
    <p:sldId id="367" r:id="rId31"/>
    <p:sldId id="368" r:id="rId32"/>
    <p:sldId id="300" r:id="rId33"/>
    <p:sldId id="306" r:id="rId34"/>
    <p:sldId id="338" r:id="rId35"/>
    <p:sldId id="369" r:id="rId36"/>
    <p:sldId id="30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8" autoAdjust="0"/>
    <p:restoredTop sz="94812"/>
  </p:normalViewPr>
  <p:slideViewPr>
    <p:cSldViewPr snapToGrid="0">
      <p:cViewPr varScale="1">
        <p:scale>
          <a:sx n="109" d="100"/>
          <a:sy n="109" d="100"/>
        </p:scale>
        <p:origin x="720" y="184"/>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pPr/>
              <a:t>2021/5/19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pPr/>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5</a:t>
            </a:fld>
            <a:endParaRPr lang="zh-CN" altLang="en-US"/>
          </a:p>
        </p:txBody>
      </p:sp>
    </p:spTree>
    <p:extLst>
      <p:ext uri="{BB962C8B-B14F-4D97-AF65-F5344CB8AC3E}">
        <p14:creationId xmlns:p14="http://schemas.microsoft.com/office/powerpoint/2010/main" val="658325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20</a:t>
            </a:fld>
            <a:endParaRPr lang="zh-CN" altLang="en-US"/>
          </a:p>
        </p:txBody>
      </p:sp>
    </p:spTree>
    <p:extLst>
      <p:ext uri="{BB962C8B-B14F-4D97-AF65-F5344CB8AC3E}">
        <p14:creationId xmlns:p14="http://schemas.microsoft.com/office/powerpoint/2010/main" val="3136912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21</a:t>
            </a:fld>
            <a:endParaRPr lang="zh-CN" altLang="en-US"/>
          </a:p>
        </p:txBody>
      </p:sp>
    </p:spTree>
    <p:extLst>
      <p:ext uri="{BB962C8B-B14F-4D97-AF65-F5344CB8AC3E}">
        <p14:creationId xmlns:p14="http://schemas.microsoft.com/office/powerpoint/2010/main" val="71795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12</a:t>
            </a:fld>
            <a:endParaRPr lang="zh-CN" altLang="en-US"/>
          </a:p>
        </p:txBody>
      </p:sp>
    </p:spTree>
    <p:extLst>
      <p:ext uri="{BB962C8B-B14F-4D97-AF65-F5344CB8AC3E}">
        <p14:creationId xmlns:p14="http://schemas.microsoft.com/office/powerpoint/2010/main" val="122080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13</a:t>
            </a:fld>
            <a:endParaRPr lang="zh-CN" altLang="en-US"/>
          </a:p>
        </p:txBody>
      </p:sp>
    </p:spTree>
    <p:extLst>
      <p:ext uri="{BB962C8B-B14F-4D97-AF65-F5344CB8AC3E}">
        <p14:creationId xmlns:p14="http://schemas.microsoft.com/office/powerpoint/2010/main" val="2711613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14</a:t>
            </a:fld>
            <a:endParaRPr lang="zh-CN" altLang="en-US"/>
          </a:p>
        </p:txBody>
      </p:sp>
    </p:spTree>
    <p:extLst>
      <p:ext uri="{BB962C8B-B14F-4D97-AF65-F5344CB8AC3E}">
        <p14:creationId xmlns:p14="http://schemas.microsoft.com/office/powerpoint/2010/main" val="211545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15</a:t>
            </a:fld>
            <a:endParaRPr lang="zh-CN" altLang="en-US"/>
          </a:p>
        </p:txBody>
      </p:sp>
    </p:spTree>
    <p:extLst>
      <p:ext uri="{BB962C8B-B14F-4D97-AF65-F5344CB8AC3E}">
        <p14:creationId xmlns:p14="http://schemas.microsoft.com/office/powerpoint/2010/main" val="417774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16</a:t>
            </a:fld>
            <a:endParaRPr lang="zh-CN" altLang="en-US"/>
          </a:p>
        </p:txBody>
      </p:sp>
    </p:spTree>
    <p:extLst>
      <p:ext uri="{BB962C8B-B14F-4D97-AF65-F5344CB8AC3E}">
        <p14:creationId xmlns:p14="http://schemas.microsoft.com/office/powerpoint/2010/main" val="248413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17</a:t>
            </a:fld>
            <a:endParaRPr lang="zh-CN" altLang="en-US"/>
          </a:p>
        </p:txBody>
      </p:sp>
    </p:spTree>
    <p:extLst>
      <p:ext uri="{BB962C8B-B14F-4D97-AF65-F5344CB8AC3E}">
        <p14:creationId xmlns:p14="http://schemas.microsoft.com/office/powerpoint/2010/main" val="319884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18</a:t>
            </a:fld>
            <a:endParaRPr lang="zh-CN" altLang="en-US"/>
          </a:p>
        </p:txBody>
      </p:sp>
    </p:spTree>
    <p:extLst>
      <p:ext uri="{BB962C8B-B14F-4D97-AF65-F5344CB8AC3E}">
        <p14:creationId xmlns:p14="http://schemas.microsoft.com/office/powerpoint/2010/main" val="53815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pPr/>
              <a:t>19</a:t>
            </a:fld>
            <a:endParaRPr lang="zh-CN" altLang="en-US"/>
          </a:p>
        </p:txBody>
      </p:sp>
    </p:spTree>
    <p:extLst>
      <p:ext uri="{BB962C8B-B14F-4D97-AF65-F5344CB8AC3E}">
        <p14:creationId xmlns:p14="http://schemas.microsoft.com/office/powerpoint/2010/main" val="7455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pPr/>
              <a:t>2021/5/19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pPr/>
              <a:t>2021/5/19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pPr/>
              <a:t>2021/5/19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85200" y="3662934"/>
            <a:ext cx="9540000"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285200" y="4516020"/>
            <a:ext cx="9540000"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284426" y="3799457"/>
            <a:ext cx="9540774" cy="584775"/>
          </a:xfrm>
          <a:prstGeom prst="rect">
            <a:avLst/>
          </a:prstGeom>
        </p:spPr>
        <p:txBody>
          <a:bodyPr wrap="square">
            <a:spAutoFit/>
          </a:bodyPr>
          <a:lstStyle/>
          <a:p>
            <a:pPr algn="ctr"/>
            <a:r>
              <a:rPr kumimoji="1" lang="zh-CN" altLang="en-US" sz="3200" b="1" dirty="0">
                <a:solidFill>
                  <a:srgbClr val="157E9F"/>
                </a:solidFill>
                <a:latin typeface="方正清刻本悦宋简体" panose="02000000000000000000" pitchFamily="2" charset="-122"/>
                <a:ea typeface="方正清刻本悦宋简体" panose="02000000000000000000" pitchFamily="2" charset="-122"/>
              </a:rPr>
              <a:t>面向众核处理器平台多线程静态映射机制</a:t>
            </a:r>
            <a:r>
              <a:rPr kumimoji="1" lang="zh-CN" altLang="zh-CN" sz="3200" b="1" dirty="0">
                <a:solidFill>
                  <a:srgbClr val="157E9F"/>
                </a:solidFill>
                <a:latin typeface="方正清刻本悦宋简体" panose="02000000000000000000" pitchFamily="2" charset="-122"/>
                <a:ea typeface="方正清刻本悦宋简体" panose="02000000000000000000" pitchFamily="2" charset="-122"/>
              </a:rPr>
              <a:t>研究与实现</a:t>
            </a:r>
          </a:p>
        </p:txBody>
      </p:sp>
      <p:sp>
        <p:nvSpPr>
          <p:cNvPr id="14" name="矩形 13"/>
          <p:cNvSpPr/>
          <p:nvPr/>
        </p:nvSpPr>
        <p:spPr>
          <a:xfrm>
            <a:off x="3749168" y="5525298"/>
            <a:ext cx="2749471"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指导老师：张兴军教授</a:t>
            </a:r>
          </a:p>
        </p:txBody>
      </p:sp>
      <p:sp>
        <p:nvSpPr>
          <p:cNvPr id="20" name="矩形 19"/>
          <p:cNvSpPr/>
          <p:nvPr/>
        </p:nvSpPr>
        <p:spPr>
          <a:xfrm>
            <a:off x="6519937" y="5525298"/>
            <a:ext cx="1723549"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学生：张钰鑫</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2021·05</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2621998" y="4666716"/>
            <a:ext cx="6948002" cy="707886"/>
          </a:xfrm>
          <a:prstGeom prst="rect">
            <a:avLst/>
          </a:prstGeom>
        </p:spPr>
        <p:txBody>
          <a:bodyPr wrap="square">
            <a:spAutoFit/>
          </a:bodyPr>
          <a:lstStyle/>
          <a:p>
            <a:pPr algn="ctr"/>
            <a:r>
              <a:rPr lang="en-US" altLang="zh-CN" sz="2000" dirty="0">
                <a:solidFill>
                  <a:srgbClr val="157E9F"/>
                </a:solidFill>
              </a:rPr>
              <a:t>Research and Implementation on</a:t>
            </a:r>
            <a:r>
              <a:rPr lang="zh-CN" altLang="en-US" sz="2000" dirty="0">
                <a:solidFill>
                  <a:srgbClr val="157E9F"/>
                </a:solidFill>
              </a:rPr>
              <a:t> </a:t>
            </a:r>
            <a:r>
              <a:rPr lang="en-US" altLang="zh-CN" sz="2000" dirty="0">
                <a:solidFill>
                  <a:srgbClr val="157E9F"/>
                </a:solidFill>
              </a:rPr>
              <a:t>Multi-thread Static Mapping Optimization for Many-core Processor Platform </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69" name="Picture 2" descr="http://vi.xjtu.edu.cn/__local/3/4D/B5/571A710C9A4CF4007F505C85B3D_88B85B22_AC61.png">
            <a:extLst>
              <a:ext uri="{FF2B5EF4-FFF2-40B4-BE49-F238E27FC236}">
                <a16:creationId xmlns:a16="http://schemas.microsoft.com/office/drawing/2014/main" id="{5CB05635-C75E-4E00-8ADC-AE91774CEB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8726" y="1314755"/>
            <a:ext cx="2114548" cy="21145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advTm="8300">
        <p:fade/>
      </p:transition>
    </mc:Choice>
    <mc:Fallback xmlns="">
      <p:transition spd="med" advTm="83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352544" y="252859"/>
            <a:ext cx="783945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52544" y="310334"/>
            <a:ext cx="2798064" cy="369328"/>
          </a:xfrm>
          <a:prstGeom prst="rect">
            <a:avLst/>
          </a:prstGeom>
        </p:spPr>
        <p:txBody>
          <a:bodyPr wrap="square" lIns="91436" tIns="45718" rIns="91436" bIns="45718">
            <a:spAutoFit/>
          </a:bodyPr>
          <a:lstStyle/>
          <a:p>
            <a:r>
              <a:rPr lang="zh-CN" altLang="en-US" dirty="0">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163045" cy="662489"/>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映射优化分析研究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文本占位符 9">
            <a:extLst>
              <a:ext uri="{FF2B5EF4-FFF2-40B4-BE49-F238E27FC236}">
                <a16:creationId xmlns:a16="http://schemas.microsoft.com/office/drawing/2014/main" id="{B840B545-7615-4C7A-973A-6182E229D766}"/>
              </a:ext>
            </a:extLst>
          </p:cNvPr>
          <p:cNvSpPr txBox="1">
            <a:spLocks/>
          </p:cNvSpPr>
          <p:nvPr/>
        </p:nvSpPr>
        <p:spPr>
          <a:xfrm>
            <a:off x="478623" y="1057515"/>
            <a:ext cx="6584492" cy="5397682"/>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solidFill>
                  <a:srgbClr val="157E9F"/>
                </a:solidFill>
                <a:latin typeface="微软雅黑" panose="020B0503020204020204" pitchFamily="34" charset="-122"/>
                <a:ea typeface="微软雅黑" panose="020B0503020204020204" pitchFamily="34" charset="-122"/>
              </a:rPr>
              <a:t>实验测试</a:t>
            </a: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solidFill>
                  <a:srgbClr val="157E9F"/>
                </a:solidFill>
                <a:latin typeface="微软雅黑" panose="020B0503020204020204" pitchFamily="34" charset="-122"/>
                <a:ea typeface="微软雅黑" panose="020B0503020204020204" pitchFamily="34" charset="-122"/>
              </a:rPr>
              <a:t>映射定义</a:t>
            </a: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sz="1800" dirty="0">
              <a:solidFill>
                <a:srgbClr val="157E9F"/>
              </a:solidFill>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sz="1800" dirty="0">
              <a:solidFill>
                <a:srgbClr val="157E9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2468880" y="3319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4545927" y="7371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A63898BE-635D-8B48-AEAB-D02F5F10DF2A}"/>
              </a:ext>
            </a:extLst>
          </p:cNvPr>
          <p:cNvGraphicFramePr>
            <a:graphicFrameLocks noGrp="1"/>
          </p:cNvGraphicFramePr>
          <p:nvPr>
            <p:extLst>
              <p:ext uri="{D42A27DB-BD31-4B8C-83A1-F6EECF244321}">
                <p14:modId xmlns:p14="http://schemas.microsoft.com/office/powerpoint/2010/main" val="286328983"/>
              </p:ext>
            </p:extLst>
          </p:nvPr>
        </p:nvGraphicFramePr>
        <p:xfrm>
          <a:off x="973435" y="1646059"/>
          <a:ext cx="9578950" cy="1244276"/>
        </p:xfrm>
        <a:graphic>
          <a:graphicData uri="http://schemas.openxmlformats.org/drawingml/2006/table">
            <a:tbl>
              <a:tblPr firstRow="1" firstCol="1" bandRow="1">
                <a:tableStyleId>{5C22544A-7EE6-4342-B048-85BDC9FD1C3A}</a:tableStyleId>
              </a:tblPr>
              <a:tblGrid>
                <a:gridCol w="2191663">
                  <a:extLst>
                    <a:ext uri="{9D8B030D-6E8A-4147-A177-3AD203B41FA5}">
                      <a16:colId xmlns:a16="http://schemas.microsoft.com/office/drawing/2014/main" val="3688875459"/>
                    </a:ext>
                  </a:extLst>
                </a:gridCol>
                <a:gridCol w="1446422">
                  <a:extLst>
                    <a:ext uri="{9D8B030D-6E8A-4147-A177-3AD203B41FA5}">
                      <a16:colId xmlns:a16="http://schemas.microsoft.com/office/drawing/2014/main" val="3869429427"/>
                    </a:ext>
                  </a:extLst>
                </a:gridCol>
                <a:gridCol w="2113116">
                  <a:extLst>
                    <a:ext uri="{9D8B030D-6E8A-4147-A177-3AD203B41FA5}">
                      <a16:colId xmlns:a16="http://schemas.microsoft.com/office/drawing/2014/main" val="1207719625"/>
                    </a:ext>
                  </a:extLst>
                </a:gridCol>
                <a:gridCol w="2113116">
                  <a:extLst>
                    <a:ext uri="{9D8B030D-6E8A-4147-A177-3AD203B41FA5}">
                      <a16:colId xmlns:a16="http://schemas.microsoft.com/office/drawing/2014/main" val="2132316845"/>
                    </a:ext>
                  </a:extLst>
                </a:gridCol>
                <a:gridCol w="1714633">
                  <a:extLst>
                    <a:ext uri="{9D8B030D-6E8A-4147-A177-3AD203B41FA5}">
                      <a16:colId xmlns:a16="http://schemas.microsoft.com/office/drawing/2014/main" val="1811775741"/>
                    </a:ext>
                  </a:extLst>
                </a:gridCol>
              </a:tblGrid>
              <a:tr h="566310">
                <a:tc>
                  <a:txBody>
                    <a:bodyPr/>
                    <a:lstStyle/>
                    <a:p>
                      <a:pPr indent="66675" algn="ctr">
                        <a:lnSpc>
                          <a:spcPct val="150000"/>
                        </a:lnSpc>
                        <a:spcAft>
                          <a:spcPts val="0"/>
                        </a:spcAft>
                      </a:pPr>
                      <a:r>
                        <a:rPr lang="en-US" sz="1400" kern="100" dirty="0">
                          <a:effectLst/>
                        </a:rPr>
                        <a:t>Policy</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Aft>
                          <a:spcPts val="0"/>
                        </a:spcAft>
                      </a:pPr>
                      <a:r>
                        <a:rPr lang="en-US" sz="1400" kern="100">
                          <a:effectLst/>
                        </a:rPr>
                        <a:t>Exec time(s)</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Imbalance</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a:effectLst/>
                        </a:rPr>
                        <a:t>QPI(MB)</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a:effectLst/>
                        </a:rPr>
                        <a:t>Latency(ns)</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6248610"/>
                  </a:ext>
                </a:extLst>
              </a:tr>
              <a:tr h="338983">
                <a:tc>
                  <a:txBody>
                    <a:bodyPr/>
                    <a:lstStyle/>
                    <a:p>
                      <a:pPr indent="266700" algn="ctr">
                        <a:lnSpc>
                          <a:spcPct val="150000"/>
                        </a:lnSpc>
                        <a:spcAft>
                          <a:spcPts val="0"/>
                        </a:spcAft>
                      </a:pPr>
                      <a:r>
                        <a:rPr lang="en-US" sz="1400" kern="100" dirty="0" err="1">
                          <a:effectLst/>
                        </a:rPr>
                        <a:t>Eagermap</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56.38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0.56</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117008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574</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41558010"/>
                  </a:ext>
                </a:extLst>
              </a:tr>
              <a:tr h="338983">
                <a:tc>
                  <a:txBody>
                    <a:bodyPr/>
                    <a:lstStyle/>
                    <a:p>
                      <a:pPr indent="266700" algn="ctr">
                        <a:lnSpc>
                          <a:spcPct val="150000"/>
                        </a:lnSpc>
                        <a:spcAft>
                          <a:spcPts val="0"/>
                        </a:spcAft>
                      </a:pPr>
                      <a:r>
                        <a:rPr lang="en-US" sz="1400" kern="100" dirty="0">
                          <a:effectLst/>
                        </a:rPr>
                        <a:t>Interleave</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67.40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0.06</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968955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1400" kern="100" dirty="0">
                          <a:effectLst/>
                        </a:rPr>
                        <a:t>632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17578150"/>
                  </a:ext>
                </a:extLst>
              </a:tr>
            </a:tbl>
          </a:graphicData>
        </a:graphic>
      </p:graphicFrame>
      <p:sp>
        <p:nvSpPr>
          <p:cNvPr id="6" name="文本框 5">
            <a:extLst>
              <a:ext uri="{FF2B5EF4-FFF2-40B4-BE49-F238E27FC236}">
                <a16:creationId xmlns:a16="http://schemas.microsoft.com/office/drawing/2014/main" id="{076D1481-7478-074E-8546-79064897B97C}"/>
              </a:ext>
            </a:extLst>
          </p:cNvPr>
          <p:cNvSpPr txBox="1"/>
          <p:nvPr/>
        </p:nvSpPr>
        <p:spPr>
          <a:xfrm>
            <a:off x="884944" y="3206261"/>
            <a:ext cx="9578951" cy="2880340"/>
          </a:xfrm>
          <a:prstGeom prst="rect">
            <a:avLst/>
          </a:prstGeom>
          <a:noFill/>
        </p:spPr>
        <p:txBody>
          <a:bodyPr wrap="square" rtlCol="0">
            <a:spAutoFit/>
          </a:bodyPr>
          <a:lstStyle/>
          <a:p>
            <a:pPr>
              <a:lnSpc>
                <a:spcPct val="150000"/>
              </a:lnSpc>
            </a:pPr>
            <a:r>
              <a:rPr kumimoji="1" lang="zh-CN" altLang="en-US" sz="1600" dirty="0">
                <a:latin typeface="Microsoft YaHei" panose="020B0503020204020204" pitchFamily="34" charset="-122"/>
                <a:ea typeface="Microsoft YaHei" panose="020B0503020204020204" pitchFamily="34" charset="-122"/>
              </a:rPr>
              <a:t>运行时间来看，</a:t>
            </a:r>
            <a:r>
              <a:rPr kumimoji="1" lang="en-US" altLang="zh-CN" sz="1600" dirty="0">
                <a:latin typeface="Microsoft YaHei" panose="020B0503020204020204" pitchFamily="34" charset="-122"/>
                <a:ea typeface="Microsoft YaHei" panose="020B0503020204020204" pitchFamily="34" charset="-122"/>
              </a:rPr>
              <a:t>Interleave </a:t>
            </a:r>
            <a:r>
              <a:rPr kumimoji="1" lang="zh-CN" altLang="en-US" sz="1600" dirty="0">
                <a:latin typeface="Microsoft YaHei" panose="020B0503020204020204" pitchFamily="34" charset="-122"/>
                <a:ea typeface="Microsoft YaHei" panose="020B0503020204020204" pitchFamily="34" charset="-122"/>
              </a:rPr>
              <a:t>的性能不如</a:t>
            </a:r>
            <a:r>
              <a:rPr kumimoji="1" lang="en-US" altLang="zh-CN" sz="1600" dirty="0" err="1">
                <a:latin typeface="Microsoft YaHei" panose="020B0503020204020204" pitchFamily="34" charset="-122"/>
                <a:ea typeface="Microsoft YaHei" panose="020B0503020204020204" pitchFamily="34" charset="-122"/>
              </a:rPr>
              <a:t>Eagermap</a:t>
            </a:r>
            <a:endParaRPr kumimoji="1" lang="en-US" altLang="zh-CN" sz="1600" dirty="0">
              <a:latin typeface="Microsoft YaHei" panose="020B0503020204020204" pitchFamily="34" charset="-122"/>
              <a:ea typeface="Microsoft YaHei" panose="020B0503020204020204" pitchFamily="34" charset="-122"/>
            </a:endParaRPr>
          </a:p>
          <a:p>
            <a:pPr>
              <a:lnSpc>
                <a:spcPct val="150000"/>
              </a:lnSpc>
            </a:pPr>
            <a:r>
              <a:rPr kumimoji="1" lang="zh-CN" altLang="en-US" sz="1600" dirty="0">
                <a:latin typeface="Microsoft YaHei" panose="020B0503020204020204" pitchFamily="34" charset="-122"/>
                <a:ea typeface="Microsoft YaHei" panose="020B0503020204020204" pitchFamily="34" charset="-122"/>
              </a:rPr>
              <a:t>原因：</a:t>
            </a:r>
            <a:r>
              <a:rPr kumimoji="1" lang="zh-CN" altLang="en-US" sz="1600" dirty="0">
                <a:solidFill>
                  <a:srgbClr val="FF0000"/>
                </a:solidFill>
                <a:latin typeface="Microsoft YaHei" panose="020B0503020204020204" pitchFamily="34" charset="-122"/>
                <a:ea typeface="Microsoft YaHei" panose="020B0503020204020204" pitchFamily="34" charset="-122"/>
              </a:rPr>
              <a:t>过多的远端内存访问，反而使得内存延迟升高</a:t>
            </a:r>
            <a:endParaRPr kumimoji="1" lang="en-US" altLang="zh-CN" sz="1600" dirty="0">
              <a:solidFill>
                <a:srgbClr val="FF0000"/>
              </a:solidFill>
              <a:latin typeface="Microsoft YaHei" panose="020B0503020204020204" pitchFamily="34" charset="-122"/>
              <a:ea typeface="Microsoft YaHei" panose="020B0503020204020204" pitchFamily="34" charset="-122"/>
            </a:endParaRPr>
          </a:p>
          <a:p>
            <a:pPr>
              <a:lnSpc>
                <a:spcPct val="150000"/>
              </a:lnSpc>
            </a:pPr>
            <a:r>
              <a:rPr kumimoji="1" lang="zh-CN" altLang="en-US" sz="1600" dirty="0">
                <a:solidFill>
                  <a:srgbClr val="FF0000"/>
                </a:solidFill>
                <a:latin typeface="Microsoft YaHei" panose="020B0503020204020204" pitchFamily="34" charset="-122"/>
                <a:ea typeface="Microsoft YaHei" panose="020B0503020204020204" pitchFamily="34" charset="-122"/>
              </a:rPr>
              <a:t>结论</a:t>
            </a:r>
            <a:r>
              <a:rPr kumimoji="1" lang="zh-CN" altLang="en-US" sz="1600" dirty="0">
                <a:latin typeface="Microsoft YaHei" panose="020B0503020204020204" pitchFamily="34" charset="-122"/>
                <a:ea typeface="Microsoft YaHei" panose="020B0503020204020204" pitchFamily="34" charset="-122"/>
              </a:rPr>
              <a:t>：</a:t>
            </a:r>
            <a:r>
              <a:rPr kumimoji="1" lang="zh-CN" altLang="en-US" sz="1600" dirty="0">
                <a:solidFill>
                  <a:srgbClr val="FF0000"/>
                </a:solidFill>
                <a:latin typeface="Microsoft YaHei" panose="020B0503020204020204" pitchFamily="34" charset="-122"/>
                <a:ea typeface="Microsoft YaHei" panose="020B0503020204020204" pitchFamily="34" charset="-122"/>
              </a:rPr>
              <a:t>应该在减少</a:t>
            </a:r>
            <a:r>
              <a:rPr kumimoji="1" lang="en-US" altLang="zh-CN" sz="1600" dirty="0">
                <a:solidFill>
                  <a:srgbClr val="FF0000"/>
                </a:solidFill>
                <a:latin typeface="Microsoft YaHei" panose="020B0503020204020204" pitchFamily="34" charset="-122"/>
                <a:ea typeface="Microsoft YaHei" panose="020B0503020204020204" pitchFamily="34" charset="-122"/>
              </a:rPr>
              <a:t>QPI</a:t>
            </a:r>
            <a:r>
              <a:rPr kumimoji="1" lang="zh-CN" altLang="en-US" sz="1600" dirty="0">
                <a:solidFill>
                  <a:srgbClr val="FF0000"/>
                </a:solidFill>
                <a:latin typeface="Microsoft YaHei" panose="020B0503020204020204" pitchFamily="34" charset="-122"/>
                <a:ea typeface="Microsoft YaHei" panose="020B0503020204020204" pitchFamily="34" charset="-122"/>
              </a:rPr>
              <a:t>值的前提下，平衡节点间内存带宽，才能有效降低内存延迟，达到理想的优化效果</a:t>
            </a:r>
            <a:endParaRPr kumimoji="1" lang="en-US" altLang="zh-CN" sz="1600" dirty="0">
              <a:solidFill>
                <a:srgbClr val="FF0000"/>
              </a:solidFill>
              <a:latin typeface="Microsoft YaHei" panose="020B0503020204020204" pitchFamily="34" charset="-122"/>
              <a:ea typeface="Microsoft YaHei" panose="020B0503020204020204" pitchFamily="34" charset="-122"/>
            </a:endParaRPr>
          </a:p>
          <a:p>
            <a:pPr>
              <a:lnSpc>
                <a:spcPct val="150000"/>
              </a:lnSpc>
            </a:pPr>
            <a:endParaRPr kumimoji="1" lang="en-US" altLang="zh-CN" sz="1600" dirty="0">
              <a:solidFill>
                <a:srgbClr val="FF0000"/>
              </a:solidFill>
              <a:latin typeface="Microsoft YaHei" panose="020B0503020204020204" pitchFamily="34" charset="-122"/>
              <a:ea typeface="Microsoft YaHei" panose="020B0503020204020204" pitchFamily="34" charset="-122"/>
            </a:endParaRPr>
          </a:p>
          <a:p>
            <a:endParaRPr kumimoji="1" lang="en-US" altLang="zh-CN" sz="1600" dirty="0">
              <a:latin typeface="Microsoft YaHei" panose="020B0503020204020204" pitchFamily="34" charset="-122"/>
              <a:ea typeface="Microsoft YaHei" panose="020B0503020204020204" pitchFamily="34" charset="-122"/>
            </a:endParaRPr>
          </a:p>
          <a:p>
            <a:pPr>
              <a:lnSpc>
                <a:spcPct val="150000"/>
              </a:lnSpc>
            </a:pPr>
            <a:endParaRPr kumimoji="1" lang="en-US" altLang="zh-CN" sz="1600" dirty="0">
              <a:latin typeface="Microsoft YaHei" panose="020B0503020204020204" pitchFamily="34" charset="-122"/>
              <a:ea typeface="Microsoft YaHei" panose="020B0503020204020204" pitchFamily="34" charset="-122"/>
            </a:endParaRPr>
          </a:p>
          <a:p>
            <a:pPr>
              <a:lnSpc>
                <a:spcPct val="150000"/>
              </a:lnSpc>
            </a:pPr>
            <a:r>
              <a:rPr kumimoji="1" lang="zh-CN" altLang="en-US" sz="1600" dirty="0">
                <a:latin typeface="Microsoft YaHei" panose="020B0503020204020204" pitchFamily="34" charset="-122"/>
                <a:ea typeface="Microsoft YaHei" panose="020B0503020204020204" pitchFamily="34" charset="-122"/>
              </a:rPr>
              <a:t>线程映射优化：</a:t>
            </a:r>
            <a:r>
              <a:rPr lang="zh-CN" altLang="zh-CN" sz="1600" dirty="0">
                <a:solidFill>
                  <a:srgbClr val="FF0000"/>
                </a:solidFill>
                <a:latin typeface="Microsoft YaHei" panose="020B0503020204020204" pitchFamily="34" charset="-122"/>
                <a:ea typeface="Microsoft YaHei" panose="020B0503020204020204" pitchFamily="34" charset="-122"/>
              </a:rPr>
              <a:t>通过对线程在计算核心上的的合理放置，在平衡线程间通信的前提下，使得每个节点的内存带宽保持均衡，达到优化程序性能的效果 </a:t>
            </a:r>
            <a:endParaRPr kumimoji="1" lang="en-US" altLang="zh-CN"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92424882"/>
      </p:ext>
    </p:extLst>
  </p:cSld>
  <p:clrMapOvr>
    <a:masterClrMapping/>
  </p:clrMapOvr>
  <mc:AlternateContent xmlns:mc="http://schemas.openxmlformats.org/markup-compatibility/2006" xmlns:p14="http://schemas.microsoft.com/office/powerpoint/2010/main">
    <mc:Choice Requires="p14">
      <p:transition spd="med" p14:dur="700" advTm="43366">
        <p:fade/>
      </p:transition>
    </mc:Choice>
    <mc:Fallback xmlns="">
      <p:transition spd="med" advTm="4336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279392" y="252859"/>
            <a:ext cx="7912610"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407408" y="310334"/>
            <a:ext cx="2715768"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803973" cy="662489"/>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映射机制的设计</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文本占位符 9">
            <a:extLst>
              <a:ext uri="{FF2B5EF4-FFF2-40B4-BE49-F238E27FC236}">
                <a16:creationId xmlns:a16="http://schemas.microsoft.com/office/drawing/2014/main" id="{B840B545-7615-4C7A-973A-6182E229D766}"/>
              </a:ext>
            </a:extLst>
          </p:cNvPr>
          <p:cNvSpPr txBox="1">
            <a:spLocks/>
          </p:cNvSpPr>
          <p:nvPr/>
        </p:nvSpPr>
        <p:spPr>
          <a:xfrm>
            <a:off x="478620" y="1024139"/>
            <a:ext cx="11278543" cy="2395717"/>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solidFill>
                  <a:srgbClr val="157E9F"/>
                </a:solidFill>
                <a:latin typeface="微软雅黑" panose="020B0503020204020204" pitchFamily="34" charset="-122"/>
                <a:ea typeface="微软雅黑" panose="020B0503020204020204" pitchFamily="34" charset="-122"/>
              </a:rPr>
              <a:t>设计思路</a:t>
            </a:r>
            <a:r>
              <a:rPr lang="en-US" altLang="zh-CN" sz="1800" dirty="0">
                <a:solidFill>
                  <a:srgbClr val="157E9F"/>
                </a:solidFill>
                <a:latin typeface="微软雅黑" panose="020B0503020204020204" pitchFamily="34" charset="-122"/>
                <a:ea typeface="微软雅黑" panose="020B0503020204020204" pitchFamily="34" charset="-122"/>
              </a:rPr>
              <a:t>——</a:t>
            </a:r>
            <a:r>
              <a:rPr lang="zh-CN" altLang="en-US" sz="1800" dirty="0">
                <a:solidFill>
                  <a:srgbClr val="157E9F"/>
                </a:solidFill>
                <a:latin typeface="微软雅黑" panose="020B0503020204020204" pitchFamily="34" charset="-122"/>
                <a:ea typeface="微软雅黑" panose="020B0503020204020204" pitchFamily="34" charset="-122"/>
              </a:rPr>
              <a:t>三个问题</a:t>
            </a:r>
            <a:endParaRPr lang="en-US" altLang="zh-CN" sz="1800" dirty="0">
              <a:solidFill>
                <a:srgbClr val="157E9F"/>
              </a:solidFill>
              <a:latin typeface="微软雅黑" panose="020B0503020204020204" pitchFamily="34" charset="-122"/>
              <a:ea typeface="微软雅黑" panose="020B0503020204020204" pitchFamily="34" charset="-122"/>
            </a:endParaRPr>
          </a:p>
          <a:p>
            <a:pPr marL="285750" indent="-285750" algn="just">
              <a:lnSpc>
                <a:spcPct val="150000"/>
              </a:lnSpc>
              <a:spcBef>
                <a:spcPts val="0"/>
              </a:spcBef>
              <a:buClr>
                <a:schemeClr val="accent1">
                  <a:lumMod val="75000"/>
                </a:schemeClr>
              </a:buClr>
              <a:buSzPct val="100000"/>
              <a:buFont typeface="Arial" panose="020B0604020202020204" pitchFamily="34" charset="0"/>
              <a:buChar char="•"/>
            </a:pPr>
            <a:r>
              <a:rPr lang="zh-CN" altLang="zh-CN" sz="1800" dirty="0">
                <a:latin typeface="Microsoft YaHei" panose="020B0503020204020204" pitchFamily="34" charset="-122"/>
                <a:ea typeface="Microsoft YaHei" panose="020B0503020204020204" pitchFamily="34" charset="-122"/>
              </a:rPr>
              <a:t>如何检测并统计得到应用程序的线程通信特征和内存访问特征 </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285750" indent="-285750" algn="just">
              <a:lnSpc>
                <a:spcPct val="150000"/>
              </a:lnSpc>
              <a:spcBef>
                <a:spcPts val="0"/>
              </a:spcBef>
              <a:buClr>
                <a:schemeClr val="accent1">
                  <a:lumMod val="75000"/>
                </a:schemeClr>
              </a:buClr>
              <a:buSzPct val="100000"/>
              <a:buFont typeface="Arial" panose="020B0604020202020204" pitchFamily="34" charset="0"/>
              <a:buChar char="•"/>
            </a:pPr>
            <a:r>
              <a:rPr lang="zh-CN" altLang="zh-CN" sz="1800" dirty="0">
                <a:latin typeface="Microsoft YaHei" panose="020B0503020204020204" pitchFamily="34" charset="-122"/>
                <a:ea typeface="Microsoft YaHei" panose="020B0503020204020204" pitchFamily="34" charset="-122"/>
              </a:rPr>
              <a:t>如何根据上述程序特征结合计算平台的硬件架构信息，设计线程分组算法 </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285750" indent="-285750" algn="just">
              <a:lnSpc>
                <a:spcPct val="150000"/>
              </a:lnSpc>
              <a:spcBef>
                <a:spcPts val="0"/>
              </a:spcBef>
              <a:buClr>
                <a:schemeClr val="accent1">
                  <a:lumMod val="75000"/>
                </a:schemeClr>
              </a:buClr>
              <a:buSzPct val="100000"/>
              <a:buFont typeface="Arial" panose="020B0604020202020204" pitchFamily="34" charset="0"/>
              <a:buChar char="•"/>
            </a:pPr>
            <a:r>
              <a:rPr lang="zh-CN" altLang="zh-CN" sz="1800" dirty="0">
                <a:latin typeface="Microsoft YaHei" panose="020B0503020204020204" pitchFamily="34" charset="-122"/>
                <a:ea typeface="Microsoft YaHei" panose="020B0503020204020204" pitchFamily="34" charset="-122"/>
              </a:rPr>
              <a:t>如何根据线程分组结果将线程一一绑定至计算核上 </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285750" indent="-285750" algn="just">
              <a:lnSpc>
                <a:spcPct val="150000"/>
              </a:lnSpc>
              <a:buClr>
                <a:schemeClr val="accent1">
                  <a:lumMod val="75000"/>
                </a:schemeClr>
              </a:buClr>
              <a:buSzPct val="100000"/>
              <a:buFont typeface="Wingdings" panose="05000000000000000000" pitchFamily="2" charset="2"/>
              <a:buChar char="n"/>
            </a:pPr>
            <a:r>
              <a:rPr lang="zh-CN" altLang="en-US" sz="1800" dirty="0">
                <a:solidFill>
                  <a:srgbClr val="157E9F"/>
                </a:solidFill>
                <a:latin typeface="微软雅黑" panose="020B0503020204020204" pitchFamily="34" charset="-122"/>
                <a:ea typeface="微软雅黑" panose="020B0503020204020204" pitchFamily="34" charset="-122"/>
              </a:rPr>
              <a:t>映射机制模块</a:t>
            </a:r>
            <a:endParaRPr lang="en-US" altLang="zh-CN" sz="1800" dirty="0">
              <a:solidFill>
                <a:srgbClr val="157E9F"/>
              </a:solidFill>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sz="2000" dirty="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2468880" y="3319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F6160851-E73C-EF4B-901F-D1941F23E5CE}"/>
              </a:ext>
            </a:extLst>
          </p:cNvPr>
          <p:cNvSpPr txBox="1"/>
          <p:nvPr/>
        </p:nvSpPr>
        <p:spPr>
          <a:xfrm>
            <a:off x="769883" y="3419856"/>
            <a:ext cx="8058807" cy="1754326"/>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访存检测模块</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检测线程通信特征、线程</a:t>
            </a:r>
            <a:r>
              <a:rPr lang="zh-CN" altLang="zh-CN" dirty="0">
                <a:latin typeface="Microsoft YaHei" panose="020B0503020204020204" pitchFamily="34" charset="-122"/>
                <a:ea typeface="Microsoft YaHei" panose="020B0503020204020204" pitchFamily="34" charset="-122"/>
              </a:rPr>
              <a:t>内存访问特征 </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计算映射模块</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根据检测得到的访存信息，得到线程分组结果</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执行映射模块</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根据分组结果将线程绑定至核上</a:t>
            </a:r>
            <a:endParaRPr kumimoji="1" lang="en-US" altLang="zh-CN" dirty="0">
              <a:latin typeface="Microsoft YaHei" panose="020B0503020204020204" pitchFamily="34" charset="-122"/>
              <a:ea typeface="Microsoft YaHei" panose="020B0503020204020204" pitchFamily="34" charset="-122"/>
            </a:endParaRPr>
          </a:p>
          <a:p>
            <a:endParaRPr kumimoji="1" lang="zh-CN" altLang="en-US"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6FE07F3C-9A38-C745-97D0-7E3565DCA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96" y="4811239"/>
            <a:ext cx="7979980" cy="21803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46191">
        <p:fade/>
      </p:transition>
    </mc:Choice>
    <mc:Fallback xmlns="">
      <p:transition spd="med" advTm="4619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408470" y="252859"/>
            <a:ext cx="778353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513732" y="339237"/>
            <a:ext cx="3176372"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163045" cy="662489"/>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访存信息检测方法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占位符 9">
            <a:extLst>
              <a:ext uri="{FF2B5EF4-FFF2-40B4-BE49-F238E27FC236}">
                <a16:creationId xmlns:a16="http://schemas.microsoft.com/office/drawing/2014/main" id="{B840B545-7615-4C7A-973A-6182E229D766}"/>
              </a:ext>
            </a:extLst>
          </p:cNvPr>
          <p:cNvSpPr txBox="1">
            <a:spLocks/>
          </p:cNvSpPr>
          <p:nvPr/>
        </p:nvSpPr>
        <p:spPr>
          <a:xfrm>
            <a:off x="478621" y="1024139"/>
            <a:ext cx="9768965" cy="3631944"/>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spcBef>
                <a:spcPts val="0"/>
              </a:spcBef>
              <a:buClr>
                <a:schemeClr val="accent1">
                  <a:lumMod val="75000"/>
                </a:schemeClr>
              </a:buClr>
              <a:buSzPct val="100000"/>
              <a:buFont typeface="Wingdings" panose="05000000000000000000" pitchFamily="2" charset="2"/>
              <a:buChar char="n"/>
            </a:pPr>
            <a:r>
              <a:rPr lang="zh-CN" altLang="en-US" sz="1800" dirty="0">
                <a:solidFill>
                  <a:srgbClr val="157E9F"/>
                </a:solidFill>
                <a:latin typeface="微软雅黑" panose="020B0503020204020204" pitchFamily="34" charset="-122"/>
                <a:ea typeface="微软雅黑" panose="020B0503020204020204" pitchFamily="34" charset="-122"/>
              </a:rPr>
              <a:t>线程间通信量检测</a:t>
            </a:r>
            <a:endParaRPr lang="en-US" altLang="zh-CN" sz="1800" dirty="0">
              <a:solidFill>
                <a:srgbClr val="157E9F"/>
              </a:solidFill>
              <a:latin typeface="微软雅黑" panose="020B0503020204020204" pitchFamily="34" charset="-122"/>
              <a:ea typeface="微软雅黑" panose="020B0503020204020204" pitchFamily="34" charset="-122"/>
            </a:endParaRPr>
          </a:p>
          <a:p>
            <a:pPr algn="just">
              <a:lnSpc>
                <a:spcPct val="150000"/>
              </a:lnSpc>
              <a:spcBef>
                <a:spcPts val="0"/>
              </a:spcBef>
              <a:buClr>
                <a:schemeClr val="accent1">
                  <a:lumMod val="75000"/>
                </a:schemeClr>
              </a:buClr>
              <a:buSzPct val="100000"/>
            </a:pPr>
            <a:r>
              <a:rPr lang="zh-CN" altLang="en-US" sz="1800" dirty="0">
                <a:latin typeface="微软雅黑" panose="020B0503020204020204" pitchFamily="34" charset="-122"/>
                <a:ea typeface="微软雅黑" panose="020B0503020204020204" pitchFamily="34" charset="-122"/>
              </a:rPr>
              <a:t>使用</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CommDetecive</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中</a:t>
            </a:r>
            <a:r>
              <a:rPr lang="zh-CN" altLang="en-US" sz="1800" dirty="0">
                <a:latin typeface="微软雅黑" panose="020B0503020204020204" pitchFamily="34" charset="-122"/>
                <a:ea typeface="微软雅黑" panose="020B0503020204020204" pitchFamily="34" charset="-122"/>
              </a:rPr>
              <a:t>基于</a:t>
            </a:r>
            <a:r>
              <a:rPr lang="en-US" altLang="zh-CN" sz="1800" dirty="0">
                <a:latin typeface="微软雅黑" panose="020B0503020204020204" pitchFamily="34" charset="-122"/>
                <a:ea typeface="微软雅黑" panose="020B0503020204020204" pitchFamily="34" charset="-122"/>
              </a:rPr>
              <a:t>Perf</a:t>
            </a:r>
            <a:r>
              <a:rPr lang="zh-CN" altLang="en-US" sz="1800" dirty="0">
                <a:latin typeface="微软雅黑" panose="020B0503020204020204" pitchFamily="34" charset="-122"/>
                <a:ea typeface="微软雅黑" panose="020B0503020204020204" pitchFamily="34" charset="-122"/>
              </a:rPr>
              <a:t>的共享内存通信量检测方法。</a:t>
            </a:r>
          </a:p>
          <a:p>
            <a:pPr algn="just">
              <a:lnSpc>
                <a:spcPct val="150000"/>
              </a:lnSpc>
              <a:spcBef>
                <a:spcPts val="1200"/>
              </a:spcBef>
              <a:buClr>
                <a:schemeClr val="accent1">
                  <a:lumMod val="75000"/>
                </a:schemeClr>
              </a:buClr>
              <a:buSzPct val="100000"/>
            </a:pPr>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a:t>
            </a:r>
            <a:r>
              <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rPr>
              <a:t>Perf</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中的</a:t>
            </a:r>
            <a:r>
              <a:rPr lang="en-US" altLang="zh-CN" sz="18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perf_event_open</a:t>
            </a:r>
            <a:r>
              <a:rPr lang="en-US" altLang="zh-CN" sz="18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函数可以获取</a:t>
            </a:r>
            <a:r>
              <a:rPr lang="en-US" altLang="zh-CN" sz="18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PMU</a:t>
            </a:r>
            <a:r>
              <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性能检测单元</a:t>
            </a:r>
            <a:r>
              <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中断产生的访存事件记录</a:t>
            </a:r>
            <a:endPar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endParaRPr>
          </a:p>
          <a:p>
            <a:pPr algn="just">
              <a:lnSpc>
                <a:spcPct val="150000"/>
              </a:lnSpc>
              <a:spcBef>
                <a:spcPts val="1200"/>
              </a:spcBef>
              <a:buClr>
                <a:schemeClr val="accent1">
                  <a:lumMod val="75000"/>
                </a:schemeClr>
              </a:buClr>
              <a:buSzPct val="100000"/>
            </a:pPr>
            <a:r>
              <a:rPr lang="en-US" altLang="zh-CN" sz="1800" dirty="0">
                <a:latin typeface="Times New Roman" panose="02020603050405020304" pitchFamily="18" charset="0"/>
                <a:cs typeface="Times New Roman" panose="02020603050405020304" pitchFamily="18" charset="0"/>
              </a:rPr>
              <a:t>2</a:t>
            </a:r>
            <a:r>
              <a:rPr lang="zh-CN" altLang="en-US" sz="1800" dirty="0">
                <a:latin typeface="Times New Roman" panose="02020603050405020304" pitchFamily="18" charset="0"/>
                <a:cs typeface="Times New Roman" panose="02020603050405020304" pitchFamily="18" charset="0"/>
              </a:rPr>
              <a:t>）</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使用一个键为访存地址，值为线程</a:t>
            </a:r>
            <a:r>
              <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rPr>
              <a:t>ID</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、当前时间戳</a:t>
            </a:r>
            <a:r>
              <a:rPr lang="en-US" altLang="zh-CN" sz="1800" dirty="0" err="1">
                <a:latin typeface="Microsoft YaHei" panose="020B0503020204020204" pitchFamily="34" charset="-122"/>
                <a:ea typeface="Microsoft YaHei" panose="020B0503020204020204" pitchFamily="34" charset="-122"/>
                <a:cs typeface="Times New Roman" panose="02020603050405020304" pitchFamily="18" charset="0"/>
              </a:rPr>
              <a:t>ts</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的哈希表，</a:t>
            </a:r>
            <a:r>
              <a:rPr lang="zh-CN" altLang="en-US" sz="18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将访存记录插入哈希表</a:t>
            </a:r>
            <a:endParaRPr lang="en-US" altLang="zh-CN" sz="18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just">
              <a:lnSpc>
                <a:spcPct val="150000"/>
              </a:lnSpc>
              <a:spcBef>
                <a:spcPts val="1200"/>
              </a:spcBef>
              <a:buClr>
                <a:schemeClr val="accent1">
                  <a:lumMod val="75000"/>
                </a:schemeClr>
              </a:buClr>
              <a:buSzPct val="100000"/>
            </a:pPr>
            <a:r>
              <a:rPr lang="en-US" altLang="zh-CN" sz="1800" dirty="0">
                <a:latin typeface="Times New Roman" panose="02020603050405020304" pitchFamily="18" charset="0"/>
                <a:cs typeface="Times New Roman" panose="02020603050405020304" pitchFamily="18" charset="0"/>
              </a:rPr>
              <a:t>3</a:t>
            </a:r>
            <a:r>
              <a:rPr lang="zh-CN" altLang="en-US" sz="1800" dirty="0">
                <a:latin typeface="Times New Roman" panose="02020603050405020304" pitchFamily="18" charset="0"/>
                <a:cs typeface="Times New Roman" panose="02020603050405020304" pitchFamily="18" charset="0"/>
              </a:rPr>
              <a:t>）</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当有相同地址的访存记录插入哈希表时，</a:t>
            </a:r>
            <a:r>
              <a:rPr lang="zh-CN" altLang="en-US" sz="18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两条记录的线程</a:t>
            </a:r>
            <a:r>
              <a:rPr lang="en-US" altLang="zh-CN" sz="18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ID</a:t>
            </a:r>
            <a:r>
              <a:rPr lang="zh-CN" altLang="en-US" sz="18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发生一次通信</a:t>
            </a:r>
            <a:r>
              <a:rPr lang="zh-CN" altLang="en-US" sz="1800" dirty="0">
                <a:latin typeface="Microsoft YaHei" panose="020B0503020204020204" pitchFamily="34" charset="-122"/>
                <a:ea typeface="Microsoft YaHei" panose="020B0503020204020204" pitchFamily="34" charset="-122"/>
                <a:cs typeface="Times New Roman" panose="02020603050405020304" pitchFamily="18" charset="0"/>
              </a:rPr>
              <a:t>，记录在矩阵中</a:t>
            </a:r>
            <a:endPar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8" name="文本框 17"/>
          <p:cNvSpPr txBox="1"/>
          <p:nvPr/>
        </p:nvSpPr>
        <p:spPr>
          <a:xfrm>
            <a:off x="236479" y="6147559"/>
            <a:ext cx="10641728" cy="584775"/>
          </a:xfrm>
          <a:prstGeom prst="rect">
            <a:avLst/>
          </a:prstGeom>
          <a:noFill/>
        </p:spPr>
        <p:txBody>
          <a:bodyPr wrap="square" rtlCol="0">
            <a:spAutoFit/>
          </a:bodyPr>
          <a:lstStyle/>
          <a:p>
            <a:pPr lvl="0" algn="just" hangingPunct="0"/>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a:t>
            </a:r>
            <a:r>
              <a:rPr lang="en-US" altLang="zh-CN" dirty="0">
                <a:latin typeface="Microsoft YaHei" panose="020B0503020204020204" pitchFamily="34" charset="-122"/>
                <a:ea typeface="Microsoft YaHei" panose="020B0503020204020204" pitchFamily="34" charset="-122"/>
              </a:rPr>
              <a:t> </a:t>
            </a:r>
            <a:r>
              <a:rPr lang="en-US" altLang="zh-CN" sz="1400" dirty="0" err="1">
                <a:latin typeface="Microsoft YaHei" panose="020B0503020204020204" pitchFamily="34" charset="-122"/>
                <a:ea typeface="Microsoft YaHei" panose="020B0503020204020204" pitchFamily="34" charset="-122"/>
              </a:rPr>
              <a:t>Sasongo</a:t>
            </a:r>
            <a:r>
              <a:rPr lang="en-US" altLang="zh-CN" sz="1400" dirty="0">
                <a:latin typeface="Microsoft YaHei" panose="020B0503020204020204" pitchFamily="34" charset="-122"/>
                <a:ea typeface="Microsoft YaHei" panose="020B0503020204020204" pitchFamily="34" charset="-122"/>
              </a:rPr>
              <a:t> M A, </a:t>
            </a:r>
            <a:r>
              <a:rPr lang="en-US" altLang="zh-CN" sz="1400" dirty="0" err="1">
                <a:latin typeface="Microsoft YaHei" panose="020B0503020204020204" pitchFamily="34" charset="-122"/>
                <a:ea typeface="Microsoft YaHei" panose="020B0503020204020204" pitchFamily="34" charset="-122"/>
              </a:rPr>
              <a:t>Chabbi</a:t>
            </a:r>
            <a:r>
              <a:rPr lang="en-US" altLang="zh-CN" sz="1400" dirty="0">
                <a:latin typeface="Microsoft YaHei" panose="020B0503020204020204" pitchFamily="34" charset="-122"/>
                <a:ea typeface="Microsoft YaHei" panose="020B0503020204020204" pitchFamily="34" charset="-122"/>
              </a:rPr>
              <a:t> M, Akhtar P, et al. </a:t>
            </a:r>
            <a:r>
              <a:rPr lang="en-US" altLang="zh-CN" sz="1400" dirty="0" err="1">
                <a:latin typeface="Microsoft YaHei" panose="020B0503020204020204" pitchFamily="34" charset="-122"/>
                <a:ea typeface="Microsoft YaHei" panose="020B0503020204020204" pitchFamily="34" charset="-122"/>
              </a:rPr>
              <a:t>ComDetective</a:t>
            </a:r>
            <a:r>
              <a:rPr lang="en-US" altLang="zh-CN" sz="1400" dirty="0">
                <a:latin typeface="Microsoft YaHei" panose="020B0503020204020204" pitchFamily="34" charset="-122"/>
                <a:ea typeface="Microsoft YaHei" panose="020B0503020204020204" pitchFamily="34" charset="-122"/>
              </a:rPr>
              <a:t>: A Lightweight Communication </a:t>
            </a:r>
            <a:r>
              <a:rPr lang="en-US" altLang="zh-CN" sz="1400" dirty="0" err="1">
                <a:latin typeface="Microsoft YaHei" panose="020B0503020204020204" pitchFamily="34" charset="-122"/>
                <a:ea typeface="Microsoft YaHei" panose="020B0503020204020204" pitchFamily="34" charset="-122"/>
              </a:rPr>
              <a:t>Detdction</a:t>
            </a:r>
            <a:r>
              <a:rPr lang="en-US" altLang="zh-CN" sz="1400" dirty="0">
                <a:latin typeface="Microsoft YaHei" panose="020B0503020204020204" pitchFamily="34" charset="-122"/>
                <a:ea typeface="Microsoft YaHei" panose="020B0503020204020204" pitchFamily="34" charset="-122"/>
              </a:rPr>
              <a:t> Tool for Threads[C]//ACM </a:t>
            </a:r>
            <a:r>
              <a:rPr lang="en-US" altLang="zh-CN" sz="1400" dirty="0" err="1">
                <a:latin typeface="Microsoft YaHei" panose="020B0503020204020204" pitchFamily="34" charset="-122"/>
                <a:ea typeface="Microsoft YaHei" panose="020B0503020204020204" pitchFamily="34" charset="-122"/>
              </a:rPr>
              <a:t>Supercomputering</a:t>
            </a:r>
            <a:r>
              <a:rPr lang="en-US" altLang="zh-CN" sz="1400" dirty="0">
                <a:latin typeface="Microsoft YaHei" panose="020B0503020204020204" pitchFamily="34" charset="-122"/>
                <a:ea typeface="Microsoft YaHei" panose="020B0503020204020204" pitchFamily="34" charset="-122"/>
              </a:rPr>
              <a:t>, NY, USA, 2019</a:t>
            </a:r>
            <a:r>
              <a:rPr lang="zh-CN" altLang="zh-CN" sz="1400" dirty="0">
                <a:latin typeface="Microsoft YaHei" panose="020B0503020204020204" pitchFamily="34" charset="-122"/>
                <a:ea typeface="Microsoft YaHei" panose="020B0503020204020204" pitchFamily="34" charset="-122"/>
              </a:rPr>
              <a:t> </a:t>
            </a:r>
            <a:endParaRPr lang="zh-CN" altLang="zh-CN"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71C5993F-87B3-E04D-892F-C0835931C7E5}"/>
              </a:ext>
            </a:extLst>
          </p:cNvPr>
          <p:cNvPicPr/>
          <p:nvPr/>
        </p:nvPicPr>
        <p:blipFill>
          <a:blip r:embed="rId3">
            <a:extLst>
              <a:ext uri="{28A0092B-C50C-407E-A947-70E740481C1C}">
                <a14:useLocalDpi xmlns:a14="http://schemas.microsoft.com/office/drawing/2010/main" val="0"/>
              </a:ext>
            </a:extLst>
          </a:blip>
          <a:stretch>
            <a:fillRect/>
          </a:stretch>
        </p:blipFill>
        <p:spPr>
          <a:xfrm>
            <a:off x="2579248" y="3636099"/>
            <a:ext cx="5557219" cy="2358302"/>
          </a:xfrm>
          <a:prstGeom prst="rect">
            <a:avLst/>
          </a:prstGeom>
        </p:spPr>
      </p:pic>
    </p:spTree>
    <p:extLst>
      <p:ext uri="{BB962C8B-B14F-4D97-AF65-F5344CB8AC3E}">
        <p14:creationId xmlns:p14="http://schemas.microsoft.com/office/powerpoint/2010/main" val="1090955133"/>
      </p:ext>
    </p:extLst>
  </p:cSld>
  <p:clrMapOvr>
    <a:masterClrMapping/>
  </p:clrMapOvr>
  <mc:AlternateContent xmlns:mc="http://schemas.openxmlformats.org/markup-compatibility/2006" xmlns:p14="http://schemas.microsoft.com/office/powerpoint/2010/main">
    <mc:Choice Requires="p14">
      <p:transition spd="med" p14:dur="700" advTm="53315">
        <p:fade/>
      </p:transition>
    </mc:Choice>
    <mc:Fallback xmlns="">
      <p:transition spd="med" advTm="53315">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408470" y="252859"/>
            <a:ext cx="778353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513732" y="339237"/>
            <a:ext cx="3176372" cy="369328"/>
          </a:xfrm>
          <a:prstGeom prst="rect">
            <a:avLst/>
          </a:prstGeom>
        </p:spPr>
        <p:txBody>
          <a:bodyPr wrap="square" lIns="91436" tIns="45718" rIns="91436" bIns="45718">
            <a:spAutoFit/>
          </a:bodyPr>
          <a:lstStyle/>
          <a:p>
            <a:r>
              <a:rPr lang="zh-CN" altLang="en-US" dirty="0">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163045" cy="1308820"/>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访存信息检测方法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占位符 9">
            <a:extLst>
              <a:ext uri="{FF2B5EF4-FFF2-40B4-BE49-F238E27FC236}">
                <a16:creationId xmlns:a16="http://schemas.microsoft.com/office/drawing/2014/main" id="{B840B545-7615-4C7A-973A-6182E229D766}"/>
              </a:ext>
            </a:extLst>
          </p:cNvPr>
          <p:cNvSpPr txBox="1">
            <a:spLocks/>
          </p:cNvSpPr>
          <p:nvPr/>
        </p:nvSpPr>
        <p:spPr>
          <a:xfrm>
            <a:off x="478620" y="1024139"/>
            <a:ext cx="9968663" cy="3022344"/>
          </a:xfrm>
          <a:prstGeom prst="rect">
            <a:avLst/>
          </a:prstGeom>
        </p:spPr>
        <p:txBody>
          <a:bodyPr vert="horz" lIns="91440" tIns="45720" rIns="91440" bIns="45720" rtlCol="0" anchor="t" anchorCtr="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spcBef>
                <a:spcPts val="0"/>
              </a:spcBef>
              <a:buClr>
                <a:schemeClr val="accent1">
                  <a:lumMod val="75000"/>
                </a:schemeClr>
              </a:buClr>
              <a:buSzPct val="100000"/>
              <a:buFont typeface="Wingdings" panose="05000000000000000000" pitchFamily="2" charset="2"/>
              <a:buChar char="n"/>
            </a:pPr>
            <a:r>
              <a:rPr lang="zh-CN" altLang="en-US" sz="1800" dirty="0">
                <a:solidFill>
                  <a:srgbClr val="157E9F"/>
                </a:solidFill>
                <a:latin typeface="微软雅黑" panose="020B0503020204020204" pitchFamily="34" charset="-122"/>
                <a:ea typeface="微软雅黑" panose="020B0503020204020204" pitchFamily="34" charset="-122"/>
              </a:rPr>
              <a:t>访存负载向量检测</a:t>
            </a:r>
            <a:endParaRPr lang="en-US" altLang="zh-CN" sz="1800" dirty="0">
              <a:solidFill>
                <a:srgbClr val="157E9F"/>
              </a:solidFill>
              <a:latin typeface="微软雅黑" panose="020B0503020204020204" pitchFamily="34" charset="-122"/>
              <a:ea typeface="微软雅黑" panose="020B0503020204020204" pitchFamily="34" charset="-122"/>
            </a:endParaRPr>
          </a:p>
          <a:p>
            <a:pPr algn="just">
              <a:lnSpc>
                <a:spcPct val="170000"/>
              </a:lnSpc>
              <a:spcBef>
                <a:spcPts val="0"/>
              </a:spcBef>
              <a:buClr>
                <a:schemeClr val="accent1">
                  <a:lumMod val="75000"/>
                </a:schemeClr>
              </a:buClr>
              <a:buSzPct val="100000"/>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）访存负载向量表示</a:t>
            </a:r>
            <a:r>
              <a:rPr lang="zh-CN" altLang="en-US" sz="1800" dirty="0">
                <a:solidFill>
                  <a:srgbClr val="FF0000"/>
                </a:solidFill>
                <a:latin typeface="微软雅黑" panose="020B0503020204020204" pitchFamily="34" charset="-122"/>
                <a:ea typeface="微软雅黑" panose="020B0503020204020204" pitchFamily="34" charset="-122"/>
              </a:rPr>
              <a:t>各个线程对内存的访问程度</a:t>
            </a:r>
            <a:r>
              <a:rPr lang="zh-CN" altLang="en-US" sz="1800" dirty="0">
                <a:latin typeface="微软雅黑" panose="020B0503020204020204" pitchFamily="34" charset="-122"/>
                <a:ea typeface="微软雅黑" panose="020B0503020204020204" pitchFamily="34" charset="-122"/>
              </a:rPr>
              <a:t>，长度为线程数，</a:t>
            </a:r>
            <a:r>
              <a:rPr lang="zh-CN" altLang="en-US" sz="1800" dirty="0">
                <a:solidFill>
                  <a:srgbClr val="FF0000"/>
                </a:solidFill>
                <a:latin typeface="微软雅黑" panose="020B0503020204020204" pitchFamily="34" charset="-122"/>
                <a:ea typeface="微软雅黑" panose="020B0503020204020204" pitchFamily="34" charset="-122"/>
              </a:rPr>
              <a:t>值越大则代表该线程对内存访问频数越高，对内存产生的负载越大</a:t>
            </a:r>
            <a:endParaRPr lang="en-US" altLang="zh-CN" sz="1800" dirty="0">
              <a:solidFill>
                <a:srgbClr val="FF0000"/>
              </a:solidFill>
              <a:latin typeface="微软雅黑" panose="020B0503020204020204" pitchFamily="34" charset="-122"/>
              <a:ea typeface="微软雅黑" panose="020B0503020204020204" pitchFamily="34" charset="-122"/>
            </a:endParaRPr>
          </a:p>
          <a:p>
            <a:pPr algn="just">
              <a:lnSpc>
                <a:spcPct val="170000"/>
              </a:lnSpc>
              <a:spcBef>
                <a:spcPts val="0"/>
              </a:spcBef>
              <a:buClr>
                <a:schemeClr val="accent1">
                  <a:lumMod val="75000"/>
                </a:schemeClr>
              </a:buClr>
              <a:buSzPct val="100000"/>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）程序整个访存过程存在阶段性，每个阶段可能存在不同的线程访存特征，因此需要</a:t>
            </a:r>
            <a:r>
              <a:rPr lang="zh-CN" altLang="en-US"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综合所有特征</a:t>
            </a:r>
            <a:endParaRPr lang="en-US" altLang="zh-CN"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70000"/>
              </a:lnSpc>
              <a:spcBef>
                <a:spcPts val="0"/>
              </a:spcBef>
              <a:buClr>
                <a:schemeClr val="accent1">
                  <a:lumMod val="75000"/>
                </a:schemeClr>
              </a:buClr>
              <a:buSzPct val="100000"/>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）通过滑窗算法进行阶段分割：根据访存次数的低点值，使用滑窗算法划分，根据时间序列经验值</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，取访存次数后</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的平均值作为低点阈值</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70000"/>
              </a:lnSpc>
              <a:spcBef>
                <a:spcPts val="0"/>
              </a:spcBef>
              <a:buClr>
                <a:schemeClr val="accent1">
                  <a:lumMod val="75000"/>
                </a:schemeClr>
              </a:buClr>
              <a:buSzPct val="100000"/>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）为了凸显</a:t>
            </a:r>
            <a:r>
              <a:rPr lang="zh-CN" altLang="en-US"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访存次数高的阶段</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的特征，以每个阶段的</a:t>
            </a:r>
            <a:r>
              <a:rPr lang="zh-CN" altLang="en-US"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平均访存次数作为权重</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，加权累加每个阶段的各线程访存次数，得到最终的访存负载向量</a:t>
            </a:r>
            <a:endParaRPr lang="en-US" altLang="zh-CN" sz="1800" dirty="0">
              <a:latin typeface="Microsoft YaHei" panose="020B0503020204020204" pitchFamily="34" charset="-122"/>
              <a:ea typeface="Microsoft YaHei" panose="020B0503020204020204" pitchFamily="34" charset="-122"/>
              <a:cs typeface="Times New Roman" panose="02020603050405020304" pitchFamily="18" charset="0"/>
            </a:endParaRPr>
          </a:p>
          <a:p>
            <a:pPr algn="just">
              <a:lnSpc>
                <a:spcPct val="160000"/>
              </a:lnSpc>
              <a:spcBef>
                <a:spcPts val="0"/>
              </a:spcBef>
              <a:buClr>
                <a:schemeClr val="accent1">
                  <a:lumMod val="75000"/>
                </a:schemeClr>
              </a:buClr>
              <a:buSzPct val="100000"/>
            </a:pPr>
            <a:endParaRPr lang="en-US" altLang="zh-CN" sz="1800" dirty="0">
              <a:solidFill>
                <a:srgbClr val="FF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7BAD8671-39DE-404F-9552-96708FAEDA87}"/>
              </a:ext>
            </a:extLst>
          </p:cNvPr>
          <p:cNvPicPr/>
          <p:nvPr/>
        </p:nvPicPr>
        <p:blipFill>
          <a:blip r:embed="rId3">
            <a:extLst>
              <a:ext uri="{28A0092B-C50C-407E-A947-70E740481C1C}">
                <a14:useLocalDpi xmlns:a14="http://schemas.microsoft.com/office/drawing/2010/main" val="0"/>
              </a:ext>
            </a:extLst>
          </a:blip>
          <a:srcRect/>
          <a:stretch/>
        </p:blipFill>
        <p:spPr>
          <a:xfrm>
            <a:off x="1373096" y="3972014"/>
            <a:ext cx="3668371" cy="2445581"/>
          </a:xfrm>
          <a:prstGeom prst="rect">
            <a:avLst/>
          </a:prstGeom>
        </p:spPr>
      </p:pic>
      <p:pic>
        <p:nvPicPr>
          <p:cNvPr id="14" name="图片 13">
            <a:extLst>
              <a:ext uri="{FF2B5EF4-FFF2-40B4-BE49-F238E27FC236}">
                <a16:creationId xmlns:a16="http://schemas.microsoft.com/office/drawing/2014/main" id="{9CF78C25-8346-4446-ABEB-F1918AB94C4E}"/>
              </a:ext>
            </a:extLst>
          </p:cNvPr>
          <p:cNvPicPr/>
          <p:nvPr/>
        </p:nvPicPr>
        <p:blipFill>
          <a:blip r:embed="rId4">
            <a:extLst>
              <a:ext uri="{28A0092B-C50C-407E-A947-70E740481C1C}">
                <a14:useLocalDpi xmlns:a14="http://schemas.microsoft.com/office/drawing/2010/main" val="0"/>
              </a:ext>
            </a:extLst>
          </a:blip>
          <a:srcRect/>
          <a:stretch/>
        </p:blipFill>
        <p:spPr>
          <a:xfrm>
            <a:off x="6096000" y="3985882"/>
            <a:ext cx="3668371" cy="2445581"/>
          </a:xfrm>
          <a:prstGeom prst="rect">
            <a:avLst/>
          </a:prstGeom>
        </p:spPr>
      </p:pic>
      <p:pic>
        <p:nvPicPr>
          <p:cNvPr id="15" name="图片 14">
            <a:extLst>
              <a:ext uri="{FF2B5EF4-FFF2-40B4-BE49-F238E27FC236}">
                <a16:creationId xmlns:a16="http://schemas.microsoft.com/office/drawing/2014/main" id="{6A9B516E-18BA-F945-AFA1-8285EA88F664}"/>
              </a:ext>
            </a:extLst>
          </p:cNvPr>
          <p:cNvPicPr/>
          <p:nvPr/>
        </p:nvPicPr>
        <p:blipFill>
          <a:blip r:embed="rId5"/>
          <a:stretch>
            <a:fillRect/>
          </a:stretch>
        </p:blipFill>
        <p:spPr>
          <a:xfrm>
            <a:off x="5206222" y="3469553"/>
            <a:ext cx="1459442" cy="667736"/>
          </a:xfrm>
          <a:prstGeom prst="rect">
            <a:avLst/>
          </a:prstGeom>
        </p:spPr>
      </p:pic>
      <p:pic>
        <p:nvPicPr>
          <p:cNvPr id="17" name="图片 16">
            <a:extLst>
              <a:ext uri="{FF2B5EF4-FFF2-40B4-BE49-F238E27FC236}">
                <a16:creationId xmlns:a16="http://schemas.microsoft.com/office/drawing/2014/main" id="{A3FBEBD3-292A-E940-A134-3360F0B59725}"/>
              </a:ext>
            </a:extLst>
          </p:cNvPr>
          <p:cNvPicPr/>
          <p:nvPr/>
        </p:nvPicPr>
        <p:blipFill>
          <a:blip r:embed="rId6"/>
          <a:stretch>
            <a:fillRect/>
          </a:stretch>
        </p:blipFill>
        <p:spPr>
          <a:xfrm>
            <a:off x="6892295" y="3499770"/>
            <a:ext cx="1459443" cy="607302"/>
          </a:xfrm>
          <a:prstGeom prst="rect">
            <a:avLst/>
          </a:prstGeom>
        </p:spPr>
      </p:pic>
      <p:sp>
        <p:nvSpPr>
          <p:cNvPr id="18" name="文本框 17">
            <a:extLst>
              <a:ext uri="{FF2B5EF4-FFF2-40B4-BE49-F238E27FC236}">
                <a16:creationId xmlns:a16="http://schemas.microsoft.com/office/drawing/2014/main" id="{AF4F3E33-4AE9-174B-918E-2E50A92706AD}"/>
              </a:ext>
            </a:extLst>
          </p:cNvPr>
          <p:cNvSpPr txBox="1"/>
          <p:nvPr/>
        </p:nvSpPr>
        <p:spPr>
          <a:xfrm>
            <a:off x="383624" y="6312753"/>
            <a:ext cx="10641728" cy="523220"/>
          </a:xfrm>
          <a:prstGeom prst="rect">
            <a:avLst/>
          </a:prstGeom>
          <a:noFill/>
        </p:spPr>
        <p:txBody>
          <a:bodyPr wrap="square" rtlCol="0">
            <a:spAutoFit/>
          </a:bodyPr>
          <a:lstStyle/>
          <a:p>
            <a:pPr lvl="0" algn="just" hangingPunct="0"/>
            <a:r>
              <a:rPr lang="en-US" altLang="zh-CN" sz="1400" dirty="0">
                <a:latin typeface="Times New Roman" panose="02020603050405020304" pitchFamily="18" charset="0"/>
                <a:cs typeface="Times New Roman" panose="02020603050405020304" pitchFamily="18" charset="0"/>
              </a:rPr>
              <a:t>[1] </a:t>
            </a:r>
            <a:r>
              <a:rPr lang="en-US" altLang="zh-CN" sz="1400" dirty="0" err="1">
                <a:latin typeface="Times New Roman" panose="02020603050405020304" pitchFamily="18" charset="0"/>
                <a:cs typeface="Times New Roman" panose="02020603050405020304" pitchFamily="18" charset="0"/>
              </a:rPr>
              <a:t>Zhihan</a:t>
            </a:r>
            <a:r>
              <a:rPr lang="en-US" altLang="zh-CN" sz="1400" dirty="0">
                <a:latin typeface="Times New Roman" panose="02020603050405020304" pitchFamily="18" charset="0"/>
                <a:cs typeface="Times New Roman" panose="02020603050405020304" pitchFamily="18" charset="0"/>
              </a:rPr>
              <a:t> Li, </a:t>
            </a:r>
            <a:r>
              <a:rPr lang="en-US" altLang="zh-CN" sz="1400" dirty="0" err="1">
                <a:latin typeface="Times New Roman" panose="02020603050405020304" pitchFamily="18" charset="0"/>
                <a:cs typeface="Times New Roman" panose="02020603050405020304" pitchFamily="18" charset="0"/>
              </a:rPr>
              <a:t>Youjian</a:t>
            </a:r>
            <a:r>
              <a:rPr lang="en-US" altLang="zh-CN" sz="1400" dirty="0">
                <a:latin typeface="Times New Roman" panose="02020603050405020304" pitchFamily="18" charset="0"/>
                <a:cs typeface="Times New Roman" panose="02020603050405020304" pitchFamily="18" charset="0"/>
              </a:rPr>
              <a:t> Zhao, Rong Liu, et al. Robust and Rapid Clustering of KPIs for Large-Scale Anomaly Detection[C]//IEEE/ACM 26</a:t>
            </a:r>
            <a:r>
              <a:rPr lang="en-US" altLang="zh-CN" sz="1400" baseline="30000" dirty="0">
                <a:latin typeface="Times New Roman" panose="02020603050405020304" pitchFamily="18" charset="0"/>
                <a:cs typeface="Times New Roman" panose="02020603050405020304" pitchFamily="18" charset="0"/>
              </a:rPr>
              <a:t>th</a:t>
            </a:r>
            <a:r>
              <a:rPr lang="en-US" altLang="zh-CN" sz="1400" dirty="0">
                <a:latin typeface="Times New Roman" panose="02020603050405020304" pitchFamily="18" charset="0"/>
                <a:cs typeface="Times New Roman" panose="02020603050405020304" pitchFamily="18" charset="0"/>
              </a:rPr>
              <a:t> International Symposium on Quality of Service(</a:t>
            </a:r>
            <a:r>
              <a:rPr lang="en-US" altLang="zh-CN" sz="1400" dirty="0" err="1">
                <a:latin typeface="Times New Roman" panose="02020603050405020304" pitchFamily="18" charset="0"/>
                <a:cs typeface="Times New Roman" panose="02020603050405020304" pitchFamily="18" charset="0"/>
              </a:rPr>
              <a:t>IWQoS</a:t>
            </a:r>
            <a:r>
              <a:rPr lang="en-US" altLang="zh-CN" sz="1400" dirty="0">
                <a:latin typeface="Times New Roman" panose="02020603050405020304" pitchFamily="18" charset="0"/>
                <a:cs typeface="Times New Roman" panose="02020603050405020304" pitchFamily="18" charset="0"/>
              </a:rPr>
              <a:t>), Banff, AB, Canada, 2018</a:t>
            </a:r>
            <a:r>
              <a:rPr lang="zh-CN" altLang="zh-CN" sz="1400" dirty="0">
                <a:latin typeface="Times New Roman" panose="02020603050405020304" pitchFamily="18" charset="0"/>
                <a:cs typeface="Times New Roman" panose="02020603050405020304" pitchFamily="18" charset="0"/>
              </a:rPr>
              <a:t> </a:t>
            </a:r>
            <a:endParaRPr lang="zh-CN"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64542155"/>
      </p:ext>
    </p:extLst>
  </p:cSld>
  <p:clrMapOvr>
    <a:masterClrMapping/>
  </p:clrMapOvr>
  <mc:AlternateContent xmlns:mc="http://schemas.openxmlformats.org/markup-compatibility/2006" xmlns:p14="http://schemas.microsoft.com/office/powerpoint/2010/main">
    <mc:Choice Requires="p14">
      <p:transition spd="med" p14:dur="700" advTm="53315">
        <p:fade/>
      </p:transition>
    </mc:Choice>
    <mc:Fallback xmlns="">
      <p:transition spd="med" advTm="5331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201683" y="252859"/>
            <a:ext cx="7990319"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06945" y="310334"/>
            <a:ext cx="2380744"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728632" cy="662489"/>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CMLB</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分组算法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框 15">
            <a:extLst>
              <a:ext uri="{FF2B5EF4-FFF2-40B4-BE49-F238E27FC236}">
                <a16:creationId xmlns:a16="http://schemas.microsoft.com/office/drawing/2014/main" id="{6A4B7FC1-91C9-4883-BC44-86B87B57BF73}"/>
              </a:ext>
            </a:extLst>
          </p:cNvPr>
          <p:cNvSpPr txBox="1"/>
          <p:nvPr/>
        </p:nvSpPr>
        <p:spPr>
          <a:xfrm>
            <a:off x="478622" y="1125400"/>
            <a:ext cx="10975483" cy="400110"/>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设计背景</a:t>
            </a:r>
          </a:p>
        </p:txBody>
      </p:sp>
      <p:pic>
        <p:nvPicPr>
          <p:cNvPr id="19" name="图片 18"/>
          <p:cNvPicPr>
            <a:picLocks noChangeAspect="1"/>
          </p:cNvPicPr>
          <p:nvPr/>
        </p:nvPicPr>
        <p:blipFill>
          <a:blip r:embed="rId3"/>
          <a:stretch>
            <a:fillRect/>
          </a:stretch>
        </p:blipFill>
        <p:spPr>
          <a:xfrm>
            <a:off x="3061901" y="2360434"/>
            <a:ext cx="3176371" cy="2669600"/>
          </a:xfrm>
          <a:prstGeom prst="rect">
            <a:avLst/>
          </a:prstGeom>
        </p:spPr>
      </p:pic>
      <p:pic>
        <p:nvPicPr>
          <p:cNvPr id="20" name="图片 19"/>
          <p:cNvPicPr>
            <a:picLocks noChangeAspect="1"/>
          </p:cNvPicPr>
          <p:nvPr/>
        </p:nvPicPr>
        <p:blipFill>
          <a:blip r:embed="rId4"/>
          <a:stretch>
            <a:fillRect/>
          </a:stretch>
        </p:blipFill>
        <p:spPr>
          <a:xfrm>
            <a:off x="776061" y="2978415"/>
            <a:ext cx="1853777" cy="1634457"/>
          </a:xfrm>
          <a:prstGeom prst="rect">
            <a:avLst/>
          </a:prstGeom>
        </p:spPr>
      </p:pic>
      <p:sp>
        <p:nvSpPr>
          <p:cNvPr id="22" name="右箭头 21"/>
          <p:cNvSpPr/>
          <p:nvPr/>
        </p:nvSpPr>
        <p:spPr>
          <a:xfrm>
            <a:off x="6701724" y="3506292"/>
            <a:ext cx="522707" cy="377883"/>
          </a:xfrm>
          <a:prstGeom prst="rightArrow">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5"/>
          <a:stretch>
            <a:fillRect/>
          </a:stretch>
        </p:blipFill>
        <p:spPr>
          <a:xfrm>
            <a:off x="7694061" y="2459853"/>
            <a:ext cx="3110820" cy="2624211"/>
          </a:xfrm>
          <a:prstGeom prst="rect">
            <a:avLst/>
          </a:prstGeom>
        </p:spPr>
      </p:pic>
      <p:sp>
        <p:nvSpPr>
          <p:cNvPr id="11" name="文本框 10">
            <a:extLst>
              <a:ext uri="{FF2B5EF4-FFF2-40B4-BE49-F238E27FC236}">
                <a16:creationId xmlns:a16="http://schemas.microsoft.com/office/drawing/2014/main" id="{B73C703B-079D-4C58-B021-A2C12E302980}"/>
              </a:ext>
            </a:extLst>
          </p:cNvPr>
          <p:cNvSpPr txBox="1"/>
          <p:nvPr/>
        </p:nvSpPr>
        <p:spPr>
          <a:xfrm>
            <a:off x="478623" y="1565120"/>
            <a:ext cx="10975482" cy="874407"/>
          </a:xfrm>
          <a:prstGeom prst="rect">
            <a:avLst/>
          </a:prstGeom>
          <a:noFill/>
        </p:spPr>
        <p:txBody>
          <a:bodyPr wrap="square" rtlCol="0">
            <a:spAutoFit/>
          </a:bodyPr>
          <a:lstStyle/>
          <a:p>
            <a:pPr algn="just">
              <a:lnSpc>
                <a:spcPct val="150000"/>
              </a:lnSpc>
              <a:buClr>
                <a:schemeClr val="accent1">
                  <a:lumMod val="75000"/>
                </a:schemeClr>
              </a:buClr>
            </a:pPr>
            <a:r>
              <a:rPr lang="zh-CN" altLang="en-US" dirty="0">
                <a:latin typeface="微软雅黑" panose="020B0503020204020204" pitchFamily="34" charset="-122"/>
                <a:ea typeface="微软雅黑" panose="020B0503020204020204" pitchFamily="34" charset="-122"/>
              </a:rPr>
              <a:t>映射分组算法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根据通信量矩阵的数值，通过分组计算线程与具体</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核心的对应关系。</a:t>
            </a:r>
            <a:endParaRPr lang="en-US" altLang="zh-CN" dirty="0">
              <a:latin typeface="微软雅黑" panose="020B0503020204020204" pitchFamily="34" charset="-122"/>
              <a:ea typeface="微软雅黑" panose="020B0503020204020204" pitchFamily="34" charset="-122"/>
            </a:endParaRPr>
          </a:p>
          <a:p>
            <a:pPr>
              <a:lnSpc>
                <a:spcPct val="150000"/>
              </a:lnSpc>
              <a:buClr>
                <a:schemeClr val="accent1">
                  <a:lumMod val="75000"/>
                </a:schemeClr>
              </a:buClr>
            </a:pPr>
            <a:r>
              <a:rPr lang="en-US" altLang="zh-CN" sz="1800" dirty="0" err="1">
                <a:latin typeface="微软雅黑" panose="020B0503020204020204" pitchFamily="34" charset="-122"/>
                <a:ea typeface="微软雅黑" panose="020B0503020204020204" pitchFamily="34" charset="-122"/>
              </a:rPr>
              <a:t>Eagermap</a:t>
            </a:r>
            <a:endParaRPr lang="en-US" altLang="zh-CN" sz="18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3C703B-079D-4C58-B021-A2C12E302980}"/>
              </a:ext>
            </a:extLst>
          </p:cNvPr>
          <p:cNvSpPr txBox="1"/>
          <p:nvPr/>
        </p:nvSpPr>
        <p:spPr>
          <a:xfrm>
            <a:off x="478622" y="5201218"/>
            <a:ext cx="10975482" cy="1613070"/>
          </a:xfrm>
          <a:prstGeom prst="rect">
            <a:avLst/>
          </a:prstGeom>
          <a:noFill/>
        </p:spPr>
        <p:txBody>
          <a:bodyPr wrap="square" rtlCol="0">
            <a:spAutoFit/>
          </a:bodyPr>
          <a:lstStyle/>
          <a:p>
            <a:pPr algn="just">
              <a:lnSpc>
                <a:spcPct val="150000"/>
              </a:lnSpc>
              <a:buClr>
                <a:schemeClr val="accent1">
                  <a:lumMod val="75000"/>
                </a:schemeClr>
              </a:buClr>
            </a:pPr>
            <a:r>
              <a:rPr lang="zh-CN" altLang="en-US" dirty="0">
                <a:latin typeface="微软雅黑" panose="020B0503020204020204" pitchFamily="34" charset="-122"/>
                <a:ea typeface="微软雅黑" panose="020B0503020204020204" pitchFamily="34" charset="-122"/>
              </a:rPr>
              <a:t>缺点：</a:t>
            </a:r>
            <a:r>
              <a:rPr lang="zh-CN" altLang="en-US" dirty="0">
                <a:solidFill>
                  <a:srgbClr val="FF0000"/>
                </a:solidFill>
                <a:latin typeface="微软雅黑" panose="020B0503020204020204" pitchFamily="34" charset="-122"/>
                <a:ea typeface="微软雅黑" panose="020B0503020204020204" pitchFamily="34" charset="-122"/>
              </a:rPr>
              <a:t>仅考虑了线程间通信特征，潜在地使得内存带宽不均衡</a:t>
            </a:r>
            <a:r>
              <a:rPr lang="zh-CN" altLang="en-US" dirty="0">
                <a:latin typeface="微软雅黑" panose="020B0503020204020204" pitchFamily="34" charset="-122"/>
                <a:ea typeface="微软雅黑" panose="020B0503020204020204" pitchFamily="34" charset="-122"/>
              </a:rPr>
              <a:t>，出现内存拥塞问题</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lgn="just">
              <a:lnSpc>
                <a:spcPct val="150000"/>
              </a:lnSpc>
              <a:buClr>
                <a:schemeClr val="accent1">
                  <a:lumMod val="75000"/>
                </a:schemeClr>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每一层的分组使用基于贪心策略；</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Clr>
                <a:schemeClr val="accent1">
                  <a:lumMod val="75000"/>
                </a:schemeClr>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整体采用右图流程的迭代方法。</a:t>
            </a:r>
            <a:endParaRPr lang="en-US" altLang="zh-CN" sz="1600"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pPr>
            <a:r>
              <a:rPr lang="zh-CN" altLang="en-US" dirty="0">
                <a:latin typeface="微软雅黑" panose="020B0503020204020204" pitchFamily="34" charset="-122"/>
                <a:ea typeface="微软雅黑" panose="020B0503020204020204" pitchFamily="34" charset="-122"/>
              </a:rPr>
              <a:t>并依据</a:t>
            </a:r>
            <a:r>
              <a:rPr lang="zh-CN" altLang="en-US" dirty="0">
                <a:solidFill>
                  <a:srgbClr val="FF0000"/>
                </a:solidFill>
                <a:latin typeface="微软雅黑" panose="020B0503020204020204" pitchFamily="34" charset="-122"/>
                <a:ea typeface="微软雅黑" panose="020B0503020204020204" pitchFamily="34" charset="-122"/>
              </a:rPr>
              <a:t>线程映射优化定义</a:t>
            </a:r>
            <a:r>
              <a:rPr lang="zh-CN" altLang="en-US" dirty="0">
                <a:latin typeface="微软雅黑" panose="020B0503020204020204" pitchFamily="34" charset="-122"/>
                <a:ea typeface="微软雅黑" panose="020B0503020204020204" pitchFamily="34" charset="-122"/>
              </a:rPr>
              <a:t>，对分组算法进行自顶向下的设计</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0008597"/>
      </p:ext>
    </p:extLst>
  </p:cSld>
  <p:clrMapOvr>
    <a:masterClrMapping/>
  </p:clrMapOvr>
  <mc:AlternateContent xmlns:mc="http://schemas.openxmlformats.org/markup-compatibility/2006" xmlns:p14="http://schemas.microsoft.com/office/powerpoint/2010/main">
    <mc:Choice Requires="p14">
      <p:transition spd="med" p14:dur="700" advTm="64358">
        <p:fade/>
      </p:transition>
    </mc:Choice>
    <mc:Fallback xmlns="">
      <p:transition spd="med" advTm="6435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201683" y="252859"/>
            <a:ext cx="7990319"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06945" y="310334"/>
            <a:ext cx="2380744"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728632" cy="662489"/>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CMLB</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分组算法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框 15">
            <a:extLst>
              <a:ext uri="{FF2B5EF4-FFF2-40B4-BE49-F238E27FC236}">
                <a16:creationId xmlns:a16="http://schemas.microsoft.com/office/drawing/2014/main" id="{6A4B7FC1-91C9-4883-BC44-86B87B57BF73}"/>
              </a:ext>
            </a:extLst>
          </p:cNvPr>
          <p:cNvSpPr txBox="1"/>
          <p:nvPr/>
        </p:nvSpPr>
        <p:spPr>
          <a:xfrm>
            <a:off x="478622" y="1125400"/>
            <a:ext cx="10975483" cy="400110"/>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算法描述</a:t>
            </a:r>
            <a:r>
              <a:rPr lang="en-US" altLang="zh-CN" sz="2000" dirty="0">
                <a:solidFill>
                  <a:srgbClr val="157E9F"/>
                </a:solidFill>
                <a:latin typeface="微软雅黑" panose="020B0503020204020204" pitchFamily="34" charset="-122"/>
                <a:ea typeface="微软雅黑" panose="020B0503020204020204" pitchFamily="34" charset="-122"/>
              </a:rPr>
              <a:t>—Communication-Aware and Memory Load Balance </a:t>
            </a:r>
            <a:endParaRPr lang="zh-CN" altLang="en-US" sz="2000" dirty="0">
              <a:solidFill>
                <a:srgbClr val="157E9F"/>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B73C703B-079D-4C58-B021-A2C12E302980}"/>
              </a:ext>
            </a:extLst>
          </p:cNvPr>
          <p:cNvSpPr txBox="1"/>
          <p:nvPr/>
        </p:nvSpPr>
        <p:spPr>
          <a:xfrm>
            <a:off x="478623" y="1565120"/>
            <a:ext cx="10975482" cy="458908"/>
          </a:xfrm>
          <a:prstGeom prst="rect">
            <a:avLst/>
          </a:prstGeom>
          <a:noFill/>
        </p:spPr>
        <p:txBody>
          <a:bodyPr wrap="square" rtlCol="0">
            <a:spAutoFit/>
          </a:bodyPr>
          <a:lstStyle/>
          <a:p>
            <a:pPr algn="just">
              <a:lnSpc>
                <a:spcPct val="150000"/>
              </a:lnSpc>
              <a:buClr>
                <a:schemeClr val="accent1">
                  <a:lumMod val="75000"/>
                </a:schemeClr>
              </a:buCl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算法主流程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迭代方式得到所有组的分组结果</a:t>
            </a:r>
            <a:endParaRPr lang="en-US" altLang="zh-CN" sz="18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7016620" y="998374"/>
            <a:ext cx="151594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2BA6C3D4-3CBE-FF4B-8563-B25524706697}"/>
              </a:ext>
            </a:extLst>
          </p:cNvPr>
          <p:cNvPicPr>
            <a:picLocks noChangeAspect="1"/>
          </p:cNvPicPr>
          <p:nvPr/>
        </p:nvPicPr>
        <p:blipFill>
          <a:blip r:embed="rId3"/>
          <a:stretch>
            <a:fillRect/>
          </a:stretch>
        </p:blipFill>
        <p:spPr>
          <a:xfrm>
            <a:off x="633077" y="2201885"/>
            <a:ext cx="8416330" cy="4076788"/>
          </a:xfrm>
          <a:prstGeom prst="rect">
            <a:avLst/>
          </a:prstGeom>
        </p:spPr>
      </p:pic>
    </p:spTree>
    <p:extLst>
      <p:ext uri="{BB962C8B-B14F-4D97-AF65-F5344CB8AC3E}">
        <p14:creationId xmlns:p14="http://schemas.microsoft.com/office/powerpoint/2010/main" val="815204031"/>
      </p:ext>
    </p:extLst>
  </p:cSld>
  <p:clrMapOvr>
    <a:masterClrMapping/>
  </p:clrMapOvr>
  <mc:AlternateContent xmlns:mc="http://schemas.openxmlformats.org/markup-compatibility/2006" xmlns:p14="http://schemas.microsoft.com/office/powerpoint/2010/main">
    <mc:Choice Requires="p14">
      <p:transition spd="med" p14:dur="700" advTm="40772">
        <p:fade/>
      </p:transition>
    </mc:Choice>
    <mc:Fallback xmlns="">
      <p:transition spd="med" advTm="40772">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201683" y="252859"/>
            <a:ext cx="7990319"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06945" y="310334"/>
            <a:ext cx="2380744"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728632" cy="662489"/>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CMLB</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分组算法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框 15">
            <a:extLst>
              <a:ext uri="{FF2B5EF4-FFF2-40B4-BE49-F238E27FC236}">
                <a16:creationId xmlns:a16="http://schemas.microsoft.com/office/drawing/2014/main" id="{6A4B7FC1-91C9-4883-BC44-86B87B57BF73}"/>
              </a:ext>
            </a:extLst>
          </p:cNvPr>
          <p:cNvSpPr txBox="1"/>
          <p:nvPr/>
        </p:nvSpPr>
        <p:spPr>
          <a:xfrm>
            <a:off x="478622" y="1125400"/>
            <a:ext cx="10975483" cy="400110"/>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算法描述</a:t>
            </a:r>
          </a:p>
        </p:txBody>
      </p:sp>
      <p:sp>
        <p:nvSpPr>
          <p:cNvPr id="11" name="文本框 10">
            <a:extLst>
              <a:ext uri="{FF2B5EF4-FFF2-40B4-BE49-F238E27FC236}">
                <a16:creationId xmlns:a16="http://schemas.microsoft.com/office/drawing/2014/main" id="{B73C703B-079D-4C58-B021-A2C12E302980}"/>
              </a:ext>
            </a:extLst>
          </p:cNvPr>
          <p:cNvSpPr txBox="1"/>
          <p:nvPr/>
        </p:nvSpPr>
        <p:spPr>
          <a:xfrm>
            <a:off x="478623" y="1565120"/>
            <a:ext cx="10975482" cy="458908"/>
          </a:xfrm>
          <a:prstGeom prst="rect">
            <a:avLst/>
          </a:prstGeom>
          <a:noFill/>
        </p:spPr>
        <p:txBody>
          <a:bodyPr wrap="square" rtlCol="0">
            <a:spAutoFit/>
          </a:bodyPr>
          <a:lstStyle/>
          <a:p>
            <a:pPr algn="just">
              <a:lnSpc>
                <a:spcPct val="150000"/>
              </a:lnSpc>
              <a:buClr>
                <a:schemeClr val="accent1">
                  <a:lumMod val="75000"/>
                </a:schemeClr>
              </a:buCl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生成一个组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得到一个组的划分结果</a:t>
            </a:r>
            <a:endParaRPr lang="en-US" altLang="zh-CN" sz="18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7016620" y="998374"/>
            <a:ext cx="151594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2BA6C3D4-3CBE-FF4B-8563-B255247066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8622" y="2404009"/>
            <a:ext cx="8733434" cy="3328591"/>
          </a:xfrm>
          <a:prstGeom prst="rect">
            <a:avLst/>
          </a:prstGeom>
        </p:spPr>
      </p:pic>
    </p:spTree>
    <p:extLst>
      <p:ext uri="{BB962C8B-B14F-4D97-AF65-F5344CB8AC3E}">
        <p14:creationId xmlns:p14="http://schemas.microsoft.com/office/powerpoint/2010/main" val="2038474644"/>
      </p:ext>
    </p:extLst>
  </p:cSld>
  <p:clrMapOvr>
    <a:masterClrMapping/>
  </p:clrMapOvr>
  <mc:AlternateContent xmlns:mc="http://schemas.openxmlformats.org/markup-compatibility/2006" xmlns:p14="http://schemas.microsoft.com/office/powerpoint/2010/main">
    <mc:Choice Requires="p14">
      <p:transition spd="med" p14:dur="700" advTm="40772">
        <p:fade/>
      </p:transition>
    </mc:Choice>
    <mc:Fallback xmlns="">
      <p:transition spd="med" advTm="40772">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201683" y="252859"/>
            <a:ext cx="7990319"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06945" y="310334"/>
            <a:ext cx="2380744"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728632" cy="662489"/>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CMLB</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分组算法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框 15">
            <a:extLst>
              <a:ext uri="{FF2B5EF4-FFF2-40B4-BE49-F238E27FC236}">
                <a16:creationId xmlns:a16="http://schemas.microsoft.com/office/drawing/2014/main" id="{6A4B7FC1-91C9-4883-BC44-86B87B57BF73}"/>
              </a:ext>
            </a:extLst>
          </p:cNvPr>
          <p:cNvSpPr txBox="1"/>
          <p:nvPr/>
        </p:nvSpPr>
        <p:spPr>
          <a:xfrm>
            <a:off x="478622" y="1125400"/>
            <a:ext cx="10975483" cy="400110"/>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算法描述</a:t>
            </a:r>
          </a:p>
        </p:txBody>
      </p:sp>
      <p:sp>
        <p:nvSpPr>
          <p:cNvPr id="11" name="文本框 10">
            <a:extLst>
              <a:ext uri="{FF2B5EF4-FFF2-40B4-BE49-F238E27FC236}">
                <a16:creationId xmlns:a16="http://schemas.microsoft.com/office/drawing/2014/main" id="{B73C703B-079D-4C58-B021-A2C12E302980}"/>
              </a:ext>
            </a:extLst>
          </p:cNvPr>
          <p:cNvSpPr txBox="1"/>
          <p:nvPr/>
        </p:nvSpPr>
        <p:spPr>
          <a:xfrm>
            <a:off x="478623" y="1565120"/>
            <a:ext cx="10975482" cy="458908"/>
          </a:xfrm>
          <a:prstGeom prst="rect">
            <a:avLst/>
          </a:prstGeom>
          <a:noFill/>
        </p:spPr>
        <p:txBody>
          <a:bodyPr wrap="square" rtlCol="0">
            <a:spAutoFit/>
          </a:bodyPr>
          <a:lstStyle/>
          <a:p>
            <a:pPr algn="just">
              <a:lnSpc>
                <a:spcPct val="150000"/>
              </a:lnSpc>
              <a:buClr>
                <a:schemeClr val="accent1">
                  <a:lumMod val="75000"/>
                </a:schemeClr>
              </a:buCl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选择一个线程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得到一个加入要组的线程</a:t>
            </a:r>
            <a:endParaRPr lang="en-US" altLang="zh-CN" sz="18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7016620" y="998374"/>
            <a:ext cx="151594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2BA6C3D4-3CBE-FF4B-8563-B255247066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9054" y="2135152"/>
            <a:ext cx="7275781" cy="4412514"/>
          </a:xfrm>
          <a:prstGeom prst="rect">
            <a:avLst/>
          </a:prstGeom>
        </p:spPr>
      </p:pic>
      <p:pic>
        <p:nvPicPr>
          <p:cNvPr id="12" name="图片 11">
            <a:extLst>
              <a:ext uri="{FF2B5EF4-FFF2-40B4-BE49-F238E27FC236}">
                <a16:creationId xmlns:a16="http://schemas.microsoft.com/office/drawing/2014/main" id="{F0750F77-6389-7D48-93B9-0B4DA4EA2184}"/>
              </a:ext>
            </a:extLst>
          </p:cNvPr>
          <p:cNvPicPr/>
          <p:nvPr/>
        </p:nvPicPr>
        <p:blipFill>
          <a:blip r:embed="rId4">
            <a:extLst>
              <a:ext uri="{28A0092B-C50C-407E-A947-70E740481C1C}">
                <a14:useLocalDpi xmlns:a14="http://schemas.microsoft.com/office/drawing/2010/main" val="0"/>
              </a:ext>
            </a:extLst>
          </a:blip>
          <a:stretch>
            <a:fillRect/>
          </a:stretch>
        </p:blipFill>
        <p:spPr>
          <a:xfrm>
            <a:off x="9392292" y="1525510"/>
            <a:ext cx="2321085" cy="4964400"/>
          </a:xfrm>
          <a:prstGeom prst="rect">
            <a:avLst/>
          </a:prstGeom>
        </p:spPr>
      </p:pic>
    </p:spTree>
    <p:extLst>
      <p:ext uri="{BB962C8B-B14F-4D97-AF65-F5344CB8AC3E}">
        <p14:creationId xmlns:p14="http://schemas.microsoft.com/office/powerpoint/2010/main" val="1227957704"/>
      </p:ext>
    </p:extLst>
  </p:cSld>
  <p:clrMapOvr>
    <a:masterClrMapping/>
  </p:clrMapOvr>
  <mc:AlternateContent xmlns:mc="http://schemas.openxmlformats.org/markup-compatibility/2006" xmlns:p14="http://schemas.microsoft.com/office/powerpoint/2010/main">
    <mc:Choice Requires="p14">
      <p:transition spd="med" p14:dur="700" advTm="40772">
        <p:fade/>
      </p:transition>
    </mc:Choice>
    <mc:Fallback xmlns="">
      <p:transition spd="med" advTm="40772">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201683" y="252859"/>
            <a:ext cx="7990319"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06945" y="310334"/>
            <a:ext cx="2380744"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728632" cy="662489"/>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CMLB</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分组算法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框 15">
            <a:extLst>
              <a:ext uri="{FF2B5EF4-FFF2-40B4-BE49-F238E27FC236}">
                <a16:creationId xmlns:a16="http://schemas.microsoft.com/office/drawing/2014/main" id="{6A4B7FC1-91C9-4883-BC44-86B87B57BF73}"/>
              </a:ext>
            </a:extLst>
          </p:cNvPr>
          <p:cNvSpPr txBox="1"/>
          <p:nvPr/>
        </p:nvSpPr>
        <p:spPr>
          <a:xfrm>
            <a:off x="478622" y="1125400"/>
            <a:ext cx="10975483" cy="400110"/>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算法描述</a:t>
            </a:r>
          </a:p>
        </p:txBody>
      </p:sp>
      <p:sp>
        <p:nvSpPr>
          <p:cNvPr id="11" name="文本框 10">
            <a:extLst>
              <a:ext uri="{FF2B5EF4-FFF2-40B4-BE49-F238E27FC236}">
                <a16:creationId xmlns:a16="http://schemas.microsoft.com/office/drawing/2014/main" id="{B73C703B-079D-4C58-B021-A2C12E302980}"/>
              </a:ext>
            </a:extLst>
          </p:cNvPr>
          <p:cNvSpPr txBox="1"/>
          <p:nvPr/>
        </p:nvSpPr>
        <p:spPr>
          <a:xfrm>
            <a:off x="478623" y="1565120"/>
            <a:ext cx="10975482" cy="458908"/>
          </a:xfrm>
          <a:prstGeom prst="rect">
            <a:avLst/>
          </a:prstGeom>
          <a:noFill/>
        </p:spPr>
        <p:txBody>
          <a:bodyPr wrap="square" rtlCol="0">
            <a:spAutoFit/>
          </a:bodyPr>
          <a:lstStyle/>
          <a:p>
            <a:pPr algn="just">
              <a:lnSpc>
                <a:spcPct val="150000"/>
              </a:lnSpc>
              <a:buClr>
                <a:schemeClr val="accent1">
                  <a:lumMod val="75000"/>
                </a:schemeClr>
              </a:buCl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判定访存负载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对于将要加入组的线程判断其加入是否会破坏整体访存平衡</a:t>
            </a:r>
            <a:endParaRPr lang="en-US" altLang="zh-CN" sz="18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7016620" y="998374"/>
            <a:ext cx="151594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2BA6C3D4-3CBE-FF4B-8563-B255247066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4914" y="2024027"/>
            <a:ext cx="6770285" cy="4870277"/>
          </a:xfrm>
          <a:prstGeom prst="rect">
            <a:avLst/>
          </a:prstGeom>
        </p:spPr>
      </p:pic>
      <p:pic>
        <p:nvPicPr>
          <p:cNvPr id="12" name="图片 11">
            <a:extLst>
              <a:ext uri="{FF2B5EF4-FFF2-40B4-BE49-F238E27FC236}">
                <a16:creationId xmlns:a16="http://schemas.microsoft.com/office/drawing/2014/main" id="{F0750F77-6389-7D48-93B9-0B4DA4EA2184}"/>
              </a:ext>
            </a:extLst>
          </p:cNvPr>
          <p:cNvPicPr/>
          <p:nvPr/>
        </p:nvPicPr>
        <p:blipFill>
          <a:blip r:embed="rId4">
            <a:extLst>
              <a:ext uri="{28A0092B-C50C-407E-A947-70E740481C1C}">
                <a14:useLocalDpi xmlns:a14="http://schemas.microsoft.com/office/drawing/2010/main" val="0"/>
              </a:ext>
            </a:extLst>
          </a:blip>
          <a:srcRect/>
          <a:stretch/>
        </p:blipFill>
        <p:spPr>
          <a:xfrm>
            <a:off x="9111659" y="1264919"/>
            <a:ext cx="2728299" cy="5340222"/>
          </a:xfrm>
          <a:prstGeom prst="rect">
            <a:avLst/>
          </a:prstGeom>
        </p:spPr>
      </p:pic>
    </p:spTree>
    <p:extLst>
      <p:ext uri="{BB962C8B-B14F-4D97-AF65-F5344CB8AC3E}">
        <p14:creationId xmlns:p14="http://schemas.microsoft.com/office/powerpoint/2010/main" val="1873578162"/>
      </p:ext>
    </p:extLst>
  </p:cSld>
  <p:clrMapOvr>
    <a:masterClrMapping/>
  </p:clrMapOvr>
  <mc:AlternateContent xmlns:mc="http://schemas.openxmlformats.org/markup-compatibility/2006" xmlns:p14="http://schemas.microsoft.com/office/powerpoint/2010/main">
    <mc:Choice Requires="p14">
      <p:transition spd="med" p14:dur="700" advTm="40772">
        <p:fade/>
      </p:transition>
    </mc:Choice>
    <mc:Fallback xmlns="">
      <p:transition spd="med" advTm="40772">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201683" y="252859"/>
            <a:ext cx="7990319"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06945" y="310334"/>
            <a:ext cx="2380744"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728632" cy="662489"/>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CMLB</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分组算法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框 15">
            <a:extLst>
              <a:ext uri="{FF2B5EF4-FFF2-40B4-BE49-F238E27FC236}">
                <a16:creationId xmlns:a16="http://schemas.microsoft.com/office/drawing/2014/main" id="{6A4B7FC1-91C9-4883-BC44-86B87B57BF73}"/>
              </a:ext>
            </a:extLst>
          </p:cNvPr>
          <p:cNvSpPr txBox="1"/>
          <p:nvPr/>
        </p:nvSpPr>
        <p:spPr>
          <a:xfrm>
            <a:off x="478622" y="1125400"/>
            <a:ext cx="10975483" cy="400110"/>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理论效果测试</a:t>
            </a:r>
          </a:p>
        </p:txBody>
      </p:sp>
      <p:sp>
        <p:nvSpPr>
          <p:cNvPr id="2" name="Rectangle 2"/>
          <p:cNvSpPr>
            <a:spLocks noChangeArrowheads="1"/>
          </p:cNvSpPr>
          <p:nvPr/>
        </p:nvSpPr>
        <p:spPr bwMode="auto">
          <a:xfrm>
            <a:off x="7016620" y="998374"/>
            <a:ext cx="151594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文本框 17"/>
          <p:cNvSpPr txBox="1"/>
          <p:nvPr/>
        </p:nvSpPr>
        <p:spPr>
          <a:xfrm>
            <a:off x="738181" y="1611822"/>
            <a:ext cx="9748234" cy="3133165"/>
          </a:xfrm>
          <a:prstGeom prst="rect">
            <a:avLst/>
          </a:prstGeom>
          <a:noFill/>
        </p:spPr>
        <p:txBody>
          <a:bodyPr wrap="square" rtlCol="0">
            <a:spAutoFit/>
          </a:bodyPr>
          <a:lstStyle/>
          <a:p>
            <a:pPr>
              <a:lnSpc>
                <a:spcPct val="120000"/>
              </a:lnSpc>
            </a:pPr>
            <a:r>
              <a:rPr lang="zh-CN" altLang="en-US" dirty="0">
                <a:latin typeface="Microsoft YaHei" panose="020B0503020204020204" pitchFamily="34" charset="-122"/>
                <a:ea typeface="Microsoft YaHei" panose="020B0503020204020204" pitchFamily="34" charset="-122"/>
              </a:rPr>
              <a:t>将</a:t>
            </a:r>
            <a:r>
              <a:rPr lang="en-US" altLang="zh-CN" dirty="0">
                <a:latin typeface="Microsoft YaHei" panose="020B0503020204020204" pitchFamily="34" charset="-122"/>
                <a:ea typeface="Microsoft YaHei" panose="020B0503020204020204" pitchFamily="34" charset="-122"/>
              </a:rPr>
              <a:t>CMLB</a:t>
            </a:r>
            <a:r>
              <a:rPr lang="zh-CN" altLang="en-US" dirty="0">
                <a:latin typeface="Microsoft YaHei" panose="020B0503020204020204" pitchFamily="34" charset="-122"/>
                <a:ea typeface="Microsoft YaHei" panose="020B0503020204020204" pitchFamily="34" charset="-122"/>
              </a:rPr>
              <a:t>与</a:t>
            </a:r>
            <a:r>
              <a:rPr lang="en-US" altLang="zh-CN" dirty="0" err="1">
                <a:latin typeface="Microsoft YaHei" panose="020B0503020204020204" pitchFamily="34" charset="-122"/>
                <a:ea typeface="Microsoft YaHei" panose="020B0503020204020204" pitchFamily="34" charset="-122"/>
              </a:rPr>
              <a:t>Eagermap</a:t>
            </a:r>
            <a:r>
              <a:rPr lang="zh-CN" altLang="en-US" dirty="0">
                <a:latin typeface="Microsoft YaHei" panose="020B0503020204020204" pitchFamily="34" charset="-122"/>
                <a:ea typeface="Microsoft YaHei" panose="020B0503020204020204" pitchFamily="34" charset="-122"/>
              </a:rPr>
              <a:t>得到的分组结果，计算以下两个指标：</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solidFill>
                  <a:srgbClr val="FF0000"/>
                </a:solidFill>
                <a:latin typeface="Microsoft YaHei" panose="020B0503020204020204" pitchFamily="34" charset="-122"/>
                <a:ea typeface="Microsoft YaHei" panose="020B0503020204020204" pitchFamily="34" charset="-122"/>
              </a:rPr>
              <a:t>跨节点通信量</a:t>
            </a:r>
            <a:r>
              <a:rPr lang="zh-CN" altLang="en-US" dirty="0">
                <a:latin typeface="Microsoft YaHei" panose="020B0503020204020204" pitchFamily="34" charset="-122"/>
                <a:ea typeface="Microsoft YaHei" panose="020B0503020204020204" pitchFamily="34" charset="-122"/>
              </a:rPr>
              <a:t>：每一组线程映射在一个</a:t>
            </a:r>
            <a:r>
              <a:rPr lang="en-US" altLang="zh-CN" dirty="0">
                <a:latin typeface="Microsoft YaHei" panose="020B0503020204020204" pitchFamily="34" charset="-122"/>
                <a:ea typeface="Microsoft YaHei" panose="020B0503020204020204" pitchFamily="34" charset="-122"/>
              </a:rPr>
              <a:t>NUMA</a:t>
            </a:r>
            <a:r>
              <a:rPr lang="zh-CN" altLang="en-US" dirty="0">
                <a:latin typeface="Microsoft YaHei" panose="020B0503020204020204" pitchFamily="34" charset="-122"/>
                <a:ea typeface="Microsoft YaHei" panose="020B0503020204020204" pitchFamily="34" charset="-122"/>
              </a:rPr>
              <a:t>节点中，因此可用组间的通信量表示：</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sz="2000" dirty="0"/>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solidFill>
                  <a:srgbClr val="FF0000"/>
                </a:solidFill>
                <a:latin typeface="Microsoft YaHei" panose="020B0503020204020204" pitchFamily="34" charset="-122"/>
                <a:ea typeface="Microsoft YaHei" panose="020B0503020204020204" pitchFamily="34" charset="-122"/>
              </a:rPr>
              <a:t>节点间内存带宽不平衡度</a:t>
            </a:r>
            <a:r>
              <a:rPr lang="zh-CN" altLang="en-US" dirty="0">
                <a:latin typeface="Microsoft YaHei" panose="020B0503020204020204" pitchFamily="34" charset="-122"/>
                <a:ea typeface="Microsoft YaHei" panose="020B0503020204020204" pitchFamily="34" charset="-122"/>
              </a:rPr>
              <a:t>：可用每组的线程访问内存负载之和的标准差表示：</a:t>
            </a: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sz="2000" dirty="0"/>
          </a:p>
        </p:txBody>
      </p:sp>
      <p:pic>
        <p:nvPicPr>
          <p:cNvPr id="17" name="图片 16">
            <a:extLst>
              <a:ext uri="{FF2B5EF4-FFF2-40B4-BE49-F238E27FC236}">
                <a16:creationId xmlns:a16="http://schemas.microsoft.com/office/drawing/2014/main" id="{3DBC3004-82A5-A84F-B399-64685A56EA07}"/>
              </a:ext>
            </a:extLst>
          </p:cNvPr>
          <p:cNvPicPr/>
          <p:nvPr/>
        </p:nvPicPr>
        <p:blipFill>
          <a:blip r:embed="rId3"/>
          <a:stretch>
            <a:fillRect/>
          </a:stretch>
        </p:blipFill>
        <p:spPr>
          <a:xfrm>
            <a:off x="777974" y="2762551"/>
            <a:ext cx="5318026" cy="694303"/>
          </a:xfrm>
          <a:prstGeom prst="rect">
            <a:avLst/>
          </a:prstGeom>
        </p:spPr>
      </p:pic>
      <p:pic>
        <p:nvPicPr>
          <p:cNvPr id="20" name="图片 19">
            <a:extLst>
              <a:ext uri="{FF2B5EF4-FFF2-40B4-BE49-F238E27FC236}">
                <a16:creationId xmlns:a16="http://schemas.microsoft.com/office/drawing/2014/main" id="{64088EB9-FA02-AF49-95E3-3655228934F8}"/>
              </a:ext>
            </a:extLst>
          </p:cNvPr>
          <p:cNvPicPr/>
          <p:nvPr/>
        </p:nvPicPr>
        <p:blipFill>
          <a:blip r:embed="rId4"/>
          <a:stretch>
            <a:fillRect/>
          </a:stretch>
        </p:blipFill>
        <p:spPr>
          <a:xfrm>
            <a:off x="6135791" y="2792515"/>
            <a:ext cx="4984955" cy="636485"/>
          </a:xfrm>
          <a:prstGeom prst="rect">
            <a:avLst/>
          </a:prstGeom>
        </p:spPr>
      </p:pic>
      <p:pic>
        <p:nvPicPr>
          <p:cNvPr id="21" name="图片 20">
            <a:extLst>
              <a:ext uri="{FF2B5EF4-FFF2-40B4-BE49-F238E27FC236}">
                <a16:creationId xmlns:a16="http://schemas.microsoft.com/office/drawing/2014/main" id="{5D0D0E31-728A-1641-84AF-84977EB328FC}"/>
              </a:ext>
            </a:extLst>
          </p:cNvPr>
          <p:cNvPicPr/>
          <p:nvPr/>
        </p:nvPicPr>
        <p:blipFill>
          <a:blip r:embed="rId5"/>
          <a:stretch>
            <a:fillRect/>
          </a:stretch>
        </p:blipFill>
        <p:spPr>
          <a:xfrm>
            <a:off x="777973" y="4354207"/>
            <a:ext cx="2786494" cy="1044630"/>
          </a:xfrm>
          <a:prstGeom prst="rect">
            <a:avLst/>
          </a:prstGeom>
        </p:spPr>
      </p:pic>
      <p:pic>
        <p:nvPicPr>
          <p:cNvPr id="22" name="图片 21">
            <a:extLst>
              <a:ext uri="{FF2B5EF4-FFF2-40B4-BE49-F238E27FC236}">
                <a16:creationId xmlns:a16="http://schemas.microsoft.com/office/drawing/2014/main" id="{D005EB34-572E-0B4F-9BCC-B5C9C07AD481}"/>
              </a:ext>
            </a:extLst>
          </p:cNvPr>
          <p:cNvPicPr/>
          <p:nvPr/>
        </p:nvPicPr>
        <p:blipFill>
          <a:blip r:embed="rId6">
            <a:extLst>
              <a:ext uri="{28A0092B-C50C-407E-A947-70E740481C1C}">
                <a14:useLocalDpi xmlns:a14="http://schemas.microsoft.com/office/drawing/2010/main" val="0"/>
              </a:ext>
            </a:extLst>
          </a:blip>
          <a:stretch>
            <a:fillRect/>
          </a:stretch>
        </p:blipFill>
        <p:spPr>
          <a:xfrm>
            <a:off x="4201683" y="4622079"/>
            <a:ext cx="2961117" cy="776758"/>
          </a:xfrm>
          <a:prstGeom prst="rect">
            <a:avLst/>
          </a:prstGeom>
        </p:spPr>
      </p:pic>
    </p:spTree>
    <p:extLst>
      <p:ext uri="{BB962C8B-B14F-4D97-AF65-F5344CB8AC3E}">
        <p14:creationId xmlns:p14="http://schemas.microsoft.com/office/powerpoint/2010/main" val="3751251856"/>
      </p:ext>
    </p:extLst>
  </p:cSld>
  <p:clrMapOvr>
    <a:masterClrMapping/>
  </p:clrMapOvr>
  <mc:AlternateContent xmlns:mc="http://schemas.openxmlformats.org/markup-compatibility/2006" xmlns:p14="http://schemas.microsoft.com/office/powerpoint/2010/main">
    <mc:Choice Requires="p14">
      <p:transition spd="med" p14:dur="700" advTm="75646">
        <p:fade/>
      </p:transition>
    </mc:Choice>
    <mc:Fallback xmlns="">
      <p:transition spd="med" advTm="756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4500033" y="1425422"/>
            <a:ext cx="2689464"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研究背景及意义</a:t>
            </a:r>
          </a:p>
        </p:txBody>
      </p:sp>
      <p:sp>
        <p:nvSpPr>
          <p:cNvPr id="70" name="文本框 69"/>
          <p:cNvSpPr txBox="1"/>
          <p:nvPr/>
        </p:nvSpPr>
        <p:spPr>
          <a:xfrm>
            <a:off x="8890000" y="1396429"/>
            <a:ext cx="2730500"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71" name="文本框 70"/>
          <p:cNvSpPr txBox="1"/>
          <p:nvPr/>
        </p:nvSpPr>
        <p:spPr>
          <a:xfrm>
            <a:off x="4500033" y="3766319"/>
            <a:ext cx="2787871"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实验结果与分析</a:t>
            </a:r>
          </a:p>
        </p:txBody>
      </p:sp>
      <p:sp>
        <p:nvSpPr>
          <p:cNvPr id="72" name="文本框 71"/>
          <p:cNvSpPr txBox="1"/>
          <p:nvPr/>
        </p:nvSpPr>
        <p:spPr>
          <a:xfrm>
            <a:off x="8890000" y="3776835"/>
            <a:ext cx="2278470"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总结与展望</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pPr algn="ctr"/>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3564384" y="1531878"/>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564384" y="1471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925040" y="1502198"/>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792504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3544954" y="385590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4" name="矩形 133"/>
          <p:cNvSpPr/>
          <p:nvPr/>
        </p:nvSpPr>
        <p:spPr>
          <a:xfrm>
            <a:off x="3544954" y="379584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7916926" y="3866418"/>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6" name="矩形 135"/>
          <p:cNvSpPr/>
          <p:nvPr/>
        </p:nvSpPr>
        <p:spPr>
          <a:xfrm>
            <a:off x="7916926" y="380636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00033" y="1953968"/>
            <a:ext cx="3119967"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Background and Significance</a:t>
            </a:r>
          </a:p>
        </p:txBody>
      </p:sp>
      <p:sp>
        <p:nvSpPr>
          <p:cNvPr id="142" name="文本框 141"/>
          <p:cNvSpPr txBox="1"/>
          <p:nvPr/>
        </p:nvSpPr>
        <p:spPr>
          <a:xfrm>
            <a:off x="8890000" y="1977437"/>
            <a:ext cx="3302000"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rPr>
              <a:t>Research Content</a:t>
            </a:r>
          </a:p>
        </p:txBody>
      </p:sp>
      <p:sp>
        <p:nvSpPr>
          <p:cNvPr id="143" name="文本框 142"/>
          <p:cNvSpPr txBox="1"/>
          <p:nvPr/>
        </p:nvSpPr>
        <p:spPr>
          <a:xfrm>
            <a:off x="4500032" y="4314646"/>
            <a:ext cx="3119967"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Experiment and Evaluation</a:t>
            </a:r>
          </a:p>
        </p:txBody>
      </p:sp>
      <p:sp>
        <p:nvSpPr>
          <p:cNvPr id="144" name="文本框 143"/>
          <p:cNvSpPr txBox="1"/>
          <p:nvPr/>
        </p:nvSpPr>
        <p:spPr>
          <a:xfrm>
            <a:off x="8890000" y="4306313"/>
            <a:ext cx="3302000"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Conclusions and Suggestions</a:t>
            </a:r>
          </a:p>
        </p:txBody>
      </p:sp>
      <p:pic>
        <p:nvPicPr>
          <p:cNvPr id="147" name="Picture 2" descr="http://vi.xjtu.edu.cn/__local/2/55/6A/060332F018A71DF9C50B9473558_E04AF6E7_4D5DD.png">
            <a:extLst>
              <a:ext uri="{FF2B5EF4-FFF2-40B4-BE49-F238E27FC236}">
                <a16:creationId xmlns:a16="http://schemas.microsoft.com/office/drawing/2014/main" id="{A2AA1733-F475-4E0E-9AA6-09AD98C1B9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543" y="1074941"/>
            <a:ext cx="1562400" cy="1562400"/>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a:extLst>
              <a:ext uri="{FF2B5EF4-FFF2-40B4-BE49-F238E27FC236}">
                <a16:creationId xmlns:a16="http://schemas.microsoft.com/office/drawing/2014/main" id="{23DDE832-8535-E247-A8C9-A1CA35DF9FA0}"/>
              </a:ext>
            </a:extLst>
          </p:cNvPr>
          <p:cNvSpPr/>
          <p:nvPr/>
        </p:nvSpPr>
        <p:spPr>
          <a:xfrm>
            <a:off x="3564384" y="529630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7F06030-9C53-4441-863D-77C91F1411AC}"/>
              </a:ext>
            </a:extLst>
          </p:cNvPr>
          <p:cNvSpPr txBox="1"/>
          <p:nvPr/>
        </p:nvSpPr>
        <p:spPr>
          <a:xfrm>
            <a:off x="3544954" y="5386179"/>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5" name="文本框 24">
            <a:extLst>
              <a:ext uri="{FF2B5EF4-FFF2-40B4-BE49-F238E27FC236}">
                <a16:creationId xmlns:a16="http://schemas.microsoft.com/office/drawing/2014/main" id="{FAD4D701-ABFC-2C4F-8A0B-B83F71EEFF9A}"/>
              </a:ext>
            </a:extLst>
          </p:cNvPr>
          <p:cNvSpPr txBox="1"/>
          <p:nvPr/>
        </p:nvSpPr>
        <p:spPr>
          <a:xfrm>
            <a:off x="4500033" y="5314066"/>
            <a:ext cx="2787871" cy="954107"/>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评阅人审查意见</a:t>
            </a:r>
            <a:endParaRPr lang="en-US" altLang="zh-CN" sz="2800" b="1" dirty="0">
              <a:solidFill>
                <a:srgbClr val="157E9F"/>
              </a:solidFill>
              <a:latin typeface="方正清刻本悦宋简体" panose="02000000000000000000" pitchFamily="2" charset="-122"/>
              <a:ea typeface="方正清刻本悦宋简体" panose="02000000000000000000" pitchFamily="2" charset="-122"/>
            </a:endParaRPr>
          </a:p>
          <a:p>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B3699290-A974-A641-B07F-47CEBBD4552A}"/>
              </a:ext>
            </a:extLst>
          </p:cNvPr>
          <p:cNvSpPr txBox="1"/>
          <p:nvPr/>
        </p:nvSpPr>
        <p:spPr>
          <a:xfrm>
            <a:off x="4500031" y="5791119"/>
            <a:ext cx="3119967"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Comments of Reviewers </a:t>
            </a:r>
          </a:p>
        </p:txBody>
      </p:sp>
    </p:spTree>
  </p:cSld>
  <p:clrMapOvr>
    <a:masterClrMapping/>
  </p:clrMapOvr>
  <mc:AlternateContent xmlns:mc="http://schemas.openxmlformats.org/markup-compatibility/2006" xmlns:p14="http://schemas.microsoft.com/office/powerpoint/2010/main">
    <mc:Choice Requires="p14">
      <p:transition spd="med" p14:dur="700" advTm="1618">
        <p:fade/>
      </p:transition>
    </mc:Choice>
    <mc:Fallback xmlns="">
      <p:transition spd="med" advTm="161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201683" y="252859"/>
            <a:ext cx="7990319"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06945" y="310334"/>
            <a:ext cx="2380744"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728632" cy="662489"/>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CMLB</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分组算法 </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框 15">
            <a:extLst>
              <a:ext uri="{FF2B5EF4-FFF2-40B4-BE49-F238E27FC236}">
                <a16:creationId xmlns:a16="http://schemas.microsoft.com/office/drawing/2014/main" id="{6A4B7FC1-91C9-4883-BC44-86B87B57BF73}"/>
              </a:ext>
            </a:extLst>
          </p:cNvPr>
          <p:cNvSpPr txBox="1"/>
          <p:nvPr/>
        </p:nvSpPr>
        <p:spPr>
          <a:xfrm>
            <a:off x="478622" y="1125400"/>
            <a:ext cx="10975483" cy="400110"/>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理论效果测试</a:t>
            </a:r>
          </a:p>
        </p:txBody>
      </p:sp>
      <p:sp>
        <p:nvSpPr>
          <p:cNvPr id="2" name="Rectangle 2"/>
          <p:cNvSpPr>
            <a:spLocks noChangeArrowheads="1"/>
          </p:cNvSpPr>
          <p:nvPr/>
        </p:nvSpPr>
        <p:spPr bwMode="auto">
          <a:xfrm>
            <a:off x="7016620" y="998374"/>
            <a:ext cx="151594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文本框 17"/>
          <p:cNvSpPr txBox="1"/>
          <p:nvPr/>
        </p:nvSpPr>
        <p:spPr>
          <a:xfrm>
            <a:off x="110760" y="1882607"/>
            <a:ext cx="9748234" cy="1101840"/>
          </a:xfrm>
          <a:prstGeom prst="rect">
            <a:avLst/>
          </a:prstGeom>
          <a:noFill/>
        </p:spPr>
        <p:txBody>
          <a:bodyPr wrap="square" rtlCol="0">
            <a:spAutoFit/>
          </a:bodyPr>
          <a:lstStyle/>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dirty="0">
              <a:latin typeface="Microsoft YaHei" panose="020B0503020204020204" pitchFamily="34" charset="-122"/>
              <a:ea typeface="Microsoft YaHei" panose="020B0503020204020204" pitchFamily="34" charset="-122"/>
            </a:endParaRPr>
          </a:p>
          <a:p>
            <a:pPr>
              <a:lnSpc>
                <a:spcPct val="120000"/>
              </a:lnSpc>
            </a:pPr>
            <a:endParaRPr lang="en-US" altLang="zh-CN" sz="2000" dirty="0"/>
          </a:p>
        </p:txBody>
      </p:sp>
      <p:graphicFrame>
        <p:nvGraphicFramePr>
          <p:cNvPr id="5" name="表格 4">
            <a:extLst>
              <a:ext uri="{FF2B5EF4-FFF2-40B4-BE49-F238E27FC236}">
                <a16:creationId xmlns:a16="http://schemas.microsoft.com/office/drawing/2014/main" id="{39929233-072B-6B4D-BB97-EB491D030E63}"/>
              </a:ext>
            </a:extLst>
          </p:cNvPr>
          <p:cNvGraphicFramePr>
            <a:graphicFrameLocks noGrp="1"/>
          </p:cNvGraphicFramePr>
          <p:nvPr>
            <p:extLst>
              <p:ext uri="{D42A27DB-BD31-4B8C-83A1-F6EECF244321}">
                <p14:modId xmlns:p14="http://schemas.microsoft.com/office/powerpoint/2010/main" val="3359374091"/>
              </p:ext>
            </p:extLst>
          </p:nvPr>
        </p:nvGraphicFramePr>
        <p:xfrm>
          <a:off x="905910" y="1882787"/>
          <a:ext cx="6622009" cy="1315336"/>
        </p:xfrm>
        <a:graphic>
          <a:graphicData uri="http://schemas.openxmlformats.org/drawingml/2006/table">
            <a:tbl>
              <a:tblPr firstRow="1" firstCol="1" bandRow="1">
                <a:tableStyleId>{5C22544A-7EE6-4342-B048-85BDC9FD1C3A}</a:tableStyleId>
              </a:tblPr>
              <a:tblGrid>
                <a:gridCol w="2206831">
                  <a:extLst>
                    <a:ext uri="{9D8B030D-6E8A-4147-A177-3AD203B41FA5}">
                      <a16:colId xmlns:a16="http://schemas.microsoft.com/office/drawing/2014/main" val="950008305"/>
                    </a:ext>
                  </a:extLst>
                </a:gridCol>
                <a:gridCol w="2206831">
                  <a:extLst>
                    <a:ext uri="{9D8B030D-6E8A-4147-A177-3AD203B41FA5}">
                      <a16:colId xmlns:a16="http://schemas.microsoft.com/office/drawing/2014/main" val="4213202815"/>
                    </a:ext>
                  </a:extLst>
                </a:gridCol>
                <a:gridCol w="2208347">
                  <a:extLst>
                    <a:ext uri="{9D8B030D-6E8A-4147-A177-3AD203B41FA5}">
                      <a16:colId xmlns:a16="http://schemas.microsoft.com/office/drawing/2014/main" val="3101398104"/>
                    </a:ext>
                  </a:extLst>
                </a:gridCol>
              </a:tblGrid>
              <a:tr h="328834">
                <a:tc>
                  <a:txBody>
                    <a:bodyPr/>
                    <a:lstStyle/>
                    <a:p>
                      <a:pPr indent="266700" algn="ctr">
                        <a:lnSpc>
                          <a:spcPct val="120000"/>
                        </a:lnSpc>
                        <a:spcAft>
                          <a:spcPts val="0"/>
                        </a:spcAft>
                      </a:pPr>
                      <a:r>
                        <a:rPr lang="zh-CN" sz="1400" kern="100" dirty="0">
                          <a:effectLst/>
                        </a:rPr>
                        <a:t>分组算法</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err="1">
                          <a:effectLst/>
                        </a:rPr>
                        <a:t>RemoteComm</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err="1">
                          <a:effectLst/>
                        </a:rPr>
                        <a:t>Load</a:t>
                      </a:r>
                      <a:r>
                        <a:rPr lang="en-US" sz="1400" kern="100" baseline="-25000" dirty="0" err="1">
                          <a:effectLst/>
                        </a:rPr>
                        <a:t>std</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10138476"/>
                  </a:ext>
                </a:extLst>
              </a:tr>
              <a:tr h="328834">
                <a:tc>
                  <a:txBody>
                    <a:bodyPr/>
                    <a:lstStyle/>
                    <a:p>
                      <a:pPr indent="266700" algn="ctr">
                        <a:lnSpc>
                          <a:spcPct val="120000"/>
                        </a:lnSpc>
                        <a:spcAft>
                          <a:spcPts val="0"/>
                        </a:spcAft>
                      </a:pPr>
                      <a:r>
                        <a:rPr lang="en-US" sz="1400" kern="100" dirty="0">
                          <a:effectLst/>
                        </a:rPr>
                        <a:t>CMLB</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1.99×10</a:t>
                      </a:r>
                      <a:r>
                        <a:rPr lang="en-US" sz="1400" kern="100" baseline="30000" dirty="0">
                          <a:effectLst/>
                        </a:rPr>
                        <a:t>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139.37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74101256"/>
                  </a:ext>
                </a:extLst>
              </a:tr>
              <a:tr h="328834">
                <a:tc>
                  <a:txBody>
                    <a:bodyPr/>
                    <a:lstStyle/>
                    <a:p>
                      <a:pPr indent="266700" algn="ctr">
                        <a:lnSpc>
                          <a:spcPct val="120000"/>
                        </a:lnSpc>
                        <a:spcAft>
                          <a:spcPts val="0"/>
                        </a:spcAft>
                      </a:pPr>
                      <a:r>
                        <a:rPr lang="en-US" sz="1400" kern="100" dirty="0" err="1">
                          <a:effectLst/>
                        </a:rPr>
                        <a:t>Eagermap</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1.90×10</a:t>
                      </a:r>
                      <a:r>
                        <a:rPr lang="en-US" sz="1400" kern="100" baseline="30000" dirty="0">
                          <a:effectLst/>
                        </a:rPr>
                        <a:t>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33455.01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44324891"/>
                  </a:ext>
                </a:extLst>
              </a:tr>
              <a:tr h="328834">
                <a:tc>
                  <a:txBody>
                    <a:bodyPr/>
                    <a:lstStyle/>
                    <a:p>
                      <a:pPr indent="266700" algn="ctr">
                        <a:lnSpc>
                          <a:spcPct val="120000"/>
                        </a:lnSpc>
                        <a:spcAft>
                          <a:spcPts val="0"/>
                        </a:spcAft>
                      </a:pPr>
                      <a:r>
                        <a:rPr lang="en-US" altLang="zh-CN" sz="1400" kern="100" dirty="0">
                          <a:effectLst/>
                          <a:latin typeface="Times New Roman" panose="02020603050405020304" pitchFamily="18" charset="0"/>
                          <a:ea typeface="宋体" panose="02010600030101010101" pitchFamily="2" charset="-122"/>
                        </a:rPr>
                        <a:t>Compact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altLang="zh-CN" sz="1400" kern="100" dirty="0">
                          <a:effectLst/>
                        </a:rPr>
                        <a:t>1.94×10</a:t>
                      </a:r>
                      <a:r>
                        <a:rPr lang="en-US" altLang="zh-CN" sz="1400" kern="100" baseline="30000" dirty="0">
                          <a:effectLst/>
                        </a:rPr>
                        <a:t>8</a:t>
                      </a:r>
                      <a:endParaRPr lang="zh-CN" altLang="zh-CN" sz="1400" kern="100" dirty="0">
                        <a:effectLst/>
                        <a:latin typeface="Times New Roman" panose="02020603050405020304" pitchFamily="18" charset="0"/>
                        <a:ea typeface="+mn-ea"/>
                      </a:endParaRPr>
                    </a:p>
                  </a:txBody>
                  <a:tcPr marL="68580" marR="68580" marT="0" marB="0" anchor="ctr"/>
                </a:tc>
                <a:tc>
                  <a:txBody>
                    <a:bodyPr/>
                    <a:lstStyle/>
                    <a:p>
                      <a:pPr indent="266700" algn="ctr">
                        <a:lnSpc>
                          <a:spcPct val="120000"/>
                        </a:lnSpc>
                        <a:spcAft>
                          <a:spcPts val="0"/>
                        </a:spcAft>
                      </a:pPr>
                      <a:r>
                        <a:rPr lang="en-US" altLang="zh-CN" sz="1400" kern="100" dirty="0">
                          <a:effectLst/>
                          <a:latin typeface="Times New Roman" panose="02020603050405020304" pitchFamily="18" charset="0"/>
                          <a:ea typeface="宋体" panose="02010600030101010101" pitchFamily="2" charset="-122"/>
                        </a:rPr>
                        <a:t>38324.65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87821309"/>
                  </a:ext>
                </a:extLst>
              </a:tr>
            </a:tbl>
          </a:graphicData>
        </a:graphic>
      </p:graphicFrame>
      <p:sp>
        <p:nvSpPr>
          <p:cNvPr id="6" name="文本框 5">
            <a:extLst>
              <a:ext uri="{FF2B5EF4-FFF2-40B4-BE49-F238E27FC236}">
                <a16:creationId xmlns:a16="http://schemas.microsoft.com/office/drawing/2014/main" id="{D4D4A855-64FB-1A45-A4B2-2EB0C9069382}"/>
              </a:ext>
            </a:extLst>
          </p:cNvPr>
          <p:cNvSpPr txBox="1"/>
          <p:nvPr/>
        </p:nvSpPr>
        <p:spPr>
          <a:xfrm>
            <a:off x="3089041" y="1477106"/>
            <a:ext cx="2255746" cy="369332"/>
          </a:xfrm>
          <a:prstGeom prst="rect">
            <a:avLst/>
          </a:prstGeom>
          <a:noFill/>
        </p:spPr>
        <p:txBody>
          <a:bodyPr wrap="none" rtlCol="0">
            <a:spAutoFit/>
          </a:bodyPr>
          <a:lstStyle/>
          <a:p>
            <a:r>
              <a:rPr kumimoji="1" lang="en-US" altLang="zh-CN" dirty="0"/>
              <a:t>SP</a:t>
            </a:r>
            <a:r>
              <a:rPr kumimoji="1" lang="zh-CN" altLang="en-US" dirty="0"/>
              <a:t>程序理论测试结果</a:t>
            </a:r>
          </a:p>
        </p:txBody>
      </p:sp>
      <p:graphicFrame>
        <p:nvGraphicFramePr>
          <p:cNvPr id="7" name="表格 6">
            <a:extLst>
              <a:ext uri="{FF2B5EF4-FFF2-40B4-BE49-F238E27FC236}">
                <a16:creationId xmlns:a16="http://schemas.microsoft.com/office/drawing/2014/main" id="{86C4D4BF-D2F3-474C-A80B-99E76ACE6FCF}"/>
              </a:ext>
            </a:extLst>
          </p:cNvPr>
          <p:cNvGraphicFramePr>
            <a:graphicFrameLocks noGrp="1"/>
          </p:cNvGraphicFramePr>
          <p:nvPr>
            <p:extLst>
              <p:ext uri="{D42A27DB-BD31-4B8C-83A1-F6EECF244321}">
                <p14:modId xmlns:p14="http://schemas.microsoft.com/office/powerpoint/2010/main" val="4221685408"/>
              </p:ext>
            </p:extLst>
          </p:nvPr>
        </p:nvGraphicFramePr>
        <p:xfrm>
          <a:off x="890677" y="3579194"/>
          <a:ext cx="6622011" cy="1215600"/>
        </p:xfrm>
        <a:graphic>
          <a:graphicData uri="http://schemas.openxmlformats.org/drawingml/2006/table">
            <a:tbl>
              <a:tblPr firstRow="1" firstCol="1" bandRow="1">
                <a:tableStyleId>{5C22544A-7EE6-4342-B048-85BDC9FD1C3A}</a:tableStyleId>
              </a:tblPr>
              <a:tblGrid>
                <a:gridCol w="2206832">
                  <a:extLst>
                    <a:ext uri="{9D8B030D-6E8A-4147-A177-3AD203B41FA5}">
                      <a16:colId xmlns:a16="http://schemas.microsoft.com/office/drawing/2014/main" val="3674908854"/>
                    </a:ext>
                  </a:extLst>
                </a:gridCol>
                <a:gridCol w="2206832">
                  <a:extLst>
                    <a:ext uri="{9D8B030D-6E8A-4147-A177-3AD203B41FA5}">
                      <a16:colId xmlns:a16="http://schemas.microsoft.com/office/drawing/2014/main" val="686705797"/>
                    </a:ext>
                  </a:extLst>
                </a:gridCol>
                <a:gridCol w="2208347">
                  <a:extLst>
                    <a:ext uri="{9D8B030D-6E8A-4147-A177-3AD203B41FA5}">
                      <a16:colId xmlns:a16="http://schemas.microsoft.com/office/drawing/2014/main" val="2912965246"/>
                    </a:ext>
                  </a:extLst>
                </a:gridCol>
              </a:tblGrid>
              <a:tr h="303900">
                <a:tc>
                  <a:txBody>
                    <a:bodyPr/>
                    <a:lstStyle/>
                    <a:p>
                      <a:pPr indent="266700" algn="ctr">
                        <a:lnSpc>
                          <a:spcPct val="120000"/>
                        </a:lnSpc>
                        <a:spcAft>
                          <a:spcPts val="0"/>
                        </a:spcAft>
                      </a:pPr>
                      <a:r>
                        <a:rPr lang="zh-CN" sz="1400" kern="100" dirty="0">
                          <a:effectLst/>
                        </a:rPr>
                        <a:t>分组算法</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err="1">
                          <a:effectLst/>
                        </a:rPr>
                        <a:t>RemoteComm</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err="1">
                          <a:effectLst/>
                        </a:rPr>
                        <a:t>Load</a:t>
                      </a:r>
                      <a:r>
                        <a:rPr lang="en-US" sz="1400" kern="100" baseline="-25000" dirty="0" err="1">
                          <a:effectLst/>
                        </a:rPr>
                        <a:t>std</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73809669"/>
                  </a:ext>
                </a:extLst>
              </a:tr>
              <a:tr h="303900">
                <a:tc>
                  <a:txBody>
                    <a:bodyPr/>
                    <a:lstStyle/>
                    <a:p>
                      <a:pPr indent="266700" algn="ctr">
                        <a:lnSpc>
                          <a:spcPct val="120000"/>
                        </a:lnSpc>
                        <a:spcAft>
                          <a:spcPts val="0"/>
                        </a:spcAft>
                      </a:pPr>
                      <a:r>
                        <a:rPr lang="en-US" sz="1400" kern="100" dirty="0">
                          <a:effectLst/>
                        </a:rPr>
                        <a:t>CMLB</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3.51×10</a:t>
                      </a:r>
                      <a:r>
                        <a:rPr lang="en-US" sz="1400" kern="100" baseline="30000" dirty="0">
                          <a:effectLst/>
                        </a:rPr>
                        <a:t>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462.69</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86063645"/>
                  </a:ext>
                </a:extLst>
              </a:tr>
              <a:tr h="303900">
                <a:tc>
                  <a:txBody>
                    <a:bodyPr/>
                    <a:lstStyle/>
                    <a:p>
                      <a:pPr indent="266700" algn="ctr">
                        <a:lnSpc>
                          <a:spcPct val="120000"/>
                        </a:lnSpc>
                        <a:spcAft>
                          <a:spcPts val="0"/>
                        </a:spcAft>
                      </a:pPr>
                      <a:r>
                        <a:rPr lang="en-US" sz="1400" kern="100">
                          <a:effectLst/>
                        </a:rPr>
                        <a:t>Eagermap</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3.40×10</a:t>
                      </a:r>
                      <a:r>
                        <a:rPr lang="en-US" sz="1400" kern="100" baseline="30000" dirty="0">
                          <a:effectLst/>
                        </a:rPr>
                        <a:t>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29310.60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56252365"/>
                  </a:ext>
                </a:extLst>
              </a:tr>
              <a:tr h="303900">
                <a:tc>
                  <a:txBody>
                    <a:bodyPr/>
                    <a:lstStyle/>
                    <a:p>
                      <a:pPr indent="266700" algn="ctr">
                        <a:lnSpc>
                          <a:spcPct val="120000"/>
                        </a:lnSpc>
                        <a:spcAft>
                          <a:spcPts val="0"/>
                        </a:spcAft>
                      </a:pPr>
                      <a:r>
                        <a:rPr lang="en-US" altLang="zh-CN" sz="1400" kern="100" dirty="0">
                          <a:effectLst/>
                          <a:latin typeface="Times New Roman" panose="02020603050405020304" pitchFamily="18" charset="0"/>
                          <a:ea typeface="宋体" panose="02010600030101010101" pitchFamily="2" charset="-122"/>
                        </a:rPr>
                        <a:t>Compact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266700" algn="ctr" defTabSz="914400" rtl="0" eaLnBrk="1" fontAlgn="auto" latinLnBrk="0" hangingPunct="1">
                        <a:lnSpc>
                          <a:spcPct val="120000"/>
                        </a:lnSpc>
                        <a:spcBef>
                          <a:spcPts val="0"/>
                        </a:spcBef>
                        <a:spcAft>
                          <a:spcPts val="0"/>
                        </a:spcAft>
                        <a:buClrTx/>
                        <a:buSzTx/>
                        <a:buFontTx/>
                        <a:buNone/>
                        <a:tabLst/>
                        <a:defRPr/>
                      </a:pPr>
                      <a:r>
                        <a:rPr lang="en-US" altLang="zh-CN" sz="1400" kern="100" dirty="0">
                          <a:effectLst/>
                        </a:rPr>
                        <a:t>3.63×10</a:t>
                      </a:r>
                      <a:r>
                        <a:rPr lang="en-US" altLang="zh-CN" sz="1400" kern="100" baseline="30000" dirty="0">
                          <a:effectLst/>
                        </a:rPr>
                        <a:t>7</a:t>
                      </a:r>
                      <a:endParaRPr lang="zh-CN" altLang="zh-CN" sz="1400" kern="100" dirty="0">
                        <a:effectLst/>
                        <a:latin typeface="Times New Roman" panose="02020603050405020304" pitchFamily="18" charset="0"/>
                        <a:ea typeface="+mn-ea"/>
                      </a:endParaRPr>
                    </a:p>
                  </a:txBody>
                  <a:tcPr marL="68580" marR="68580" marT="0" marB="0" anchor="ctr"/>
                </a:tc>
                <a:tc>
                  <a:txBody>
                    <a:bodyPr/>
                    <a:lstStyle/>
                    <a:p>
                      <a:pPr indent="266700" algn="ctr">
                        <a:lnSpc>
                          <a:spcPct val="120000"/>
                        </a:lnSpc>
                        <a:spcAft>
                          <a:spcPts val="0"/>
                        </a:spcAft>
                      </a:pPr>
                      <a:r>
                        <a:rPr lang="en-US" altLang="zh-CN" sz="1400" kern="100" dirty="0">
                          <a:effectLst/>
                          <a:latin typeface="Times New Roman" panose="02020603050405020304" pitchFamily="18" charset="0"/>
                          <a:ea typeface="宋体" panose="02010600030101010101" pitchFamily="2" charset="-122"/>
                        </a:rPr>
                        <a:t>28174.21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14146143"/>
                  </a:ext>
                </a:extLst>
              </a:tr>
            </a:tbl>
          </a:graphicData>
        </a:graphic>
      </p:graphicFrame>
      <p:sp>
        <p:nvSpPr>
          <p:cNvPr id="23" name="文本框 22">
            <a:extLst>
              <a:ext uri="{FF2B5EF4-FFF2-40B4-BE49-F238E27FC236}">
                <a16:creationId xmlns:a16="http://schemas.microsoft.com/office/drawing/2014/main" id="{AB61FDB3-0C41-854C-B7D3-2D83F382FBF5}"/>
              </a:ext>
            </a:extLst>
          </p:cNvPr>
          <p:cNvSpPr txBox="1"/>
          <p:nvPr/>
        </p:nvSpPr>
        <p:spPr>
          <a:xfrm>
            <a:off x="3089041" y="3254861"/>
            <a:ext cx="2263184" cy="369332"/>
          </a:xfrm>
          <a:prstGeom prst="rect">
            <a:avLst/>
          </a:prstGeom>
          <a:noFill/>
        </p:spPr>
        <p:txBody>
          <a:bodyPr wrap="none" rtlCol="0">
            <a:spAutoFit/>
          </a:bodyPr>
          <a:lstStyle/>
          <a:p>
            <a:r>
              <a:rPr kumimoji="1" lang="en-US" altLang="zh-CN" dirty="0"/>
              <a:t>BT</a:t>
            </a:r>
            <a:r>
              <a:rPr kumimoji="1" lang="zh-CN" altLang="en-US" dirty="0"/>
              <a:t>程序理论测试结果</a:t>
            </a:r>
          </a:p>
        </p:txBody>
      </p:sp>
      <p:graphicFrame>
        <p:nvGraphicFramePr>
          <p:cNvPr id="8" name="表格 7">
            <a:extLst>
              <a:ext uri="{FF2B5EF4-FFF2-40B4-BE49-F238E27FC236}">
                <a16:creationId xmlns:a16="http://schemas.microsoft.com/office/drawing/2014/main" id="{6FD42B3B-EB40-EB44-BCEB-15C39236B584}"/>
              </a:ext>
            </a:extLst>
          </p:cNvPr>
          <p:cNvGraphicFramePr>
            <a:graphicFrameLocks noGrp="1"/>
          </p:cNvGraphicFramePr>
          <p:nvPr>
            <p:extLst>
              <p:ext uri="{D42A27DB-BD31-4B8C-83A1-F6EECF244321}">
                <p14:modId xmlns:p14="http://schemas.microsoft.com/office/powerpoint/2010/main" val="408298662"/>
              </p:ext>
            </p:extLst>
          </p:nvPr>
        </p:nvGraphicFramePr>
        <p:xfrm>
          <a:off x="882118" y="5202769"/>
          <a:ext cx="6622009" cy="1402372"/>
        </p:xfrm>
        <a:graphic>
          <a:graphicData uri="http://schemas.openxmlformats.org/drawingml/2006/table">
            <a:tbl>
              <a:tblPr firstRow="1" firstCol="1" bandRow="1">
                <a:tableStyleId>{5C22544A-7EE6-4342-B048-85BDC9FD1C3A}</a:tableStyleId>
              </a:tblPr>
              <a:tblGrid>
                <a:gridCol w="2206831">
                  <a:extLst>
                    <a:ext uri="{9D8B030D-6E8A-4147-A177-3AD203B41FA5}">
                      <a16:colId xmlns:a16="http://schemas.microsoft.com/office/drawing/2014/main" val="1538263627"/>
                    </a:ext>
                  </a:extLst>
                </a:gridCol>
                <a:gridCol w="2206831">
                  <a:extLst>
                    <a:ext uri="{9D8B030D-6E8A-4147-A177-3AD203B41FA5}">
                      <a16:colId xmlns:a16="http://schemas.microsoft.com/office/drawing/2014/main" val="107620868"/>
                    </a:ext>
                  </a:extLst>
                </a:gridCol>
                <a:gridCol w="2208347">
                  <a:extLst>
                    <a:ext uri="{9D8B030D-6E8A-4147-A177-3AD203B41FA5}">
                      <a16:colId xmlns:a16="http://schemas.microsoft.com/office/drawing/2014/main" val="847915465"/>
                    </a:ext>
                  </a:extLst>
                </a:gridCol>
              </a:tblGrid>
              <a:tr h="350593">
                <a:tc>
                  <a:txBody>
                    <a:bodyPr/>
                    <a:lstStyle/>
                    <a:p>
                      <a:pPr indent="266700" algn="ctr">
                        <a:lnSpc>
                          <a:spcPct val="120000"/>
                        </a:lnSpc>
                        <a:spcAft>
                          <a:spcPts val="0"/>
                        </a:spcAft>
                      </a:pPr>
                      <a:r>
                        <a:rPr lang="zh-CN" sz="1400" kern="100" dirty="0">
                          <a:effectLst/>
                        </a:rPr>
                        <a:t>分组算法</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a:effectLst/>
                        </a:rPr>
                        <a:t>RemoteComm</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err="1">
                          <a:effectLst/>
                        </a:rPr>
                        <a:t>Load</a:t>
                      </a:r>
                      <a:r>
                        <a:rPr lang="en-US" sz="1400" kern="100" baseline="-25000" dirty="0" err="1">
                          <a:effectLst/>
                        </a:rPr>
                        <a:t>std</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82061153"/>
                  </a:ext>
                </a:extLst>
              </a:tr>
              <a:tr h="350593">
                <a:tc>
                  <a:txBody>
                    <a:bodyPr/>
                    <a:lstStyle/>
                    <a:p>
                      <a:pPr indent="266700" algn="ctr">
                        <a:lnSpc>
                          <a:spcPct val="120000"/>
                        </a:lnSpc>
                        <a:spcAft>
                          <a:spcPts val="0"/>
                        </a:spcAft>
                      </a:pPr>
                      <a:r>
                        <a:rPr lang="en-US" sz="1400" kern="100" dirty="0">
                          <a:effectLst/>
                        </a:rPr>
                        <a:t>CMLB</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2.27×10</a:t>
                      </a:r>
                      <a:r>
                        <a:rPr lang="en-US" sz="1400" kern="100" baseline="30000" dirty="0">
                          <a:effectLst/>
                        </a:rPr>
                        <a:t>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968.89</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63446994"/>
                  </a:ext>
                </a:extLst>
              </a:tr>
              <a:tr h="350593">
                <a:tc>
                  <a:txBody>
                    <a:bodyPr/>
                    <a:lstStyle/>
                    <a:p>
                      <a:pPr indent="266700" algn="ctr">
                        <a:lnSpc>
                          <a:spcPct val="120000"/>
                        </a:lnSpc>
                        <a:spcAft>
                          <a:spcPts val="0"/>
                        </a:spcAft>
                      </a:pPr>
                      <a:r>
                        <a:rPr lang="en-US" sz="1400" kern="100" dirty="0" err="1">
                          <a:effectLst/>
                        </a:rPr>
                        <a:t>Eagermap</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1.89×10</a:t>
                      </a:r>
                      <a:r>
                        <a:rPr lang="en-US" sz="1400" kern="100" baseline="30000" dirty="0">
                          <a:effectLst/>
                        </a:rPr>
                        <a:t>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400" kern="100" dirty="0">
                          <a:effectLst/>
                        </a:rPr>
                        <a:t>36440.19</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45083026"/>
                  </a:ext>
                </a:extLst>
              </a:tr>
              <a:tr h="350593">
                <a:tc>
                  <a:txBody>
                    <a:bodyPr/>
                    <a:lstStyle/>
                    <a:p>
                      <a:pPr indent="266700" algn="ctr">
                        <a:lnSpc>
                          <a:spcPct val="120000"/>
                        </a:lnSpc>
                        <a:spcAft>
                          <a:spcPts val="0"/>
                        </a:spcAft>
                      </a:pPr>
                      <a:r>
                        <a:rPr lang="en-US" altLang="zh-CN" sz="1400" kern="100" dirty="0">
                          <a:effectLst/>
                          <a:latin typeface="Times New Roman" panose="02020603050405020304" pitchFamily="18" charset="0"/>
                          <a:ea typeface="宋体" panose="02010600030101010101" pitchFamily="2" charset="-122"/>
                        </a:rPr>
                        <a:t>Compact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266700" algn="ctr" defTabSz="914400" rtl="0" eaLnBrk="1" fontAlgn="auto" latinLnBrk="0" hangingPunct="1">
                        <a:lnSpc>
                          <a:spcPct val="120000"/>
                        </a:lnSpc>
                        <a:spcBef>
                          <a:spcPts val="0"/>
                        </a:spcBef>
                        <a:spcAft>
                          <a:spcPts val="0"/>
                        </a:spcAft>
                        <a:buClrTx/>
                        <a:buSzTx/>
                        <a:buFontTx/>
                        <a:buNone/>
                        <a:tabLst/>
                        <a:defRPr/>
                      </a:pPr>
                      <a:r>
                        <a:rPr lang="en-US" altLang="zh-CN" sz="1400" kern="100" dirty="0">
                          <a:effectLst/>
                        </a:rPr>
                        <a:t>2.01×10</a:t>
                      </a:r>
                      <a:r>
                        <a:rPr lang="en-US" altLang="zh-CN" sz="1400" kern="100" baseline="30000" dirty="0">
                          <a:effectLst/>
                        </a:rPr>
                        <a:t>8</a:t>
                      </a:r>
                      <a:endParaRPr lang="zh-CN" altLang="zh-CN" sz="1400" kern="100" dirty="0">
                        <a:effectLst/>
                        <a:latin typeface="Times New Roman" panose="02020603050405020304" pitchFamily="18" charset="0"/>
                        <a:ea typeface="+mn-ea"/>
                      </a:endParaRPr>
                    </a:p>
                  </a:txBody>
                  <a:tcPr marL="68580" marR="68580" marT="0" marB="0" anchor="ctr"/>
                </a:tc>
                <a:tc>
                  <a:txBody>
                    <a:bodyPr/>
                    <a:lstStyle/>
                    <a:p>
                      <a:pPr indent="266700" algn="ctr">
                        <a:lnSpc>
                          <a:spcPct val="120000"/>
                        </a:lnSpc>
                        <a:spcAft>
                          <a:spcPts val="0"/>
                        </a:spcAft>
                      </a:pPr>
                      <a:r>
                        <a:rPr lang="en-US" altLang="zh-CN" sz="1400" kern="100" dirty="0">
                          <a:effectLst/>
                          <a:latin typeface="Times New Roman" panose="02020603050405020304" pitchFamily="18" charset="0"/>
                          <a:ea typeface="宋体" panose="02010600030101010101" pitchFamily="2" charset="-122"/>
                        </a:rPr>
                        <a:t>41532.45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67845757"/>
                  </a:ext>
                </a:extLst>
              </a:tr>
            </a:tbl>
          </a:graphicData>
        </a:graphic>
      </p:graphicFrame>
      <p:sp>
        <p:nvSpPr>
          <p:cNvPr id="24" name="文本框 23">
            <a:extLst>
              <a:ext uri="{FF2B5EF4-FFF2-40B4-BE49-F238E27FC236}">
                <a16:creationId xmlns:a16="http://schemas.microsoft.com/office/drawing/2014/main" id="{7CEB1837-108B-6044-828F-17AFD9F300BC}"/>
              </a:ext>
            </a:extLst>
          </p:cNvPr>
          <p:cNvSpPr txBox="1"/>
          <p:nvPr/>
        </p:nvSpPr>
        <p:spPr>
          <a:xfrm>
            <a:off x="3171121" y="4812886"/>
            <a:ext cx="2271648" cy="369332"/>
          </a:xfrm>
          <a:prstGeom prst="rect">
            <a:avLst/>
          </a:prstGeom>
          <a:noFill/>
        </p:spPr>
        <p:txBody>
          <a:bodyPr wrap="none" rtlCol="0">
            <a:spAutoFit/>
          </a:bodyPr>
          <a:lstStyle/>
          <a:p>
            <a:r>
              <a:rPr kumimoji="1" lang="en-US" altLang="zh-CN" dirty="0"/>
              <a:t>LU</a:t>
            </a:r>
            <a:r>
              <a:rPr kumimoji="1" lang="zh-CN" altLang="en-US" dirty="0"/>
              <a:t>程序理论测试结果</a:t>
            </a:r>
          </a:p>
        </p:txBody>
      </p:sp>
      <p:sp>
        <p:nvSpPr>
          <p:cNvPr id="9" name="文本框 8">
            <a:extLst>
              <a:ext uri="{FF2B5EF4-FFF2-40B4-BE49-F238E27FC236}">
                <a16:creationId xmlns:a16="http://schemas.microsoft.com/office/drawing/2014/main" id="{2CC2B99F-F479-C142-BD43-F46916B91087}"/>
              </a:ext>
            </a:extLst>
          </p:cNvPr>
          <p:cNvSpPr txBox="1"/>
          <p:nvPr/>
        </p:nvSpPr>
        <p:spPr>
          <a:xfrm>
            <a:off x="7998878" y="2111603"/>
            <a:ext cx="3945269" cy="4739759"/>
          </a:xfrm>
          <a:prstGeom prst="rect">
            <a:avLst/>
          </a:prstGeom>
          <a:noFill/>
        </p:spPr>
        <p:txBody>
          <a:bodyPr wrap="square" rtlCol="0">
            <a:spAutoFit/>
          </a:bodyPr>
          <a:lstStyle/>
          <a:p>
            <a:pPr>
              <a:lnSpc>
                <a:spcPct val="150000"/>
              </a:lnSpc>
            </a:pPr>
            <a:r>
              <a:rPr kumimoji="1" lang="en-US" altLang="zh-CN" sz="1600" dirty="0">
                <a:latin typeface="Microsoft YaHei" panose="020B0503020204020204" pitchFamily="34" charset="-122"/>
                <a:ea typeface="Microsoft YaHei" panose="020B0503020204020204" pitchFamily="34" charset="-122"/>
                <a:cs typeface="Times New Roman" panose="02020603050405020304" pitchFamily="18" charset="0"/>
              </a:rPr>
              <a:t>CMLB</a:t>
            </a:r>
            <a:r>
              <a:rPr kumimoji="1" lang="zh-CN" altLang="en-US" sz="1600" dirty="0">
                <a:latin typeface="Microsoft YaHei" panose="020B0503020204020204" pitchFamily="34" charset="-122"/>
                <a:ea typeface="Microsoft YaHei" panose="020B0503020204020204" pitchFamily="34" charset="-122"/>
                <a:cs typeface="Times New Roman" panose="02020603050405020304" pitchFamily="18" charset="0"/>
              </a:rPr>
              <a:t>在</a:t>
            </a:r>
            <a:r>
              <a:rPr kumimoji="1" lang="en-US" altLang="zh-CN" sz="1600" dirty="0" err="1">
                <a:latin typeface="Microsoft YaHei" panose="020B0503020204020204" pitchFamily="34" charset="-122"/>
                <a:ea typeface="Microsoft YaHei" panose="020B0503020204020204" pitchFamily="34" charset="-122"/>
                <a:cs typeface="Times New Roman" panose="02020603050405020304" pitchFamily="18" charset="0"/>
              </a:rPr>
              <a:t>RemoteComm</a:t>
            </a:r>
            <a:r>
              <a:rPr kumimoji="1" lang="zh-CN" altLang="en-US" sz="1600" dirty="0">
                <a:latin typeface="Microsoft YaHei" panose="020B0503020204020204" pitchFamily="34" charset="-122"/>
                <a:ea typeface="Microsoft YaHei" panose="020B0503020204020204" pitchFamily="34" charset="-122"/>
                <a:cs typeface="Times New Roman" panose="02020603050405020304" pitchFamily="18" charset="0"/>
              </a:rPr>
              <a:t>指标上略高于</a:t>
            </a:r>
            <a:r>
              <a:rPr kumimoji="1" lang="en-US" altLang="zh-CN" sz="1600" dirty="0" err="1">
                <a:latin typeface="Microsoft YaHei" panose="020B0503020204020204" pitchFamily="34" charset="-122"/>
                <a:ea typeface="Microsoft YaHei" panose="020B0503020204020204" pitchFamily="34" charset="-122"/>
                <a:cs typeface="Times New Roman" panose="02020603050405020304" pitchFamily="18" charset="0"/>
              </a:rPr>
              <a:t>Eagermap</a:t>
            </a:r>
            <a:r>
              <a:rPr kumimoji="1" lang="zh-CN" altLang="en-US" sz="1600" dirty="0">
                <a:latin typeface="Microsoft YaHei" panose="020B0503020204020204" pitchFamily="34" charset="-122"/>
                <a:ea typeface="Microsoft YaHei" panose="020B0503020204020204" pitchFamily="34" charset="-122"/>
                <a:cs typeface="Times New Roman" panose="02020603050405020304" pitchFamily="18" charset="0"/>
              </a:rPr>
              <a:t>、</a:t>
            </a:r>
            <a:r>
              <a:rPr kumimoji="1" lang="en-US" altLang="zh-CN" sz="1600" dirty="0">
                <a:latin typeface="Microsoft YaHei" panose="020B0503020204020204" pitchFamily="34" charset="-122"/>
                <a:ea typeface="Microsoft YaHei" panose="020B0503020204020204" pitchFamily="34" charset="-122"/>
                <a:cs typeface="Times New Roman" panose="02020603050405020304" pitchFamily="18" charset="0"/>
              </a:rPr>
              <a:t>Compact</a:t>
            </a:r>
            <a:r>
              <a:rPr kumimoji="1" lang="zh-CN" altLang="en-US" sz="1600" dirty="0">
                <a:latin typeface="Microsoft YaHei" panose="020B0503020204020204" pitchFamily="34" charset="-122"/>
                <a:ea typeface="Microsoft YaHei" panose="020B0503020204020204" pitchFamily="34" charset="-122"/>
                <a:cs typeface="Times New Roman" panose="02020603050405020304" pitchFamily="18" charset="0"/>
              </a:rPr>
              <a:t>，但处于同一数量级，而在</a:t>
            </a:r>
            <a:r>
              <a:rPr kumimoji="1" lang="en-US" altLang="zh-CN" sz="1600" dirty="0" err="1">
                <a:latin typeface="Microsoft YaHei" panose="020B0503020204020204" pitchFamily="34" charset="-122"/>
                <a:ea typeface="Microsoft YaHei" panose="020B0503020204020204" pitchFamily="34" charset="-122"/>
                <a:cs typeface="Times New Roman" panose="02020603050405020304" pitchFamily="18" charset="0"/>
              </a:rPr>
              <a:t>Load</a:t>
            </a:r>
            <a:r>
              <a:rPr kumimoji="1" lang="en-US" altLang="zh-CN" sz="1600" baseline="-25000" dirty="0" err="1">
                <a:latin typeface="Microsoft YaHei" panose="020B0503020204020204" pitchFamily="34" charset="-122"/>
                <a:ea typeface="Microsoft YaHei" panose="020B0503020204020204" pitchFamily="34" charset="-122"/>
                <a:cs typeface="Times New Roman" panose="02020603050405020304" pitchFamily="18" charset="0"/>
              </a:rPr>
              <a:t>std</a:t>
            </a:r>
            <a:r>
              <a:rPr kumimoji="1" lang="zh-CN" altLang="en-US" sz="1600" dirty="0">
                <a:latin typeface="Microsoft YaHei" panose="020B0503020204020204" pitchFamily="34" charset="-122"/>
                <a:ea typeface="Microsoft YaHei" panose="020B0503020204020204" pitchFamily="34" charset="-122"/>
                <a:cs typeface="Times New Roman" panose="02020603050405020304" pitchFamily="18" charset="0"/>
              </a:rPr>
              <a:t>指标上大幅降低</a:t>
            </a:r>
            <a:endParaRPr kumimoji="1" lang="en-US" altLang="zh-CN" sz="1600" dirty="0">
              <a:latin typeface="Microsoft YaHei" panose="020B0503020204020204" pitchFamily="34" charset="-122"/>
              <a:ea typeface="Microsoft YaHei" panose="020B0503020204020204" pitchFamily="34" charset="-122"/>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sz="16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a:p>
            <a:endParaRPr kumimoji="1" lang="en-US" altLang="zh-CN" sz="16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kumimoji="1" lang="zh-CN" altLang="en-US" sz="16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结论</a:t>
            </a:r>
            <a:r>
              <a:rPr kumimoji="1" lang="zh-CN" altLang="en-US" sz="1600" dirty="0">
                <a:latin typeface="Microsoft YaHei" panose="020B0503020204020204" pitchFamily="34" charset="-122"/>
                <a:ea typeface="Microsoft YaHei" panose="020B0503020204020204" pitchFamily="34" charset="-122"/>
                <a:cs typeface="Times New Roman" panose="02020603050405020304" pitchFamily="18" charset="0"/>
              </a:rPr>
              <a:t>：</a:t>
            </a:r>
            <a:r>
              <a:rPr kumimoji="1" lang="en-US" altLang="zh-CN" sz="1600" dirty="0">
                <a:latin typeface="Microsoft YaHei" panose="020B0503020204020204" pitchFamily="34" charset="-122"/>
                <a:ea typeface="Microsoft YaHei" panose="020B0503020204020204" pitchFamily="34" charset="-122"/>
                <a:cs typeface="Times New Roman" panose="02020603050405020304" pitchFamily="18" charset="0"/>
              </a:rPr>
              <a:t>CMLB</a:t>
            </a:r>
            <a:r>
              <a:rPr lang="zh-CN" altLang="zh-CN" sz="1600" dirty="0">
                <a:latin typeface="Microsoft YaHei" panose="020B0503020204020204" pitchFamily="34" charset="-122"/>
                <a:ea typeface="Microsoft YaHei" panose="020B0503020204020204" pitchFamily="34" charset="-122"/>
              </a:rPr>
              <a:t>在跨节点通信量与</a:t>
            </a:r>
            <a:r>
              <a:rPr lang="en-US" altLang="zh-CN" sz="1600" dirty="0" err="1">
                <a:latin typeface="Microsoft YaHei" panose="020B0503020204020204" pitchFamily="34" charset="-122"/>
                <a:ea typeface="Microsoft YaHei" panose="020B0503020204020204" pitchFamily="34" charset="-122"/>
              </a:rPr>
              <a:t>Eagermap</a:t>
            </a:r>
            <a:r>
              <a:rPr lang="zh-CN" altLang="en-US" sz="1600" dirty="0">
                <a:latin typeface="Microsoft YaHei" panose="020B0503020204020204" pitchFamily="34" charset="-122"/>
                <a:ea typeface="Microsoft YaHei" panose="020B0503020204020204" pitchFamily="34" charset="-122"/>
              </a:rPr>
              <a:t>、</a:t>
            </a:r>
            <a:r>
              <a:rPr kumimoji="1" lang="en-US" altLang="zh-CN" sz="1600" dirty="0">
                <a:latin typeface="Microsoft YaHei" panose="020B0503020204020204" pitchFamily="34" charset="-122"/>
                <a:ea typeface="Microsoft YaHei" panose="020B0503020204020204" pitchFamily="34" charset="-122"/>
                <a:cs typeface="Times New Roman" panose="02020603050405020304" pitchFamily="18" charset="0"/>
              </a:rPr>
              <a:t>Compact</a:t>
            </a:r>
            <a:r>
              <a:rPr lang="zh-CN" altLang="zh-CN" sz="1600" dirty="0">
                <a:latin typeface="Microsoft YaHei" panose="020B0503020204020204" pitchFamily="34" charset="-122"/>
                <a:ea typeface="Microsoft YaHei" panose="020B0503020204020204" pitchFamily="34" charset="-122"/>
              </a:rPr>
              <a:t>相差不大的情况下，能够大幅度减少节点间的访存负载差异，维持了节点</a:t>
            </a:r>
            <a:r>
              <a:rPr lang="zh-CN" altLang="en-US" sz="1600" dirty="0">
                <a:latin typeface="Microsoft YaHei" panose="020B0503020204020204" pitchFamily="34" charset="-122"/>
                <a:ea typeface="Microsoft YaHei" panose="020B0503020204020204" pitchFamily="34" charset="-122"/>
              </a:rPr>
              <a:t>内存带宽</a:t>
            </a:r>
            <a:r>
              <a:rPr lang="zh-CN" altLang="zh-CN" sz="1600" dirty="0">
                <a:latin typeface="Microsoft YaHei" panose="020B0503020204020204" pitchFamily="34" charset="-122"/>
                <a:ea typeface="Microsoft YaHei" panose="020B0503020204020204" pitchFamily="34" charset="-122"/>
              </a:rPr>
              <a:t>的平衡</a:t>
            </a:r>
            <a:r>
              <a:rPr lang="en-US" altLang="zh-CN" sz="1600" dirty="0">
                <a:latin typeface="Microsoft YaHei" panose="020B0503020204020204" pitchFamily="34" charset="-122"/>
                <a:ea typeface="Microsoft YaHei" panose="020B0503020204020204" pitchFamily="34" charset="-122"/>
              </a:rPr>
              <a:t>.</a:t>
            </a:r>
          </a:p>
          <a:p>
            <a:endParaRPr lang="en-US" altLang="zh-CN" sz="1600" dirty="0">
              <a:latin typeface="Microsoft YaHei" panose="020B0503020204020204" pitchFamily="34" charset="-122"/>
              <a:ea typeface="Microsoft YaHei" panose="020B0503020204020204" pitchFamily="34" charset="-122"/>
            </a:endParaRPr>
          </a:p>
          <a:p>
            <a:r>
              <a:rPr lang="zh-CN" altLang="en-US" sz="1600" dirty="0">
                <a:latin typeface="Microsoft YaHei" panose="020B0503020204020204" pitchFamily="34" charset="-122"/>
                <a:ea typeface="Microsoft YaHei" panose="020B0503020204020204" pitchFamily="34" charset="-122"/>
              </a:rPr>
              <a:t>因此</a:t>
            </a:r>
            <a:r>
              <a:rPr lang="zh-CN" altLang="en-US" sz="1600" dirty="0">
                <a:solidFill>
                  <a:srgbClr val="FF0000"/>
                </a:solidFill>
                <a:latin typeface="Microsoft YaHei" panose="020B0503020204020204" pitchFamily="34" charset="-122"/>
                <a:ea typeface="Microsoft YaHei" panose="020B0503020204020204" pitchFamily="34" charset="-122"/>
              </a:rPr>
              <a:t>理论上，</a:t>
            </a:r>
            <a:r>
              <a:rPr lang="en-US" altLang="zh-CN" sz="1600" dirty="0">
                <a:solidFill>
                  <a:srgbClr val="FF0000"/>
                </a:solidFill>
                <a:latin typeface="Microsoft YaHei" panose="020B0503020204020204" pitchFamily="34" charset="-122"/>
                <a:ea typeface="Microsoft YaHei" panose="020B0503020204020204" pitchFamily="34" charset="-122"/>
              </a:rPr>
              <a:t>CMLB</a:t>
            </a:r>
            <a:r>
              <a:rPr lang="zh-CN" altLang="en-US" sz="1600" dirty="0">
                <a:solidFill>
                  <a:srgbClr val="FF0000"/>
                </a:solidFill>
                <a:latin typeface="Microsoft YaHei" panose="020B0503020204020204" pitchFamily="34" charset="-122"/>
                <a:ea typeface="Microsoft YaHei" panose="020B0503020204020204" pitchFamily="34" charset="-122"/>
              </a:rPr>
              <a:t>效果优于</a:t>
            </a:r>
            <a:r>
              <a:rPr lang="en-US" altLang="zh-CN" sz="1600" dirty="0" err="1">
                <a:solidFill>
                  <a:srgbClr val="FF0000"/>
                </a:solidFill>
                <a:latin typeface="Microsoft YaHei" panose="020B0503020204020204" pitchFamily="34" charset="-122"/>
                <a:ea typeface="Microsoft YaHei" panose="020B0503020204020204" pitchFamily="34" charset="-122"/>
              </a:rPr>
              <a:t>Eagermap</a:t>
            </a:r>
            <a:r>
              <a:rPr lang="zh-CN" altLang="en-US" sz="1600" dirty="0">
                <a:solidFill>
                  <a:srgbClr val="FF0000"/>
                </a:solidFill>
                <a:latin typeface="Microsoft YaHei" panose="020B0503020204020204" pitchFamily="34" charset="-122"/>
                <a:ea typeface="Microsoft YaHei" panose="020B0503020204020204" pitchFamily="34" charset="-122"/>
              </a:rPr>
              <a:t>、</a:t>
            </a:r>
            <a:r>
              <a:rPr kumimoji="1" lang="en-US" altLang="zh-CN" sz="1600" dirty="0">
                <a:latin typeface="Microsoft YaHei" panose="020B0503020204020204" pitchFamily="34" charset="-122"/>
                <a:ea typeface="Microsoft YaHei" panose="020B0503020204020204" pitchFamily="34" charset="-122"/>
                <a:cs typeface="Times New Roman" panose="02020603050405020304" pitchFamily="18" charset="0"/>
              </a:rPr>
              <a:t> </a:t>
            </a:r>
            <a:r>
              <a:rPr kumimoji="1" lang="en-US" altLang="zh-CN" sz="16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Compact</a:t>
            </a:r>
          </a:p>
          <a:p>
            <a:endParaRPr kumimoji="1" lang="en-US" altLang="zh-CN" dirty="0">
              <a:solidFill>
                <a:srgbClr val="FF0000"/>
              </a:solidFill>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89858"/>
      </p:ext>
    </p:extLst>
  </p:cSld>
  <p:clrMapOvr>
    <a:masterClrMapping/>
  </p:clrMapOvr>
  <mc:AlternateContent xmlns:mc="http://schemas.openxmlformats.org/markup-compatibility/2006" xmlns:p14="http://schemas.microsoft.com/office/powerpoint/2010/main">
    <mc:Choice Requires="p14">
      <p:transition spd="med" p14:dur="700" advTm="75646">
        <p:fade/>
      </p:transition>
    </mc:Choice>
    <mc:Fallback xmlns="">
      <p:transition spd="med" advTm="75646">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562924" y="252859"/>
            <a:ext cx="762907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681728" y="321791"/>
            <a:ext cx="2261938"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057247" cy="662489"/>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执行映射实现方法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文本框 15">
            <a:extLst>
              <a:ext uri="{FF2B5EF4-FFF2-40B4-BE49-F238E27FC236}">
                <a16:creationId xmlns:a16="http://schemas.microsoft.com/office/drawing/2014/main" id="{6A4B7FC1-91C9-4883-BC44-86B87B57BF73}"/>
              </a:ext>
            </a:extLst>
          </p:cNvPr>
          <p:cNvSpPr txBox="1"/>
          <p:nvPr/>
        </p:nvSpPr>
        <p:spPr>
          <a:xfrm>
            <a:off x="478622" y="1125400"/>
            <a:ext cx="10975483" cy="46660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执行映射</a:t>
            </a:r>
            <a:endParaRPr lang="en-US" altLang="zh-CN" sz="2000" dirty="0">
              <a:solidFill>
                <a:srgbClr val="157E9F"/>
              </a:solidFill>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亲和性设置将计算好的线程与</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核心一一对应</a:t>
            </a:r>
            <a:r>
              <a:rPr lang="zh-CN" altLang="en-US" dirty="0">
                <a:latin typeface="微软雅黑" panose="020B0503020204020204" pitchFamily="34" charset="-122"/>
                <a:ea typeface="微软雅黑" panose="020B0503020204020204" pitchFamily="34" charset="-122"/>
              </a:rPr>
              <a:t>进行绑定</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）使用 </a:t>
            </a:r>
            <a:r>
              <a:rPr lang="en-US" altLang="zh-CN" dirty="0" err="1">
                <a:latin typeface="微软雅黑" panose="020B0503020204020204" pitchFamily="34" charset="-122"/>
                <a:ea typeface="微软雅黑" panose="020B0503020204020204" pitchFamily="34" charset="-122"/>
              </a:rPr>
              <a:t>hwloc</a:t>
            </a:r>
            <a:r>
              <a:rPr lang="zh-CN" altLang="en-US" dirty="0">
                <a:latin typeface="微软雅黑" panose="020B0503020204020204" pitchFamily="34" charset="-122"/>
                <a:ea typeface="微软雅黑" panose="020B0503020204020204" pitchFamily="34" charset="-122"/>
              </a:rPr>
              <a:t>库 </a:t>
            </a:r>
            <a:r>
              <a:rPr lang="en-US" altLang="zh-CN" dirty="0" err="1">
                <a:latin typeface="微软雅黑" panose="020B0503020204020204" pitchFamily="34" charset="-122"/>
                <a:ea typeface="微软雅黑" panose="020B0503020204020204" pitchFamily="34" charset="-122"/>
              </a:rPr>
              <a:t>cpu</a:t>
            </a:r>
            <a:r>
              <a:rPr lang="en-US" altLang="zh-CN" dirty="0">
                <a:latin typeface="微软雅黑" panose="020B0503020204020204" pitchFamily="34" charset="-122"/>
                <a:ea typeface="微软雅黑" panose="020B0503020204020204" pitchFamily="34" charset="-122"/>
              </a:rPr>
              <a:t> bind</a:t>
            </a:r>
            <a:r>
              <a:rPr lang="zh-CN" altLang="en-US" dirty="0">
                <a:latin typeface="微软雅黑" panose="020B0503020204020204" pitchFamily="34" charset="-122"/>
                <a:ea typeface="微软雅黑" panose="020B0503020204020204" pitchFamily="34" charset="-122"/>
              </a:rPr>
              <a:t>函数</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hwloc_set_cpubind</a:t>
            </a:r>
            <a:r>
              <a:rPr lang="en-US" altLang="zh-CN" dirty="0">
                <a:latin typeface="Microsoft YaHei" panose="020B0503020204020204" pitchFamily="34" charset="-122"/>
                <a:ea typeface="Microsoft YaHei" panose="020B0503020204020204" pitchFamily="34" charset="-122"/>
              </a:rPr>
              <a:t>(</a:t>
            </a:r>
            <a:r>
              <a:rPr lang="en" altLang="zh-CN" dirty="0">
                <a:latin typeface="Microsoft YaHei" panose="020B0503020204020204" pitchFamily="34" charset="-122"/>
                <a:ea typeface="Microsoft YaHei" panose="020B0503020204020204" pitchFamily="34" charset="-122"/>
              </a:rPr>
              <a:t>topology, </a:t>
            </a:r>
            <a:r>
              <a:rPr lang="en" altLang="zh-CN" dirty="0" err="1">
                <a:latin typeface="Microsoft YaHei" panose="020B0503020204020204" pitchFamily="34" charset="-122"/>
                <a:ea typeface="Microsoft YaHei" panose="020B0503020204020204" pitchFamily="34" charset="-122"/>
              </a:rPr>
              <a:t>cpu_set</a:t>
            </a:r>
            <a:r>
              <a:rPr lang="en" altLang="zh-CN" dirty="0">
                <a:latin typeface="Microsoft YaHei" panose="020B0503020204020204" pitchFamily="34" charset="-122"/>
                <a:ea typeface="Microsoft YaHei" panose="020B0503020204020204" pitchFamily="34" charset="-122"/>
              </a:rPr>
              <a:t>, HWLOC_CPUBIND_THREAD</a:t>
            </a:r>
            <a:r>
              <a:rPr lang="en-US" altLang="zh-CN" dirty="0">
                <a:latin typeface="Microsoft YaHei" panose="020B0503020204020204" pitchFamily="34" charset="-122"/>
                <a:ea typeface="Microsoft YaHei" panose="020B0503020204020204" pitchFamily="34" charset="-122"/>
              </a:rPr>
              <a:t>);</a:t>
            </a:r>
          </a:p>
          <a:p>
            <a:pPr algn="just">
              <a:lnSpc>
                <a:spcPct val="150000"/>
              </a:lnSpc>
            </a:pPr>
            <a:endParaRPr lang="en-US" altLang="zh-CN" dirty="0">
              <a:latin typeface="Microsoft YaHei" panose="020B0503020204020204" pitchFamily="34" charset="-122"/>
              <a:ea typeface="Microsoft YaHei" panose="020B0503020204020204" pitchFamily="34" charset="-122"/>
            </a:endParaRPr>
          </a:p>
          <a:p>
            <a:pPr algn="just">
              <a:lnSpc>
                <a:spcPct val="150000"/>
              </a:lnSpc>
            </a:pP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使用</a:t>
            </a:r>
            <a:r>
              <a:rPr lang="en-US" altLang="zh-CN" dirty="0" err="1">
                <a:latin typeface="Microsoft YaHei" panose="020B0503020204020204" pitchFamily="34" charset="-122"/>
                <a:ea typeface="Microsoft YaHei" panose="020B0503020204020204" pitchFamily="34" charset="-122"/>
              </a:rPr>
              <a:t>numactl</a:t>
            </a:r>
            <a:r>
              <a:rPr lang="en-US" altLang="zh-CN" dirty="0">
                <a:latin typeface="Microsoft YaHei" panose="020B0503020204020204" pitchFamily="34" charset="-122"/>
                <a:ea typeface="Microsoft YaHei" panose="020B0503020204020204" pitchFamily="34" charset="-122"/>
              </a:rPr>
              <a:t> command</a:t>
            </a:r>
            <a:r>
              <a:rPr lang="zh-CN" altLang="en-US" dirty="0">
                <a:latin typeface="Microsoft YaHei" panose="020B0503020204020204" pitchFamily="34" charset="-122"/>
                <a:ea typeface="Microsoft YaHei" panose="020B0503020204020204" pitchFamily="34" charset="-122"/>
              </a:rPr>
              <a:t>设置环境变量</a:t>
            </a:r>
            <a:endParaRPr lang="en-US" altLang="zh-CN" dirty="0">
              <a:latin typeface="Microsoft YaHei" panose="020B0503020204020204" pitchFamily="34" charset="-122"/>
              <a:ea typeface="Microsoft YaHei" panose="020B0503020204020204" pitchFamily="34" charset="-122"/>
            </a:endParaRPr>
          </a:p>
          <a:p>
            <a:pPr algn="just">
              <a:lnSpc>
                <a:spcPct val="150000"/>
              </a:lnSpc>
            </a:pP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#threads on cores 0-11 and 16-27</a:t>
            </a:r>
          </a:p>
          <a:p>
            <a:pPr algn="just">
              <a:lnSpc>
                <a:spcPct val="150000"/>
              </a:lnSpc>
            </a:pPr>
            <a:r>
              <a:rPr lang="en-US" altLang="zh-CN"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 </a:t>
            </a:r>
            <a:r>
              <a:rPr lang="en" altLang="zh-CN" dirty="0" err="1">
                <a:latin typeface="Microsoft YaHei" panose="020B0503020204020204" pitchFamily="34" charset="-122"/>
                <a:ea typeface="Microsoft YaHei" panose="020B0503020204020204" pitchFamily="34" charset="-122"/>
              </a:rPr>
              <a:t>numactl</a:t>
            </a:r>
            <a:r>
              <a:rPr lang="en" altLang="zh-CN" dirty="0">
                <a:latin typeface="Microsoft YaHei" panose="020B0503020204020204" pitchFamily="34" charset="-122"/>
                <a:ea typeface="Microsoft YaHei" panose="020B0503020204020204" pitchFamily="34" charset="-122"/>
              </a:rPr>
              <a:t> --</a:t>
            </a:r>
            <a:r>
              <a:rPr lang="en" altLang="zh-CN" dirty="0" err="1">
                <a:latin typeface="Microsoft YaHei" panose="020B0503020204020204" pitchFamily="34" charset="-122"/>
                <a:ea typeface="Microsoft YaHei" panose="020B0503020204020204" pitchFamily="34" charset="-122"/>
              </a:rPr>
              <a:t>physcpubind</a:t>
            </a:r>
            <a:r>
              <a:rPr lang="en" altLang="zh-CN" dirty="0">
                <a:latin typeface="Microsoft YaHei" panose="020B0503020204020204" pitchFamily="34" charset="-122"/>
                <a:ea typeface="Microsoft YaHei" panose="020B0503020204020204" pitchFamily="34" charset="-122"/>
              </a:rPr>
              <a:t> 0-11,16-27</a:t>
            </a:r>
          </a:p>
          <a:p>
            <a:pPr algn="just">
              <a:lnSpc>
                <a:spcPct val="150000"/>
              </a:lnSpc>
            </a:pPr>
            <a:endParaRPr lang="en" altLang="zh-CN" dirty="0">
              <a:latin typeface="Microsoft YaHei" panose="020B0503020204020204" pitchFamily="34" charset="-122"/>
              <a:ea typeface="Microsoft YaHei" panose="020B0503020204020204" pitchFamily="34" charset="-122"/>
            </a:endParaRPr>
          </a:p>
          <a:p>
            <a:pPr algn="just">
              <a:lnSpc>
                <a:spcPct val="150000"/>
              </a:lnSpc>
            </a:pPr>
            <a:r>
              <a:rPr lang="zh-CN" altLang="en" dirty="0">
                <a:latin typeface="Microsoft YaHei" panose="020B0503020204020204" pitchFamily="34" charset="-122"/>
                <a:ea typeface="Microsoft YaHei" panose="020B0503020204020204" pitchFamily="34" charset="-122"/>
              </a:rPr>
              <a:t>本研究</a:t>
            </a:r>
            <a:r>
              <a:rPr lang="zh-CN" altLang="en-US" dirty="0">
                <a:latin typeface="Microsoft YaHei" panose="020B0503020204020204" pitchFamily="34" charset="-122"/>
                <a:ea typeface="Microsoft YaHei" panose="020B0503020204020204" pitchFamily="34" charset="-122"/>
              </a:rPr>
              <a:t>中使用第</a:t>
            </a: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种方式</a:t>
            </a:r>
            <a:endParaRPr lang="en-US" altLang="zh-CN" dirty="0">
              <a:latin typeface="Microsoft YaHei" panose="020B0503020204020204" pitchFamily="34" charset="-122"/>
              <a:ea typeface="Microsoft YaHei" panose="020B0503020204020204" pitchFamily="34" charset="-122"/>
            </a:endParaRPr>
          </a:p>
          <a:p>
            <a:pPr algn="just">
              <a:lnSpc>
                <a:spcPct val="150000"/>
              </a:lnSpc>
            </a:pPr>
            <a:endParaRPr lang="zh-CN" altLang="zh-CN" dirty="0"/>
          </a:p>
        </p:txBody>
      </p:sp>
    </p:spTree>
    <p:extLst>
      <p:ext uri="{BB962C8B-B14F-4D97-AF65-F5344CB8AC3E}">
        <p14:creationId xmlns:p14="http://schemas.microsoft.com/office/powerpoint/2010/main" val="709287838"/>
      </p:ext>
    </p:extLst>
  </p:cSld>
  <p:clrMapOvr>
    <a:masterClrMapping/>
  </p:clrMapOvr>
  <mc:AlternateContent xmlns:mc="http://schemas.openxmlformats.org/markup-compatibility/2006" xmlns:p14="http://schemas.microsoft.com/office/powerpoint/2010/main">
    <mc:Choice Requires="p14">
      <p:transition spd="med" p14:dur="700" advTm="69751">
        <p:fade/>
      </p:transition>
    </mc:Choice>
    <mc:Fallback xmlns="">
      <p:transition spd="med" advTm="6975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895018"/>
            <a:ext cx="2528301"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实验与分析</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611589" y="2591863"/>
            <a:ext cx="5439335" cy="2245102"/>
          </a:xfrm>
          <a:prstGeom prst="rect">
            <a:avLst/>
          </a:prstGeom>
          <a:noFill/>
        </p:spPr>
        <p:txBody>
          <a:bodyPr wrap="square" rtlCol="0">
            <a:spAutoFit/>
          </a:bodyPr>
          <a:lstStyle/>
          <a:p>
            <a:pPr>
              <a:lnSpc>
                <a:spcPct val="150000"/>
              </a:lnSpc>
            </a:pPr>
            <a:r>
              <a:rPr lang="en-US" altLang="zh-CN" sz="2400" dirty="0">
                <a:solidFill>
                  <a:schemeClr val="bg1"/>
                </a:solidFill>
              </a:rPr>
              <a:t>1.</a:t>
            </a:r>
            <a:r>
              <a:rPr lang="zh-CN" altLang="en-US" sz="2400" dirty="0">
                <a:solidFill>
                  <a:schemeClr val="bg1"/>
                </a:solidFill>
              </a:rPr>
              <a:t>实验环境</a:t>
            </a:r>
            <a:endParaRPr lang="en-US" altLang="zh-CN" sz="2400" dirty="0">
              <a:solidFill>
                <a:schemeClr val="bg1"/>
              </a:solidFill>
            </a:endParaRPr>
          </a:p>
          <a:p>
            <a:pPr>
              <a:lnSpc>
                <a:spcPct val="150000"/>
              </a:lnSpc>
            </a:pPr>
            <a:r>
              <a:rPr lang="en-US" altLang="zh-CN" sz="2400" dirty="0">
                <a:solidFill>
                  <a:schemeClr val="bg1"/>
                </a:solidFill>
              </a:rPr>
              <a:t>2.</a:t>
            </a:r>
            <a:r>
              <a:rPr lang="zh-CN" altLang="en-US" sz="2400" dirty="0">
                <a:solidFill>
                  <a:schemeClr val="bg1"/>
                </a:solidFill>
              </a:rPr>
              <a:t>映射机制对</a:t>
            </a:r>
            <a:r>
              <a:rPr lang="en-US" altLang="zh-CN" sz="2400" dirty="0">
                <a:solidFill>
                  <a:schemeClr val="bg1"/>
                </a:solidFill>
              </a:rPr>
              <a:t>rotor35-omp</a:t>
            </a:r>
            <a:r>
              <a:rPr lang="zh-CN" altLang="en-US" sz="2400" dirty="0">
                <a:solidFill>
                  <a:schemeClr val="bg1"/>
                </a:solidFill>
              </a:rPr>
              <a:t>性能优化测试</a:t>
            </a:r>
            <a:endParaRPr lang="en-US" altLang="zh-CN" sz="2400" dirty="0">
              <a:solidFill>
                <a:schemeClr val="bg1"/>
              </a:solidFill>
            </a:endParaRPr>
          </a:p>
          <a:p>
            <a:pPr>
              <a:lnSpc>
                <a:spcPct val="150000"/>
              </a:lnSpc>
            </a:pPr>
            <a:r>
              <a:rPr lang="en-US" altLang="zh-CN" sz="2400" dirty="0">
                <a:solidFill>
                  <a:schemeClr val="bg1"/>
                </a:solidFill>
              </a:rPr>
              <a:t>3.CMLB</a:t>
            </a:r>
            <a:r>
              <a:rPr lang="zh-CN" altLang="en-US" sz="2400" dirty="0">
                <a:solidFill>
                  <a:schemeClr val="bg1"/>
                </a:solidFill>
              </a:rPr>
              <a:t>算法应用于映射机制性能测试</a:t>
            </a:r>
            <a:endParaRPr lang="en-US" altLang="zh-CN" sz="2400" dirty="0">
              <a:solidFill>
                <a:schemeClr val="bg1"/>
              </a:solidFill>
            </a:endParaRPr>
          </a:p>
          <a:p>
            <a:pPr>
              <a:lnSpc>
                <a:spcPct val="150000"/>
              </a:lnSpc>
            </a:pPr>
            <a:r>
              <a:rPr lang="en-US" altLang="zh-CN" sz="2400" dirty="0">
                <a:solidFill>
                  <a:schemeClr val="bg1"/>
                </a:solidFill>
              </a:rPr>
              <a:t>4.</a:t>
            </a:r>
            <a:r>
              <a:rPr lang="zh-CN" altLang="en-US" sz="2400" dirty="0">
                <a:solidFill>
                  <a:schemeClr val="bg1"/>
                </a:solidFill>
              </a:rPr>
              <a:t>映射机制与</a:t>
            </a:r>
            <a:r>
              <a:rPr lang="en-US" altLang="zh-CN" sz="2400" dirty="0" err="1">
                <a:solidFill>
                  <a:schemeClr val="bg1"/>
                </a:solidFill>
              </a:rPr>
              <a:t>kMAF</a:t>
            </a:r>
            <a:r>
              <a:rPr lang="zh-CN" altLang="en-US" sz="2400" dirty="0">
                <a:solidFill>
                  <a:schemeClr val="bg1"/>
                </a:solidFill>
              </a:rPr>
              <a:t>的优化效果对比测试</a:t>
            </a:r>
            <a:endParaRPr lang="en-US" altLang="zh-CN"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1896">
        <p:fade/>
      </p:transition>
    </mc:Choice>
    <mc:Fallback xmlns="">
      <p:transition spd="med" advTm="189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369891"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620957" cy="664028"/>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实验环境</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1CA8A8C3-3512-4519-945E-CF501806F1C9}"/>
              </a:ext>
            </a:extLst>
          </p:cNvPr>
          <p:cNvSpPr txBox="1"/>
          <p:nvPr/>
        </p:nvSpPr>
        <p:spPr>
          <a:xfrm>
            <a:off x="478624" y="1125400"/>
            <a:ext cx="10975482" cy="120032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实验平台</a:t>
            </a:r>
            <a:endParaRPr lang="en-US" altLang="zh-CN" sz="2000" dirty="0">
              <a:solidFill>
                <a:srgbClr val="157E9F"/>
              </a:solidFill>
              <a:latin typeface="微软雅黑" panose="020B0503020204020204" pitchFamily="34" charset="-122"/>
              <a:ea typeface="微软雅黑" panose="020B0503020204020204" pitchFamily="34" charset="-122"/>
            </a:endParaRPr>
          </a:p>
          <a:p>
            <a:pPr algn="just">
              <a:spcBef>
                <a:spcPts val="1200"/>
              </a:spcBef>
            </a:pPr>
            <a:r>
              <a:rPr lang="en-US" altLang="zh-CN" sz="1600" dirty="0">
                <a:latin typeface="微软雅黑" panose="020B0503020204020204" pitchFamily="34" charset="-122"/>
                <a:ea typeface="微软雅黑" panose="020B0503020204020204" pitchFamily="34" charset="-122"/>
              </a:rPr>
              <a:t>Intel Xeon E7-4809</a:t>
            </a:r>
            <a:r>
              <a:rPr lang="zh-CN" altLang="en-US"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处理器构成的</a:t>
            </a:r>
            <a:r>
              <a:rPr lang="en-US" altLang="zh-CN" sz="1600" dirty="0">
                <a:latin typeface="微软雅黑" panose="020B0503020204020204" pitchFamily="34" charset="-122"/>
                <a:ea typeface="微软雅黑" panose="020B0503020204020204" pitchFamily="34" charset="-122"/>
              </a:rPr>
              <a:t>16</a:t>
            </a:r>
            <a:r>
              <a:rPr lang="zh-CN" altLang="zh-CN" sz="1600" dirty="0">
                <a:latin typeface="微软雅黑" panose="020B0503020204020204" pitchFamily="34" charset="-122"/>
                <a:ea typeface="微软雅黑" panose="020B0503020204020204" pitchFamily="34" charset="-122"/>
              </a:rPr>
              <a:t>核</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线程</a:t>
            </a:r>
            <a:r>
              <a:rPr lang="zh-CN" altLang="zh-CN" sz="1600" dirty="0">
                <a:latin typeface="微软雅黑" panose="020B0503020204020204" pitchFamily="34" charset="-122"/>
                <a:ea typeface="微软雅黑" panose="020B0503020204020204" pitchFamily="34" charset="-122"/>
              </a:rPr>
              <a:t>并行计算机</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just">
              <a:spcBef>
                <a:spcPts val="1200"/>
              </a:spcBef>
            </a:pPr>
            <a:r>
              <a:rPr lang="en-US" altLang="zh-CN" sz="1600" dirty="0">
                <a:latin typeface="微软雅黑" panose="020B0503020204020204" pitchFamily="34" charset="-122"/>
                <a:ea typeface="微软雅黑" panose="020B0503020204020204" pitchFamily="34" charset="-122"/>
              </a:rPr>
              <a:t>	</a:t>
            </a:r>
          </a:p>
        </p:txBody>
      </p:sp>
      <p:sp>
        <p:nvSpPr>
          <p:cNvPr id="2" name="文本框 1"/>
          <p:cNvSpPr txBox="1"/>
          <p:nvPr/>
        </p:nvSpPr>
        <p:spPr>
          <a:xfrm>
            <a:off x="3473651" y="5422072"/>
            <a:ext cx="4992624" cy="369332"/>
          </a:xfrm>
          <a:prstGeom prst="rect">
            <a:avLst/>
          </a:prstGeom>
          <a:noFill/>
        </p:spPr>
        <p:txBody>
          <a:bodyPr wrap="square" rtlCol="0">
            <a:spAutoFit/>
          </a:bodyPr>
          <a:lstStyle/>
          <a:p>
            <a:pPr algn="ctr"/>
            <a:r>
              <a:rPr lang="zh-CN" altLang="en-US" dirty="0"/>
              <a:t>内核版本：</a:t>
            </a:r>
            <a:r>
              <a:rPr lang="en-US" altLang="zh-CN" dirty="0"/>
              <a:t>5.7.2</a:t>
            </a:r>
            <a:endParaRPr lang="zh-CN" altLang="en-US" dirty="0"/>
          </a:p>
        </p:txBody>
      </p:sp>
      <p:graphicFrame>
        <p:nvGraphicFramePr>
          <p:cNvPr id="4" name="表格 3">
            <a:extLst>
              <a:ext uri="{FF2B5EF4-FFF2-40B4-BE49-F238E27FC236}">
                <a16:creationId xmlns:a16="http://schemas.microsoft.com/office/drawing/2014/main" id="{B310DBC0-83E0-E943-BDC8-795BBCC5C8DF}"/>
              </a:ext>
            </a:extLst>
          </p:cNvPr>
          <p:cNvGraphicFramePr>
            <a:graphicFrameLocks noGrp="1"/>
          </p:cNvGraphicFramePr>
          <p:nvPr>
            <p:extLst>
              <p:ext uri="{D42A27DB-BD31-4B8C-83A1-F6EECF244321}">
                <p14:modId xmlns:p14="http://schemas.microsoft.com/office/powerpoint/2010/main" val="1551103067"/>
              </p:ext>
            </p:extLst>
          </p:nvPr>
        </p:nvGraphicFramePr>
        <p:xfrm>
          <a:off x="1381661" y="2325729"/>
          <a:ext cx="9160942" cy="2727069"/>
        </p:xfrm>
        <a:graphic>
          <a:graphicData uri="http://schemas.openxmlformats.org/drawingml/2006/table">
            <a:tbl>
              <a:tblPr firstRow="1" bandRow="1">
                <a:tableStyleId>{5C22544A-7EE6-4342-B048-85BDC9FD1C3A}</a:tableStyleId>
              </a:tblPr>
              <a:tblGrid>
                <a:gridCol w="4580471">
                  <a:extLst>
                    <a:ext uri="{9D8B030D-6E8A-4147-A177-3AD203B41FA5}">
                      <a16:colId xmlns:a16="http://schemas.microsoft.com/office/drawing/2014/main" val="961957662"/>
                    </a:ext>
                  </a:extLst>
                </a:gridCol>
                <a:gridCol w="4580471">
                  <a:extLst>
                    <a:ext uri="{9D8B030D-6E8A-4147-A177-3AD203B41FA5}">
                      <a16:colId xmlns:a16="http://schemas.microsoft.com/office/drawing/2014/main" val="1410805600"/>
                    </a:ext>
                  </a:extLst>
                </a:gridCol>
              </a:tblGrid>
              <a:tr h="549144">
                <a:tc>
                  <a:txBody>
                    <a:bodyPr/>
                    <a:lstStyle/>
                    <a:p>
                      <a:pPr algn="ctr"/>
                      <a:r>
                        <a:rPr lang="zh-CN" altLang="en-US" dirty="0"/>
                        <a:t>属性</a:t>
                      </a:r>
                    </a:p>
                  </a:txBody>
                  <a:tcPr/>
                </a:tc>
                <a:tc>
                  <a:txBody>
                    <a:bodyPr/>
                    <a:lstStyle/>
                    <a:p>
                      <a:pPr algn="ctr"/>
                      <a:r>
                        <a:rPr lang="zh-CN" altLang="en-US" dirty="0"/>
                        <a:t>配置参数</a:t>
                      </a:r>
                    </a:p>
                  </a:txBody>
                  <a:tcPr/>
                </a:tc>
                <a:extLst>
                  <a:ext uri="{0D108BD9-81ED-4DB2-BD59-A6C34878D82A}">
                    <a16:rowId xmlns:a16="http://schemas.microsoft.com/office/drawing/2014/main" val="696700485"/>
                  </a:ext>
                </a:extLst>
              </a:tr>
              <a:tr h="530493">
                <a:tc>
                  <a:txBody>
                    <a:bodyPr/>
                    <a:lstStyle/>
                    <a:p>
                      <a:pPr algn="ctr"/>
                      <a:r>
                        <a:rPr lang="en-US" altLang="zh-CN" sz="1800" kern="100" dirty="0">
                          <a:effectLst/>
                        </a:rPr>
                        <a:t>Architecture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a:effectLst/>
                        </a:rPr>
                        <a:t>2 nodes, 1 socket/node, 8processors/socket</a:t>
                      </a:r>
                      <a:endParaRPr lang="zh-CN" altLang="zh-CN" sz="1800" kern="100" dirty="0">
                        <a:effectLst/>
                        <a:latin typeface="Times New Roman" panose="02020603050405020304" pitchFamily="18" charset="0"/>
                        <a:ea typeface="+mn-ea"/>
                      </a:endParaRPr>
                    </a:p>
                  </a:txBody>
                  <a:tcPr/>
                </a:tc>
                <a:extLst>
                  <a:ext uri="{0D108BD9-81ED-4DB2-BD59-A6C34878D82A}">
                    <a16:rowId xmlns:a16="http://schemas.microsoft.com/office/drawing/2014/main" val="779827911"/>
                  </a:ext>
                </a:extLst>
              </a:tr>
              <a:tr h="549144">
                <a:tc>
                  <a:txBody>
                    <a:bodyPr/>
                    <a:lstStyle/>
                    <a:p>
                      <a:pPr algn="ctr"/>
                      <a:r>
                        <a:rPr lang="en-US" altLang="zh-CN" sz="1800" kern="100" dirty="0">
                          <a:effectLst/>
                        </a:rPr>
                        <a:t>Processors</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a:effectLst/>
                        </a:rPr>
                        <a:t>Intel Xeon E7-4809</a:t>
                      </a:r>
                      <a:endParaRPr lang="zh-CN" altLang="zh-CN" sz="1800" kern="100" dirty="0">
                        <a:effectLst/>
                        <a:latin typeface="Times New Roman" panose="02020603050405020304" pitchFamily="18" charset="0"/>
                        <a:ea typeface="+mn-ea"/>
                      </a:endParaRPr>
                    </a:p>
                  </a:txBody>
                  <a:tcPr/>
                </a:tc>
                <a:extLst>
                  <a:ext uri="{0D108BD9-81ED-4DB2-BD59-A6C34878D82A}">
                    <a16:rowId xmlns:a16="http://schemas.microsoft.com/office/drawing/2014/main" val="3176823722"/>
                  </a:ext>
                </a:extLst>
              </a:tr>
              <a:tr h="549144">
                <a:tc>
                  <a:txBody>
                    <a:bodyPr/>
                    <a:lstStyle/>
                    <a:p>
                      <a:pPr algn="ctr"/>
                      <a:r>
                        <a:rPr lang="en-US" altLang="zh-CN" sz="1800" kern="100" dirty="0">
                          <a:effectLst/>
                        </a:rPr>
                        <a:t>Cache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a:effectLst/>
                        </a:rPr>
                        <a:t>8*(32KB+32KB)L1, 8*256KB L2, 20MB L3</a:t>
                      </a:r>
                      <a:endParaRPr lang="zh-CN" altLang="zh-CN" sz="1800" kern="100" dirty="0">
                        <a:effectLst/>
                        <a:latin typeface="Times New Roman" panose="02020603050405020304" pitchFamily="18" charset="0"/>
                        <a:ea typeface="+mn-ea"/>
                      </a:endParaRPr>
                    </a:p>
                  </a:txBody>
                  <a:tcPr/>
                </a:tc>
                <a:extLst>
                  <a:ext uri="{0D108BD9-81ED-4DB2-BD59-A6C34878D82A}">
                    <a16:rowId xmlns:a16="http://schemas.microsoft.com/office/drawing/2014/main" val="3916043401"/>
                  </a:ext>
                </a:extLst>
              </a:tr>
              <a:tr h="549144">
                <a:tc>
                  <a:txBody>
                    <a:bodyPr/>
                    <a:lstStyle/>
                    <a:p>
                      <a:pPr algn="ctr"/>
                      <a:r>
                        <a:rPr lang="en-US" altLang="zh-CN" sz="1800" kern="100" dirty="0">
                          <a:effectLst/>
                        </a:rPr>
                        <a:t>Memory</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a:effectLst/>
                        </a:rPr>
                        <a:t>32GB DDR3, </a:t>
                      </a:r>
                      <a:r>
                        <a:rPr lang="zh-CN" altLang="zh-CN" sz="1800" kern="100" dirty="0">
                          <a:effectLst/>
                        </a:rPr>
                        <a:t>页大小</a:t>
                      </a:r>
                      <a:r>
                        <a:rPr lang="en-US" altLang="zh-CN" sz="1800" kern="100" dirty="0">
                          <a:effectLst/>
                        </a:rPr>
                        <a:t>4KB</a:t>
                      </a:r>
                      <a:endParaRPr lang="zh-CN" altLang="zh-CN" sz="1800" kern="100" dirty="0">
                        <a:effectLst/>
                        <a:latin typeface="Times New Roman" panose="02020603050405020304" pitchFamily="18" charset="0"/>
                        <a:ea typeface="+mn-ea"/>
                      </a:endParaRPr>
                    </a:p>
                  </a:txBody>
                  <a:tcPr/>
                </a:tc>
                <a:extLst>
                  <a:ext uri="{0D108BD9-81ED-4DB2-BD59-A6C34878D82A}">
                    <a16:rowId xmlns:a16="http://schemas.microsoft.com/office/drawing/2014/main" val="276192898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advTm="18298">
        <p:fade/>
      </p:transition>
    </mc:Choice>
    <mc:Fallback xmlns="">
      <p:transition spd="med" advTm="1829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369891"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1620957" cy="664028"/>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实验环境</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CA8A8C3-3512-4519-945E-CF501806F1C9}"/>
                  </a:ext>
                </a:extLst>
              </p:cNvPr>
              <p:cNvSpPr txBox="1"/>
              <p:nvPr/>
            </p:nvSpPr>
            <p:spPr>
              <a:xfrm>
                <a:off x="478623" y="1125400"/>
                <a:ext cx="11466597" cy="5098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实验应用程序</a:t>
                </a:r>
                <a:endParaRPr lang="en-US" altLang="zh-CN" sz="2000" dirty="0">
                  <a:solidFill>
                    <a:srgbClr val="157E9F"/>
                  </a:solidFill>
                  <a:latin typeface="微软雅黑" panose="020B0503020204020204" pitchFamily="34" charset="-122"/>
                  <a:ea typeface="微软雅黑" panose="020B0503020204020204" pitchFamily="34" charset="-122"/>
                </a:endParaRPr>
              </a:p>
              <a:p>
                <a:pPr algn="just">
                  <a:spcBef>
                    <a:spcPts val="1200"/>
                  </a:spcBef>
                </a:pPr>
                <a:r>
                  <a:rPr lang="en-US" altLang="zh-CN" sz="1600" dirty="0">
                    <a:latin typeface="微软雅黑" panose="020B0503020204020204" pitchFamily="34" charset="-122"/>
                    <a:ea typeface="微软雅黑" panose="020B0503020204020204" pitchFamily="34" charset="-122"/>
                  </a:rPr>
                  <a:t>1) rotor35-omp</a:t>
                </a:r>
                <a:r>
                  <a:rPr lang="zh-CN" altLang="en-US" sz="1600" dirty="0">
                    <a:latin typeface="微软雅黑" panose="020B0503020204020204" pitchFamily="34" charset="-122"/>
                    <a:ea typeface="微软雅黑" panose="020B0503020204020204" pitchFamily="34" charset="-122"/>
                  </a:rPr>
                  <a:t>程序</a:t>
                </a:r>
                <a:endParaRPr lang="en-US" altLang="zh-CN" sz="1600" dirty="0">
                  <a:latin typeface="微软雅黑" panose="020B0503020204020204" pitchFamily="34" charset="-122"/>
                  <a:ea typeface="微软雅黑" panose="020B0503020204020204" pitchFamily="34" charset="-122"/>
                </a:endParaRPr>
              </a:p>
              <a:p>
                <a:pPr algn="just">
                  <a:spcBef>
                    <a:spcPts val="1200"/>
                  </a:spcBef>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b="1" i="1">
                              <a:latin typeface="Cambria Math" panose="02040503050406030204" pitchFamily="18" charset="0"/>
                            </a:rPr>
                            <m:t>𝑼</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b="1" i="1">
                              <a:latin typeface="Cambria Math" panose="02040503050406030204" pitchFamily="18" charset="0"/>
                            </a:rPr>
                            <m:t>𝑭</m:t>
                          </m:r>
                        </m:num>
                        <m:den>
                          <m:r>
                            <a:rPr lang="en-US" altLang="zh-CN" i="1">
                              <a:latin typeface="Cambria Math" panose="02040503050406030204" pitchFamily="18" charset="0"/>
                            </a:rPr>
                            <m:t>𝜕</m:t>
                          </m:r>
                          <m:r>
                            <a:rPr lang="en-US" altLang="zh-CN" i="1">
                              <a:latin typeface="Cambria Math" panose="02040503050406030204" pitchFamily="18" charset="0"/>
                            </a:rPr>
                            <m:t>𝑥</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b="1" i="1">
                              <a:latin typeface="Cambria Math" panose="02040503050406030204" pitchFamily="18" charset="0"/>
                            </a:rPr>
                            <m:t>𝑮</m:t>
                          </m:r>
                        </m:num>
                        <m:den>
                          <m:r>
                            <a:rPr lang="en-US" altLang="zh-CN"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b="1" i="1">
                              <a:latin typeface="Cambria Math" panose="02040503050406030204" pitchFamily="18" charset="0"/>
                            </a:rPr>
                            <m:t>𝑯</m:t>
                          </m:r>
                        </m:num>
                        <m:den>
                          <m:r>
                            <a:rPr lang="en-US" altLang="zh-CN" i="1">
                              <a:latin typeface="Cambria Math" panose="02040503050406030204" pitchFamily="18" charset="0"/>
                            </a:rPr>
                            <m:t>𝜕</m:t>
                          </m:r>
                          <m:r>
                            <a:rPr lang="en-US" altLang="zh-CN" i="1">
                              <a:latin typeface="Cambria Math" panose="02040503050406030204" pitchFamily="18" charset="0"/>
                            </a:rPr>
                            <m:t>𝑍</m:t>
                          </m:r>
                        </m:den>
                      </m:f>
                      <m:r>
                        <a:rPr lang="en-US" altLang="zh-CN">
                          <a:latin typeface="Cambria Math" panose="02040503050406030204" pitchFamily="18" charset="0"/>
                        </a:rPr>
                        <m:t>=</m:t>
                      </m:r>
                      <m:r>
                        <a:rPr lang="en-US" altLang="zh-CN" b="1" i="1">
                          <a:latin typeface="Cambria Math" panose="02040503050406030204" pitchFamily="18" charset="0"/>
                        </a:rPr>
                        <m:t>𝑰</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𝑭</m:t>
                              </m:r>
                            </m:e>
                            <m:sub>
                              <m:r>
                                <a:rPr lang="en-US" altLang="zh-CN" i="1">
                                  <a:latin typeface="Cambria Math" panose="02040503050406030204" pitchFamily="18" charset="0"/>
                                </a:rPr>
                                <m:t>𝑣</m:t>
                              </m:r>
                            </m:sub>
                          </m:sSub>
                        </m:num>
                        <m:den>
                          <m:r>
                            <a:rPr lang="en-US" altLang="zh-CN" i="1">
                              <a:latin typeface="Cambria Math" panose="02040503050406030204" pitchFamily="18" charset="0"/>
                            </a:rPr>
                            <m:t>𝜕</m:t>
                          </m:r>
                          <m:r>
                            <a:rPr lang="en-US" altLang="zh-CN" i="1">
                              <a:latin typeface="Cambria Math" panose="02040503050406030204" pitchFamily="18" charset="0"/>
                            </a:rPr>
                            <m:t>𝑥</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𝑮</m:t>
                              </m:r>
                            </m:e>
                            <m:sub>
                              <m:r>
                                <a:rPr lang="en-US" altLang="zh-CN" i="1">
                                  <a:latin typeface="Cambria Math" panose="02040503050406030204" pitchFamily="18" charset="0"/>
                                </a:rPr>
                                <m:t>𝑣</m:t>
                              </m:r>
                            </m:sub>
                          </m:sSub>
                        </m:num>
                        <m:den>
                          <m:r>
                            <a:rPr lang="en-US" altLang="zh-CN"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𝑯</m:t>
                              </m:r>
                            </m:e>
                            <m:sub>
                              <m:r>
                                <a:rPr lang="en-US" altLang="zh-CN" i="1">
                                  <a:latin typeface="Cambria Math" panose="02040503050406030204" pitchFamily="18" charset="0"/>
                                </a:rPr>
                                <m:t>𝑣</m:t>
                              </m:r>
                            </m:sub>
                          </m:sSub>
                        </m:num>
                        <m:den>
                          <m:r>
                            <a:rPr lang="en-US" altLang="zh-CN" i="1">
                              <a:latin typeface="Cambria Math" panose="02040503050406030204" pitchFamily="18" charset="0"/>
                            </a:rPr>
                            <m:t>𝜕</m:t>
                          </m:r>
                          <m:r>
                            <a:rPr lang="en-US" altLang="zh-CN" i="1">
                              <a:latin typeface="Cambria Math" panose="02040503050406030204" pitchFamily="18" charset="0"/>
                            </a:rPr>
                            <m:t>𝑧</m:t>
                          </m:r>
                        </m:den>
                      </m:f>
                    </m:oMath>
                  </m:oMathPara>
                </a14:m>
                <a:endParaRPr lang="en-US" altLang="zh-CN" sz="1600" dirty="0">
                  <a:latin typeface="微软雅黑" panose="020B0503020204020204" pitchFamily="34" charset="-122"/>
                  <a:ea typeface="微软雅黑" panose="020B0503020204020204" pitchFamily="34" charset="-122"/>
                </a:endParaRPr>
              </a:p>
              <a:p>
                <a:pPr algn="just">
                  <a:spcBef>
                    <a:spcPts val="1200"/>
                  </a:spcBef>
                </a:pPr>
                <a:r>
                  <a:rPr lang="zh-CN" altLang="en-US" sz="1600" dirty="0">
                    <a:latin typeface="微软雅黑" panose="020B0503020204020204" pitchFamily="34" charset="-122"/>
                    <a:ea typeface="微软雅黑" panose="020B0503020204020204" pitchFamily="34" charset="-122"/>
                  </a:rPr>
                  <a:t>本质是用多重网格法与</a:t>
                </a:r>
                <a:r>
                  <a:rPr lang="en-US" altLang="zh-CN" sz="1600" dirty="0">
                    <a:latin typeface="微软雅黑" panose="020B0503020204020204" pitchFamily="34" charset="-122"/>
                    <a:ea typeface="微软雅黑" panose="020B0503020204020204" pitchFamily="34" charset="-122"/>
                  </a:rPr>
                  <a:t>Runge-</a:t>
                </a:r>
                <a:r>
                  <a:rPr lang="en-US" altLang="zh-CN" sz="1600" dirty="0" err="1">
                    <a:latin typeface="微软雅黑" panose="020B0503020204020204" pitchFamily="34" charset="-122"/>
                    <a:ea typeface="微软雅黑" panose="020B0503020204020204" pitchFamily="34" charset="-122"/>
                  </a:rPr>
                  <a:t>Kutta</a:t>
                </a:r>
                <a:r>
                  <a:rPr lang="zh-CN" altLang="en-US" sz="1600" dirty="0">
                    <a:latin typeface="微软雅黑" panose="020B0503020204020204" pitchFamily="34" charset="-122"/>
                    <a:ea typeface="微软雅黑" panose="020B0503020204020204" pitchFamily="34" charset="-122"/>
                  </a:rPr>
                  <a:t>法求解上述方程组。</a:t>
                </a:r>
                <a:endParaRPr lang="en-US" altLang="zh-CN" sz="1600" dirty="0">
                  <a:latin typeface="微软雅黑" panose="020B0503020204020204" pitchFamily="34" charset="-122"/>
                  <a:ea typeface="微软雅黑" panose="020B0503020204020204" pitchFamily="34" charset="-122"/>
                </a:endParaRPr>
              </a:p>
              <a:p>
                <a:pPr algn="just">
                  <a:spcBef>
                    <a:spcPts val="1200"/>
                  </a:spcBef>
                </a:pPr>
                <a:endParaRPr lang="en-US" altLang="zh-CN" sz="1600" dirty="0">
                  <a:latin typeface="微软雅黑" panose="020B0503020204020204" pitchFamily="34" charset="-122"/>
                  <a:ea typeface="微软雅黑" panose="020B0503020204020204" pitchFamily="34" charset="-122"/>
                </a:endParaRPr>
              </a:p>
              <a:p>
                <a:pPr algn="just">
                  <a:spcBef>
                    <a:spcPts val="1200"/>
                  </a:spcBef>
                </a:pPr>
                <a:r>
                  <a:rPr lang="en-US" altLang="zh-CN" sz="1600" dirty="0">
                    <a:latin typeface="微软雅黑" panose="020B0503020204020204" pitchFamily="34" charset="-122"/>
                    <a:ea typeface="微软雅黑" panose="020B0503020204020204" pitchFamily="34" charset="-122"/>
                  </a:rPr>
                  <a:t>2) NASA Parallel Benchmark</a:t>
                </a:r>
                <a:r>
                  <a:rPr lang="zh-CN" altLang="en-US" sz="1600" dirty="0">
                    <a:latin typeface="微软雅黑" panose="020B0503020204020204" pitchFamily="34" charset="-122"/>
                    <a:ea typeface="微软雅黑" panose="020B0503020204020204" pitchFamily="34" charset="-122"/>
                  </a:rPr>
                  <a:t>程序集</a:t>
                </a:r>
                <a:r>
                  <a:rPr lang="en-US" altLang="zh-CN" sz="1600" dirty="0">
                    <a:latin typeface="微软雅黑" panose="020B0503020204020204" pitchFamily="34" charset="-122"/>
                    <a:ea typeface="微软雅黑" panose="020B0503020204020204" pitchFamily="34" charset="-122"/>
                  </a:rPr>
                  <a:t>OMP</a:t>
                </a:r>
                <a:r>
                  <a:rPr lang="zh-CN" altLang="en-US" sz="1600" dirty="0">
                    <a:latin typeface="微软雅黑" panose="020B0503020204020204" pitchFamily="34" charset="-122"/>
                    <a:ea typeface="微软雅黑" panose="020B0503020204020204" pitchFamily="34" charset="-122"/>
                  </a:rPr>
                  <a:t>版本</a:t>
                </a:r>
                <a:endParaRPr lang="en-US" altLang="zh-CN" sz="1600" dirty="0">
                  <a:latin typeface="微软雅黑" panose="020B0503020204020204" pitchFamily="34" charset="-122"/>
                  <a:ea typeface="微软雅黑" panose="020B0503020204020204" pitchFamily="34" charset="-122"/>
                </a:endParaRPr>
              </a:p>
              <a:p>
                <a:pPr algn="just">
                  <a:spcBef>
                    <a:spcPts val="1200"/>
                  </a:spcBef>
                  <a:tabLst>
                    <a:tab pos="5386388" algn="l"/>
                  </a:tabLst>
                </a:pPr>
                <a:r>
                  <a:rPr lang="en-US" altLang="zh-CN" dirty="0"/>
                  <a:t>SP——5</a:t>
                </a:r>
                <a:r>
                  <a:rPr lang="zh-CN" altLang="zh-CN" dirty="0"/>
                  <a:t>对角线方程组</a:t>
                </a:r>
                <a:r>
                  <a:rPr lang="zh-CN" altLang="en-US" dirty="0"/>
                  <a:t>；</a:t>
                </a:r>
                <a:r>
                  <a:rPr lang="en-US" altLang="zh-CN" dirty="0"/>
                  <a:t>	BT——3</a:t>
                </a:r>
                <a:r>
                  <a:rPr lang="zh-CN" altLang="zh-CN" dirty="0"/>
                  <a:t>对角线方程组</a:t>
                </a:r>
                <a:r>
                  <a:rPr lang="zh-CN" altLang="en-US" dirty="0"/>
                  <a:t>，与</a:t>
                </a:r>
                <a:r>
                  <a:rPr lang="en-US" altLang="zh-CN" dirty="0"/>
                  <a:t>SP</a:t>
                </a:r>
                <a:r>
                  <a:rPr lang="zh-CN" altLang="en-US" dirty="0"/>
                  <a:t>类似，计算与通信比较平衡</a:t>
                </a:r>
                <a:endParaRPr lang="en-US" altLang="zh-CN" dirty="0"/>
              </a:p>
              <a:p>
                <a:pPr algn="just">
                  <a:spcBef>
                    <a:spcPts val="1200"/>
                  </a:spcBef>
                  <a:tabLst>
                    <a:tab pos="5386388" algn="l"/>
                  </a:tabLst>
                </a:pPr>
                <a:r>
                  <a:rPr lang="en-US" altLang="zh-CN" dirty="0"/>
                  <a:t>CG——</a:t>
                </a:r>
                <a:r>
                  <a:rPr lang="zh-CN" altLang="en-US" dirty="0"/>
                  <a:t>含有</a:t>
                </a:r>
                <a:r>
                  <a:rPr lang="zh-CN" altLang="zh-CN" dirty="0"/>
                  <a:t>不规则的长距离通信</a:t>
                </a:r>
                <a:r>
                  <a:rPr lang="zh-CN" altLang="en-US" dirty="0"/>
                  <a:t>；</a:t>
                </a:r>
                <a:r>
                  <a:rPr lang="en-US" altLang="zh-CN" dirty="0"/>
                  <a:t>	LU——</a:t>
                </a:r>
                <a:r>
                  <a:rPr lang="zh-CN" altLang="zh-CN" dirty="0"/>
                  <a:t>程序并行度不高，仍然待优化</a:t>
                </a:r>
                <a:r>
                  <a:rPr lang="zh-CN" altLang="en-US" dirty="0"/>
                  <a:t>。</a:t>
                </a:r>
                <a:endParaRPr lang="en-US" altLang="zh-CN" dirty="0"/>
              </a:p>
              <a:p>
                <a:pPr>
                  <a:spcBef>
                    <a:spcPts val="1200"/>
                  </a:spcBef>
                  <a:tabLst>
                    <a:tab pos="5386388" algn="l"/>
                  </a:tabLst>
                </a:pPr>
                <a:endParaRPr lang="en-US" altLang="zh-CN" sz="1600" dirty="0">
                  <a:latin typeface="微软雅黑" panose="020B0503020204020204" pitchFamily="34" charset="-122"/>
                  <a:ea typeface="微软雅黑" panose="020B0503020204020204" pitchFamily="34" charset="-122"/>
                </a:endParaRPr>
              </a:p>
              <a:p>
                <a:pPr>
                  <a:spcBef>
                    <a:spcPts val="1200"/>
                  </a:spcBef>
                  <a:tabLst>
                    <a:tab pos="5386388" algn="l"/>
                  </a:tabLst>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Parsec </a:t>
                </a:r>
                <a:r>
                  <a:rPr lang="zh-CN" altLang="en-US" sz="1600" dirty="0">
                    <a:latin typeface="微软雅黑" panose="020B0503020204020204" pitchFamily="34" charset="-122"/>
                    <a:ea typeface="微软雅黑" panose="020B0503020204020204" pitchFamily="34" charset="-122"/>
                  </a:rPr>
                  <a:t>程序集</a:t>
                </a:r>
                <a:endParaRPr lang="en-US" altLang="zh-CN" sz="1600" dirty="0">
                  <a:latin typeface="微软雅黑" panose="020B0503020204020204" pitchFamily="34" charset="-122"/>
                  <a:ea typeface="微软雅黑" panose="020B0503020204020204" pitchFamily="34" charset="-122"/>
                </a:endParaRPr>
              </a:p>
              <a:p>
                <a:pPr>
                  <a:spcBef>
                    <a:spcPts val="1200"/>
                  </a:spcBef>
                  <a:tabLst>
                    <a:tab pos="5386388" algn="l"/>
                  </a:tabLst>
                </a:pPr>
                <a:r>
                  <a:rPr lang="en-US" altLang="zh-CN" dirty="0" err="1"/>
                  <a:t>Facesim</a:t>
                </a:r>
                <a:r>
                  <a:rPr lang="zh-CN" altLang="zh-CN" sz="1600" dirty="0"/>
                  <a:t> </a:t>
                </a:r>
                <a:r>
                  <a:rPr lang="en-US" altLang="zh-CN" sz="1600" dirty="0"/>
                  <a:t>——</a:t>
                </a:r>
                <a:r>
                  <a:rPr lang="zh-CN" altLang="en-US" dirty="0">
                    <a:latin typeface="+mj-ea"/>
                    <a:ea typeface="+mj-ea"/>
                  </a:rPr>
                  <a:t>处理面部模拟问题，计算机视觉领域；</a:t>
                </a:r>
                <a:r>
                  <a:rPr lang="en-US" altLang="zh-CN" dirty="0">
                    <a:latin typeface="+mj-ea"/>
                    <a:ea typeface="+mj-ea"/>
                  </a:rPr>
                  <a:t>	</a:t>
                </a:r>
                <a:r>
                  <a:rPr lang="en-US" altLang="zh-CN" dirty="0" err="1"/>
                  <a:t>Streamcluster</a:t>
                </a:r>
                <a:r>
                  <a:rPr lang="zh-CN" altLang="zh-CN" dirty="0"/>
                  <a:t> </a:t>
                </a:r>
                <a:r>
                  <a:rPr lang="en-US" altLang="zh-CN" dirty="0"/>
                  <a:t>——</a:t>
                </a:r>
                <a:r>
                  <a:rPr lang="zh-CN" altLang="en-US" dirty="0"/>
                  <a:t>用于流数据聚类，属于数据挖掘领域；</a:t>
                </a:r>
                <a:endParaRPr lang="en-US" altLang="zh-CN" dirty="0">
                  <a:latin typeface="+mj-ea"/>
                  <a:ea typeface="+mj-ea"/>
                </a:endParaRPr>
              </a:p>
              <a:p>
                <a:pPr>
                  <a:spcBef>
                    <a:spcPts val="1200"/>
                  </a:spcBef>
                  <a:tabLst>
                    <a:tab pos="5386388" algn="l"/>
                  </a:tabLst>
                </a:pPr>
                <a:r>
                  <a:rPr lang="en-US" altLang="zh-CN" dirty="0" err="1"/>
                  <a:t>Fluidanimate</a:t>
                </a:r>
                <a:r>
                  <a:rPr lang="zh-CN" altLang="zh-CN" sz="1600" dirty="0"/>
                  <a:t> </a:t>
                </a:r>
                <a:r>
                  <a:rPr lang="en-US" altLang="zh-CN" sz="1600" dirty="0"/>
                  <a:t>——</a:t>
                </a:r>
                <a:r>
                  <a:rPr lang="zh-CN" altLang="en-US" dirty="0"/>
                  <a:t>用于模拟计算流体流动，流体力学领域。</a:t>
                </a:r>
                <a:endParaRPr lang="en-US" altLang="zh-CN" dirty="0">
                  <a:latin typeface="微软雅黑" panose="020B0503020204020204" pitchFamily="34" charset="-122"/>
                  <a:ea typeface="微软雅黑" panose="020B0503020204020204" pitchFamily="34" charset="-122"/>
                </a:endParaRPr>
              </a:p>
            </p:txBody>
          </p:sp>
        </mc:Choice>
        <mc:Fallback xmlns="">
          <p:sp>
            <p:nvSpPr>
              <p:cNvPr id="26" name="文本框 25">
                <a:extLst>
                  <a:ext uri="{FF2B5EF4-FFF2-40B4-BE49-F238E27FC236}">
                    <a16:creationId xmlns:a16="http://schemas.microsoft.com/office/drawing/2014/main" id="{1CA8A8C3-3512-4519-945E-CF501806F1C9}"/>
                  </a:ext>
                </a:extLst>
              </p:cNvPr>
              <p:cNvSpPr txBox="1">
                <a:spLocks noRot="1" noChangeAspect="1" noMove="1" noResize="1" noEditPoints="1" noAdjustHandles="1" noChangeArrowheads="1" noChangeShapeType="1" noTextEdit="1"/>
              </p:cNvSpPr>
              <p:nvPr/>
            </p:nvSpPr>
            <p:spPr>
              <a:xfrm>
                <a:off x="478623" y="1125400"/>
                <a:ext cx="11466597" cy="5098319"/>
              </a:xfrm>
              <a:prstGeom prst="rect">
                <a:avLst/>
              </a:prstGeom>
              <a:blipFill>
                <a:blip r:embed="rId2"/>
                <a:stretch>
                  <a:fillRect l="-442" t="-746" b="-9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6264154"/>
      </p:ext>
    </p:extLst>
  </p:cSld>
  <p:clrMapOvr>
    <a:masterClrMapping/>
  </p:clrMapOvr>
  <mc:AlternateContent xmlns:mc="http://schemas.openxmlformats.org/markup-compatibility/2006" xmlns:p14="http://schemas.microsoft.com/office/powerpoint/2010/main">
    <mc:Choice Requires="p14">
      <p:transition spd="med" p14:dur="700" advTm="16393">
        <p:fade/>
      </p:transition>
    </mc:Choice>
    <mc:Fallback xmlns="">
      <p:transition spd="med" advTm="16393">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041648" y="252859"/>
            <a:ext cx="81503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937887"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057247"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映射机制性能测试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1CA8A8C3-3512-4519-945E-CF501806F1C9}"/>
              </a:ext>
            </a:extLst>
          </p:cNvPr>
          <p:cNvSpPr txBox="1"/>
          <p:nvPr/>
        </p:nvSpPr>
        <p:spPr>
          <a:xfrm>
            <a:off x="478624" y="1125400"/>
            <a:ext cx="10975482" cy="8336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dirty="0">
                <a:solidFill>
                  <a:srgbClr val="157E9F"/>
                </a:solidFill>
                <a:latin typeface="微软雅黑" panose="020B0503020204020204" pitchFamily="34" charset="-122"/>
                <a:ea typeface="微软雅黑" panose="020B0503020204020204" pitchFamily="34" charset="-122"/>
              </a:rPr>
              <a:t>映射机制对</a:t>
            </a:r>
            <a:r>
              <a:rPr lang="en-US" altLang="zh-CN" dirty="0">
                <a:solidFill>
                  <a:srgbClr val="157E9F"/>
                </a:solidFill>
                <a:latin typeface="微软雅黑" panose="020B0503020204020204" pitchFamily="34" charset="-122"/>
                <a:ea typeface="微软雅黑" panose="020B0503020204020204" pitchFamily="34" charset="-122"/>
              </a:rPr>
              <a:t>rotor35-omp</a:t>
            </a:r>
            <a:r>
              <a:rPr lang="zh-CN" altLang="en-US" dirty="0">
                <a:solidFill>
                  <a:srgbClr val="157E9F"/>
                </a:solidFill>
                <a:latin typeface="微软雅黑" panose="020B0503020204020204" pitchFamily="34" charset="-122"/>
                <a:ea typeface="微软雅黑" panose="020B0503020204020204" pitchFamily="34" charset="-122"/>
              </a:rPr>
              <a:t>程序的性能优化测试</a:t>
            </a:r>
            <a:endParaRPr lang="en-US" altLang="zh-CN" dirty="0">
              <a:solidFill>
                <a:srgbClr val="157E9F"/>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rotor35-omp</a:t>
            </a:r>
            <a:r>
              <a:rPr lang="zh-CN" altLang="en-US" sz="1600" dirty="0">
                <a:latin typeface="微软雅黑" panose="020B0503020204020204" pitchFamily="34" charset="-122"/>
                <a:ea typeface="微软雅黑" panose="020B0503020204020204" pitchFamily="34" charset="-122"/>
              </a:rPr>
              <a:t>程序</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16</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线程。</a:t>
            </a:r>
            <a:endParaRPr lang="en-US" altLang="zh-CN" sz="1600" dirty="0">
              <a:latin typeface="微软雅黑" panose="020B0503020204020204" pitchFamily="34" charset="-122"/>
              <a:ea typeface="微软雅黑" panose="020B0503020204020204" pitchFamily="34" charset="-122"/>
            </a:endParaRPr>
          </a:p>
        </p:txBody>
      </p:sp>
      <p:pic>
        <p:nvPicPr>
          <p:cNvPr id="12" name="图片 11"/>
          <p:cNvPicPr/>
          <p:nvPr/>
        </p:nvPicPr>
        <p:blipFill>
          <a:blip r:embed="rId2">
            <a:extLst>
              <a:ext uri="{28A0092B-C50C-407E-A947-70E740481C1C}">
                <a14:useLocalDpi xmlns:a14="http://schemas.microsoft.com/office/drawing/2010/main" val="0"/>
              </a:ext>
            </a:extLst>
          </a:blip>
          <a:srcRect/>
          <a:stretch/>
        </p:blipFill>
        <p:spPr bwMode="auto">
          <a:xfrm>
            <a:off x="1049221" y="2603216"/>
            <a:ext cx="4126515" cy="2751010"/>
          </a:xfrm>
          <a:prstGeom prst="rect">
            <a:avLst/>
          </a:prstGeom>
          <a:noFill/>
          <a:ln>
            <a:noFill/>
          </a:ln>
        </p:spPr>
      </p:pic>
      <p:pic>
        <p:nvPicPr>
          <p:cNvPr id="13" name="图片 12"/>
          <p:cNvPicPr/>
          <p:nvPr/>
        </p:nvPicPr>
        <p:blipFill>
          <a:blip r:embed="rId3">
            <a:extLst>
              <a:ext uri="{28A0092B-C50C-407E-A947-70E740481C1C}">
                <a14:useLocalDpi xmlns:a14="http://schemas.microsoft.com/office/drawing/2010/main" val="0"/>
              </a:ext>
            </a:extLst>
          </a:blip>
          <a:srcRect/>
          <a:stretch/>
        </p:blipFill>
        <p:spPr bwMode="auto">
          <a:xfrm>
            <a:off x="6713798" y="2658017"/>
            <a:ext cx="4044314" cy="2696209"/>
          </a:xfrm>
          <a:prstGeom prst="rect">
            <a:avLst/>
          </a:prstGeom>
          <a:noFill/>
          <a:ln>
            <a:noFill/>
          </a:ln>
        </p:spPr>
      </p:pic>
      <p:sp>
        <p:nvSpPr>
          <p:cNvPr id="5" name="文本框 4"/>
          <p:cNvSpPr txBox="1"/>
          <p:nvPr/>
        </p:nvSpPr>
        <p:spPr>
          <a:xfrm>
            <a:off x="1777454" y="5429283"/>
            <a:ext cx="2670048" cy="30777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映射前后</a:t>
            </a:r>
            <a:r>
              <a:rPr lang="en-US" altLang="zh-CN" sz="1400" dirty="0">
                <a:latin typeface="微软雅黑" panose="020B0503020204020204" pitchFamily="34" charset="-122"/>
                <a:ea typeface="微软雅黑" panose="020B0503020204020204" pitchFamily="34" charset="-122"/>
              </a:rPr>
              <a:t>QPI</a:t>
            </a:r>
            <a:r>
              <a:rPr lang="zh-CN" altLang="en-US" sz="1400" dirty="0">
                <a:latin typeface="微软雅黑" panose="020B0503020204020204" pitchFamily="34" charset="-122"/>
                <a:ea typeface="微软雅黑" panose="020B0503020204020204" pitchFamily="34" charset="-122"/>
              </a:rPr>
              <a:t>流量对比</a:t>
            </a:r>
          </a:p>
        </p:txBody>
      </p:sp>
      <p:sp>
        <p:nvSpPr>
          <p:cNvPr id="15" name="文本框 14"/>
          <p:cNvSpPr txBox="1"/>
          <p:nvPr/>
        </p:nvSpPr>
        <p:spPr>
          <a:xfrm>
            <a:off x="7057365" y="5429283"/>
            <a:ext cx="3357181" cy="30777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rPr>
              <a:t>b.</a:t>
            </a:r>
            <a:r>
              <a:rPr lang="zh-CN" altLang="en-US" sz="1400" dirty="0">
                <a:latin typeface="微软雅黑" panose="020B0503020204020204" pitchFamily="34" charset="-122"/>
                <a:ea typeface="微软雅黑" panose="020B0503020204020204" pitchFamily="34" charset="-122"/>
              </a:rPr>
              <a:t>映射前后内存延迟</a:t>
            </a:r>
          </a:p>
        </p:txBody>
      </p:sp>
    </p:spTree>
    <p:extLst>
      <p:ext uri="{BB962C8B-B14F-4D97-AF65-F5344CB8AC3E}">
        <p14:creationId xmlns:p14="http://schemas.microsoft.com/office/powerpoint/2010/main" val="2186826484"/>
      </p:ext>
    </p:extLst>
  </p:cSld>
  <p:clrMapOvr>
    <a:masterClrMapping/>
  </p:clrMapOvr>
  <mc:AlternateContent xmlns:mc="http://schemas.openxmlformats.org/markup-compatibility/2006" xmlns:p14="http://schemas.microsoft.com/office/powerpoint/2010/main">
    <mc:Choice Requires="p14">
      <p:transition spd="med" p14:dur="700" advTm="37300">
        <p:fade/>
      </p:transition>
    </mc:Choice>
    <mc:Fallback xmlns="">
      <p:transition spd="med" advTm="373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041648" y="252859"/>
            <a:ext cx="81503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937887"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057247"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映射机制性能测试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1CA8A8C3-3512-4519-945E-CF501806F1C9}"/>
              </a:ext>
            </a:extLst>
          </p:cNvPr>
          <p:cNvSpPr txBox="1"/>
          <p:nvPr/>
        </p:nvSpPr>
        <p:spPr>
          <a:xfrm>
            <a:off x="478624" y="1125400"/>
            <a:ext cx="10975482" cy="23109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dirty="0">
                <a:solidFill>
                  <a:srgbClr val="157E9F"/>
                </a:solidFill>
                <a:latin typeface="微软雅黑" panose="020B0503020204020204" pitchFamily="34" charset="-122"/>
                <a:ea typeface="微软雅黑" panose="020B0503020204020204" pitchFamily="34" charset="-122"/>
              </a:rPr>
              <a:t>映射机制对</a:t>
            </a:r>
            <a:r>
              <a:rPr lang="en-US" altLang="zh-CN" dirty="0">
                <a:solidFill>
                  <a:srgbClr val="157E9F"/>
                </a:solidFill>
                <a:latin typeface="微软雅黑" panose="020B0503020204020204" pitchFamily="34" charset="-122"/>
                <a:ea typeface="微软雅黑" panose="020B0503020204020204" pitchFamily="34" charset="-122"/>
              </a:rPr>
              <a:t>rotor35-omp</a:t>
            </a:r>
            <a:r>
              <a:rPr lang="zh-CN" altLang="en-US" dirty="0">
                <a:solidFill>
                  <a:srgbClr val="157E9F"/>
                </a:solidFill>
                <a:latin typeface="微软雅黑" panose="020B0503020204020204" pitchFamily="34" charset="-122"/>
                <a:ea typeface="微软雅黑" panose="020B0503020204020204" pitchFamily="34" charset="-122"/>
              </a:rPr>
              <a:t>程序的性能优化测试</a:t>
            </a:r>
            <a:endParaRPr lang="en-US" altLang="zh-CN" dirty="0">
              <a:solidFill>
                <a:srgbClr val="157E9F"/>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rotor35-omp</a:t>
            </a:r>
            <a:r>
              <a:rPr lang="zh-CN" altLang="en-US" sz="1600" dirty="0">
                <a:latin typeface="微软雅黑" panose="020B0503020204020204" pitchFamily="34" charset="-122"/>
                <a:ea typeface="微软雅黑" panose="020B0503020204020204" pitchFamily="34" charset="-122"/>
              </a:rPr>
              <a:t>程序</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16</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线程。</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结论：</a:t>
            </a:r>
            <a:r>
              <a:rPr lang="zh-CN" altLang="zh-CN" sz="1600" dirty="0">
                <a:solidFill>
                  <a:srgbClr val="FF0000"/>
                </a:solidFill>
                <a:latin typeface="微软雅黑" panose="020B0503020204020204" pitchFamily="34" charset="-122"/>
                <a:ea typeface="微软雅黑" panose="020B0503020204020204" pitchFamily="34" charset="-122"/>
              </a:rPr>
              <a:t>映射机制为</a:t>
            </a:r>
            <a:r>
              <a:rPr lang="en-US" altLang="zh-CN" sz="1600" dirty="0">
                <a:solidFill>
                  <a:srgbClr val="FF0000"/>
                </a:solidFill>
                <a:latin typeface="微软雅黑" panose="020B0503020204020204" pitchFamily="34" charset="-122"/>
                <a:ea typeface="微软雅黑" panose="020B0503020204020204" pitchFamily="34" charset="-122"/>
              </a:rPr>
              <a:t>16</a:t>
            </a:r>
            <a:r>
              <a:rPr lang="zh-CN" altLang="zh-CN" sz="1600" dirty="0">
                <a:solidFill>
                  <a:srgbClr val="FF0000"/>
                </a:solidFill>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32</a:t>
            </a:r>
            <a:r>
              <a:rPr lang="zh-CN" altLang="zh-CN" sz="1600" dirty="0">
                <a:solidFill>
                  <a:srgbClr val="FF0000"/>
                </a:solidFill>
                <a:latin typeface="微软雅黑" panose="020B0503020204020204" pitchFamily="34" charset="-122"/>
                <a:ea typeface="微软雅黑" panose="020B0503020204020204" pitchFamily="34" charset="-122"/>
              </a:rPr>
              <a:t>线程的程序均带来运行时间</a:t>
            </a:r>
            <a:r>
              <a:rPr lang="zh-CN" altLang="en-US" sz="1600" dirty="0">
                <a:solidFill>
                  <a:srgbClr val="FF0000"/>
                </a:solidFill>
                <a:latin typeface="微软雅黑" panose="020B0503020204020204" pitchFamily="34" charset="-122"/>
                <a:ea typeface="微软雅黑" panose="020B0503020204020204" pitchFamily="34" charset="-122"/>
              </a:rPr>
              <a:t>及</a:t>
            </a:r>
            <a:r>
              <a:rPr lang="en-US" altLang="zh-CN" sz="1600" dirty="0">
                <a:solidFill>
                  <a:srgbClr val="FF0000"/>
                </a:solidFill>
                <a:latin typeface="微软雅黑" panose="020B0503020204020204" pitchFamily="34" charset="-122"/>
                <a:ea typeface="微软雅黑" panose="020B0503020204020204" pitchFamily="34" charset="-122"/>
              </a:rPr>
              <a:t>QPI</a:t>
            </a:r>
            <a:r>
              <a:rPr lang="zh-CN" altLang="en-US" sz="1600" dirty="0">
                <a:solidFill>
                  <a:srgbClr val="FF0000"/>
                </a:solidFill>
                <a:latin typeface="微软雅黑" panose="020B0503020204020204" pitchFamily="34" charset="-122"/>
                <a:ea typeface="微软雅黑" panose="020B0503020204020204" pitchFamily="34" charset="-122"/>
              </a:rPr>
              <a:t>（跨节点数据流量）</a:t>
            </a:r>
            <a:r>
              <a:rPr lang="zh-CN" altLang="zh-CN" sz="1600" dirty="0">
                <a:solidFill>
                  <a:srgbClr val="FF0000"/>
                </a:solidFill>
                <a:latin typeface="微软雅黑" panose="020B0503020204020204" pitchFamily="34" charset="-122"/>
                <a:ea typeface="微软雅黑" panose="020B0503020204020204" pitchFamily="34" charset="-122"/>
              </a:rPr>
              <a:t>的明显减少，</a:t>
            </a:r>
            <a:r>
              <a:rPr lang="zh-CN" altLang="en-US" sz="1600" dirty="0">
                <a:solidFill>
                  <a:srgbClr val="FF0000"/>
                </a:solidFill>
                <a:latin typeface="微软雅黑" panose="020B0503020204020204" pitchFamily="34" charset="-122"/>
                <a:ea typeface="微软雅黑" panose="020B0503020204020204" pitchFamily="34" charset="-122"/>
              </a:rPr>
              <a:t>内存延迟明显降低，</a:t>
            </a:r>
            <a:r>
              <a:rPr lang="zh-CN" altLang="zh-CN" sz="1600" dirty="0">
                <a:solidFill>
                  <a:srgbClr val="FF0000"/>
                </a:solidFill>
                <a:latin typeface="微软雅黑" panose="020B0503020204020204" pitchFamily="34" charset="-122"/>
                <a:ea typeface="微软雅黑" panose="020B0503020204020204" pitchFamily="34" charset="-122"/>
              </a:rPr>
              <a:t>具有一定优化效果</a:t>
            </a:r>
            <a:r>
              <a:rPr lang="zh-CN" altLang="en-US" sz="1600" dirty="0">
                <a:solidFill>
                  <a:srgbClr val="FF0000"/>
                </a:solidFill>
                <a:latin typeface="微软雅黑" panose="020B0503020204020204" pitchFamily="34" charset="-122"/>
                <a:ea typeface="微软雅黑" panose="020B0503020204020204" pitchFamily="34" charset="-122"/>
              </a:rPr>
              <a:t>；</a:t>
            </a:r>
            <a:r>
              <a:rPr lang="zh-CN" altLang="zh-CN" sz="1600" dirty="0">
                <a:solidFill>
                  <a:srgbClr val="FF0000"/>
                </a:solidFill>
                <a:latin typeface="微软雅黑" panose="020B0503020204020204" pitchFamily="34" charset="-122"/>
                <a:ea typeface="微软雅黑" panose="020B0503020204020204" pitchFamily="34" charset="-122"/>
              </a:rPr>
              <a:t>对</a:t>
            </a:r>
            <a:r>
              <a:rPr lang="en-US" altLang="zh-CN" sz="1600" dirty="0">
                <a:solidFill>
                  <a:srgbClr val="FF0000"/>
                </a:solidFill>
                <a:latin typeface="微软雅黑" panose="020B0503020204020204" pitchFamily="34" charset="-122"/>
                <a:ea typeface="微软雅黑" panose="020B0503020204020204" pitchFamily="34" charset="-122"/>
              </a:rPr>
              <a:t>8</a:t>
            </a:r>
            <a:r>
              <a:rPr lang="zh-CN" altLang="zh-CN" sz="1600" dirty="0">
                <a:solidFill>
                  <a:srgbClr val="FF0000"/>
                </a:solidFill>
                <a:latin typeface="微软雅黑" panose="020B0503020204020204" pitchFamily="34" charset="-122"/>
                <a:ea typeface="微软雅黑" panose="020B0503020204020204" pitchFamily="34" charset="-122"/>
              </a:rPr>
              <a:t>线程</a:t>
            </a:r>
            <a:r>
              <a:rPr lang="en-US" altLang="zh-CN" sz="1600" dirty="0">
                <a:solidFill>
                  <a:srgbClr val="FF0000"/>
                </a:solidFill>
                <a:latin typeface="微软雅黑" panose="020B0503020204020204" pitchFamily="34" charset="-122"/>
                <a:ea typeface="微软雅黑" panose="020B0503020204020204" pitchFamily="34" charset="-122"/>
              </a:rPr>
              <a:t>rotor</a:t>
            </a:r>
            <a:r>
              <a:rPr lang="zh-CN" altLang="zh-CN" sz="1600" dirty="0">
                <a:solidFill>
                  <a:srgbClr val="FF0000"/>
                </a:solidFill>
                <a:latin typeface="微软雅黑" panose="020B0503020204020204" pitchFamily="34" charset="-122"/>
                <a:ea typeface="微软雅黑" panose="020B0503020204020204" pitchFamily="34" charset="-122"/>
              </a:rPr>
              <a:t>程序</a:t>
            </a:r>
            <a:r>
              <a:rPr lang="zh-CN" altLang="en-US" sz="1600" dirty="0">
                <a:solidFill>
                  <a:srgbClr val="FF0000"/>
                </a:solidFill>
                <a:latin typeface="微软雅黑" panose="020B0503020204020204" pitchFamily="34" charset="-122"/>
                <a:ea typeface="微软雅黑" panose="020B0503020204020204" pitchFamily="34" charset="-122"/>
              </a:rPr>
              <a:t>在各指标上</a:t>
            </a:r>
            <a:r>
              <a:rPr lang="zh-CN" altLang="zh-CN" sz="1600" dirty="0">
                <a:solidFill>
                  <a:srgbClr val="FF0000"/>
                </a:solidFill>
                <a:latin typeface="微软雅黑" panose="020B0503020204020204" pitchFamily="34" charset="-122"/>
                <a:ea typeface="微软雅黑" panose="020B0503020204020204" pitchFamily="34" charset="-122"/>
              </a:rPr>
              <a:t>无实际优化效果</a:t>
            </a:r>
            <a:r>
              <a:rPr lang="zh-CN" altLang="en-US" sz="1600" dirty="0">
                <a:solidFill>
                  <a:srgbClr val="FF0000"/>
                </a:solidFill>
                <a:latin typeface="微软雅黑" panose="020B0503020204020204" pitchFamily="34" charset="-122"/>
                <a:ea typeface="微软雅黑" panose="020B0503020204020204" pitchFamily="34" charset="-122"/>
              </a:rPr>
              <a:t>。</a:t>
            </a:r>
            <a:endParaRPr lang="en-US" altLang="zh-CN" sz="1600" dirty="0">
              <a:solidFill>
                <a:srgbClr val="FF0000"/>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原因</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线程版本的</a:t>
            </a:r>
            <a:r>
              <a:rPr lang="en-US" altLang="zh-CN" sz="1600" dirty="0">
                <a:latin typeface="微软雅黑" panose="020B0503020204020204" pitchFamily="34" charset="-122"/>
                <a:ea typeface="微软雅黑" panose="020B0503020204020204" pitchFamily="34" charset="-122"/>
              </a:rPr>
              <a:t>rotor35-omp</a:t>
            </a:r>
            <a:r>
              <a:rPr lang="zh-CN" altLang="en-US" sz="1600" dirty="0">
                <a:latin typeface="微软雅黑" panose="020B0503020204020204" pitchFamily="34" charset="-122"/>
                <a:ea typeface="微软雅黑" panose="020B0503020204020204" pitchFamily="34" charset="-122"/>
              </a:rPr>
              <a:t>程序数据规模较小，导致其访存次数较少，从而使得线程通信效率不平衡与节点内存带宽的不平衡性表现的不如</a:t>
            </a:r>
            <a:r>
              <a:rPr lang="en-US" altLang="zh-CN" sz="1600" dirty="0">
                <a:latin typeface="微软雅黑" panose="020B0503020204020204" pitchFamily="34" charset="-122"/>
                <a:ea typeface="微软雅黑" panose="020B0503020204020204" pitchFamily="34" charset="-122"/>
              </a:rPr>
              <a:t>16</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线程明显。</a:t>
            </a:r>
            <a:endParaRPr lang="en-US" altLang="zh-CN" sz="1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760976" y="6297364"/>
            <a:ext cx="2670048" cy="30777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映射前后运行时间对比</a:t>
            </a:r>
          </a:p>
        </p:txBody>
      </p:sp>
      <p:pic>
        <p:nvPicPr>
          <p:cNvPr id="3" name="图片 2" descr="图表, 条形图&#10;&#10;描述已自动生成">
            <a:extLst>
              <a:ext uri="{FF2B5EF4-FFF2-40B4-BE49-F238E27FC236}">
                <a16:creationId xmlns:a16="http://schemas.microsoft.com/office/drawing/2014/main" id="{ED2961A8-5D9F-9C45-938B-614B19EB3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684" y="3396383"/>
            <a:ext cx="4246468" cy="2818110"/>
          </a:xfrm>
          <a:prstGeom prst="rect">
            <a:avLst/>
          </a:prstGeom>
        </p:spPr>
      </p:pic>
    </p:spTree>
    <p:extLst>
      <p:ext uri="{BB962C8B-B14F-4D97-AF65-F5344CB8AC3E}">
        <p14:creationId xmlns:p14="http://schemas.microsoft.com/office/powerpoint/2010/main" val="976310780"/>
      </p:ext>
    </p:extLst>
  </p:cSld>
  <p:clrMapOvr>
    <a:masterClrMapping/>
  </p:clrMapOvr>
  <mc:AlternateContent xmlns:mc="http://schemas.openxmlformats.org/markup-compatibility/2006" xmlns:p14="http://schemas.microsoft.com/office/powerpoint/2010/main">
    <mc:Choice Requires="p14">
      <p:transition spd="med" p14:dur="700" advTm="37300">
        <p:fade/>
      </p:transition>
    </mc:Choice>
    <mc:Fallback xmlns="">
      <p:transition spd="med" advTm="373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p:nvPr/>
        </p:nvPicPr>
        <p:blipFill>
          <a:blip r:embed="rId2">
            <a:extLst>
              <a:ext uri="{28A0092B-C50C-407E-A947-70E740481C1C}">
                <a14:useLocalDpi xmlns:a14="http://schemas.microsoft.com/office/drawing/2010/main" val="0"/>
              </a:ext>
            </a:extLst>
          </a:blip>
          <a:srcRect/>
          <a:stretch/>
        </p:blipFill>
        <p:spPr bwMode="auto">
          <a:xfrm>
            <a:off x="6821347" y="4205141"/>
            <a:ext cx="3600000" cy="2400000"/>
          </a:xfrm>
          <a:prstGeom prst="rect">
            <a:avLst/>
          </a:prstGeom>
          <a:noFill/>
          <a:ln>
            <a:noFill/>
          </a:ln>
        </p:spPr>
      </p:pic>
      <p:pic>
        <p:nvPicPr>
          <p:cNvPr id="17" name="图片 16"/>
          <p:cNvPicPr/>
          <p:nvPr/>
        </p:nvPicPr>
        <p:blipFill>
          <a:blip r:embed="rId3">
            <a:extLst>
              <a:ext uri="{28A0092B-C50C-407E-A947-70E740481C1C}">
                <a14:useLocalDpi xmlns:a14="http://schemas.microsoft.com/office/drawing/2010/main" val="0"/>
              </a:ext>
            </a:extLst>
          </a:blip>
          <a:srcRect/>
          <a:stretch/>
        </p:blipFill>
        <p:spPr bwMode="auto">
          <a:xfrm>
            <a:off x="964285" y="4183449"/>
            <a:ext cx="3600000" cy="2400000"/>
          </a:xfrm>
          <a:prstGeom prst="rect">
            <a:avLst/>
          </a:prstGeom>
          <a:noFill/>
          <a:ln>
            <a:noFill/>
          </a:ln>
        </p:spPr>
      </p:pic>
      <p:sp>
        <p:nvSpPr>
          <p:cNvPr id="1766" name="矩形 1765"/>
          <p:cNvSpPr/>
          <p:nvPr/>
        </p:nvSpPr>
        <p:spPr>
          <a:xfrm>
            <a:off x="4041648" y="252859"/>
            <a:ext cx="81503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937887"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057247"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映射机制性能测试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1CA8A8C3-3512-4519-945E-CF501806F1C9}"/>
              </a:ext>
            </a:extLst>
          </p:cNvPr>
          <p:cNvSpPr txBox="1"/>
          <p:nvPr/>
        </p:nvSpPr>
        <p:spPr>
          <a:xfrm>
            <a:off x="478624" y="1125400"/>
            <a:ext cx="10975482" cy="8336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en-US" altLang="zh-CN" dirty="0">
                <a:solidFill>
                  <a:srgbClr val="157E9F"/>
                </a:solidFill>
                <a:latin typeface="微软雅黑" panose="020B0503020204020204" pitchFamily="34" charset="-122"/>
                <a:ea typeface="微软雅黑" panose="020B0503020204020204" pitchFamily="34" charset="-122"/>
              </a:rPr>
              <a:t>CMLB</a:t>
            </a:r>
            <a:r>
              <a:rPr lang="zh-CN" altLang="en-US" dirty="0">
                <a:solidFill>
                  <a:srgbClr val="157E9F"/>
                </a:solidFill>
                <a:latin typeface="微软雅黑" panose="020B0503020204020204" pitchFamily="34" charset="-122"/>
                <a:ea typeface="微软雅黑" panose="020B0503020204020204" pitchFamily="34" charset="-122"/>
              </a:rPr>
              <a:t>算法应用于映射机制的性能测试</a:t>
            </a:r>
            <a:endParaRPr lang="en-US" altLang="zh-CN" dirty="0">
              <a:solidFill>
                <a:srgbClr val="157E9F"/>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NPB-OMP</a:t>
            </a:r>
            <a:r>
              <a:rPr lang="zh-CN" altLang="en-US" sz="1600">
                <a:latin typeface="微软雅黑" panose="020B0503020204020204" pitchFamily="34" charset="-122"/>
                <a:ea typeface="微软雅黑" panose="020B0503020204020204" pitchFamily="34" charset="-122"/>
              </a:rPr>
              <a:t>程序。运行</a:t>
            </a:r>
            <a:r>
              <a:rPr lang="zh-CN" altLang="en-US" sz="1600" dirty="0">
                <a:latin typeface="微软雅黑" panose="020B0503020204020204" pitchFamily="34" charset="-122"/>
                <a:ea typeface="微软雅黑" panose="020B0503020204020204" pitchFamily="34" charset="-122"/>
              </a:rPr>
              <a:t>时间加速比、</a:t>
            </a:r>
            <a:r>
              <a:rPr lang="en-US" altLang="zh-CN" sz="1600" dirty="0">
                <a:latin typeface="微软雅黑" panose="020B0503020204020204" pitchFamily="34" charset="-122"/>
                <a:ea typeface="微软雅黑" panose="020B0503020204020204" pitchFamily="34" charset="-122"/>
              </a:rPr>
              <a:t>QPI</a:t>
            </a:r>
            <a:r>
              <a:rPr lang="zh-CN" altLang="en-US" sz="1600" dirty="0">
                <a:latin typeface="微软雅黑" panose="020B0503020204020204" pitchFamily="34" charset="-122"/>
                <a:ea typeface="微软雅黑" panose="020B0503020204020204" pitchFamily="34" charset="-122"/>
              </a:rPr>
              <a:t>性能增益、内存带宽不平衡度、平均内存延迟。</a:t>
            </a:r>
            <a:endParaRPr lang="en-US" altLang="zh-CN" sz="1600" dirty="0">
              <a:latin typeface="微软雅黑" panose="020B0503020204020204" pitchFamily="34" charset="-122"/>
              <a:ea typeface="微软雅黑" panose="020B0503020204020204" pitchFamily="34" charset="-122"/>
            </a:endParaRPr>
          </a:p>
        </p:txBody>
      </p:sp>
      <p:pic>
        <p:nvPicPr>
          <p:cNvPr id="16" name="图片 15"/>
          <p:cNvPicPr/>
          <p:nvPr/>
        </p:nvPicPr>
        <p:blipFill>
          <a:blip r:embed="rId4">
            <a:extLst>
              <a:ext uri="{28A0092B-C50C-407E-A947-70E740481C1C}">
                <a14:useLocalDpi xmlns:a14="http://schemas.microsoft.com/office/drawing/2010/main" val="0"/>
              </a:ext>
            </a:extLst>
          </a:blip>
          <a:srcRect/>
          <a:stretch/>
        </p:blipFill>
        <p:spPr bwMode="auto">
          <a:xfrm>
            <a:off x="964285" y="1917780"/>
            <a:ext cx="3600000" cy="2400000"/>
          </a:xfrm>
          <a:prstGeom prst="rect">
            <a:avLst/>
          </a:prstGeom>
          <a:noFill/>
          <a:ln>
            <a:noFill/>
          </a:ln>
        </p:spPr>
      </p:pic>
      <p:pic>
        <p:nvPicPr>
          <p:cNvPr id="18" name="图片 17"/>
          <p:cNvPicPr/>
          <p:nvPr/>
        </p:nvPicPr>
        <p:blipFill>
          <a:blip r:embed="rId5">
            <a:extLst>
              <a:ext uri="{28A0092B-C50C-407E-A947-70E740481C1C}">
                <a14:useLocalDpi xmlns:a14="http://schemas.microsoft.com/office/drawing/2010/main" val="0"/>
              </a:ext>
            </a:extLst>
          </a:blip>
          <a:srcRect/>
          <a:stretch/>
        </p:blipFill>
        <p:spPr bwMode="auto">
          <a:xfrm>
            <a:off x="6880557" y="1921821"/>
            <a:ext cx="3600000" cy="2400000"/>
          </a:xfrm>
          <a:prstGeom prst="rect">
            <a:avLst/>
          </a:prstGeom>
          <a:noFill/>
          <a:ln>
            <a:noFill/>
          </a:ln>
        </p:spPr>
      </p:pic>
      <p:sp>
        <p:nvSpPr>
          <p:cNvPr id="2" name="文本框 1">
            <a:extLst>
              <a:ext uri="{FF2B5EF4-FFF2-40B4-BE49-F238E27FC236}">
                <a16:creationId xmlns:a16="http://schemas.microsoft.com/office/drawing/2014/main" id="{804CBCB2-B203-034F-A421-80CC6750E2FC}"/>
              </a:ext>
            </a:extLst>
          </p:cNvPr>
          <p:cNvSpPr txBox="1"/>
          <p:nvPr/>
        </p:nvSpPr>
        <p:spPr>
          <a:xfrm>
            <a:off x="2017125" y="4206538"/>
            <a:ext cx="1494320" cy="276999"/>
          </a:xfrm>
          <a:prstGeom prst="rect">
            <a:avLst/>
          </a:prstGeom>
          <a:noFill/>
        </p:spPr>
        <p:txBody>
          <a:bodyPr wrap="none" rtlCol="0">
            <a:spAutoFit/>
          </a:bodyPr>
          <a:lstStyle/>
          <a:p>
            <a:r>
              <a:rPr kumimoji="1"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 </a:t>
            </a:r>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运行时间加速比</a:t>
            </a:r>
          </a:p>
        </p:txBody>
      </p:sp>
      <p:sp>
        <p:nvSpPr>
          <p:cNvPr id="14" name="文本框 13">
            <a:extLst>
              <a:ext uri="{FF2B5EF4-FFF2-40B4-BE49-F238E27FC236}">
                <a16:creationId xmlns:a16="http://schemas.microsoft.com/office/drawing/2014/main" id="{E287194B-B30B-0147-91E1-61B7231BF781}"/>
              </a:ext>
            </a:extLst>
          </p:cNvPr>
          <p:cNvSpPr txBox="1"/>
          <p:nvPr/>
        </p:nvSpPr>
        <p:spPr>
          <a:xfrm>
            <a:off x="8047211" y="4239522"/>
            <a:ext cx="1309974" cy="276999"/>
          </a:xfrm>
          <a:prstGeom prst="rect">
            <a:avLst/>
          </a:prstGeom>
          <a:noFill/>
        </p:spPr>
        <p:txBody>
          <a:bodyPr wrap="none" rtlCol="0">
            <a:spAutoFit/>
          </a:bodyPr>
          <a:lstStyle/>
          <a:p>
            <a:r>
              <a:rPr kumimoji="1"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(b) QPI</a:t>
            </a:r>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性能增益</a:t>
            </a:r>
          </a:p>
        </p:txBody>
      </p:sp>
      <p:sp>
        <p:nvSpPr>
          <p:cNvPr id="15" name="文本框 14">
            <a:extLst>
              <a:ext uri="{FF2B5EF4-FFF2-40B4-BE49-F238E27FC236}">
                <a16:creationId xmlns:a16="http://schemas.microsoft.com/office/drawing/2014/main" id="{CE9F3B69-05F0-6C45-B15D-21C631595C20}"/>
              </a:ext>
            </a:extLst>
          </p:cNvPr>
          <p:cNvSpPr txBox="1"/>
          <p:nvPr/>
        </p:nvSpPr>
        <p:spPr>
          <a:xfrm>
            <a:off x="1944188" y="6542203"/>
            <a:ext cx="1640193" cy="276999"/>
          </a:xfrm>
          <a:prstGeom prst="rect">
            <a:avLst/>
          </a:prstGeom>
          <a:noFill/>
        </p:spPr>
        <p:txBody>
          <a:bodyPr wrap="none" rtlCol="0">
            <a:spAutoFit/>
          </a:bodyPr>
          <a:lstStyle/>
          <a:p>
            <a:r>
              <a:rPr kumimoji="1"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(c) </a:t>
            </a:r>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内存带宽不平衡度</a:t>
            </a:r>
          </a:p>
        </p:txBody>
      </p:sp>
      <p:sp>
        <p:nvSpPr>
          <p:cNvPr id="20" name="文本框 19">
            <a:extLst>
              <a:ext uri="{FF2B5EF4-FFF2-40B4-BE49-F238E27FC236}">
                <a16:creationId xmlns:a16="http://schemas.microsoft.com/office/drawing/2014/main" id="{17316716-A8A7-584D-B494-ECD065864717}"/>
              </a:ext>
            </a:extLst>
          </p:cNvPr>
          <p:cNvSpPr txBox="1"/>
          <p:nvPr/>
        </p:nvSpPr>
        <p:spPr>
          <a:xfrm>
            <a:off x="8025570" y="6542202"/>
            <a:ext cx="1353256" cy="276999"/>
          </a:xfrm>
          <a:prstGeom prst="rect">
            <a:avLst/>
          </a:prstGeom>
          <a:noFill/>
        </p:spPr>
        <p:txBody>
          <a:bodyPr wrap="none" rtlCol="0">
            <a:spAutoFit/>
          </a:bodyPr>
          <a:lstStyle/>
          <a:p>
            <a:r>
              <a:rPr kumimoji="1"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(d) </a:t>
            </a:r>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平均内存延迟</a:t>
            </a:r>
          </a:p>
        </p:txBody>
      </p:sp>
    </p:spTree>
    <p:extLst>
      <p:ext uri="{BB962C8B-B14F-4D97-AF65-F5344CB8AC3E}">
        <p14:creationId xmlns:p14="http://schemas.microsoft.com/office/powerpoint/2010/main" val="2022101157"/>
      </p:ext>
    </p:extLst>
  </p:cSld>
  <p:clrMapOvr>
    <a:masterClrMapping/>
  </p:clrMapOvr>
  <mc:AlternateContent xmlns:mc="http://schemas.openxmlformats.org/markup-compatibility/2006" xmlns:p14="http://schemas.microsoft.com/office/powerpoint/2010/main">
    <mc:Choice Requires="p14">
      <p:transition spd="med" p14:dur="700" advTm="43502">
        <p:fade/>
      </p:transition>
    </mc:Choice>
    <mc:Fallback xmlns="">
      <p:transition spd="med" advTm="43502">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p:nvPr/>
        </p:nvPicPr>
        <p:blipFill>
          <a:blip r:embed="rId2">
            <a:extLst>
              <a:ext uri="{28A0092B-C50C-407E-A947-70E740481C1C}">
                <a14:useLocalDpi xmlns:a14="http://schemas.microsoft.com/office/drawing/2010/main" val="0"/>
              </a:ext>
            </a:extLst>
          </a:blip>
          <a:srcRect/>
          <a:stretch/>
        </p:blipFill>
        <p:spPr bwMode="auto">
          <a:xfrm>
            <a:off x="6833138" y="4245641"/>
            <a:ext cx="3600000" cy="2400000"/>
          </a:xfrm>
          <a:prstGeom prst="rect">
            <a:avLst/>
          </a:prstGeom>
          <a:noFill/>
          <a:ln>
            <a:noFill/>
          </a:ln>
        </p:spPr>
      </p:pic>
      <p:pic>
        <p:nvPicPr>
          <p:cNvPr id="17" name="图片 16"/>
          <p:cNvPicPr/>
          <p:nvPr/>
        </p:nvPicPr>
        <p:blipFill>
          <a:blip r:embed="rId3">
            <a:extLst>
              <a:ext uri="{28A0092B-C50C-407E-A947-70E740481C1C}">
                <a14:useLocalDpi xmlns:a14="http://schemas.microsoft.com/office/drawing/2010/main" val="0"/>
              </a:ext>
            </a:extLst>
          </a:blip>
          <a:srcRect/>
          <a:stretch/>
        </p:blipFill>
        <p:spPr bwMode="auto">
          <a:xfrm>
            <a:off x="1013174" y="4205141"/>
            <a:ext cx="3600000" cy="2400000"/>
          </a:xfrm>
          <a:prstGeom prst="rect">
            <a:avLst/>
          </a:prstGeom>
          <a:noFill/>
          <a:ln>
            <a:noFill/>
          </a:ln>
        </p:spPr>
      </p:pic>
      <p:sp>
        <p:nvSpPr>
          <p:cNvPr id="1766" name="矩形 1765"/>
          <p:cNvSpPr/>
          <p:nvPr/>
        </p:nvSpPr>
        <p:spPr>
          <a:xfrm>
            <a:off x="4041648" y="252859"/>
            <a:ext cx="81503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937887"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057247"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映射机制性能测试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1CA8A8C3-3512-4519-945E-CF501806F1C9}"/>
              </a:ext>
            </a:extLst>
          </p:cNvPr>
          <p:cNvSpPr txBox="1"/>
          <p:nvPr/>
        </p:nvSpPr>
        <p:spPr>
          <a:xfrm>
            <a:off x="478624" y="1125400"/>
            <a:ext cx="10975482" cy="8336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en-US" altLang="zh-CN" dirty="0">
                <a:solidFill>
                  <a:srgbClr val="157E9F"/>
                </a:solidFill>
                <a:latin typeface="微软雅黑" panose="020B0503020204020204" pitchFamily="34" charset="-122"/>
                <a:ea typeface="微软雅黑" panose="020B0503020204020204" pitchFamily="34" charset="-122"/>
              </a:rPr>
              <a:t>CMLB</a:t>
            </a:r>
            <a:r>
              <a:rPr lang="zh-CN" altLang="en-US" dirty="0">
                <a:solidFill>
                  <a:srgbClr val="157E9F"/>
                </a:solidFill>
                <a:latin typeface="微软雅黑" panose="020B0503020204020204" pitchFamily="34" charset="-122"/>
                <a:ea typeface="微软雅黑" panose="020B0503020204020204" pitchFamily="34" charset="-122"/>
              </a:rPr>
              <a:t>算法应用于映射机制的性能测试</a:t>
            </a:r>
            <a:endParaRPr lang="en-US" altLang="zh-CN" dirty="0">
              <a:solidFill>
                <a:srgbClr val="157E9F"/>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PARSEC</a:t>
            </a:r>
            <a:r>
              <a:rPr lang="zh-CN" altLang="en-US" sz="1600" dirty="0">
                <a:latin typeface="微软雅黑" panose="020B0503020204020204" pitchFamily="34" charset="-122"/>
                <a:ea typeface="微软雅黑" panose="020B0503020204020204" pitchFamily="34" charset="-122"/>
              </a:rPr>
              <a:t>程序。运行时间加速比、</a:t>
            </a:r>
            <a:r>
              <a:rPr lang="en-US" altLang="zh-CN" sz="1600" dirty="0">
                <a:latin typeface="微软雅黑" panose="020B0503020204020204" pitchFamily="34" charset="-122"/>
                <a:ea typeface="微软雅黑" panose="020B0503020204020204" pitchFamily="34" charset="-122"/>
              </a:rPr>
              <a:t>QPI</a:t>
            </a:r>
            <a:r>
              <a:rPr lang="zh-CN" altLang="en-US" sz="1600" dirty="0">
                <a:latin typeface="微软雅黑" panose="020B0503020204020204" pitchFamily="34" charset="-122"/>
                <a:ea typeface="微软雅黑" panose="020B0503020204020204" pitchFamily="34" charset="-122"/>
              </a:rPr>
              <a:t>性能增益、内存带宽不平衡度、平均内存延迟。</a:t>
            </a:r>
            <a:endParaRPr lang="en-US" altLang="zh-CN" sz="1600" dirty="0">
              <a:latin typeface="微软雅黑" panose="020B0503020204020204" pitchFamily="34" charset="-122"/>
              <a:ea typeface="微软雅黑" panose="020B0503020204020204" pitchFamily="34" charset="-122"/>
            </a:endParaRPr>
          </a:p>
        </p:txBody>
      </p:sp>
      <p:pic>
        <p:nvPicPr>
          <p:cNvPr id="16" name="图片 15"/>
          <p:cNvPicPr/>
          <p:nvPr/>
        </p:nvPicPr>
        <p:blipFill>
          <a:blip r:embed="rId4">
            <a:extLst>
              <a:ext uri="{28A0092B-C50C-407E-A947-70E740481C1C}">
                <a14:useLocalDpi xmlns:a14="http://schemas.microsoft.com/office/drawing/2010/main" val="0"/>
              </a:ext>
            </a:extLst>
          </a:blip>
          <a:srcRect/>
          <a:stretch/>
        </p:blipFill>
        <p:spPr bwMode="auto">
          <a:xfrm>
            <a:off x="964285" y="1891207"/>
            <a:ext cx="3600000" cy="2400000"/>
          </a:xfrm>
          <a:prstGeom prst="rect">
            <a:avLst/>
          </a:prstGeom>
          <a:noFill/>
          <a:ln>
            <a:noFill/>
          </a:ln>
        </p:spPr>
      </p:pic>
      <p:pic>
        <p:nvPicPr>
          <p:cNvPr id="18" name="图片 17"/>
          <p:cNvPicPr/>
          <p:nvPr/>
        </p:nvPicPr>
        <p:blipFill>
          <a:blip r:embed="rId5">
            <a:extLst>
              <a:ext uri="{28A0092B-C50C-407E-A947-70E740481C1C}">
                <a14:useLocalDpi xmlns:a14="http://schemas.microsoft.com/office/drawing/2010/main" val="0"/>
              </a:ext>
            </a:extLst>
          </a:blip>
          <a:srcRect/>
          <a:stretch/>
        </p:blipFill>
        <p:spPr bwMode="auto">
          <a:xfrm>
            <a:off x="6833138" y="1891207"/>
            <a:ext cx="3600000" cy="2400000"/>
          </a:xfrm>
          <a:prstGeom prst="rect">
            <a:avLst/>
          </a:prstGeom>
          <a:noFill/>
          <a:ln>
            <a:noFill/>
          </a:ln>
        </p:spPr>
      </p:pic>
      <p:sp>
        <p:nvSpPr>
          <p:cNvPr id="13" name="文本框 12">
            <a:extLst>
              <a:ext uri="{FF2B5EF4-FFF2-40B4-BE49-F238E27FC236}">
                <a16:creationId xmlns:a16="http://schemas.microsoft.com/office/drawing/2014/main" id="{00B5179C-5E2D-9E40-892E-78AC6757D36F}"/>
              </a:ext>
            </a:extLst>
          </p:cNvPr>
          <p:cNvSpPr txBox="1"/>
          <p:nvPr/>
        </p:nvSpPr>
        <p:spPr>
          <a:xfrm>
            <a:off x="2017125" y="4206538"/>
            <a:ext cx="1494320" cy="276999"/>
          </a:xfrm>
          <a:prstGeom prst="rect">
            <a:avLst/>
          </a:prstGeom>
          <a:noFill/>
        </p:spPr>
        <p:txBody>
          <a:bodyPr wrap="none" rtlCol="0">
            <a:spAutoFit/>
          </a:bodyPr>
          <a:lstStyle/>
          <a:p>
            <a:r>
              <a:rPr kumimoji="1"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 </a:t>
            </a:r>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运行时间加速比</a:t>
            </a:r>
          </a:p>
        </p:txBody>
      </p:sp>
      <p:sp>
        <p:nvSpPr>
          <p:cNvPr id="14" name="文本框 13">
            <a:extLst>
              <a:ext uri="{FF2B5EF4-FFF2-40B4-BE49-F238E27FC236}">
                <a16:creationId xmlns:a16="http://schemas.microsoft.com/office/drawing/2014/main" id="{D8566ED4-2C71-CC45-B287-9B05956E2893}"/>
              </a:ext>
            </a:extLst>
          </p:cNvPr>
          <p:cNvSpPr txBox="1"/>
          <p:nvPr/>
        </p:nvSpPr>
        <p:spPr>
          <a:xfrm>
            <a:off x="8047211" y="4239522"/>
            <a:ext cx="1309974" cy="276999"/>
          </a:xfrm>
          <a:prstGeom prst="rect">
            <a:avLst/>
          </a:prstGeom>
          <a:noFill/>
        </p:spPr>
        <p:txBody>
          <a:bodyPr wrap="none" rtlCol="0">
            <a:spAutoFit/>
          </a:bodyPr>
          <a:lstStyle/>
          <a:p>
            <a:r>
              <a:rPr kumimoji="1"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(b) QPI</a:t>
            </a:r>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性能增益</a:t>
            </a:r>
          </a:p>
        </p:txBody>
      </p:sp>
      <p:sp>
        <p:nvSpPr>
          <p:cNvPr id="15" name="文本框 14">
            <a:extLst>
              <a:ext uri="{FF2B5EF4-FFF2-40B4-BE49-F238E27FC236}">
                <a16:creationId xmlns:a16="http://schemas.microsoft.com/office/drawing/2014/main" id="{CA11AA9E-9386-8C4B-9D76-A64F21F716DB}"/>
              </a:ext>
            </a:extLst>
          </p:cNvPr>
          <p:cNvSpPr txBox="1"/>
          <p:nvPr/>
        </p:nvSpPr>
        <p:spPr>
          <a:xfrm>
            <a:off x="1944188" y="6542203"/>
            <a:ext cx="1640193" cy="276999"/>
          </a:xfrm>
          <a:prstGeom prst="rect">
            <a:avLst/>
          </a:prstGeom>
          <a:noFill/>
        </p:spPr>
        <p:txBody>
          <a:bodyPr wrap="none" rtlCol="0">
            <a:spAutoFit/>
          </a:bodyPr>
          <a:lstStyle/>
          <a:p>
            <a:r>
              <a:rPr kumimoji="1"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(c) </a:t>
            </a:r>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内存带宽不平衡度</a:t>
            </a:r>
          </a:p>
        </p:txBody>
      </p:sp>
      <p:sp>
        <p:nvSpPr>
          <p:cNvPr id="20" name="文本框 19">
            <a:extLst>
              <a:ext uri="{FF2B5EF4-FFF2-40B4-BE49-F238E27FC236}">
                <a16:creationId xmlns:a16="http://schemas.microsoft.com/office/drawing/2014/main" id="{50314523-BE86-B441-8964-DFC4E4F0C390}"/>
              </a:ext>
            </a:extLst>
          </p:cNvPr>
          <p:cNvSpPr txBox="1"/>
          <p:nvPr/>
        </p:nvSpPr>
        <p:spPr>
          <a:xfrm>
            <a:off x="8025570" y="6542202"/>
            <a:ext cx="1353256" cy="276999"/>
          </a:xfrm>
          <a:prstGeom prst="rect">
            <a:avLst/>
          </a:prstGeom>
          <a:noFill/>
        </p:spPr>
        <p:txBody>
          <a:bodyPr wrap="none" rtlCol="0">
            <a:spAutoFit/>
          </a:bodyPr>
          <a:lstStyle/>
          <a:p>
            <a:r>
              <a:rPr kumimoji="1"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(d) </a:t>
            </a:r>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平均内存延迟</a:t>
            </a:r>
          </a:p>
        </p:txBody>
      </p:sp>
    </p:spTree>
    <p:extLst>
      <p:ext uri="{BB962C8B-B14F-4D97-AF65-F5344CB8AC3E}">
        <p14:creationId xmlns:p14="http://schemas.microsoft.com/office/powerpoint/2010/main" val="184991477"/>
      </p:ext>
    </p:extLst>
  </p:cSld>
  <p:clrMapOvr>
    <a:masterClrMapping/>
  </p:clrMapOvr>
  <mc:AlternateContent xmlns:mc="http://schemas.openxmlformats.org/markup-compatibility/2006" xmlns:p14="http://schemas.microsoft.com/office/powerpoint/2010/main">
    <mc:Choice Requires="p14">
      <p:transition spd="med" p14:dur="700" advTm="43502">
        <p:fade/>
      </p:transition>
    </mc:Choice>
    <mc:Fallback xmlns="">
      <p:transition spd="med" advTm="43502">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041648" y="252859"/>
            <a:ext cx="81503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937887"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057247"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映射机制性能测试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1CA8A8C3-3512-4519-945E-CF501806F1C9}"/>
              </a:ext>
            </a:extLst>
          </p:cNvPr>
          <p:cNvSpPr txBox="1"/>
          <p:nvPr/>
        </p:nvSpPr>
        <p:spPr>
          <a:xfrm>
            <a:off x="478624" y="1030807"/>
            <a:ext cx="10975482" cy="382906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en-US" altLang="zh-CN" sz="2000" dirty="0">
                <a:solidFill>
                  <a:srgbClr val="157E9F"/>
                </a:solidFill>
                <a:latin typeface="微软雅黑" panose="020B0503020204020204" pitchFamily="34" charset="-122"/>
                <a:ea typeface="微软雅黑" panose="020B0503020204020204" pitchFamily="34" charset="-122"/>
              </a:rPr>
              <a:t>CMLB</a:t>
            </a:r>
            <a:r>
              <a:rPr lang="zh-CN" altLang="en-US" sz="2000" dirty="0">
                <a:solidFill>
                  <a:srgbClr val="157E9F"/>
                </a:solidFill>
                <a:latin typeface="微软雅黑" panose="020B0503020204020204" pitchFamily="34" charset="-122"/>
                <a:ea typeface="微软雅黑" panose="020B0503020204020204" pitchFamily="34" charset="-122"/>
              </a:rPr>
              <a:t>算法应用于映射机制的性能测试</a:t>
            </a:r>
            <a:endParaRPr lang="en-US" altLang="zh-CN" sz="2000" dirty="0">
              <a:solidFill>
                <a:srgbClr val="157E9F"/>
              </a:solidFill>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结论：</a:t>
            </a:r>
            <a:endParaRPr lang="en-US" altLang="zh-CN" dirty="0">
              <a:latin typeface="微软雅黑" panose="020B0503020204020204" pitchFamily="34" charset="-122"/>
              <a:ea typeface="微软雅黑" panose="020B0503020204020204" pitchFamily="34" charset="-122"/>
            </a:endParaRPr>
          </a:p>
          <a:p>
            <a:pPr algn="just">
              <a:lnSpc>
                <a:spcPct val="150000"/>
              </a:lnSpc>
              <a:spcBef>
                <a:spcPts val="0"/>
              </a:spcBef>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本研究所设计的映射优化机制对</a:t>
            </a:r>
            <a:r>
              <a:rPr lang="en-US" altLang="zh-CN" dirty="0">
                <a:latin typeface="微软雅黑" panose="020B0503020204020204" pitchFamily="34" charset="-122"/>
                <a:ea typeface="微软雅黑" panose="020B0503020204020204" pitchFamily="34" charset="-122"/>
              </a:rPr>
              <a:t>NPB-OMP</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PARSEC</a:t>
            </a:r>
            <a:r>
              <a:rPr lang="zh-CN" altLang="en-US" dirty="0">
                <a:latin typeface="微软雅黑" panose="020B0503020204020204" pitchFamily="34" charset="-122"/>
                <a:ea typeface="微软雅黑" panose="020B0503020204020204" pitchFamily="34" charset="-122"/>
              </a:rPr>
              <a:t>程序集的程序均有有明显的优化效果，降低了</a:t>
            </a:r>
            <a:r>
              <a:rPr lang="en-US" altLang="zh-CN" dirty="0">
                <a:latin typeface="微软雅黑" panose="020B0503020204020204" pitchFamily="34" charset="-122"/>
                <a:ea typeface="微软雅黑" panose="020B0503020204020204" pitchFamily="34" charset="-122"/>
              </a:rPr>
              <a:t>QPI</a:t>
            </a:r>
            <a:r>
              <a:rPr lang="zh-CN" altLang="en-US" dirty="0">
                <a:latin typeface="微软雅黑" panose="020B0503020204020204" pitchFamily="34" charset="-122"/>
                <a:ea typeface="微软雅黑" panose="020B0503020204020204" pitchFamily="34" charset="-122"/>
              </a:rPr>
              <a:t>，减少了程序运行时间，运行时间加速比最高达到</a:t>
            </a:r>
            <a:r>
              <a:rPr lang="en-US" altLang="zh-CN" dirty="0">
                <a:latin typeface="微软雅黑" panose="020B0503020204020204" pitchFamily="34" charset="-122"/>
                <a:ea typeface="微软雅黑" panose="020B0503020204020204" pitchFamily="34" charset="-122"/>
              </a:rPr>
              <a:t>28.29%</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spcBef>
                <a:spcPts val="0"/>
              </a:spcBef>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对于</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LU</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Facesim</a:t>
            </a:r>
            <a:r>
              <a:rPr lang="zh-CN" altLang="en-US" dirty="0">
                <a:latin typeface="微软雅黑" panose="020B0503020204020204" pitchFamily="34" charset="-122"/>
                <a:ea typeface="微软雅黑" panose="020B0503020204020204" pitchFamily="34" charset="-122"/>
              </a:rPr>
              <a:t>、</a:t>
            </a:r>
            <a:r>
              <a:rPr lang="en-US" altLang="zh-CN" dirty="0" err="1">
                <a:latin typeface="Microsoft YaHei" panose="020B0503020204020204" pitchFamily="34" charset="-122"/>
                <a:ea typeface="Microsoft YaHei" panose="020B0503020204020204" pitchFamily="34" charset="-122"/>
              </a:rPr>
              <a:t>Streamcluster</a:t>
            </a:r>
            <a:r>
              <a:rPr lang="zh-CN" altLang="en-US" dirty="0">
                <a:latin typeface="Microsoft YaHei" panose="020B0503020204020204" pitchFamily="34" charset="-122"/>
                <a:ea typeface="Microsoft YaHei" panose="020B0503020204020204" pitchFamily="34" charset="-122"/>
              </a:rPr>
              <a:t>程序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CMLB</a:t>
            </a:r>
            <a:r>
              <a:rPr lang="zh-CN" altLang="en-US" dirty="0">
                <a:latin typeface="微软雅黑" panose="020B0503020204020204" pitchFamily="34" charset="-122"/>
                <a:ea typeface="微软雅黑" panose="020B0503020204020204" pitchFamily="34" charset="-122"/>
              </a:rPr>
              <a:t>算法在</a:t>
            </a:r>
            <a:r>
              <a:rPr lang="en-US" altLang="zh-CN" dirty="0">
                <a:latin typeface="微软雅黑" panose="020B0503020204020204" pitchFamily="34" charset="-122"/>
                <a:ea typeface="微软雅黑" panose="020B0503020204020204" pitchFamily="34" charset="-122"/>
              </a:rPr>
              <a:t>QPI</a:t>
            </a:r>
            <a:r>
              <a:rPr lang="zh-CN" altLang="en-US"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Eagermap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Compact</a:t>
            </a:r>
            <a:r>
              <a:rPr lang="zh-CN" altLang="en-US" dirty="0">
                <a:solidFill>
                  <a:srgbClr val="FF0000"/>
                </a:solidFill>
                <a:latin typeface="微软雅黑" panose="020B0503020204020204" pitchFamily="34" charset="-122"/>
                <a:ea typeface="微软雅黑" panose="020B0503020204020204" pitchFamily="34" charset="-122"/>
              </a:rPr>
              <a:t>保持同一水准的情况下，能大幅度降低节点带宽不平衡度，从而降低内存延迟</a:t>
            </a:r>
            <a:r>
              <a:rPr lang="zh-CN" altLang="en-US" dirty="0">
                <a:latin typeface="微软雅黑" panose="020B0503020204020204" pitchFamily="34" charset="-122"/>
                <a:ea typeface="微软雅黑" panose="020B0503020204020204" pitchFamily="34" charset="-122"/>
              </a:rPr>
              <a:t>，加速了程序运行时间。</a:t>
            </a:r>
            <a:endParaRPr lang="en-US" altLang="zh-CN" dirty="0">
              <a:latin typeface="微软雅黑" panose="020B0503020204020204" pitchFamily="34" charset="-122"/>
              <a:ea typeface="微软雅黑" panose="020B0503020204020204" pitchFamily="34" charset="-122"/>
            </a:endParaRPr>
          </a:p>
          <a:p>
            <a:pPr algn="just">
              <a:lnSpc>
                <a:spcPct val="150000"/>
              </a:lnSpc>
              <a:spcBef>
                <a:spcPts val="0"/>
              </a:spcBef>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对于</a:t>
            </a:r>
            <a:r>
              <a:rPr lang="en-US" altLang="zh-CN" dirty="0">
                <a:latin typeface="微软雅黑" panose="020B0503020204020204" pitchFamily="34" charset="-122"/>
                <a:ea typeface="微软雅黑" panose="020B0503020204020204" pitchFamily="34" charset="-122"/>
              </a:rPr>
              <a:t>CG</a:t>
            </a:r>
            <a:r>
              <a:rPr lang="zh-CN" altLang="en-US" dirty="0">
                <a:latin typeface="微软雅黑" panose="020B0503020204020204" pitchFamily="34" charset="-122"/>
                <a:ea typeface="微软雅黑" panose="020B0503020204020204" pitchFamily="34" charset="-122"/>
              </a:rPr>
              <a:t>、</a:t>
            </a: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Fluidanimate</a:t>
            </a:r>
            <a:r>
              <a:rPr lang="zh-CN" altLang="en-US" dirty="0">
                <a:latin typeface="Microsoft YaHei" panose="020B0503020204020204" pitchFamily="34" charset="-122"/>
                <a:ea typeface="Microsoft YaHei" panose="020B0503020204020204" pitchFamily="34" charset="-122"/>
              </a:rPr>
              <a:t>程序，由于它们本身各线程对内存的访问量基本相同，内存带宽处于较为平衡的状态，</a:t>
            </a:r>
            <a:r>
              <a:rPr lang="zh-CN" altLang="en-US" dirty="0">
                <a:solidFill>
                  <a:srgbClr val="FF0000"/>
                </a:solidFill>
                <a:latin typeface="Microsoft YaHei" panose="020B0503020204020204" pitchFamily="34" charset="-122"/>
                <a:ea typeface="Microsoft YaHei" panose="020B0503020204020204" pitchFamily="34" charset="-122"/>
              </a:rPr>
              <a:t>对于平衡节点间带宽降低内存延迟占优的</a:t>
            </a:r>
            <a:r>
              <a:rPr lang="en-US" altLang="zh-CN" dirty="0">
                <a:solidFill>
                  <a:srgbClr val="FF0000"/>
                </a:solidFill>
                <a:latin typeface="Microsoft YaHei" panose="020B0503020204020204" pitchFamily="34" charset="-122"/>
                <a:ea typeface="Microsoft YaHei" panose="020B0503020204020204" pitchFamily="34" charset="-122"/>
              </a:rPr>
              <a:t>CMLB</a:t>
            </a:r>
            <a:r>
              <a:rPr lang="zh-CN" altLang="en-US" dirty="0">
                <a:solidFill>
                  <a:srgbClr val="FF0000"/>
                </a:solidFill>
                <a:latin typeface="Microsoft YaHei" panose="020B0503020204020204" pitchFamily="34" charset="-122"/>
                <a:ea typeface="Microsoft YaHei" panose="020B0503020204020204" pitchFamily="34" charset="-122"/>
              </a:rPr>
              <a:t>算法</a:t>
            </a:r>
            <a:r>
              <a:rPr lang="zh-CN" altLang="en-US" dirty="0">
                <a:latin typeface="Microsoft YaHei" panose="020B0503020204020204" pitchFamily="34" charset="-122"/>
                <a:ea typeface="Microsoft YaHei" panose="020B0503020204020204" pitchFamily="34" charset="-122"/>
              </a:rPr>
              <a:t>，其优势并未发挥出来，因此与其他算法优化效果大致相同</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5720156"/>
      </p:ext>
    </p:extLst>
  </p:cSld>
  <p:clrMapOvr>
    <a:masterClrMapping/>
  </p:clrMapOvr>
  <mc:AlternateContent xmlns:mc="http://schemas.openxmlformats.org/markup-compatibility/2006" xmlns:p14="http://schemas.microsoft.com/office/powerpoint/2010/main">
    <mc:Choice Requires="p14">
      <p:transition spd="med" p14:dur="700" advTm="1149">
        <p:fade/>
      </p:transition>
    </mc:Choice>
    <mc:Fallback xmlns="">
      <p:transition spd="med" advTm="114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895018"/>
            <a:ext cx="3625087" cy="646331"/>
          </a:xfrm>
          <a:prstGeom prst="rect">
            <a:avLst/>
          </a:prstGeom>
          <a:noFill/>
        </p:spPr>
        <p:txBody>
          <a:bodyPr wrap="square" rtlCol="0">
            <a:spAutoFit/>
          </a:bodyPr>
          <a:lstStyle/>
          <a:p>
            <a:r>
              <a:rPr lang="zh-CN" altLang="en-US" sz="3600" b="1">
                <a:solidFill>
                  <a:schemeClr val="bg1"/>
                </a:solidFill>
                <a:latin typeface="方正清刻本悦宋简体" panose="02000000000000000000" pitchFamily="2" charset="-122"/>
                <a:ea typeface="方正清刻本悦宋简体" panose="02000000000000000000" pitchFamily="2" charset="-122"/>
              </a:rPr>
              <a:t>研究背景与意义</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581200" y="2541600"/>
            <a:ext cx="2944659" cy="1754326"/>
          </a:xfrm>
          <a:prstGeom prst="rect">
            <a:avLst/>
          </a:prstGeom>
          <a:noFill/>
        </p:spPr>
        <p:txBody>
          <a:bodyPr wrap="square" rtlCol="0">
            <a:spAutoFit/>
          </a:bodyPr>
          <a:lstStyle/>
          <a:p>
            <a:pPr>
              <a:lnSpc>
                <a:spcPct val="150000"/>
              </a:lnSpc>
            </a:pPr>
            <a:r>
              <a:rPr lang="en-US" altLang="zh-CN" sz="2400" dirty="0">
                <a:solidFill>
                  <a:schemeClr val="bg1"/>
                </a:solidFill>
              </a:rPr>
              <a:t>1.</a:t>
            </a:r>
            <a:r>
              <a:rPr lang="zh-CN" altLang="en-US" sz="2400" dirty="0">
                <a:solidFill>
                  <a:schemeClr val="bg1"/>
                </a:solidFill>
              </a:rPr>
              <a:t>选题来源</a:t>
            </a:r>
          </a:p>
          <a:p>
            <a:pPr>
              <a:lnSpc>
                <a:spcPct val="150000"/>
              </a:lnSpc>
            </a:pPr>
            <a:r>
              <a:rPr lang="en-US" altLang="zh-CN" sz="2400" dirty="0">
                <a:solidFill>
                  <a:schemeClr val="bg1"/>
                </a:solidFill>
              </a:rPr>
              <a:t>2.</a:t>
            </a:r>
            <a:r>
              <a:rPr lang="zh-CN" altLang="en-US" sz="2400" dirty="0">
                <a:solidFill>
                  <a:schemeClr val="bg1"/>
                </a:solidFill>
              </a:rPr>
              <a:t>研究意义</a:t>
            </a:r>
          </a:p>
          <a:p>
            <a:pPr>
              <a:lnSpc>
                <a:spcPct val="150000"/>
              </a:lnSpc>
            </a:pPr>
            <a:r>
              <a:rPr lang="en-US" altLang="zh-CN" sz="2400" dirty="0">
                <a:solidFill>
                  <a:schemeClr val="bg1"/>
                </a:solidFill>
              </a:rPr>
              <a:t>3.</a:t>
            </a:r>
            <a:r>
              <a:rPr lang="zh-CN" altLang="en-US" sz="2400" dirty="0">
                <a:solidFill>
                  <a:schemeClr val="bg1"/>
                </a:solidFill>
              </a:rPr>
              <a:t>研究现状</a:t>
            </a:r>
          </a:p>
        </p:txBody>
      </p:sp>
    </p:spTree>
  </p:cSld>
  <p:clrMapOvr>
    <a:masterClrMapping/>
  </p:clrMapOvr>
  <mc:AlternateContent xmlns:mc="http://schemas.openxmlformats.org/markup-compatibility/2006" xmlns:p14="http://schemas.microsoft.com/office/powerpoint/2010/main">
    <mc:Choice Requires="p14">
      <p:transition spd="med" p14:dur="700" advTm="732">
        <p:fade/>
      </p:transition>
    </mc:Choice>
    <mc:Fallback xmlns="">
      <p:transition spd="med" advTm="732">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041648" y="252859"/>
            <a:ext cx="81503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937887"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057247"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映射机制性能测试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1CA8A8C3-3512-4519-945E-CF501806F1C9}"/>
              </a:ext>
            </a:extLst>
          </p:cNvPr>
          <p:cNvSpPr txBox="1"/>
          <p:nvPr/>
        </p:nvSpPr>
        <p:spPr>
          <a:xfrm>
            <a:off x="478624" y="1030807"/>
            <a:ext cx="10975482" cy="49956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映射机制与</a:t>
            </a:r>
            <a:r>
              <a:rPr lang="en-US" altLang="zh-CN" sz="2000" dirty="0" err="1">
                <a:solidFill>
                  <a:srgbClr val="157E9F"/>
                </a:solidFill>
                <a:latin typeface="微软雅黑" panose="020B0503020204020204" pitchFamily="34" charset="-122"/>
                <a:ea typeface="微软雅黑" panose="020B0503020204020204" pitchFamily="34" charset="-122"/>
              </a:rPr>
              <a:t>kMAF</a:t>
            </a:r>
            <a:r>
              <a:rPr lang="zh-CN" altLang="en-US" sz="2000" dirty="0">
                <a:solidFill>
                  <a:srgbClr val="157E9F"/>
                </a:solidFill>
                <a:latin typeface="微软雅黑" panose="020B0503020204020204" pitchFamily="34" charset="-122"/>
                <a:ea typeface="微软雅黑" panose="020B0503020204020204" pitchFamily="34" charset="-122"/>
              </a:rPr>
              <a:t>的优化效果对比测试</a:t>
            </a:r>
          </a:p>
        </p:txBody>
      </p:sp>
      <p:pic>
        <p:nvPicPr>
          <p:cNvPr id="9" name="图片 8" descr="图表, 条形图&#10;&#10;描述已自动生成">
            <a:extLst>
              <a:ext uri="{FF2B5EF4-FFF2-40B4-BE49-F238E27FC236}">
                <a16:creationId xmlns:a16="http://schemas.microsoft.com/office/drawing/2014/main" id="{61A3F99F-C263-3A48-B4C2-DB4AABFDD5D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59542" y="2370936"/>
            <a:ext cx="6072915" cy="3456257"/>
          </a:xfrm>
          <a:prstGeom prst="rect">
            <a:avLst/>
          </a:prstGeom>
        </p:spPr>
      </p:pic>
      <p:sp>
        <p:nvSpPr>
          <p:cNvPr id="2" name="文本框 1">
            <a:extLst>
              <a:ext uri="{FF2B5EF4-FFF2-40B4-BE49-F238E27FC236}">
                <a16:creationId xmlns:a16="http://schemas.microsoft.com/office/drawing/2014/main" id="{BE9C24A2-7B17-2B4C-906E-C5F06A92F1AF}"/>
              </a:ext>
            </a:extLst>
          </p:cNvPr>
          <p:cNvSpPr txBox="1"/>
          <p:nvPr/>
        </p:nvSpPr>
        <p:spPr>
          <a:xfrm>
            <a:off x="882869" y="1839310"/>
            <a:ext cx="8957901" cy="369332"/>
          </a:xfrm>
          <a:prstGeom prst="rect">
            <a:avLst/>
          </a:prstGeom>
          <a:noFill/>
        </p:spPr>
        <p:txBody>
          <a:bodyPr wrap="none" rtlCol="0">
            <a:spAutoFit/>
          </a:bodyPr>
          <a:lstStyle/>
          <a:p>
            <a:r>
              <a:rPr kumimoji="1" lang="en-US" altLang="zh-CN" dirty="0" err="1">
                <a:latin typeface="Microsoft YaHei" panose="020B0503020204020204" pitchFamily="34" charset="-122"/>
                <a:ea typeface="Microsoft YaHei" panose="020B0503020204020204" pitchFamily="34" charset="-122"/>
              </a:rPr>
              <a:t>kMAF</a:t>
            </a:r>
            <a:r>
              <a:rPr kumimoji="1" lang="en-US" altLang="zh-CN" dirty="0">
                <a:latin typeface="Microsoft YaHei" panose="020B0503020204020204" pitchFamily="34" charset="-122"/>
                <a:ea typeface="Microsoft YaHei" panose="020B0503020204020204" pitchFamily="34" charset="-122"/>
              </a:rPr>
              <a:t>[1]</a:t>
            </a:r>
            <a:r>
              <a:rPr kumimoji="1" lang="zh-CN" altLang="en-US" dirty="0">
                <a:latin typeface="Microsoft YaHei" panose="020B0503020204020204" pitchFamily="34" charset="-122"/>
                <a:ea typeface="Microsoft YaHei" panose="020B0503020204020204" pitchFamily="34" charset="-122"/>
              </a:rPr>
              <a:t>是一种动态映射机制，其</a:t>
            </a:r>
            <a:r>
              <a:rPr kumimoji="1" lang="zh-CN" altLang="en-US" dirty="0">
                <a:solidFill>
                  <a:srgbClr val="FF0000"/>
                </a:solidFill>
                <a:latin typeface="Microsoft YaHei" panose="020B0503020204020204" pitchFamily="34" charset="-122"/>
                <a:ea typeface="Microsoft YaHei" panose="020B0503020204020204" pitchFamily="34" charset="-122"/>
              </a:rPr>
              <a:t>在程序运行时</a:t>
            </a:r>
            <a:r>
              <a:rPr kumimoji="1" lang="zh-CN" altLang="en-US" dirty="0">
                <a:latin typeface="Microsoft YaHei" panose="020B0503020204020204" pitchFamily="34" charset="-122"/>
                <a:ea typeface="Microsoft YaHei" panose="020B0503020204020204" pitchFamily="34" charset="-122"/>
              </a:rPr>
              <a:t>以一定周期进行访存检测并迁移线程</a:t>
            </a:r>
            <a:endParaRPr kumimoji="1" lang="zh-CN" altLang="en-US" dirty="0"/>
          </a:p>
        </p:txBody>
      </p:sp>
      <p:sp>
        <p:nvSpPr>
          <p:cNvPr id="11" name="矩形 10">
            <a:extLst>
              <a:ext uri="{FF2B5EF4-FFF2-40B4-BE49-F238E27FC236}">
                <a16:creationId xmlns:a16="http://schemas.microsoft.com/office/drawing/2014/main" id="{EA4312B4-BAA1-CD4D-8AD1-E71A440E4B55}"/>
              </a:ext>
            </a:extLst>
          </p:cNvPr>
          <p:cNvSpPr/>
          <p:nvPr/>
        </p:nvSpPr>
        <p:spPr>
          <a:xfrm>
            <a:off x="478621" y="6081921"/>
            <a:ext cx="10231419" cy="800219"/>
          </a:xfrm>
          <a:prstGeom prst="rect">
            <a:avLst/>
          </a:prstGeom>
        </p:spPr>
        <p:txBody>
          <a:bodyPr wrap="square">
            <a:spAutoFit/>
          </a:bodyPr>
          <a:lstStyle/>
          <a:p>
            <a:r>
              <a:rPr lang="en" altLang="zh-CN" sz="1400" dirty="0">
                <a:latin typeface="Times New Roman" panose="02020603050405020304" pitchFamily="18" charset="0"/>
              </a:rPr>
              <a:t>[1</a:t>
            </a:r>
            <a:r>
              <a:rPr lang="en" altLang="zh-CN" sz="14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Diener M, Cruz E H M, </a:t>
            </a:r>
            <a:r>
              <a:rPr lang="en-US" altLang="zh-CN" sz="1400" dirty="0" err="1">
                <a:latin typeface="Times New Roman" panose="02020603050405020304" pitchFamily="18" charset="0"/>
                <a:cs typeface="Times New Roman" panose="02020603050405020304" pitchFamily="18" charset="0"/>
              </a:rPr>
              <a:t>Navaux</a:t>
            </a:r>
            <a:r>
              <a:rPr lang="en-US" altLang="zh-CN" sz="1400" dirty="0">
                <a:latin typeface="Times New Roman" panose="02020603050405020304" pitchFamily="18" charset="0"/>
                <a:cs typeface="Times New Roman" panose="02020603050405020304" pitchFamily="18" charset="0"/>
              </a:rPr>
              <a:t> P O A, et al. </a:t>
            </a:r>
            <a:r>
              <a:rPr lang="en-US" altLang="zh-CN" sz="1400" dirty="0" err="1">
                <a:latin typeface="Times New Roman" panose="02020603050405020304" pitchFamily="18" charset="0"/>
                <a:cs typeface="Times New Roman" panose="02020603050405020304" pitchFamily="18" charset="0"/>
              </a:rPr>
              <a:t>kMAF:Automatic</a:t>
            </a:r>
            <a:r>
              <a:rPr lang="en-US" altLang="zh-CN" sz="1400" dirty="0">
                <a:latin typeface="Times New Roman" panose="02020603050405020304" pitchFamily="18" charset="0"/>
                <a:cs typeface="Times New Roman" panose="02020603050405020304" pitchFamily="18" charset="0"/>
              </a:rPr>
              <a:t> Kernel-Level Management of Thread and Data Affinity[C]//</a:t>
            </a:r>
            <a:r>
              <a:rPr lang="en-US" altLang="zh-CN" sz="1400" dirty="0" err="1">
                <a:latin typeface="Times New Roman" panose="02020603050405020304" pitchFamily="18" charset="0"/>
                <a:cs typeface="Times New Roman" panose="02020603050405020304" pitchFamily="18" charset="0"/>
              </a:rPr>
              <a:t>PACT:Proceedings</a:t>
            </a:r>
            <a:r>
              <a:rPr lang="en-US" altLang="zh-CN" sz="1400" dirty="0">
                <a:latin typeface="Times New Roman" panose="02020603050405020304" pitchFamily="18" charset="0"/>
                <a:cs typeface="Times New Roman" panose="02020603050405020304" pitchFamily="18" charset="0"/>
              </a:rPr>
              <a:t> of the 23rd international conference on Parallel architectures and compilation, 2014: 277-288.</a:t>
            </a:r>
            <a:endParaRPr lang="zh-CN" altLang="zh-CN" sz="1400" dirty="0">
              <a:latin typeface="Times New Roman" panose="02020603050405020304" pitchFamily="18" charset="0"/>
              <a:cs typeface="Times New Roman" panose="02020603050405020304" pitchFamily="18" charset="0"/>
            </a:endParaRPr>
          </a:p>
          <a:p>
            <a:endParaRPr lang="en" altLang="zh-CN" sz="1400" dirty="0">
              <a:effectLst/>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5C316A83-51D6-E04E-89A6-FBF44796E133}"/>
              </a:ext>
            </a:extLst>
          </p:cNvPr>
          <p:cNvSpPr txBox="1"/>
          <p:nvPr/>
        </p:nvSpPr>
        <p:spPr>
          <a:xfrm>
            <a:off x="5335423" y="5801510"/>
            <a:ext cx="1261884" cy="276999"/>
          </a:xfrm>
          <a:prstGeom prst="rect">
            <a:avLst/>
          </a:prstGeom>
          <a:noFill/>
        </p:spPr>
        <p:txBody>
          <a:bodyPr wrap="none" rtlCol="0">
            <a:spAutoFit/>
          </a:bodyPr>
          <a:lstStyle/>
          <a:p>
            <a:r>
              <a:rPr kumimoji="1" lang="zh-CN" altLang="en-US" sz="1200" dirty="0">
                <a:latin typeface="Microsoft YaHei" panose="020B0503020204020204" pitchFamily="34" charset="-122"/>
                <a:ea typeface="Microsoft YaHei" panose="020B0503020204020204" pitchFamily="34" charset="-122"/>
                <a:cs typeface="Times New Roman" panose="02020603050405020304" pitchFamily="18" charset="0"/>
              </a:rPr>
              <a:t>运行时间加速比</a:t>
            </a:r>
          </a:p>
        </p:txBody>
      </p:sp>
    </p:spTree>
    <p:extLst>
      <p:ext uri="{BB962C8B-B14F-4D97-AF65-F5344CB8AC3E}">
        <p14:creationId xmlns:p14="http://schemas.microsoft.com/office/powerpoint/2010/main" val="2625177637"/>
      </p:ext>
    </p:extLst>
  </p:cSld>
  <p:clrMapOvr>
    <a:masterClrMapping/>
  </p:clrMapOvr>
  <mc:AlternateContent xmlns:mc="http://schemas.openxmlformats.org/markup-compatibility/2006" xmlns:p14="http://schemas.microsoft.com/office/powerpoint/2010/main">
    <mc:Choice Requires="p14">
      <p:transition spd="med" p14:dur="700" advTm="1149">
        <p:fade/>
      </p:transition>
    </mc:Choice>
    <mc:Fallback xmlns="">
      <p:transition spd="med" advTm="1149">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041648" y="252859"/>
            <a:ext cx="81503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8" name="矩形 1767"/>
          <p:cNvSpPr/>
          <p:nvPr/>
        </p:nvSpPr>
        <p:spPr>
          <a:xfrm>
            <a:off x="4937887" y="310334"/>
            <a:ext cx="1338820" cy="369328"/>
          </a:xfrm>
          <a:prstGeom prst="rect">
            <a:avLst/>
          </a:prstGeom>
        </p:spPr>
        <p:txBody>
          <a:bodyPr wrap="none" lIns="91436" tIns="45718" rIns="91436" bIns="45718">
            <a:spAutoFit/>
          </a:bodyPr>
          <a:lstStyle/>
          <a:p>
            <a:pPr algn="ctr"/>
            <a:r>
              <a:rPr lang="zh-CN" altLang="en-US">
                <a:solidFill>
                  <a:schemeClr val="bg1"/>
                </a:solidFill>
                <a:latin typeface="微软雅黑" pitchFamily="34" charset="-122"/>
                <a:ea typeface="微软雅黑" pitchFamily="34" charset="-122"/>
              </a:rPr>
              <a:t>实验与分析</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057247"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映射机制性能测试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6" name="文本框 25">
            <a:extLst>
              <a:ext uri="{FF2B5EF4-FFF2-40B4-BE49-F238E27FC236}">
                <a16:creationId xmlns:a16="http://schemas.microsoft.com/office/drawing/2014/main" id="{1CA8A8C3-3512-4519-945E-CF501806F1C9}"/>
              </a:ext>
            </a:extLst>
          </p:cNvPr>
          <p:cNvSpPr txBox="1"/>
          <p:nvPr/>
        </p:nvSpPr>
        <p:spPr>
          <a:xfrm>
            <a:off x="478624" y="1030807"/>
            <a:ext cx="10975482" cy="50755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映射机制与</a:t>
            </a:r>
            <a:r>
              <a:rPr lang="en-US" altLang="zh-CN" sz="2000" dirty="0" err="1">
                <a:solidFill>
                  <a:srgbClr val="157E9F"/>
                </a:solidFill>
                <a:latin typeface="微软雅黑" panose="020B0503020204020204" pitchFamily="34" charset="-122"/>
                <a:ea typeface="微软雅黑" panose="020B0503020204020204" pitchFamily="34" charset="-122"/>
              </a:rPr>
              <a:t>kMAF</a:t>
            </a:r>
            <a:r>
              <a:rPr lang="zh-CN" altLang="en-US" sz="2000" dirty="0">
                <a:solidFill>
                  <a:srgbClr val="157E9F"/>
                </a:solidFill>
                <a:latin typeface="微软雅黑" panose="020B0503020204020204" pitchFamily="34" charset="-122"/>
                <a:ea typeface="微软雅黑" panose="020B0503020204020204" pitchFamily="34" charset="-122"/>
              </a:rPr>
              <a:t>的优化效果对比测试</a:t>
            </a:r>
          </a:p>
          <a:p>
            <a:pPr algn="just">
              <a:lnSpc>
                <a:spcPct val="150000"/>
              </a:lnSpc>
            </a:pPr>
            <a:r>
              <a:rPr lang="zh-CN" altLang="en-US" dirty="0">
                <a:latin typeface="微软雅黑" panose="020B0503020204020204" pitchFamily="34" charset="-122"/>
                <a:ea typeface="微软雅黑" panose="020B0503020204020204" pitchFamily="34" charset="-122"/>
              </a:rPr>
              <a:t>结论：</a:t>
            </a:r>
            <a:endParaRPr lang="en-US" altLang="zh-CN" dirty="0">
              <a:latin typeface="微软雅黑" panose="020B0503020204020204" pitchFamily="34" charset="-122"/>
              <a:ea typeface="微软雅黑" panose="020B0503020204020204" pitchFamily="34" charset="-122"/>
            </a:endParaRPr>
          </a:p>
          <a:p>
            <a:pPr algn="just">
              <a:lnSpc>
                <a:spcPct val="150000"/>
              </a:lnSpc>
              <a:spcBef>
                <a:spcPts val="0"/>
              </a:spcBef>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）本研究的静态映射机制的平均时间加速比为</a:t>
            </a:r>
            <a:r>
              <a:rPr lang="en-US" altLang="zh-CN" dirty="0">
                <a:latin typeface="微软雅黑" panose="020B0503020204020204" pitchFamily="34" charset="-122"/>
                <a:ea typeface="微软雅黑" panose="020B0503020204020204" pitchFamily="34" charset="-122"/>
              </a:rPr>
              <a:t>9.48%</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kMAF</a:t>
            </a:r>
            <a:r>
              <a:rPr lang="zh-CN" altLang="en-US" dirty="0">
                <a:latin typeface="微软雅黑" panose="020B0503020204020204" pitchFamily="34" charset="-122"/>
                <a:ea typeface="微软雅黑" panose="020B0503020204020204" pitchFamily="34" charset="-122"/>
              </a:rPr>
              <a:t>的平均时间加速比为</a:t>
            </a:r>
            <a:r>
              <a:rPr lang="en-US" altLang="zh-CN" dirty="0">
                <a:latin typeface="微软雅黑" panose="020B0503020204020204" pitchFamily="34" charset="-122"/>
                <a:ea typeface="微软雅黑" panose="020B0503020204020204" pitchFamily="34" charset="-122"/>
              </a:rPr>
              <a:t>8.44%</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spcBef>
                <a:spcPts val="0"/>
              </a:spcBef>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LU</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Facesim</a:t>
            </a:r>
            <a:r>
              <a:rPr lang="zh-CN" altLang="en-US" dirty="0">
                <a:latin typeface="微软雅黑" panose="020B0503020204020204" pitchFamily="34" charset="-122"/>
                <a:ea typeface="微软雅黑" panose="020B0503020204020204" pitchFamily="34" charset="-122"/>
              </a:rPr>
              <a:t>、</a:t>
            </a: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Fluidanimate</a:t>
            </a:r>
            <a:r>
              <a:rPr lang="zh-CN" altLang="en-US" dirty="0">
                <a:latin typeface="Microsoft YaHei" panose="020B0503020204020204" pitchFamily="34" charset="-122"/>
                <a:ea typeface="Microsoft YaHei" panose="020B0503020204020204" pitchFamily="34" charset="-122"/>
              </a:rPr>
              <a:t>程序</a:t>
            </a:r>
            <a:r>
              <a:rPr lang="zh-CN" altLang="en-US" dirty="0">
                <a:latin typeface="微软雅黑" panose="020B0503020204020204" pitchFamily="34" charset="-122"/>
                <a:ea typeface="微软雅黑" panose="020B0503020204020204" pitchFamily="34" charset="-122"/>
              </a:rPr>
              <a:t>，本映射机制优化效果优于</a:t>
            </a:r>
            <a:r>
              <a:rPr lang="en-US" altLang="zh-CN" dirty="0" err="1">
                <a:latin typeface="微软雅黑" panose="020B0503020204020204" pitchFamily="34" charset="-122"/>
                <a:ea typeface="微软雅黑" panose="020B0503020204020204" pitchFamily="34" charset="-122"/>
              </a:rPr>
              <a:t>kMAF</a:t>
            </a: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BT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Streamcluster</a:t>
            </a:r>
            <a:r>
              <a:rPr lang="zh-CN" altLang="en-US" dirty="0">
                <a:latin typeface="微软雅黑" panose="020B0503020204020204" pitchFamily="34" charset="-122"/>
                <a:ea typeface="微软雅黑" panose="020B0503020204020204" pitchFamily="34" charset="-122"/>
              </a:rPr>
              <a:t>程序，</a:t>
            </a:r>
            <a:r>
              <a:rPr lang="en-US" altLang="zh-CN" dirty="0" err="1">
                <a:latin typeface="微软雅黑" panose="020B0503020204020204" pitchFamily="34" charset="-122"/>
                <a:ea typeface="微软雅黑" panose="020B0503020204020204" pitchFamily="34" charset="-122"/>
              </a:rPr>
              <a:t>kMAF</a:t>
            </a:r>
            <a:r>
              <a:rPr lang="zh-CN" altLang="en-US" dirty="0">
                <a:latin typeface="微软雅黑" panose="020B0503020204020204" pitchFamily="34" charset="-122"/>
                <a:ea typeface="微软雅黑" panose="020B0503020204020204" pitchFamily="34" charset="-122"/>
              </a:rPr>
              <a:t>效果更优。</a:t>
            </a:r>
            <a:endParaRPr lang="en-US" altLang="zh-CN" dirty="0">
              <a:latin typeface="微软雅黑" panose="020B0503020204020204" pitchFamily="34" charset="-122"/>
              <a:ea typeface="微软雅黑" panose="020B0503020204020204" pitchFamily="34" charset="-122"/>
            </a:endParaRPr>
          </a:p>
          <a:p>
            <a:pPr algn="just">
              <a:lnSpc>
                <a:spcPct val="150000"/>
              </a:lnSpc>
              <a:spcBef>
                <a:spcPts val="0"/>
              </a:spcBef>
            </a:pPr>
            <a:endParaRPr lang="en-US" altLang="zh-CN" dirty="0">
              <a:latin typeface="Microsoft YaHei" panose="020B0503020204020204" pitchFamily="34" charset="-122"/>
              <a:ea typeface="Microsoft YaHei" panose="020B0503020204020204" pitchFamily="34" charset="-122"/>
            </a:endParaRPr>
          </a:p>
          <a:p>
            <a:pPr algn="just">
              <a:lnSpc>
                <a:spcPct val="150000"/>
              </a:lnSpc>
              <a:spcBef>
                <a:spcPts val="0"/>
              </a:spcBef>
            </a:pPr>
            <a:r>
              <a:rPr lang="zh-CN" altLang="en-US" dirty="0">
                <a:latin typeface="Microsoft YaHei" panose="020B0503020204020204" pitchFamily="34" charset="-122"/>
                <a:ea typeface="Microsoft YaHei" panose="020B0503020204020204" pitchFamily="34" charset="-122"/>
              </a:rPr>
              <a:t>原因：</a:t>
            </a:r>
            <a:endParaRPr lang="en-US" altLang="zh-CN" dirty="0">
              <a:latin typeface="Microsoft YaHei" panose="020B0503020204020204" pitchFamily="34" charset="-122"/>
              <a:ea typeface="Microsoft YaHei" panose="020B0503020204020204" pitchFamily="34" charset="-122"/>
            </a:endParaRPr>
          </a:p>
          <a:p>
            <a:pPr algn="just">
              <a:lnSpc>
                <a:spcPct val="150000"/>
              </a:lnSpc>
            </a:pPr>
            <a:r>
              <a:rPr lang="en-US" altLang="zh-CN" dirty="0" err="1">
                <a:latin typeface="Microsoft YaHei" panose="020B0503020204020204" pitchFamily="34" charset="-122"/>
                <a:ea typeface="Microsoft YaHei" panose="020B0503020204020204" pitchFamily="34" charset="-122"/>
              </a:rPr>
              <a:t>kMAF</a:t>
            </a:r>
            <a:r>
              <a:rPr lang="zh-CN" altLang="zh-CN" dirty="0">
                <a:latin typeface="Microsoft YaHei" panose="020B0503020204020204" pitchFamily="34" charset="-122"/>
                <a:ea typeface="Microsoft YaHei" panose="020B0503020204020204" pitchFamily="34" charset="-122"/>
              </a:rPr>
              <a:t>根据程序</a:t>
            </a:r>
            <a:r>
              <a:rPr lang="zh-CN" altLang="zh-CN" dirty="0">
                <a:solidFill>
                  <a:srgbClr val="FF0000"/>
                </a:solidFill>
                <a:latin typeface="Microsoft YaHei" panose="020B0503020204020204" pitchFamily="34" charset="-122"/>
                <a:ea typeface="Microsoft YaHei" panose="020B0503020204020204" pitchFamily="34" charset="-122"/>
              </a:rPr>
              <a:t>运行时线程访存通信情况动态调整线程映射</a:t>
            </a:r>
            <a:r>
              <a:rPr lang="zh-CN" altLang="zh-CN" dirty="0">
                <a:latin typeface="Microsoft YaHei" panose="020B0503020204020204" pitchFamily="34" charset="-122"/>
                <a:ea typeface="Microsoft YaHei" panose="020B0503020204020204" pitchFamily="34" charset="-122"/>
              </a:rPr>
              <a:t>，对于</a:t>
            </a:r>
            <a:r>
              <a:rPr lang="en-US" altLang="zh-CN" dirty="0">
                <a:latin typeface="Microsoft YaHei" panose="020B0503020204020204" pitchFamily="34" charset="-122"/>
                <a:ea typeface="Microsoft YaHei" panose="020B0503020204020204" pitchFamily="34" charset="-122"/>
              </a:rPr>
              <a:t>BT</a:t>
            </a:r>
            <a:r>
              <a:rPr lang="zh-CN" altLang="zh-CN" dirty="0">
                <a:latin typeface="Microsoft YaHei" panose="020B0503020204020204" pitchFamily="34" charset="-122"/>
                <a:ea typeface="Microsoft YaHei" panose="020B0503020204020204" pitchFamily="34" charset="-122"/>
              </a:rPr>
              <a:t>、</a:t>
            </a:r>
            <a:r>
              <a:rPr lang="en-US" altLang="zh-CN" dirty="0" err="1">
                <a:latin typeface="Microsoft YaHei" panose="020B0503020204020204" pitchFamily="34" charset="-122"/>
                <a:ea typeface="Microsoft YaHei" panose="020B0503020204020204" pitchFamily="34" charset="-122"/>
              </a:rPr>
              <a:t>Streamcluster</a:t>
            </a:r>
            <a:r>
              <a:rPr lang="zh-CN" altLang="zh-CN" dirty="0">
                <a:latin typeface="Microsoft YaHei" panose="020B0503020204020204" pitchFamily="34" charset="-122"/>
                <a:ea typeface="Microsoft YaHei" panose="020B0503020204020204" pitchFamily="34" charset="-122"/>
              </a:rPr>
              <a:t>这种</a:t>
            </a:r>
            <a:r>
              <a:rPr lang="zh-CN" altLang="zh-CN" dirty="0">
                <a:solidFill>
                  <a:srgbClr val="FF0000"/>
                </a:solidFill>
                <a:latin typeface="Microsoft YaHei" panose="020B0503020204020204" pitchFamily="34" charset="-122"/>
                <a:ea typeface="Microsoft YaHei" panose="020B0503020204020204" pitchFamily="34" charset="-122"/>
              </a:rPr>
              <a:t>访存特征在运行时变化大</a:t>
            </a:r>
            <a:r>
              <a:rPr lang="zh-CN" altLang="zh-CN" dirty="0">
                <a:latin typeface="Microsoft YaHei" panose="020B0503020204020204" pitchFamily="34" charset="-122"/>
                <a:ea typeface="Microsoft YaHei" panose="020B0503020204020204" pitchFamily="34" charset="-122"/>
              </a:rPr>
              <a:t>的程序，具有明显的性能提升，而对于其他</a:t>
            </a:r>
            <a:r>
              <a:rPr lang="en-US" altLang="zh-CN" dirty="0">
                <a:latin typeface="Microsoft YaHei" panose="020B0503020204020204" pitchFamily="34" charset="-122"/>
                <a:ea typeface="Microsoft YaHei" panose="020B0503020204020204" pitchFamily="34" charset="-122"/>
              </a:rPr>
              <a:t>5</a:t>
            </a:r>
            <a:r>
              <a:rPr lang="zh-CN" altLang="zh-CN" dirty="0">
                <a:latin typeface="Microsoft YaHei" panose="020B0503020204020204" pitchFamily="34" charset="-122"/>
                <a:ea typeface="Microsoft YaHei" panose="020B0503020204020204" pitchFamily="34" charset="-122"/>
              </a:rPr>
              <a:t>个程序，其访存特征在运行时变化不大，</a:t>
            </a:r>
            <a:r>
              <a:rPr lang="zh-CN" altLang="zh-CN" dirty="0">
                <a:solidFill>
                  <a:srgbClr val="FF0000"/>
                </a:solidFill>
                <a:latin typeface="Microsoft YaHei" panose="020B0503020204020204" pitchFamily="34" charset="-122"/>
                <a:ea typeface="Microsoft YaHei" panose="020B0503020204020204" pitchFamily="34" charset="-122"/>
              </a:rPr>
              <a:t>由于动态访存检测及线程迁移带来的额外开销</a:t>
            </a:r>
            <a:r>
              <a:rPr lang="zh-CN" altLang="zh-CN" dirty="0">
                <a:latin typeface="Microsoft YaHei" panose="020B0503020204020204" pitchFamily="34" charset="-122"/>
                <a:ea typeface="Microsoft YaHei" panose="020B0503020204020204" pitchFamily="34" charset="-122"/>
              </a:rPr>
              <a:t>，会抵消部分性能收益 </a:t>
            </a:r>
            <a:r>
              <a:rPr lang="zh-CN" altLang="en-US" dirty="0">
                <a:latin typeface="Microsoft YaHei" panose="020B0503020204020204" pitchFamily="34" charset="-122"/>
                <a:ea typeface="Microsoft YaHei" panose="020B0503020204020204" pitchFamily="34" charset="-122"/>
              </a:rPr>
              <a:t>。</a:t>
            </a:r>
            <a:r>
              <a:rPr lang="zh-CN" altLang="zh-CN" dirty="0">
                <a:latin typeface="Microsoft YaHei" panose="020B0503020204020204" pitchFamily="34" charset="-122"/>
                <a:ea typeface="Microsoft YaHei" panose="020B0503020204020204" pitchFamily="34" charset="-122"/>
              </a:rPr>
              <a:t>因此本研究提出的静态映射机制能够在</a:t>
            </a:r>
            <a:r>
              <a:rPr lang="zh-CN" altLang="zh-CN" dirty="0">
                <a:solidFill>
                  <a:srgbClr val="FF0000"/>
                </a:solidFill>
                <a:latin typeface="Microsoft YaHei" panose="020B0503020204020204" pitchFamily="34" charset="-122"/>
                <a:ea typeface="Microsoft YaHei" panose="020B0503020204020204" pitchFamily="34" charset="-122"/>
              </a:rPr>
              <a:t>不引入任何运行时开销</a:t>
            </a:r>
            <a:r>
              <a:rPr lang="zh-CN" altLang="zh-CN" dirty="0">
                <a:latin typeface="Microsoft YaHei" panose="020B0503020204020204" pitchFamily="34" charset="-122"/>
                <a:ea typeface="Microsoft YaHei" panose="020B0503020204020204" pitchFamily="34" charset="-122"/>
              </a:rPr>
              <a:t>的情况下，整体上达到略高于</a:t>
            </a:r>
            <a:r>
              <a:rPr lang="en-US" altLang="zh-CN" dirty="0" err="1">
                <a:latin typeface="Microsoft YaHei" panose="020B0503020204020204" pitchFamily="34" charset="-122"/>
                <a:ea typeface="Microsoft YaHei" panose="020B0503020204020204" pitchFamily="34" charset="-122"/>
              </a:rPr>
              <a:t>kMAF</a:t>
            </a:r>
            <a:r>
              <a:rPr lang="zh-CN" altLang="zh-CN" dirty="0">
                <a:latin typeface="Microsoft YaHei" panose="020B0503020204020204" pitchFamily="34" charset="-122"/>
                <a:ea typeface="Microsoft YaHei" panose="020B0503020204020204" pitchFamily="34" charset="-122"/>
              </a:rPr>
              <a:t>的映射优化效果</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gn="just">
              <a:lnSpc>
                <a:spcPct val="150000"/>
              </a:lnSpc>
              <a:spcBef>
                <a:spcPts val="0"/>
              </a:spcBef>
            </a:pPr>
            <a:endParaRPr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07615112"/>
      </p:ext>
    </p:extLst>
  </p:cSld>
  <p:clrMapOvr>
    <a:masterClrMapping/>
  </p:clrMapOvr>
  <mc:AlternateContent xmlns:mc="http://schemas.openxmlformats.org/markup-compatibility/2006" xmlns:p14="http://schemas.microsoft.com/office/powerpoint/2010/main">
    <mc:Choice Requires="p14">
      <p:transition spd="med" p14:dur="700" advTm="1149">
        <p:fade/>
      </p:transition>
    </mc:Choice>
    <mc:Fallback xmlns="">
      <p:transition spd="med" advTm="1149">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 name="矩形 178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91" name="矩形 1790"/>
          <p:cNvSpPr/>
          <p:nvPr/>
        </p:nvSpPr>
        <p:spPr>
          <a:xfrm>
            <a:off x="3473651" y="310334"/>
            <a:ext cx="3424327"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Conclusions and Suggestions</a:t>
            </a:r>
          </a:p>
        </p:txBody>
      </p:sp>
      <p:sp>
        <p:nvSpPr>
          <p:cNvPr id="1792" name="圆角矩形 1791"/>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94" name="矩形 1793"/>
          <p:cNvSpPr/>
          <p:nvPr/>
        </p:nvSpPr>
        <p:spPr>
          <a:xfrm>
            <a:off x="633077" y="125666"/>
            <a:ext cx="1980029" cy="662554"/>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结论与展望</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文本框 19">
            <a:extLst>
              <a:ext uri="{FF2B5EF4-FFF2-40B4-BE49-F238E27FC236}">
                <a16:creationId xmlns:a16="http://schemas.microsoft.com/office/drawing/2014/main" id="{50B42473-623D-4CB4-9378-65EEAF22697D}"/>
              </a:ext>
            </a:extLst>
          </p:cNvPr>
          <p:cNvSpPr txBox="1"/>
          <p:nvPr/>
        </p:nvSpPr>
        <p:spPr>
          <a:xfrm>
            <a:off x="478624" y="1125400"/>
            <a:ext cx="10975482" cy="3151953"/>
          </a:xfrm>
          <a:prstGeom prst="rect">
            <a:avLst/>
          </a:prstGeom>
          <a:noFill/>
        </p:spPr>
        <p:txBody>
          <a:bodyPr wrap="square" rtlCol="0">
            <a:spAutoFit/>
          </a:bodyPr>
          <a:lstStyle/>
          <a:p>
            <a:pPr marL="457200" indent="-45720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工作总结</a:t>
            </a:r>
            <a:endParaRPr lang="en-US" altLang="zh-CN" dirty="0">
              <a:latin typeface="微软雅黑" panose="020B0503020204020204" pitchFamily="34" charset="-122"/>
              <a:ea typeface="微软雅黑" panose="020B0503020204020204" pitchFamily="34" charset="-122"/>
            </a:endParaRPr>
          </a:p>
          <a:p>
            <a:pPr marL="457200" indent="-457200" algn="just">
              <a:lnSpc>
                <a:spcPct val="150000"/>
              </a:lnSpc>
              <a:spcBef>
                <a:spcPts val="600"/>
              </a:spcBef>
              <a:buFont typeface="+mj-ea"/>
              <a:buAutoNum type="circleNumDbPlain"/>
            </a:pPr>
            <a:r>
              <a:rPr lang="zh-CN" altLang="zh-CN" dirty="0">
                <a:latin typeface="微软雅黑" panose="020B0503020204020204" pitchFamily="34" charset="-122"/>
                <a:ea typeface="微软雅黑" panose="020B0503020204020204" pitchFamily="34" charset="-122"/>
              </a:rPr>
              <a:t>针对并行应用程序</a:t>
            </a:r>
            <a:r>
              <a:rPr lang="zh-CN" altLang="zh-CN" dirty="0">
                <a:latin typeface="Microsoft YaHei" panose="020B0503020204020204" pitchFamily="34" charset="-122"/>
                <a:ea typeface="Microsoft YaHei" panose="020B0503020204020204" pitchFamily="34" charset="-122"/>
              </a:rPr>
              <a:t>线程间数据访问与共享不平衡及节点间内存带宽不平衡的问题</a:t>
            </a:r>
            <a:r>
              <a:rPr lang="zh-CN" altLang="zh-CN" dirty="0">
                <a:latin typeface="微软雅黑" panose="020B0503020204020204" pitchFamily="34" charset="-122"/>
                <a:ea typeface="微软雅黑" panose="020B0503020204020204" pitchFamily="34" charset="-122"/>
              </a:rPr>
              <a:t>，设计并实现了一种</a:t>
            </a:r>
            <a:r>
              <a:rPr lang="zh-CN" altLang="en-US" dirty="0">
                <a:latin typeface="微软雅黑" panose="020B0503020204020204" pitchFamily="34" charset="-122"/>
                <a:ea typeface="微软雅黑" panose="020B0503020204020204" pitchFamily="34" charset="-122"/>
              </a:rPr>
              <a:t>静</a:t>
            </a:r>
            <a:r>
              <a:rPr lang="zh-CN" altLang="zh-CN" dirty="0">
                <a:latin typeface="微软雅黑" panose="020B0503020204020204" pitchFamily="34" charset="-122"/>
                <a:ea typeface="微软雅黑" panose="020B0503020204020204" pitchFamily="34" charset="-122"/>
              </a:rPr>
              <a:t>态的线程到核映射优化机制。</a:t>
            </a:r>
            <a:endParaRPr lang="en-US" altLang="zh-CN" dirty="0">
              <a:latin typeface="微软雅黑" panose="020B0503020204020204" pitchFamily="34" charset="-122"/>
              <a:ea typeface="微软雅黑" panose="020B0503020204020204" pitchFamily="34" charset="-122"/>
            </a:endParaRPr>
          </a:p>
          <a:p>
            <a:pPr marL="457200" indent="-457200" algn="just">
              <a:lnSpc>
                <a:spcPct val="150000"/>
              </a:lnSpc>
              <a:spcBef>
                <a:spcPts val="600"/>
              </a:spcBef>
              <a:buFont typeface="+mj-ea"/>
              <a:buAutoNum type="circleNumDbPlain"/>
            </a:pPr>
            <a:r>
              <a:rPr lang="zh-CN" altLang="en-US" dirty="0">
                <a:latin typeface="微软雅黑" panose="020B0503020204020204" pitchFamily="34" charset="-122"/>
                <a:ea typeface="微软雅黑" panose="020B0503020204020204" pitchFamily="34" charset="-122"/>
              </a:rPr>
              <a:t>从仅考虑线程通信效率不均衡的</a:t>
            </a:r>
            <a:r>
              <a:rPr lang="en-US" altLang="zh-CN" dirty="0" err="1">
                <a:latin typeface="微软雅黑" panose="020B0503020204020204" pitchFamily="34" charset="-122"/>
                <a:ea typeface="微软雅黑" panose="020B0503020204020204" pitchFamily="34" charset="-122"/>
              </a:rPr>
              <a:t>Eagermap</a:t>
            </a:r>
            <a:r>
              <a:rPr lang="zh-CN" altLang="en-US" dirty="0">
                <a:latin typeface="微软雅黑" panose="020B0503020204020204" pitchFamily="34" charset="-122"/>
                <a:ea typeface="微软雅黑" panose="020B0503020204020204" pitchFamily="34" charset="-122"/>
              </a:rPr>
              <a:t>算法出发，在不降低线程通信效率的前提下，同时平衡节点间内存带宽，</a:t>
            </a:r>
            <a:r>
              <a:rPr lang="zh-CN" altLang="zh-CN" dirty="0">
                <a:latin typeface="微软雅黑" panose="020B0503020204020204" pitchFamily="34" charset="-122"/>
                <a:ea typeface="微软雅黑" panose="020B0503020204020204" pitchFamily="34" charset="-122"/>
              </a:rPr>
              <a:t>设计了一种基于</a:t>
            </a:r>
            <a:r>
              <a:rPr lang="zh-CN" altLang="zh-CN" dirty="0">
                <a:latin typeface="Microsoft YaHei" panose="020B0503020204020204" pitchFamily="34" charset="-122"/>
                <a:ea typeface="Microsoft YaHei" panose="020B0503020204020204" pitchFamily="34" charset="-122"/>
              </a:rPr>
              <a:t>通信感知及内存负载均衡</a:t>
            </a:r>
            <a:r>
              <a:rPr lang="zh-CN" altLang="zh-CN" dirty="0">
                <a:latin typeface="微软雅黑" panose="020B0503020204020204" pitchFamily="34" charset="-122"/>
                <a:ea typeface="微软雅黑" panose="020B0503020204020204" pitchFamily="34" charset="-122"/>
              </a:rPr>
              <a:t>的映射分组算法</a:t>
            </a:r>
            <a:r>
              <a:rPr lang="en-US" altLang="zh-CN" dirty="0">
                <a:latin typeface="微软雅黑" panose="020B0503020204020204" pitchFamily="34" charset="-122"/>
                <a:ea typeface="微软雅黑" panose="020B0503020204020204" pitchFamily="34" charset="-122"/>
              </a:rPr>
              <a:t>CMLB.</a:t>
            </a:r>
          </a:p>
          <a:p>
            <a:pPr marL="457200" indent="-457200" algn="just">
              <a:lnSpc>
                <a:spcPct val="150000"/>
              </a:lnSpc>
              <a:spcBef>
                <a:spcPts val="600"/>
              </a:spcBef>
              <a:buFont typeface="+mj-ea"/>
              <a:buAutoNum type="circleNumDbPlain"/>
            </a:pPr>
            <a:r>
              <a:rPr lang="zh-CN" altLang="en-US" dirty="0">
                <a:latin typeface="微软雅黑" panose="020B0503020204020204" pitchFamily="34" charset="-122"/>
                <a:ea typeface="微软雅黑" panose="020B0503020204020204" pitchFamily="34" charset="-122"/>
              </a:rPr>
              <a:t>通过实验测试了</a:t>
            </a:r>
            <a:r>
              <a:rPr lang="zh-CN" altLang="zh-CN" dirty="0">
                <a:latin typeface="微软雅黑" panose="020B0503020204020204" pitchFamily="34" charset="-122"/>
                <a:ea typeface="微软雅黑" panose="020B0503020204020204" pitchFamily="34" charset="-122"/>
              </a:rPr>
              <a:t>映射优化机制和</a:t>
            </a:r>
            <a:r>
              <a:rPr lang="en-US" altLang="zh-CN" dirty="0">
                <a:latin typeface="微软雅黑" panose="020B0503020204020204" pitchFamily="34" charset="-122"/>
                <a:ea typeface="微软雅黑" panose="020B0503020204020204" pitchFamily="34" charset="-122"/>
              </a:rPr>
              <a:t>CMLB</a:t>
            </a:r>
            <a:r>
              <a:rPr lang="zh-CN" altLang="zh-CN" dirty="0">
                <a:latin typeface="微软雅黑" panose="020B0503020204020204" pitchFamily="34" charset="-122"/>
                <a:ea typeface="微软雅黑" panose="020B0503020204020204" pitchFamily="34" charset="-122"/>
              </a:rPr>
              <a:t>算法</a:t>
            </a:r>
            <a:r>
              <a:rPr lang="zh-CN" altLang="en-US" dirty="0">
                <a:latin typeface="微软雅黑" panose="020B0503020204020204" pitchFamily="34" charset="-122"/>
                <a:ea typeface="微软雅黑" panose="020B0503020204020204" pitchFamily="34" charset="-122"/>
              </a:rPr>
              <a:t>的有效性。</a:t>
            </a:r>
            <a:endParaRPr lang="en-US" altLang="zh-CN" dirty="0">
              <a:latin typeface="微软雅黑" panose="020B0503020204020204" pitchFamily="34" charset="-122"/>
              <a:ea typeface="微软雅黑" panose="020B0503020204020204" pitchFamily="34" charset="-122"/>
            </a:endParaRPr>
          </a:p>
          <a:p>
            <a:pPr marL="457200" indent="-457200" algn="just">
              <a:lnSpc>
                <a:spcPct val="150000"/>
              </a:lnSpc>
              <a:spcBef>
                <a:spcPts val="600"/>
              </a:spcBef>
              <a:buFont typeface="+mj-ea"/>
              <a:buAutoNum type="circleNumDbPlain"/>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32282">
        <p:fade/>
      </p:transition>
    </mc:Choice>
    <mc:Fallback xmlns="">
      <p:transition spd="med" advTm="32282">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893600"/>
            <a:ext cx="3484410"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评阅人审查意见</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1766" name="文本框 1765"/>
          <p:cNvSpPr txBox="1"/>
          <p:nvPr/>
        </p:nvSpPr>
        <p:spPr>
          <a:xfrm>
            <a:off x="2581200" y="2541600"/>
            <a:ext cx="2944659" cy="589072"/>
          </a:xfrm>
          <a:prstGeom prst="rect">
            <a:avLst/>
          </a:prstGeom>
          <a:noFill/>
        </p:spPr>
        <p:txBody>
          <a:bodyPr wrap="square" rtlCol="0">
            <a:spAutoFit/>
          </a:bodyPr>
          <a:lstStyle/>
          <a:p>
            <a:pPr>
              <a:lnSpc>
                <a:spcPct val="150000"/>
              </a:lnSpc>
            </a:pPr>
            <a:r>
              <a:rPr lang="en-US" altLang="zh-CN" sz="2400">
                <a:solidFill>
                  <a:schemeClr val="bg1"/>
                </a:solidFill>
              </a:rPr>
              <a:t>1.</a:t>
            </a:r>
            <a:r>
              <a:rPr lang="zh-CN" altLang="en-US" sz="2400">
                <a:solidFill>
                  <a:schemeClr val="bg1"/>
                </a:solidFill>
              </a:rPr>
              <a:t>评阅人审查意见</a:t>
            </a:r>
            <a:endParaRPr lang="zh-CN" altLang="en-US" sz="2400" dirty="0">
              <a:solidFill>
                <a:schemeClr val="bg1"/>
              </a:solidFill>
            </a:endParaRPr>
          </a:p>
        </p:txBody>
      </p:sp>
    </p:spTree>
    <p:extLst>
      <p:ext uri="{BB962C8B-B14F-4D97-AF65-F5344CB8AC3E}">
        <p14:creationId xmlns:p14="http://schemas.microsoft.com/office/powerpoint/2010/main" val="860015851"/>
      </p:ext>
    </p:extLst>
  </p:cSld>
  <p:clrMapOvr>
    <a:masterClrMapping/>
  </p:clrMapOvr>
  <mc:AlternateContent xmlns:mc="http://schemas.openxmlformats.org/markup-compatibility/2006" xmlns:p14="http://schemas.microsoft.com/office/powerpoint/2010/main">
    <mc:Choice Requires="p14">
      <p:transition spd="med" p14:dur="700" advTm="907">
        <p:fade/>
      </p:transition>
    </mc:Choice>
    <mc:Fallback xmlns="">
      <p:transition spd="med" advTm="907">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 name="矩形 178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91" name="矩形 1790"/>
          <p:cNvSpPr/>
          <p:nvPr/>
        </p:nvSpPr>
        <p:spPr>
          <a:xfrm>
            <a:off x="3762095" y="310334"/>
            <a:ext cx="284743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Comments of Reviewers</a:t>
            </a:r>
          </a:p>
        </p:txBody>
      </p:sp>
      <p:sp>
        <p:nvSpPr>
          <p:cNvPr id="1792" name="圆角矩形 1791"/>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94" name="矩形 1793"/>
          <p:cNvSpPr/>
          <p:nvPr/>
        </p:nvSpPr>
        <p:spPr>
          <a:xfrm>
            <a:off x="633077" y="125666"/>
            <a:ext cx="2698175"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评阅人审查意见</a:t>
            </a:r>
            <a:endParaRPr lang="zh-CN" altLang="en-US"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文本框 19">
            <a:extLst>
              <a:ext uri="{FF2B5EF4-FFF2-40B4-BE49-F238E27FC236}">
                <a16:creationId xmlns:a16="http://schemas.microsoft.com/office/drawing/2014/main" id="{50B42473-623D-4CB4-9378-65EEAF22697D}"/>
              </a:ext>
            </a:extLst>
          </p:cNvPr>
          <p:cNvSpPr txBox="1"/>
          <p:nvPr/>
        </p:nvSpPr>
        <p:spPr>
          <a:xfrm>
            <a:off x="478624" y="1125400"/>
            <a:ext cx="10975482" cy="4739759"/>
          </a:xfrm>
          <a:prstGeom prst="rect">
            <a:avLst/>
          </a:prstGeom>
          <a:noFill/>
        </p:spPr>
        <p:txBody>
          <a:bodyPr wrap="square" rtlCol="0">
            <a:spAutoFit/>
          </a:bodyPr>
          <a:lstStyle/>
          <a:p>
            <a:pPr marL="342900" indent="-34290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回答评审老师的质询</a:t>
            </a:r>
            <a:endParaRPr lang="en-US" altLang="zh-CN" sz="2000" dirty="0">
              <a:solidFill>
                <a:srgbClr val="157E9F"/>
              </a:solidFill>
              <a:latin typeface="微软雅黑" panose="020B0503020204020204" pitchFamily="34" charset="-122"/>
              <a:ea typeface="微软雅黑" panose="020B0503020204020204" pitchFamily="34" charset="-122"/>
            </a:endParaRPr>
          </a:p>
          <a:p>
            <a:pPr marL="342900" indent="-342900" algn="just">
              <a:spcBef>
                <a:spcPts val="1200"/>
              </a:spcBef>
              <a:buFont typeface="+mj-ea"/>
              <a:buAutoNum type="circleNumDbPlain"/>
            </a:pPr>
            <a:r>
              <a:rPr lang="zh-CN" altLang="en-US" dirty="0">
                <a:latin typeface="微软雅黑" panose="020B0503020204020204" pitchFamily="34" charset="-122"/>
                <a:ea typeface="微软雅黑" panose="020B0503020204020204" pitchFamily="34" charset="-122"/>
              </a:rPr>
              <a:t>在</a:t>
            </a:r>
            <a:r>
              <a:rPr lang="zh-CN" altLang="en-US" dirty="0">
                <a:latin typeface="Microsoft YaHei" panose="020B0503020204020204" pitchFamily="34" charset="-122"/>
                <a:ea typeface="Microsoft YaHei" panose="020B0503020204020204" pitchFamily="34" charset="-122"/>
              </a:rPr>
              <a:t>“多线程静态映射优化机制”中，作者的创新点主要体现在什么方面？ </a:t>
            </a:r>
            <a:endParaRPr lang="en-US" altLang="zh-CN" dirty="0">
              <a:latin typeface="微软雅黑" panose="020B0503020204020204" pitchFamily="34" charset="-122"/>
              <a:ea typeface="微软雅黑" panose="020B0503020204020204" pitchFamily="34" charset="-122"/>
            </a:endParaRPr>
          </a:p>
          <a:p>
            <a:pPr algn="just">
              <a:spcBef>
                <a:spcPts val="1200"/>
              </a:spcBef>
            </a:pPr>
            <a:r>
              <a:rPr lang="zh-CN" altLang="en-US" dirty="0">
                <a:latin typeface="微软雅黑" panose="020B0503020204020204" pitchFamily="34" charset="-122"/>
                <a:ea typeface="微软雅黑" panose="020B0503020204020204" pitchFamily="34" charset="-122"/>
              </a:rPr>
              <a:t>回答：本研究提出的多线程静态映射优化机制，主要分为</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大模块：访存检测模块、计算映射模块、执行映射模块。相较于现有的映射方案，本研究为了解决内存拥塞问题，在访存检测模块中引入了线程访存负载检测过程，随后的计算映射模块结合线程通信情况及线程访存负载信息进行线程分组。</a:t>
            </a:r>
            <a:endParaRPr lang="en-US" altLang="zh-CN" dirty="0">
              <a:latin typeface="微软雅黑" panose="020B0503020204020204" pitchFamily="34" charset="-122"/>
              <a:ea typeface="微软雅黑" panose="020B0503020204020204" pitchFamily="34" charset="-122"/>
            </a:endParaRPr>
          </a:p>
          <a:p>
            <a:pPr algn="just">
              <a:spcBef>
                <a:spcPts val="1200"/>
              </a:spcBef>
            </a:pPr>
            <a:r>
              <a:rPr lang="zh-CN" altLang="en-US" dirty="0">
                <a:latin typeface="微软雅黑" panose="020B0503020204020204" pitchFamily="34" charset="-122"/>
                <a:ea typeface="微软雅黑" panose="020B0503020204020204" pitchFamily="34" charset="-122"/>
              </a:rPr>
              <a:t>因此，本研究</a:t>
            </a:r>
            <a:r>
              <a:rPr lang="zh-CN" altLang="en-US" dirty="0">
                <a:solidFill>
                  <a:srgbClr val="FF0000"/>
                </a:solidFill>
                <a:latin typeface="微软雅黑" panose="020B0503020204020204" pitchFamily="34" charset="-122"/>
                <a:ea typeface="微软雅黑" panose="020B0503020204020204" pitchFamily="34" charset="-122"/>
              </a:rPr>
              <a:t>的创新点除了提出的</a:t>
            </a:r>
            <a:r>
              <a:rPr lang="en-US" altLang="zh-CN" dirty="0">
                <a:solidFill>
                  <a:srgbClr val="FF0000"/>
                </a:solidFill>
                <a:latin typeface="微软雅黑" panose="020B0503020204020204" pitchFamily="34" charset="-122"/>
                <a:ea typeface="微软雅黑" panose="020B0503020204020204" pitchFamily="34" charset="-122"/>
              </a:rPr>
              <a:t>CMLB</a:t>
            </a:r>
            <a:r>
              <a:rPr lang="zh-CN" altLang="en-US" dirty="0">
                <a:solidFill>
                  <a:srgbClr val="FF0000"/>
                </a:solidFill>
                <a:latin typeface="微软雅黑" panose="020B0503020204020204" pitchFamily="34" charset="-122"/>
                <a:ea typeface="微软雅黑" panose="020B0503020204020204" pitchFamily="34" charset="-122"/>
              </a:rPr>
              <a:t>算法外，在多线程静态映射优化机制中的访存检测模块，引入了线程访存负载检测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spcBef>
                <a:spcPts val="1200"/>
              </a:spcBef>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zh-CN" altLang="zh-CN" sz="1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0372A075-0FC2-5049-BB18-7C14A3A08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81" y="3960121"/>
            <a:ext cx="7927958" cy="2166108"/>
          </a:xfrm>
          <a:prstGeom prst="rect">
            <a:avLst/>
          </a:prstGeom>
        </p:spPr>
      </p:pic>
    </p:spTree>
    <p:extLst>
      <p:ext uri="{BB962C8B-B14F-4D97-AF65-F5344CB8AC3E}">
        <p14:creationId xmlns:p14="http://schemas.microsoft.com/office/powerpoint/2010/main" val="3732009944"/>
      </p:ext>
    </p:extLst>
  </p:cSld>
  <p:clrMapOvr>
    <a:masterClrMapping/>
  </p:clrMapOvr>
  <mc:AlternateContent xmlns:mc="http://schemas.openxmlformats.org/markup-compatibility/2006" xmlns:p14="http://schemas.microsoft.com/office/powerpoint/2010/main">
    <mc:Choice Requires="p14">
      <p:transition spd="med" p14:dur="700" advTm="83538">
        <p:fade/>
      </p:transition>
    </mc:Choice>
    <mc:Fallback xmlns="">
      <p:transition spd="med" advTm="83538">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 name="矩形 178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91" name="矩形 1790"/>
          <p:cNvSpPr/>
          <p:nvPr/>
        </p:nvSpPr>
        <p:spPr>
          <a:xfrm>
            <a:off x="3762095" y="310334"/>
            <a:ext cx="284743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Comments of Reviewers</a:t>
            </a:r>
          </a:p>
        </p:txBody>
      </p:sp>
      <p:sp>
        <p:nvSpPr>
          <p:cNvPr id="1792" name="圆角矩形 1791"/>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94" name="矩形 1793"/>
          <p:cNvSpPr/>
          <p:nvPr/>
        </p:nvSpPr>
        <p:spPr>
          <a:xfrm>
            <a:off x="633077" y="125666"/>
            <a:ext cx="2698175" cy="738664"/>
          </a:xfrm>
          <a:prstGeom prst="rect">
            <a:avLst/>
          </a:prstGeom>
        </p:spPr>
        <p:txBody>
          <a:bodyPr wrap="none">
            <a:spAutoFit/>
          </a:bodyPr>
          <a:lstStyle/>
          <a:p>
            <a:pPr>
              <a:lnSpc>
                <a:spcPct val="150000"/>
              </a:lnSpc>
            </a:pPr>
            <a:r>
              <a:rPr lang="zh-CN" altLang="en-US" sz="2800">
                <a:solidFill>
                  <a:srgbClr val="157E9F"/>
                </a:solidFill>
                <a:latin typeface="方正清刻本悦宋简体" panose="02000000000000000000" pitchFamily="2" charset="-122"/>
                <a:ea typeface="方正清刻本悦宋简体" panose="02000000000000000000" pitchFamily="2" charset="-122"/>
              </a:rPr>
              <a:t>评阅人审查意见</a:t>
            </a:r>
            <a:endParaRPr lang="zh-CN" altLang="en-US"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文本框 19">
            <a:extLst>
              <a:ext uri="{FF2B5EF4-FFF2-40B4-BE49-F238E27FC236}">
                <a16:creationId xmlns:a16="http://schemas.microsoft.com/office/drawing/2014/main" id="{50B42473-623D-4CB4-9378-65EEAF22697D}"/>
              </a:ext>
            </a:extLst>
          </p:cNvPr>
          <p:cNvSpPr txBox="1"/>
          <p:nvPr/>
        </p:nvSpPr>
        <p:spPr>
          <a:xfrm>
            <a:off x="478624" y="1125400"/>
            <a:ext cx="10975482" cy="5970865"/>
          </a:xfrm>
          <a:prstGeom prst="rect">
            <a:avLst/>
          </a:prstGeom>
          <a:noFill/>
        </p:spPr>
        <p:txBody>
          <a:bodyPr wrap="square" rtlCol="0">
            <a:spAutoFit/>
          </a:bodyPr>
          <a:lstStyle/>
          <a:p>
            <a:pPr marL="342900" indent="-342900" algn="just">
              <a:buFont typeface="Wingdings" panose="05000000000000000000" pitchFamily="2" charset="2"/>
              <a:buChar char="n"/>
            </a:pPr>
            <a:r>
              <a:rPr lang="zh-CN" altLang="en-US" sz="2000" dirty="0">
                <a:solidFill>
                  <a:srgbClr val="157E9F"/>
                </a:solidFill>
                <a:latin typeface="微软雅黑" panose="020B0503020204020204" pitchFamily="34" charset="-122"/>
                <a:ea typeface="微软雅黑" panose="020B0503020204020204" pitchFamily="34" charset="-122"/>
              </a:rPr>
              <a:t>回答评审老师的质询</a:t>
            </a:r>
            <a:endParaRPr lang="en-US" altLang="zh-CN" sz="2000" dirty="0">
              <a:solidFill>
                <a:srgbClr val="157E9F"/>
              </a:solidFill>
              <a:latin typeface="微软雅黑" panose="020B0503020204020204" pitchFamily="34" charset="-122"/>
              <a:ea typeface="微软雅黑" panose="020B0503020204020204" pitchFamily="34" charset="-122"/>
            </a:endParaRPr>
          </a:p>
          <a:p>
            <a:pPr marL="342900" indent="-342900" algn="just">
              <a:spcBef>
                <a:spcPts val="1200"/>
              </a:spcBef>
              <a:buFont typeface="+mj-ea"/>
              <a:buAutoNum type="circleNumDbPlain"/>
            </a:pPr>
            <a:r>
              <a:rPr lang="zh-CN" altLang="en-US" dirty="0">
                <a:latin typeface="Microsoft YaHei" panose="020B0503020204020204" pitchFamily="34" charset="-122"/>
                <a:ea typeface="Microsoft YaHei" panose="020B0503020204020204" pitchFamily="34" charset="-122"/>
              </a:rPr>
              <a:t>在第四章实验对比中，为什么只对比</a:t>
            </a:r>
            <a:r>
              <a:rPr lang="en" altLang="zh-CN" dirty="0" err="1">
                <a:latin typeface="Microsoft YaHei" panose="020B0503020204020204" pitchFamily="34" charset="-122"/>
                <a:ea typeface="Microsoft YaHei" panose="020B0503020204020204" pitchFamily="34" charset="-122"/>
              </a:rPr>
              <a:t>Eagemap</a:t>
            </a:r>
            <a:r>
              <a:rPr lang="zh-CN" altLang="e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不对比</a:t>
            </a:r>
            <a:r>
              <a:rPr lang="en" altLang="zh-CN" dirty="0">
                <a:latin typeface="Microsoft YaHei" panose="020B0503020204020204" pitchFamily="34" charset="-122"/>
                <a:ea typeface="Microsoft YaHei" panose="020B0503020204020204" pitchFamily="34" charset="-122"/>
              </a:rPr>
              <a:t>Compact</a:t>
            </a:r>
            <a:r>
              <a:rPr lang="zh-CN" altLang="en-US" dirty="0">
                <a:latin typeface="Microsoft YaHei" panose="020B0503020204020204" pitchFamily="34" charset="-122"/>
                <a:ea typeface="Microsoft YaHei" panose="020B0503020204020204" pitchFamily="34" charset="-122"/>
              </a:rPr>
              <a:t>映射模式？</a:t>
            </a:r>
            <a:endParaRPr lang="en-US" altLang="zh-CN" dirty="0">
              <a:latin typeface="Microsoft YaHei" panose="020B0503020204020204" pitchFamily="34" charset="-122"/>
              <a:ea typeface="Microsoft YaHei" panose="020B0503020204020204" pitchFamily="34" charset="-122"/>
            </a:endParaRPr>
          </a:p>
          <a:p>
            <a:pPr marL="342900" indent="-342900" algn="just">
              <a:spcBef>
                <a:spcPts val="1200"/>
              </a:spcBef>
              <a:buFont typeface="+mj-ea"/>
              <a:buAutoNum type="circleNumDbPlain"/>
            </a:pPr>
            <a:r>
              <a:rPr lang="zh-CN" altLang="en-US" dirty="0">
                <a:latin typeface="Microsoft YaHei" panose="020B0503020204020204" pitchFamily="34" charset="-122"/>
                <a:ea typeface="Microsoft YaHei" panose="020B0503020204020204" pitchFamily="34" charset="-122"/>
              </a:rPr>
              <a:t>对第五章实验设计存在疑问：只与部分映射模式对比一种性能，应该与几种映射模式对比全部的性能。</a:t>
            </a:r>
            <a:endParaRPr lang="en-US" altLang="zh-CN" dirty="0">
              <a:latin typeface="Microsoft YaHei" panose="020B0503020204020204" pitchFamily="34" charset="-122"/>
              <a:ea typeface="Microsoft YaHei" panose="020B0503020204020204" pitchFamily="34" charset="-122"/>
            </a:endParaRPr>
          </a:p>
          <a:p>
            <a:pPr algn="just">
              <a:spcBef>
                <a:spcPts val="1200"/>
              </a:spcBef>
            </a:pPr>
            <a:r>
              <a:rPr lang="zh-CN" altLang="en-US" dirty="0">
                <a:latin typeface="微软雅黑" panose="020B0503020204020204" pitchFamily="34" charset="-122"/>
                <a:ea typeface="微软雅黑" panose="020B0503020204020204" pitchFamily="34" charset="-122"/>
              </a:rPr>
              <a:t>回答：</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本研究所设计的</a:t>
            </a:r>
            <a:r>
              <a:rPr lang="en-US" altLang="zh-CN" dirty="0">
                <a:latin typeface="微软雅黑" panose="020B0503020204020204" pitchFamily="34" charset="-122"/>
                <a:ea typeface="微软雅黑" panose="020B0503020204020204" pitchFamily="34" charset="-122"/>
              </a:rPr>
              <a:t>CMLB</a:t>
            </a:r>
            <a:r>
              <a:rPr lang="zh-CN" altLang="en-US" dirty="0">
                <a:latin typeface="微软雅黑" panose="020B0503020204020204" pitchFamily="34" charset="-122"/>
                <a:ea typeface="微软雅黑" panose="020B0503020204020204" pitchFamily="34" charset="-122"/>
              </a:rPr>
              <a:t>算法，其实是针对</a:t>
            </a:r>
            <a:r>
              <a:rPr lang="en-US" altLang="zh-CN" dirty="0" err="1">
                <a:latin typeface="微软雅黑" panose="020B0503020204020204" pitchFamily="34" charset="-122"/>
                <a:ea typeface="微软雅黑" panose="020B0503020204020204" pitchFamily="34" charset="-122"/>
              </a:rPr>
              <a:t>Eagermap</a:t>
            </a:r>
            <a:r>
              <a:rPr lang="zh-CN" altLang="en-US" dirty="0">
                <a:latin typeface="微软雅黑" panose="020B0503020204020204" pitchFamily="34" charset="-122"/>
                <a:ea typeface="微软雅黑" panose="020B0503020204020204" pitchFamily="34" charset="-122"/>
              </a:rPr>
              <a:t>中的潜在问题进行的改进，而</a:t>
            </a:r>
            <a:r>
              <a:rPr lang="en-US" altLang="zh-CN" dirty="0">
                <a:solidFill>
                  <a:srgbClr val="FF0000"/>
                </a:solidFill>
                <a:latin typeface="微软雅黑" panose="020B0503020204020204" pitchFamily="34" charset="-122"/>
                <a:ea typeface="微软雅黑" panose="020B0503020204020204" pitchFamily="34" charset="-122"/>
              </a:rPr>
              <a:t>Compact</a:t>
            </a:r>
            <a:r>
              <a:rPr lang="zh-CN" altLang="en-US" dirty="0">
                <a:solidFill>
                  <a:srgbClr val="FF0000"/>
                </a:solidFill>
                <a:latin typeface="微软雅黑" panose="020B0503020204020204" pitchFamily="34" charset="-122"/>
                <a:ea typeface="微软雅黑" panose="020B0503020204020204" pitchFamily="34" charset="-122"/>
              </a:rPr>
              <a:t>作为</a:t>
            </a:r>
            <a:r>
              <a:rPr lang="en-US" altLang="zh-CN" dirty="0">
                <a:solidFill>
                  <a:srgbClr val="FF0000"/>
                </a:solidFill>
                <a:latin typeface="微软雅黑" panose="020B0503020204020204" pitchFamily="34" charset="-122"/>
                <a:ea typeface="微软雅黑" panose="020B0503020204020204" pitchFamily="34" charset="-122"/>
              </a:rPr>
              <a:t>OpenMP</a:t>
            </a:r>
            <a:r>
              <a:rPr lang="zh-CN" altLang="en-US" dirty="0">
                <a:solidFill>
                  <a:srgbClr val="FF0000"/>
                </a:solidFill>
                <a:latin typeface="微软雅黑" panose="020B0503020204020204" pitchFamily="34" charset="-122"/>
                <a:ea typeface="微软雅黑" panose="020B0503020204020204" pitchFamily="34" charset="-122"/>
              </a:rPr>
              <a:t>的内置映射模式无需结合线程访存特征，与</a:t>
            </a:r>
            <a:r>
              <a:rPr lang="en-US" altLang="zh-CN" dirty="0">
                <a:solidFill>
                  <a:srgbClr val="FF0000"/>
                </a:solidFill>
                <a:latin typeface="微软雅黑" panose="020B0503020204020204" pitchFamily="34" charset="-122"/>
                <a:ea typeface="微软雅黑" panose="020B0503020204020204" pitchFamily="34" charset="-122"/>
              </a:rPr>
              <a:t>CMLB</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Eagermap</a:t>
            </a:r>
            <a:r>
              <a:rPr lang="zh-CN" altLang="en-US" dirty="0">
                <a:solidFill>
                  <a:srgbClr val="FF0000"/>
                </a:solidFill>
                <a:latin typeface="微软雅黑" panose="020B0503020204020204" pitchFamily="34" charset="-122"/>
                <a:ea typeface="微软雅黑" panose="020B0503020204020204" pitchFamily="34" charset="-122"/>
              </a:rPr>
              <a:t>是两类映射方式</a:t>
            </a:r>
            <a:r>
              <a:rPr lang="zh-CN" altLang="en-US" dirty="0">
                <a:latin typeface="微软雅黑" panose="020B0503020204020204" pitchFamily="34" charset="-122"/>
                <a:ea typeface="微软雅黑" panose="020B0503020204020204" pitchFamily="34" charset="-122"/>
              </a:rPr>
              <a:t>，因此有必要将这三者横向比较。本文第五章的</a:t>
            </a:r>
            <a:r>
              <a:rPr lang="en-US" altLang="zh-CN" dirty="0">
                <a:latin typeface="微软雅黑" panose="020B0503020204020204" pitchFamily="34" charset="-122"/>
                <a:ea typeface="微软雅黑" panose="020B0503020204020204" pitchFamily="34" charset="-122"/>
              </a:rPr>
              <a:t>CMLB</a:t>
            </a:r>
            <a:r>
              <a:rPr lang="zh-CN" altLang="en-US" dirty="0">
                <a:latin typeface="微软雅黑" panose="020B0503020204020204" pitchFamily="34" charset="-122"/>
                <a:ea typeface="微软雅黑" panose="020B0503020204020204" pitchFamily="34" charset="-122"/>
              </a:rPr>
              <a:t>性能测试中便将三者横向比较，为了与第五章对应，第四章的理论效果测试中也应该加上</a:t>
            </a:r>
            <a:r>
              <a:rPr lang="en" altLang="zh-CN" dirty="0">
                <a:latin typeface="Microsoft YaHei" panose="020B0503020204020204" pitchFamily="34" charset="-122"/>
                <a:ea typeface="Microsoft YaHei" panose="020B0503020204020204" pitchFamily="34" charset="-122"/>
              </a:rPr>
              <a:t>Compact</a:t>
            </a:r>
            <a:r>
              <a:rPr lang="zh-CN" altLang="en-US" dirty="0">
                <a:latin typeface="Microsoft YaHei" panose="020B0503020204020204" pitchFamily="34" charset="-122"/>
                <a:ea typeface="Microsoft YaHei" panose="020B0503020204020204" pitchFamily="34" charset="-122"/>
              </a:rPr>
              <a:t>映射模式。</a:t>
            </a:r>
            <a:r>
              <a:rPr lang="zh-CN" altLang="en-US" dirty="0">
                <a:solidFill>
                  <a:srgbClr val="FF0000"/>
                </a:solidFill>
                <a:latin typeface="Microsoft YaHei" panose="020B0503020204020204" pitchFamily="34" charset="-122"/>
                <a:ea typeface="Microsoft YaHei" panose="020B0503020204020204" pitchFamily="34" charset="-122"/>
              </a:rPr>
              <a:t>这个问题在论文中已修正</a:t>
            </a:r>
            <a:r>
              <a:rPr lang="zh-CN" altLang="en-US" dirty="0">
                <a:latin typeface="Microsoft YaHei" panose="020B0503020204020204" pitchFamily="34" charset="-122"/>
                <a:ea typeface="Microsoft YaHei" panose="020B0503020204020204" pitchFamily="34" charset="-122"/>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第五章的实验设计中，主要分为两个层面：</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映射机制本身的性能测试、</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CMLB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分组算法的性能测试</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。在映射机制本身的性能测试中，</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主要针对映射机制的整个运作过程（包括三大模块）产生的效果进行对比测试</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，对比的对象有</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未使用任何映射机制</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的效果以及</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kMAF</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这种动态映射机制</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的效果，这两个对比测试分别对应了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5.1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节与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5.3</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节中的实验。而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5.2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节中的实验是在整个映射机制大框架相同的前提下，在计算映射模块使用</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不同的分组算法</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Eagermap</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Compact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）进行分组算法层面的测试。</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因此在对映射机制的的测试中，计算映射模块仅使用一种映射模式即本研究设计的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CMLB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算法。</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200"/>
              </a:spcBef>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486986"/>
      </p:ext>
    </p:extLst>
  </p:cSld>
  <p:clrMapOvr>
    <a:masterClrMapping/>
  </p:clrMapOvr>
  <mc:AlternateContent xmlns:mc="http://schemas.openxmlformats.org/markup-compatibility/2006" xmlns:p14="http://schemas.microsoft.com/office/powerpoint/2010/main">
    <mc:Choice Requires="p14">
      <p:transition spd="med" p14:dur="700" advTm="83538">
        <p:fade/>
      </p:transition>
    </mc:Choice>
    <mc:Fallback xmlns="">
      <p:transition spd="med" advTm="8353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739026" y="3044279"/>
            <a:ext cx="1313180" cy="769441"/>
          </a:xfrm>
          <a:prstGeom prst="rect">
            <a:avLst/>
          </a:prstGeom>
        </p:spPr>
        <p:txBody>
          <a:bodyPr wrap="none">
            <a:spAutoFit/>
          </a:bodyPr>
          <a:lstStyle/>
          <a:p>
            <a:r>
              <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4646145" y="4220859"/>
            <a:ext cx="2749471"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指导老师：张兴军教授</a:t>
            </a:r>
          </a:p>
        </p:txBody>
      </p:sp>
      <p:sp>
        <p:nvSpPr>
          <p:cNvPr id="20" name="矩形 19"/>
          <p:cNvSpPr/>
          <p:nvPr/>
        </p:nvSpPr>
        <p:spPr>
          <a:xfrm>
            <a:off x="7982971" y="4189259"/>
            <a:ext cx="1723549"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学生：张钰鑫</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2021·05</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2" name="Picture 2" descr="http://vi.xjtu.edu.cn/__local/3/4D/B5/571A710C9A4CF4007F505C85B3D_88B85B22_AC61.png">
            <a:extLst>
              <a:ext uri="{FF2B5EF4-FFF2-40B4-BE49-F238E27FC236}">
                <a16:creationId xmlns:a16="http://schemas.microsoft.com/office/drawing/2014/main" id="{F17C6BFE-A258-4AFB-9BA2-FCB8F86869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9181" y="2430868"/>
            <a:ext cx="2158500" cy="215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advTm="2411">
        <p:fade/>
      </p:transition>
    </mc:Choice>
    <mc:Fallback xmlns="">
      <p:transition spd="med" advTm="241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575305" y="322399"/>
            <a:ext cx="2524838" cy="369328"/>
          </a:xfrm>
          <a:prstGeom prst="rect">
            <a:avLst/>
          </a:prstGeom>
        </p:spPr>
        <p:txBody>
          <a:bodyPr wrap="square" lIns="91436" tIns="45718" rIns="91436" bIns="45718">
            <a:spAutoFit/>
          </a:bodyPr>
          <a:lstStyle/>
          <a:p>
            <a:r>
              <a:rPr lang="zh-CN" altLang="en-US" dirty="0">
                <a:solidFill>
                  <a:schemeClr val="bg1"/>
                </a:solidFill>
                <a:latin typeface="微软雅黑" pitchFamily="34" charset="-122"/>
                <a:ea typeface="微软雅黑" pitchFamily="34" charset="-122"/>
              </a:rPr>
              <a:t>研究背景与意义</a:t>
            </a: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1620957" cy="665760"/>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选题来源</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7" name="文本框 26">
            <a:extLst>
              <a:ext uri="{FF2B5EF4-FFF2-40B4-BE49-F238E27FC236}">
                <a16:creationId xmlns:a16="http://schemas.microsoft.com/office/drawing/2014/main" id="{A7E9F084-411F-44A7-9727-A6B219B9C02A}"/>
              </a:ext>
            </a:extLst>
          </p:cNvPr>
          <p:cNvSpPr txBox="1"/>
          <p:nvPr/>
        </p:nvSpPr>
        <p:spPr>
          <a:xfrm>
            <a:off x="478623" y="1126800"/>
            <a:ext cx="10975483" cy="4204228"/>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国家“十三五”重点研发计划：面向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E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级计算机的大型流体机械并行计算软件系统</a:t>
            </a:r>
            <a:endParaRPr lang="en-US" altLang="zh-CN" sz="2000" dirty="0">
              <a:solidFill>
                <a:srgbClr val="157E9F"/>
              </a:solidFill>
              <a:latin typeface="微软雅黑" panose="020B0503020204020204" pitchFamily="34" charset="-122"/>
              <a:ea typeface="微软雅黑" panose="020B0503020204020204" pitchFamily="34" charset="-122"/>
            </a:endParaRPr>
          </a:p>
          <a:p>
            <a:pPr algn="just">
              <a:lnSpc>
                <a:spcPct val="120000"/>
              </a:lnSpc>
              <a:spcBef>
                <a:spcPts val="1200"/>
              </a:spcBef>
            </a:pPr>
            <a:r>
              <a:rPr lang="zh-CN" altLang="en-US" dirty="0">
                <a:latin typeface="微软雅黑" panose="020B0503020204020204" pitchFamily="34" charset="-122"/>
                <a:ea typeface="微软雅黑" panose="020B0503020204020204" pitchFamily="34" charset="-122"/>
              </a:rPr>
              <a:t>构建面向</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级计算机的多层次异构并行软件框架；面向</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级计算机，提出适合于大型流体机械并行计算模型的弹性映射方案，及其层间自聚类通信模型和层内自感知资源分配方法；通过分析大型流体机械不同计算模型的数据特性，验证并行软件框架的高可扩展性；开发基于向量化、层次化的缓存数据分块、计算与通信重叠、数据复用等优化技术，实现并行软件的高效能等</a:t>
            </a:r>
            <a:endParaRPr lang="en-US" altLang="zh-CN" dirty="0">
              <a:latin typeface="微软雅黑" panose="020B0503020204020204" pitchFamily="34" charset="-122"/>
              <a:ea typeface="微软雅黑" panose="020B0503020204020204" pitchFamily="34" charset="-122"/>
            </a:endParaRPr>
          </a:p>
          <a:p>
            <a:pPr algn="just">
              <a:spcBef>
                <a:spcPts val="1200"/>
              </a:spcBef>
            </a:pPr>
            <a:r>
              <a:rPr lang="zh-CN" altLang="en-US" dirty="0">
                <a:latin typeface="微软雅黑" panose="020B0503020204020204" pitchFamily="34" charset="-122"/>
                <a:ea typeface="微软雅黑" panose="020B0503020204020204" pitchFamily="34" charset="-122"/>
              </a:rPr>
              <a:t>（课题编号：</a:t>
            </a:r>
            <a:r>
              <a:rPr lang="en-US" altLang="zh-CN" dirty="0" err="1">
                <a:latin typeface="微软雅黑" panose="020B0503020204020204" pitchFamily="34" charset="-122"/>
                <a:ea typeface="微软雅黑" panose="020B0503020204020204" pitchFamily="34" charset="-122"/>
              </a:rPr>
              <a:t>2016YFB0200902</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spcBef>
                <a:spcPts val="1200"/>
              </a:spcBef>
            </a:pP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目标任务</a:t>
            </a:r>
          </a:p>
          <a:p>
            <a:pPr indent="-342900" algn="just">
              <a:lnSpc>
                <a:spcPct val="120000"/>
              </a:lnSpc>
              <a:buSzPct val="100000"/>
              <a:buFont typeface="+mj-ea"/>
              <a:buAutoNum type="circleNumDbPlain"/>
            </a:pPr>
            <a:r>
              <a:rPr lang="zh-CN" altLang="en-US" dirty="0">
                <a:latin typeface="微软雅黑" panose="020B0503020204020204" pitchFamily="34" charset="-122"/>
                <a:ea typeface="微软雅黑" panose="020B0503020204020204" pitchFamily="34" charset="-122"/>
              </a:rPr>
              <a:t>面向Ｅ级系统大规模并行可扩展分层弹性映射机制（课题任务书）；</a:t>
            </a:r>
            <a:endParaRPr lang="en-US" altLang="zh-CN" dirty="0">
              <a:latin typeface="微软雅黑" panose="020B0503020204020204" pitchFamily="34" charset="-122"/>
              <a:ea typeface="微软雅黑" panose="020B0503020204020204" pitchFamily="34" charset="-122"/>
            </a:endParaRPr>
          </a:p>
          <a:p>
            <a:pPr indent="-342900" algn="just">
              <a:lnSpc>
                <a:spcPct val="120000"/>
              </a:lnSpc>
              <a:buSzPct val="100000"/>
              <a:buFont typeface="+mj-ea"/>
              <a:buAutoNum type="circleNumDbPlain"/>
            </a:pPr>
            <a:r>
              <a:rPr lang="zh-CN" altLang="en-US" dirty="0">
                <a:latin typeface="微软雅黑" panose="020B0503020204020204" pitchFamily="34" charset="-122"/>
                <a:ea typeface="微软雅黑" panose="020B0503020204020204" pitchFamily="34" charset="-122"/>
              </a:rPr>
              <a:t>在多线程并行这一级，研究</a:t>
            </a:r>
            <a:r>
              <a:rPr lang="zh-CN" altLang="zh-CN" dirty="0">
                <a:latin typeface="微软雅黑" panose="020B0503020204020204" pitchFamily="34" charset="-122"/>
                <a:ea typeface="微软雅黑" panose="020B0503020204020204" pitchFamily="34" charset="-122"/>
              </a:rPr>
              <a:t>合理的线程到核的映射机制，从而提升程序性能</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indent="-342900" algn="just">
              <a:lnSpc>
                <a:spcPct val="120000"/>
              </a:lnSpc>
              <a:buSzPct val="100000"/>
              <a:buFont typeface="+mj-ea"/>
              <a:buAutoNum type="circleNumDbPlain"/>
            </a:pPr>
            <a:r>
              <a:rPr lang="zh-CN" altLang="en-US" dirty="0">
                <a:latin typeface="微软雅黑" panose="020B0503020204020204" pitchFamily="34" charset="-122"/>
                <a:ea typeface="微软雅黑" panose="020B0503020204020204" pitchFamily="34" charset="-122"/>
              </a:rPr>
              <a:t>编写代码实现这样的映射机制，使之成为可运行的系统。</a:t>
            </a:r>
          </a:p>
        </p:txBody>
      </p:sp>
    </p:spTree>
  </p:cSld>
  <p:clrMapOvr>
    <a:masterClrMapping/>
  </p:clrMapOvr>
  <mc:AlternateContent xmlns:mc="http://schemas.openxmlformats.org/markup-compatibility/2006" xmlns:p14="http://schemas.microsoft.com/office/powerpoint/2010/main">
    <mc:Choice Requires="p14">
      <p:transition spd="med" p14:dur="700" advTm="27818">
        <p:fade/>
      </p:transition>
    </mc:Choice>
    <mc:Fallback xmlns="">
      <p:transition spd="med" advTm="2781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584449" y="322399"/>
            <a:ext cx="2491646" cy="369328"/>
          </a:xfrm>
          <a:prstGeom prst="rect">
            <a:avLst/>
          </a:prstGeom>
        </p:spPr>
        <p:txBody>
          <a:bodyPr wrap="square" lIns="91436" tIns="45718" rIns="91436" bIns="45718">
            <a:spAutoFit/>
          </a:bodyPr>
          <a:lstStyle/>
          <a:p>
            <a:r>
              <a:rPr lang="zh-CN" altLang="en-US" dirty="0">
                <a:solidFill>
                  <a:schemeClr val="bg1"/>
                </a:solidFill>
                <a:latin typeface="微软雅黑" pitchFamily="34" charset="-122"/>
                <a:ea typeface="微软雅黑" pitchFamily="34" charset="-122"/>
              </a:rPr>
              <a:t>研究背景与意义</a:t>
            </a: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1620957" cy="662554"/>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研究意义</a:t>
            </a:r>
          </a:p>
        </p:txBody>
      </p:sp>
      <p:sp>
        <p:nvSpPr>
          <p:cNvPr id="27" name="文本框 26">
            <a:extLst>
              <a:ext uri="{FF2B5EF4-FFF2-40B4-BE49-F238E27FC236}">
                <a16:creationId xmlns:a16="http://schemas.microsoft.com/office/drawing/2014/main" id="{A7E9F084-411F-44A7-9727-A6B219B9C02A}"/>
              </a:ext>
            </a:extLst>
          </p:cNvPr>
          <p:cNvSpPr txBox="1"/>
          <p:nvPr/>
        </p:nvSpPr>
        <p:spPr>
          <a:xfrm>
            <a:off x="478622" y="1125400"/>
            <a:ext cx="10975483" cy="5444888"/>
          </a:xfrm>
          <a:prstGeom prst="rect">
            <a:avLst/>
          </a:prstGeom>
          <a:noFill/>
        </p:spPr>
        <p:txBody>
          <a:bodyPr wrap="square" rtlCol="0">
            <a:spAutoFit/>
          </a:bodyPr>
          <a:lstStyle/>
          <a:p>
            <a:pPr marL="342000" indent="-342000" algn="just">
              <a:lnSpc>
                <a:spcPct val="150000"/>
              </a:lnSpc>
              <a:buClr>
                <a:schemeClr val="accent1">
                  <a:lumMod val="75000"/>
                </a:schemeClr>
              </a:buClr>
              <a:buSzPct val="100000"/>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rPr>
              <a:t>主要问题描述</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隐式</a:t>
            </a:r>
            <a:r>
              <a:rPr lang="zh-CN" altLang="zh-CN" dirty="0">
                <a:solidFill>
                  <a:srgbClr val="FF0000"/>
                </a:solidFill>
                <a:latin typeface="微软雅黑" panose="020B0503020204020204" pitchFamily="34" charset="-122"/>
                <a:ea typeface="微软雅黑" panose="020B0503020204020204" pitchFamily="34" charset="-122"/>
              </a:rPr>
              <a:t>通信</a:t>
            </a:r>
            <a:r>
              <a:rPr lang="zh-CN" altLang="en-US" dirty="0">
                <a:latin typeface="微软雅黑" panose="020B0503020204020204" pitchFamily="34" charset="-122"/>
                <a:ea typeface="微软雅黑" panose="020B0503020204020204" pitchFamily="34" charset="-122"/>
              </a:rPr>
              <a:t>模式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在多线程</a:t>
            </a:r>
            <a:r>
              <a:rPr lang="zh-CN" altLang="zh-CN" dirty="0">
                <a:latin typeface="微软雅黑" panose="020B0503020204020204" pitchFamily="34" charset="-122"/>
                <a:ea typeface="微软雅黑" panose="020B0503020204020204" pitchFamily="34" charset="-122"/>
              </a:rPr>
              <a:t>并行程序</a:t>
            </a:r>
            <a:r>
              <a:rPr lang="zh-CN" altLang="en-US" dirty="0">
                <a:latin typeface="微软雅黑" panose="020B0503020204020204" pitchFamily="34" charset="-122"/>
                <a:ea typeface="微软雅黑" panose="020B0503020204020204" pitchFamily="34" charset="-122"/>
              </a:rPr>
              <a:t>中</a:t>
            </a:r>
            <a:r>
              <a:rPr lang="zh-CN" altLang="zh-CN" dirty="0">
                <a:latin typeface="微软雅黑" panose="020B0503020204020204" pitchFamily="34" charset="-122"/>
                <a:ea typeface="微软雅黑" panose="020B0503020204020204" pitchFamily="34" charset="-122"/>
              </a:rPr>
              <a:t>，各线程之间进行数据交换和共享的过程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r>
              <a:rPr lang="en-US" altLang="zh-CN" dirty="0">
                <a:latin typeface="微软雅黑" panose="020B0503020204020204" pitchFamily="34" charset="-122"/>
                <a:ea typeface="微软雅黑" panose="020B0503020204020204" pitchFamily="34" charset="-122"/>
              </a:rPr>
              <a:t>NUMA</a:t>
            </a:r>
            <a:r>
              <a:rPr lang="zh-CN" altLang="en-US" dirty="0">
                <a:latin typeface="微软雅黑" panose="020B0503020204020204" pitchFamily="34" charset="-122"/>
                <a:ea typeface="微软雅黑" panose="020B0503020204020204" pitchFamily="34" charset="-122"/>
              </a:rPr>
              <a:t>架构下，</a:t>
            </a:r>
            <a:r>
              <a:rPr lang="zh-CN" altLang="en-US" dirty="0">
                <a:solidFill>
                  <a:srgbClr val="FF0000"/>
                </a:solidFill>
                <a:latin typeface="微软雅黑" panose="020B0503020204020204" pitchFamily="34" charset="-122"/>
                <a:ea typeface="微软雅黑" panose="020B0503020204020204" pitchFamily="34" charset="-122"/>
              </a:rPr>
              <a:t>通信开销</a:t>
            </a:r>
            <a:r>
              <a:rPr lang="zh-CN" altLang="zh-CN" dirty="0">
                <a:solidFill>
                  <a:srgbClr val="FF0000"/>
                </a:solidFill>
                <a:latin typeface="微软雅黑" panose="020B0503020204020204" pitchFamily="34" charset="-122"/>
                <a:ea typeface="微软雅黑" panose="020B0503020204020204" pitchFamily="34" charset="-122"/>
              </a:rPr>
              <a:t>不均</a:t>
            </a:r>
            <a:r>
              <a:rPr lang="zh-CN" altLang="en-US" dirty="0">
                <a:solidFill>
                  <a:srgbClr val="FF0000"/>
                </a:solidFill>
                <a:latin typeface="微软雅黑" panose="020B0503020204020204" pitchFamily="34" charset="-122"/>
                <a:ea typeface="微软雅黑" panose="020B0503020204020204" pitchFamily="34" charset="-122"/>
              </a:rPr>
              <a:t>衡</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，若发生过多的跨节点通信，则会影响访存性能。</a:t>
            </a: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内存拥塞</a:t>
            </a:r>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某个</a:t>
            </a:r>
            <a:r>
              <a:rPr lang="en-US" altLang="zh-CN" dirty="0">
                <a:latin typeface="微软雅黑" panose="020B0503020204020204" pitchFamily="34" charset="-122"/>
                <a:ea typeface="微软雅黑" panose="020B0503020204020204" pitchFamily="34" charset="-122"/>
              </a:rPr>
              <a:t>NUMA</a:t>
            </a:r>
            <a:r>
              <a:rPr lang="zh-CN" altLang="en-US" dirty="0">
                <a:latin typeface="微软雅黑" panose="020B0503020204020204" pitchFamily="34" charset="-122"/>
                <a:ea typeface="微软雅黑" panose="020B0503020204020204" pitchFamily="34" charset="-122"/>
              </a:rPr>
              <a:t>节点内存带宽过高，导致节点内部带宽争用，内存延迟升高</a:t>
            </a: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r>
              <a:rPr lang="en-US" altLang="zh-CN" dirty="0">
                <a:latin typeface="微软雅黑" panose="020B0503020204020204" pitchFamily="34" charset="-122"/>
                <a:ea typeface="微软雅黑" panose="020B0503020204020204" pitchFamily="34" charset="-122"/>
              </a:rPr>
              <a:t>NUMA</a:t>
            </a:r>
            <a:r>
              <a:rPr lang="zh-CN" altLang="en-US" dirty="0">
                <a:latin typeface="微软雅黑" panose="020B0503020204020204" pitchFamily="34" charset="-122"/>
                <a:ea typeface="微软雅黑" panose="020B0503020204020204" pitchFamily="34" charset="-122"/>
              </a:rPr>
              <a:t>各节点内存带宽不均衡造成的，导致程序的平均内存延迟升高，性能下降</a:t>
            </a: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dirty="0">
              <a:latin typeface="微软雅黑" panose="020B0503020204020204" pitchFamily="34" charset="-122"/>
              <a:ea typeface="微软雅黑" panose="020B0503020204020204" pitchFamily="34" charset="-122"/>
            </a:endParaRPr>
          </a:p>
          <a:p>
            <a:pPr algn="just">
              <a:lnSpc>
                <a:spcPct val="150000"/>
              </a:lnSpc>
              <a:buSzPct val="100000"/>
            </a:pPr>
            <a:endPar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243119780"/>
              </p:ext>
            </p:extLst>
          </p:nvPr>
        </p:nvGraphicFramePr>
        <p:xfrm>
          <a:off x="596609" y="3234065"/>
          <a:ext cx="5068928" cy="2534464"/>
        </p:xfrm>
        <a:graphic>
          <a:graphicData uri="http://schemas.openxmlformats.org/presentationml/2006/ole">
            <mc:AlternateContent xmlns:mc="http://schemas.openxmlformats.org/markup-compatibility/2006">
              <mc:Choice xmlns:v="urn:schemas-microsoft-com:vml" Requires="v">
                <p:oleObj spid="_x0000_s18648" name="Visio" r:id="rId4" imgW="9344133" imgH="4676747" progId="Visio.Drawing.15">
                  <p:embed/>
                </p:oleObj>
              </mc:Choice>
              <mc:Fallback>
                <p:oleObj name="Visio" r:id="rId4" imgW="9344133" imgH="4676747"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609" y="3234065"/>
                        <a:ext cx="5068928" cy="2534464"/>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C124E099-8F3D-F34C-BC6D-027636A14160}"/>
              </a:ext>
            </a:extLst>
          </p:cNvPr>
          <p:cNvSpPr/>
          <p:nvPr/>
        </p:nvSpPr>
        <p:spPr>
          <a:xfrm>
            <a:off x="478620" y="6039546"/>
            <a:ext cx="10602334" cy="523220"/>
          </a:xfrm>
          <a:prstGeom prst="rect">
            <a:avLst/>
          </a:prstGeom>
        </p:spPr>
        <p:txBody>
          <a:bodyPr wrap="square">
            <a:spAutoFit/>
          </a:bodyPr>
          <a:lstStyle/>
          <a:p>
            <a:r>
              <a:rPr lang="en" altLang="zh-CN" sz="1400" dirty="0">
                <a:latin typeface="Times New Roman" panose="02020603050405020304" pitchFamily="18" charset="0"/>
              </a:rPr>
              <a:t>[1]Diener M , Cruz E , Alves M , et al. Kernel-Based Thread and Data Mapping for Improved Memory Affinity[J]. IEEE Transactions on Parallel and Distributed Systems, 2015, 27(9): 1-1. </a:t>
            </a:r>
            <a:endParaRPr lang="en" altLang="zh-CN" sz="1400" dirty="0">
              <a:effectLst/>
            </a:endParaRPr>
          </a:p>
        </p:txBody>
      </p:sp>
      <p:pic>
        <p:nvPicPr>
          <p:cNvPr id="11" name="图片 10">
            <a:extLst>
              <a:ext uri="{FF2B5EF4-FFF2-40B4-BE49-F238E27FC236}">
                <a16:creationId xmlns:a16="http://schemas.microsoft.com/office/drawing/2014/main" id="{4F6FC1C3-1A1C-234F-BB81-B87299217F1C}"/>
              </a:ext>
            </a:extLst>
          </p:cNvPr>
          <p:cNvPicPr/>
          <p:nvPr/>
        </p:nvPicPr>
        <p:blipFill>
          <a:blip r:embed="rId6">
            <a:extLst>
              <a:ext uri="{28A0092B-C50C-407E-A947-70E740481C1C}">
                <a14:useLocalDpi xmlns:a14="http://schemas.microsoft.com/office/drawing/2010/main" val="0"/>
              </a:ext>
            </a:extLst>
          </a:blip>
          <a:stretch>
            <a:fillRect/>
          </a:stretch>
        </p:blipFill>
        <p:spPr>
          <a:xfrm>
            <a:off x="6901863" y="3234065"/>
            <a:ext cx="3888470" cy="2751448"/>
          </a:xfrm>
          <a:prstGeom prst="rect">
            <a:avLst/>
          </a:prstGeom>
        </p:spPr>
      </p:pic>
      <p:sp>
        <p:nvSpPr>
          <p:cNvPr id="13" name="矩形 12">
            <a:extLst>
              <a:ext uri="{FF2B5EF4-FFF2-40B4-BE49-F238E27FC236}">
                <a16:creationId xmlns:a16="http://schemas.microsoft.com/office/drawing/2014/main" id="{A43592C0-0E9E-4C4A-A5E9-DC6D49FA0C8A}"/>
              </a:ext>
            </a:extLst>
          </p:cNvPr>
          <p:cNvSpPr/>
          <p:nvPr/>
        </p:nvSpPr>
        <p:spPr>
          <a:xfrm>
            <a:off x="478620" y="6455989"/>
            <a:ext cx="10739984" cy="369332"/>
          </a:xfrm>
          <a:prstGeom prst="rect">
            <a:avLst/>
          </a:prstGeom>
        </p:spPr>
        <p:txBody>
          <a:bodyPr wrap="square">
            <a:spAutoFit/>
          </a:bodyPr>
          <a:lstStyle/>
          <a:p>
            <a:r>
              <a:rPr lang="en" altLang="zh-CN" sz="1400" dirty="0">
                <a:latin typeface="Times New Roman" panose="02020603050405020304" pitchFamily="18" charset="0"/>
              </a:rPr>
              <a:t>[2</a:t>
            </a:r>
            <a:r>
              <a:rPr lang="en" altLang="zh-CN" sz="14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Gaud F, Lepers B, Funston J, et al. </a:t>
            </a:r>
            <a:r>
              <a:rPr lang="en-US" altLang="zh-CN" sz="1400" dirty="0" err="1">
                <a:latin typeface="Times New Roman" panose="02020603050405020304" pitchFamily="18" charset="0"/>
                <a:cs typeface="Times New Roman" panose="02020603050405020304" pitchFamily="18" charset="0"/>
              </a:rPr>
              <a:t>Challengs</a:t>
            </a:r>
            <a:r>
              <a:rPr lang="en-US" altLang="zh-CN" sz="1400" dirty="0">
                <a:latin typeface="Times New Roman" panose="02020603050405020304" pitchFamily="18" charset="0"/>
                <a:cs typeface="Times New Roman" panose="02020603050405020304" pitchFamily="18" charset="0"/>
              </a:rPr>
              <a:t> of Memory Management on Modern NUMA Systems[C]. Queue, vol. 13, no.8, p. 70, 2015 </a:t>
            </a:r>
            <a:endParaRPr lang="en" altLang="zh-CN" sz="1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327817"/>
      </p:ext>
    </p:extLst>
  </p:cSld>
  <p:clrMapOvr>
    <a:masterClrMapping/>
  </p:clrMapOvr>
  <mc:AlternateContent xmlns:mc="http://schemas.openxmlformats.org/markup-compatibility/2006" xmlns:p14="http://schemas.microsoft.com/office/powerpoint/2010/main">
    <mc:Choice Requires="p14">
      <p:transition spd="med" p14:dur="700" advTm="60576">
        <p:fade/>
      </p:transition>
    </mc:Choice>
    <mc:Fallback xmlns="">
      <p:transition spd="med" advTm="6057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584449" y="322399"/>
            <a:ext cx="2491646" cy="369328"/>
          </a:xfrm>
          <a:prstGeom prst="rect">
            <a:avLst/>
          </a:prstGeom>
        </p:spPr>
        <p:txBody>
          <a:bodyPr wrap="square" lIns="91436" tIns="45718" rIns="91436" bIns="45718">
            <a:spAutoFit/>
          </a:bodyPr>
          <a:lstStyle/>
          <a:p>
            <a:r>
              <a:rPr lang="zh-CN" altLang="en-US" dirty="0">
                <a:solidFill>
                  <a:schemeClr val="bg1"/>
                </a:solidFill>
                <a:latin typeface="微软雅黑" pitchFamily="34" charset="-122"/>
                <a:ea typeface="微软雅黑" pitchFamily="34" charset="-122"/>
              </a:rPr>
              <a:t>研究背景与意义</a:t>
            </a: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1620957" cy="662489"/>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2" name="文本占位符 9">
            <a:extLst>
              <a:ext uri="{FF2B5EF4-FFF2-40B4-BE49-F238E27FC236}">
                <a16:creationId xmlns:a16="http://schemas.microsoft.com/office/drawing/2014/main" id="{B840B545-7615-4C7A-973A-6182E229D766}"/>
              </a:ext>
            </a:extLst>
          </p:cNvPr>
          <p:cNvSpPr txBox="1">
            <a:spLocks/>
          </p:cNvSpPr>
          <p:nvPr/>
        </p:nvSpPr>
        <p:spPr>
          <a:xfrm>
            <a:off x="478620" y="1024139"/>
            <a:ext cx="11278543" cy="1109415"/>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lnSpc>
                <a:spcPct val="150000"/>
              </a:lnSpc>
              <a:buClr>
                <a:schemeClr val="accent1">
                  <a:lumMod val="75000"/>
                </a:schemeClr>
              </a:buClr>
              <a:buSzPct val="10000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早期核数较少时，通过</a:t>
            </a:r>
            <a:r>
              <a:rPr lang="zh-CN" altLang="en-US" sz="1800" dirty="0">
                <a:solidFill>
                  <a:srgbClr val="FF0000"/>
                </a:solidFill>
                <a:latin typeface="微软雅黑" panose="020B0503020204020204" pitchFamily="34" charset="-122"/>
                <a:ea typeface="微软雅黑" panose="020B0503020204020204" pitchFamily="34" charset="-122"/>
              </a:rPr>
              <a:t>近似枚举</a:t>
            </a:r>
            <a:r>
              <a:rPr lang="zh-CN" altLang="en-US" sz="1800" dirty="0">
                <a:latin typeface="微软雅黑" panose="020B0503020204020204" pitchFamily="34" charset="-122"/>
                <a:ea typeface="微软雅黑" panose="020B0503020204020204" pitchFamily="34" charset="-122"/>
              </a:rPr>
              <a:t>的方法，用</a:t>
            </a:r>
            <a:r>
              <a:rPr lang="zh-CN" altLang="en-US" sz="1800" dirty="0">
                <a:solidFill>
                  <a:srgbClr val="FF0000"/>
                </a:solidFill>
                <a:latin typeface="微软雅黑" panose="020B0503020204020204" pitchFamily="34" charset="-122"/>
                <a:ea typeface="微软雅黑" panose="020B0503020204020204" pitchFamily="34" charset="-122"/>
              </a:rPr>
              <a:t>全部线程映射分布的可能性</a:t>
            </a:r>
            <a:r>
              <a:rPr lang="zh-CN" altLang="en-US" sz="1800" dirty="0">
                <a:latin typeface="微软雅黑" panose="020B0503020204020204" pitchFamily="34" charset="-122"/>
                <a:ea typeface="微软雅黑" panose="020B0503020204020204" pitchFamily="34" charset="-122"/>
              </a:rPr>
              <a:t>运行程序，</a:t>
            </a:r>
            <a:r>
              <a:rPr lang="zh-CN" altLang="en-US" sz="1800" dirty="0">
                <a:solidFill>
                  <a:srgbClr val="FF0000"/>
                </a:solidFill>
                <a:latin typeface="微软雅黑" panose="020B0503020204020204" pitchFamily="34" charset="-122"/>
                <a:ea typeface="微软雅黑" panose="020B0503020204020204" pitchFamily="34" charset="-122"/>
              </a:rPr>
              <a:t>比较性能数据</a:t>
            </a:r>
            <a:r>
              <a:rPr lang="zh-CN" altLang="en-US" sz="1800" dirty="0">
                <a:latin typeface="微软雅黑" panose="020B0503020204020204" pitchFamily="34" charset="-122"/>
                <a:ea typeface="微软雅黑" panose="020B0503020204020204" pitchFamily="34" charset="-122"/>
              </a:rPr>
              <a:t>选择最佳映射方式。</a:t>
            </a:r>
            <a:endParaRPr lang="en-US" altLang="zh-CN" sz="1800" dirty="0">
              <a:latin typeface="微软雅黑" panose="020B0503020204020204" pitchFamily="34" charset="-122"/>
              <a:ea typeface="微软雅黑" panose="020B0503020204020204" pitchFamily="34" charset="-122"/>
            </a:endParaRPr>
          </a:p>
          <a:p>
            <a:pPr algn="just">
              <a:lnSpc>
                <a:spcPct val="150000"/>
              </a:lnSpc>
              <a:buSzPct val="100000"/>
            </a:pPr>
            <a:endParaRPr lang="en-US" altLang="zh-CN" sz="1800" dirty="0"/>
          </a:p>
        </p:txBody>
      </p:sp>
      <p:sp>
        <p:nvSpPr>
          <p:cNvPr id="23" name="内容占位符 10">
            <a:extLst>
              <a:ext uri="{FF2B5EF4-FFF2-40B4-BE49-F238E27FC236}">
                <a16:creationId xmlns:a16="http://schemas.microsoft.com/office/drawing/2014/main" id="{4510EED1-DEF5-463C-B9F6-F127FE4DD06B}"/>
              </a:ext>
            </a:extLst>
          </p:cNvPr>
          <p:cNvSpPr txBox="1">
            <a:spLocks/>
          </p:cNvSpPr>
          <p:nvPr/>
        </p:nvSpPr>
        <p:spPr>
          <a:xfrm>
            <a:off x="478620" y="2011513"/>
            <a:ext cx="5597473" cy="4307059"/>
          </a:xfrm>
          <a:prstGeom prst="rect">
            <a:avLst/>
          </a:prstGeom>
        </p:spPr>
        <p:txBody>
          <a:bodyPr vert="horz" lIns="91440" tIns="45720" rIns="91440" bIns="45720"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dirty="0">
                <a:solidFill>
                  <a:srgbClr val="0070C0"/>
                </a:solidFill>
                <a:latin typeface="微软雅黑" panose="020B0503020204020204" pitchFamily="34" charset="-122"/>
                <a:ea typeface="微软雅黑" panose="020B0503020204020204" pitchFamily="34" charset="-122"/>
              </a:rPr>
              <a:t>枚举择优的方法</a:t>
            </a:r>
          </a:p>
          <a:p>
            <a:pPr marL="457200" indent="-457200" algn="just">
              <a:lnSpc>
                <a:spcPct val="150000"/>
              </a:lnSpc>
              <a:buSzPct val="120000"/>
              <a:buFont typeface="+mj-ea"/>
              <a:buAutoNum type="circleNumDbPlain"/>
            </a:pPr>
            <a:r>
              <a:rPr lang="en-US" altLang="zh-CN" dirty="0" err="1">
                <a:latin typeface="Times New Roman" panose="02020603050405020304" pitchFamily="18" charset="0"/>
                <a:ea typeface="微软雅黑" panose="020B0503020204020204" pitchFamily="34" charset="-122"/>
              </a:rPr>
              <a:t>Autopin</a:t>
            </a:r>
            <a:r>
              <a:rPr lang="zh-CN" altLang="en-US" dirty="0">
                <a:latin typeface="Times New Roman" panose="02020603050405020304" pitchFamily="18" charset="0"/>
                <a:ea typeface="微软雅黑" panose="020B0503020204020204" pitchFamily="34" charset="-122"/>
              </a:rPr>
              <a:t>，通过</a:t>
            </a:r>
            <a:r>
              <a:rPr lang="zh-CN" altLang="en-US" dirty="0">
                <a:solidFill>
                  <a:srgbClr val="FF0000"/>
                </a:solidFill>
                <a:latin typeface="Times New Roman" panose="02020603050405020304" pitchFamily="18" charset="0"/>
                <a:ea typeface="微软雅黑" panose="020B0503020204020204" pitchFamily="34" charset="-122"/>
              </a:rPr>
              <a:t>观</a:t>
            </a:r>
            <a:r>
              <a:rPr lang="zh-CN" altLang="zh-CN" dirty="0">
                <a:solidFill>
                  <a:srgbClr val="FF0000"/>
                </a:solidFill>
                <a:latin typeface="Times New Roman" panose="02020603050405020304" pitchFamily="18" charset="0"/>
                <a:ea typeface="微软雅黑" panose="020B0503020204020204" pitchFamily="34" charset="-122"/>
              </a:rPr>
              <a:t>测</a:t>
            </a:r>
            <a:r>
              <a:rPr lang="en-US" altLang="zh-CN" dirty="0" err="1">
                <a:solidFill>
                  <a:srgbClr val="FF0000"/>
                </a:solidFill>
                <a:latin typeface="Times New Roman" panose="02020603050405020304" pitchFamily="18" charset="0"/>
                <a:ea typeface="微软雅黑" panose="020B0503020204020204" pitchFamily="34" charset="-122"/>
              </a:rPr>
              <a:t>IPC</a:t>
            </a:r>
            <a:r>
              <a:rPr lang="en-US" altLang="zh-CN" dirty="0">
                <a:latin typeface="Times New Roman" panose="02020603050405020304" pitchFamily="18" charset="0"/>
                <a:ea typeface="微软雅黑" panose="020B0503020204020204" pitchFamily="34" charset="-122"/>
              </a:rPr>
              <a:t> (Instructions per Cycle</a:t>
            </a:r>
            <a:r>
              <a:rPr lang="zh-CN" altLang="zh-CN" dirty="0">
                <a:latin typeface="Times New Roman" panose="02020603050405020304" pitchFamily="18" charset="0"/>
                <a:ea typeface="微软雅黑" panose="020B0503020204020204" pitchFamily="34" charset="-122"/>
              </a:rPr>
              <a:t>，每个时钟周期执行的指令数</a:t>
            </a:r>
            <a:r>
              <a:rPr lang="en-US" altLang="zh-CN" dirty="0">
                <a:latin typeface="Times New Roman" panose="02020603050405020304" pitchFamily="18" charset="0"/>
                <a:ea typeface="微软雅黑" panose="020B0503020204020204" pitchFamily="34" charset="-122"/>
              </a:rPr>
              <a:t>) </a:t>
            </a:r>
            <a:r>
              <a:rPr lang="zh-CN"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从各种映射决策中</a:t>
            </a:r>
            <a:r>
              <a:rPr lang="zh-CN" altLang="zh-CN" dirty="0">
                <a:latin typeface="Times New Roman" panose="02020603050405020304" pitchFamily="18" charset="0"/>
                <a:ea typeface="微软雅黑" panose="020B0503020204020204" pitchFamily="34" charset="-122"/>
              </a:rPr>
              <a:t>选择具有最高</a:t>
            </a:r>
            <a:r>
              <a:rPr lang="en-US" altLang="zh-CN" dirty="0" err="1">
                <a:latin typeface="Times New Roman" panose="02020603050405020304" pitchFamily="18" charset="0"/>
                <a:ea typeface="微软雅黑" panose="020B0503020204020204" pitchFamily="34" charset="-122"/>
              </a:rPr>
              <a:t>IPC</a:t>
            </a:r>
            <a:r>
              <a:rPr lang="zh-CN" altLang="zh-CN" dirty="0">
                <a:latin typeface="Times New Roman" panose="02020603050405020304" pitchFamily="18" charset="0"/>
                <a:ea typeface="微软雅黑" panose="020B0503020204020204" pitchFamily="34" charset="-122"/>
              </a:rPr>
              <a:t>值的方案来执行应用程序 </a:t>
            </a:r>
            <a:r>
              <a:rPr lang="en-US" altLang="zh-CN" b="1" dirty="0">
                <a:latin typeface="Times New Roman" panose="02020603050405020304" pitchFamily="18" charset="0"/>
                <a:ea typeface="微软雅黑" panose="020B0503020204020204" pitchFamily="34" charset="-122"/>
              </a:rPr>
              <a:t>[1]</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marL="457200" indent="-457200" algn="just">
              <a:lnSpc>
                <a:spcPct val="150000"/>
              </a:lnSpc>
              <a:buSzPct val="120000"/>
              <a:buFont typeface="+mj-ea"/>
              <a:buAutoNum type="circleNumDbPlain"/>
            </a:pPr>
            <a:r>
              <a:rPr lang="en-US" altLang="zh-CN" dirty="0" err="1">
                <a:latin typeface="Times New Roman" panose="02020603050405020304" pitchFamily="18" charset="0"/>
                <a:ea typeface="微软雅黑" panose="020B0503020204020204" pitchFamily="34" charset="-122"/>
              </a:rPr>
              <a:t>BlackBox</a:t>
            </a:r>
            <a:r>
              <a:rPr lang="zh-CN" altLang="en-US" dirty="0">
                <a:latin typeface="Times New Roman" panose="02020603050405020304" pitchFamily="18" charset="0"/>
                <a:ea typeface="微软雅黑" panose="020B0503020204020204" pitchFamily="34" charset="-122"/>
              </a:rPr>
              <a:t>主要针对</a:t>
            </a:r>
            <a:r>
              <a:rPr lang="zh-CN" altLang="en-US" dirty="0">
                <a:solidFill>
                  <a:srgbClr val="FF0000"/>
                </a:solidFill>
                <a:latin typeface="Times New Roman" panose="02020603050405020304" pitchFamily="18" charset="0"/>
                <a:ea typeface="微软雅黑" panose="020B0503020204020204" pitchFamily="34" charset="-122"/>
              </a:rPr>
              <a:t>具备</a:t>
            </a:r>
            <a:r>
              <a:rPr lang="en-US" altLang="zh-CN" dirty="0">
                <a:solidFill>
                  <a:srgbClr val="FF0000"/>
                </a:solidFill>
                <a:latin typeface="Times New Roman" panose="02020603050405020304" pitchFamily="18" charset="0"/>
                <a:ea typeface="微软雅黑" panose="020B0503020204020204" pitchFamily="34" charset="-122"/>
              </a:rPr>
              <a:t>SMT</a:t>
            </a:r>
            <a:r>
              <a:rPr lang="zh-CN" altLang="en-US" dirty="0">
                <a:solidFill>
                  <a:srgbClr val="FF0000"/>
                </a:solidFill>
                <a:latin typeface="Times New Roman" panose="02020603050405020304" pitchFamily="18" charset="0"/>
                <a:ea typeface="微软雅黑" panose="020B0503020204020204" pitchFamily="34" charset="-122"/>
              </a:rPr>
              <a:t>的处理器</a:t>
            </a:r>
            <a:r>
              <a:rPr lang="zh-CN" altLang="en-US" dirty="0">
                <a:latin typeface="Times New Roman" panose="02020603050405020304" pitchFamily="18" charset="0"/>
                <a:ea typeface="微软雅黑" panose="020B0503020204020204" pitchFamily="34" charset="-122"/>
              </a:rPr>
              <a:t>，运行</a:t>
            </a:r>
            <a:r>
              <a:rPr lang="zh-CN" altLang="en-US" dirty="0">
                <a:solidFill>
                  <a:srgbClr val="FF0000"/>
                </a:solidFill>
                <a:latin typeface="Times New Roman" panose="02020603050405020304" pitchFamily="18" charset="0"/>
                <a:ea typeface="微软雅黑" panose="020B0503020204020204" pitchFamily="34" charset="-122"/>
              </a:rPr>
              <a:t>双线程</a:t>
            </a:r>
            <a:r>
              <a:rPr lang="en-US" altLang="zh-CN" dirty="0">
                <a:solidFill>
                  <a:srgbClr val="FF0000"/>
                </a:solidFill>
                <a:latin typeface="Times New Roman" panose="02020603050405020304" pitchFamily="18" charset="0"/>
                <a:ea typeface="微软雅黑" panose="020B0503020204020204" pitchFamily="34" charset="-122"/>
              </a:rPr>
              <a:t>producer-consumer</a:t>
            </a:r>
            <a:r>
              <a:rPr lang="zh-CN" altLang="en-US" dirty="0">
                <a:solidFill>
                  <a:srgbClr val="FF0000"/>
                </a:solidFill>
                <a:latin typeface="Times New Roman" panose="02020603050405020304" pitchFamily="18" charset="0"/>
                <a:ea typeface="微软雅黑" panose="020B0503020204020204" pitchFamily="34" charset="-122"/>
              </a:rPr>
              <a:t>程序</a:t>
            </a:r>
            <a:r>
              <a:rPr lang="zh-CN" altLang="en-US" dirty="0">
                <a:latin typeface="Times New Roman" panose="02020603050405020304" pitchFamily="18" charset="0"/>
                <a:ea typeface="微软雅黑" panose="020B0503020204020204" pitchFamily="34" charset="-122"/>
              </a:rPr>
              <a:t>，</a:t>
            </a:r>
            <a:r>
              <a:rPr lang="zh-CN" altLang="zh-CN" dirty="0">
                <a:latin typeface="Times New Roman" panose="02020603050405020304" pitchFamily="18" charset="0"/>
                <a:ea typeface="微软雅黑" panose="020B0503020204020204" pitchFamily="34" charset="-122"/>
              </a:rPr>
              <a:t>测量每种映射的总体性能来选择最佳映射</a:t>
            </a:r>
            <a:r>
              <a:rPr lang="en-US" altLang="zh-CN" b="1" dirty="0">
                <a:latin typeface="Times New Roman" panose="02020603050405020304" pitchFamily="18" charset="0"/>
                <a:ea typeface="微软雅黑" panose="020B0503020204020204" pitchFamily="34" charset="-122"/>
              </a:rPr>
              <a:t>[2]</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sp>
        <p:nvSpPr>
          <p:cNvPr id="24" name="内容占位符 18">
            <a:extLst>
              <a:ext uri="{FF2B5EF4-FFF2-40B4-BE49-F238E27FC236}">
                <a16:creationId xmlns:a16="http://schemas.microsoft.com/office/drawing/2014/main" id="{26424E3E-BD7F-4742-8190-0D931C5DC783}"/>
              </a:ext>
            </a:extLst>
          </p:cNvPr>
          <p:cNvSpPr txBox="1">
            <a:spLocks/>
          </p:cNvSpPr>
          <p:nvPr/>
        </p:nvSpPr>
        <p:spPr>
          <a:xfrm>
            <a:off x="6733223" y="2008279"/>
            <a:ext cx="5023940" cy="3697291"/>
          </a:xfrm>
          <a:prstGeom prst="rect">
            <a:avLst/>
          </a:prstGeom>
        </p:spPr>
        <p:txBody>
          <a:bodyPr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800" dirty="0">
                <a:solidFill>
                  <a:srgbClr val="0070C0"/>
                </a:solidFill>
                <a:latin typeface="微软雅黑" panose="020B0503020204020204" pitchFamily="34" charset="-122"/>
                <a:ea typeface="微软雅黑" panose="020B0503020204020204" pitchFamily="34" charset="-122"/>
              </a:rPr>
              <a:t>方法缺陷</a:t>
            </a:r>
            <a:endParaRPr lang="en-US" altLang="zh-CN" sz="1800" dirty="0">
              <a:solidFill>
                <a:srgbClr val="0070C0"/>
              </a:solidFill>
              <a:latin typeface="微软雅黑" panose="020B0503020204020204" pitchFamily="34" charset="-122"/>
              <a:ea typeface="微软雅黑" panose="020B0503020204020204" pitchFamily="34" charset="-122"/>
            </a:endParaRPr>
          </a:p>
          <a:p>
            <a:pPr marL="457200" indent="-457200" algn="just"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800" dirty="0">
                <a:latin typeface="Times New Roman" panose="02020603050405020304" pitchFamily="18" charset="0"/>
                <a:ea typeface="微软雅黑" panose="020B0503020204020204" pitchFamily="34" charset="-122"/>
              </a:rPr>
              <a:t>只适合</a:t>
            </a:r>
            <a:r>
              <a:rPr lang="zh-CN" altLang="en-US" sz="1800" dirty="0">
                <a:solidFill>
                  <a:srgbClr val="FF0000"/>
                </a:solidFill>
                <a:latin typeface="Times New Roman" panose="02020603050405020304" pitchFamily="18" charset="0"/>
                <a:ea typeface="微软雅黑" panose="020B0503020204020204" pitchFamily="34" charset="-122"/>
              </a:rPr>
              <a:t>核数较少</a:t>
            </a:r>
            <a:r>
              <a:rPr lang="zh-CN" altLang="en-US" sz="1800" dirty="0">
                <a:latin typeface="Times New Roman" panose="02020603050405020304" pitchFamily="18" charset="0"/>
                <a:ea typeface="微软雅黑" panose="020B0503020204020204" pitchFamily="34" charset="-122"/>
              </a:rPr>
              <a:t>或者程序</a:t>
            </a:r>
            <a:r>
              <a:rPr lang="zh-CN" altLang="en-US" sz="1800" dirty="0">
                <a:solidFill>
                  <a:srgbClr val="FF0000"/>
                </a:solidFill>
                <a:latin typeface="Times New Roman" panose="02020603050405020304" pitchFamily="18" charset="0"/>
                <a:ea typeface="微软雅黑" panose="020B0503020204020204" pitchFamily="34" charset="-122"/>
              </a:rPr>
              <a:t>线程数较少</a:t>
            </a:r>
            <a:r>
              <a:rPr lang="zh-CN" altLang="en-US" sz="1800" dirty="0">
                <a:latin typeface="Times New Roman" panose="02020603050405020304" pitchFamily="18" charset="0"/>
                <a:ea typeface="微软雅黑" panose="020B0503020204020204" pitchFamily="34" charset="-122"/>
              </a:rPr>
              <a:t>的情况，这样映射优化过程引入的额外开销过大。</a:t>
            </a:r>
            <a:endParaRPr lang="en-US" altLang="zh-CN" sz="1800" dirty="0">
              <a:latin typeface="Times New Roman" panose="02020603050405020304" pitchFamily="18" charset="0"/>
              <a:ea typeface="微软雅黑" panose="020B0503020204020204" pitchFamily="34" charset="-122"/>
            </a:endParaRPr>
          </a:p>
          <a:p>
            <a:pPr marL="457200" indent="-457200" algn="just" defTabSz="457200">
              <a:lnSpc>
                <a:spcPct val="130000"/>
              </a:lnSpc>
              <a:spcBef>
                <a:spcPct val="20000"/>
              </a:spcBef>
              <a:spcAft>
                <a:spcPts val="600"/>
              </a:spcAft>
              <a:buClr>
                <a:schemeClr val="accent1">
                  <a:lumMod val="75000"/>
                </a:schemeClr>
              </a:buClr>
              <a:buSzPct val="120000"/>
              <a:buFont typeface="+mj-ea"/>
              <a:buAutoNum type="circleNumDbPlain"/>
            </a:pPr>
            <a:endParaRPr lang="en-US" altLang="zh-CN" sz="1800" dirty="0">
              <a:latin typeface="Times New Roman" panose="02020603050405020304" pitchFamily="18" charset="0"/>
              <a:ea typeface="微软雅黑" panose="020B0503020204020204" pitchFamily="34" charset="-122"/>
            </a:endParaRPr>
          </a:p>
          <a:p>
            <a:pPr marL="457200" indent="-457200" algn="just" defTabSz="457200">
              <a:lnSpc>
                <a:spcPct val="130000"/>
              </a:lnSpc>
              <a:spcBef>
                <a:spcPct val="20000"/>
              </a:spcBef>
              <a:spcAft>
                <a:spcPts val="600"/>
              </a:spcAft>
              <a:buClr>
                <a:schemeClr val="accent1">
                  <a:lumMod val="75000"/>
                </a:schemeClr>
              </a:buClr>
              <a:buSzPct val="120000"/>
              <a:buFont typeface="+mj-ea"/>
              <a:buAutoNum type="circleNumDbPlain"/>
            </a:pPr>
            <a:endParaRPr lang="en-US" altLang="zh-CN" sz="1800" dirty="0">
              <a:latin typeface="Times New Roman" panose="02020603050405020304" pitchFamily="18" charset="0"/>
              <a:ea typeface="微软雅黑" panose="020B0503020204020204" pitchFamily="34" charset="-122"/>
            </a:endParaRPr>
          </a:p>
          <a:p>
            <a:pPr marL="457200" indent="-457200" algn="just"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800" dirty="0">
                <a:solidFill>
                  <a:srgbClr val="FF0000"/>
                </a:solidFill>
                <a:latin typeface="Times New Roman" panose="02020603050405020304" pitchFamily="18" charset="0"/>
                <a:ea typeface="微软雅黑" panose="020B0503020204020204" pitchFamily="34" charset="-122"/>
              </a:rPr>
              <a:t>通用性不强</a:t>
            </a:r>
            <a:r>
              <a:rPr lang="zh-CN" altLang="en-US" sz="1800" dirty="0">
                <a:latin typeface="Times New Roman" panose="02020603050405020304" pitchFamily="18" charset="0"/>
                <a:ea typeface="微软雅黑" panose="020B0503020204020204" pitchFamily="34" charset="-122"/>
              </a:rPr>
              <a:t>，平台可移植性差</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834A438C-0B9B-4FE6-8FA9-C8809CA8E0E8}"/>
              </a:ext>
            </a:extLst>
          </p:cNvPr>
          <p:cNvSpPr txBox="1"/>
          <p:nvPr/>
        </p:nvSpPr>
        <p:spPr>
          <a:xfrm>
            <a:off x="478620" y="5841518"/>
            <a:ext cx="11080748" cy="954107"/>
          </a:xfrm>
          <a:prstGeom prst="rect">
            <a:avLst/>
          </a:prstGeom>
          <a:noFill/>
        </p:spPr>
        <p:txBody>
          <a:bodyPr wrap="square" rtlCol="0">
            <a:spAutoFit/>
          </a:bodyPr>
          <a:lstStyle/>
          <a:p>
            <a:pPr lvl="0" algn="just" hangingPunct="0"/>
            <a:r>
              <a:rPr lang="en-US" altLang="zh-CN" sz="1400" dirty="0">
                <a:latin typeface="Times New Roman" panose="02020603050405020304" pitchFamily="18" charset="0"/>
                <a:cs typeface="Times New Roman" panose="02020603050405020304" pitchFamily="18" charset="0"/>
              </a:rPr>
              <a:t>[1] Klug, Tobias, et al. </a:t>
            </a:r>
            <a:r>
              <a:rPr lang="en-US" altLang="zh-CN" sz="1400" dirty="0" err="1">
                <a:latin typeface="Times New Roman" panose="02020603050405020304" pitchFamily="18" charset="0"/>
                <a:cs typeface="Times New Roman" panose="02020603050405020304" pitchFamily="18" charset="0"/>
              </a:rPr>
              <a:t>autopin</a:t>
            </a:r>
            <a:r>
              <a:rPr lang="en-US" altLang="zh-CN" sz="1400" dirty="0">
                <a:latin typeface="Times New Roman" panose="02020603050405020304" pitchFamily="18" charset="0"/>
                <a:cs typeface="Times New Roman" panose="02020603050405020304" pitchFamily="18" charset="0"/>
              </a:rPr>
              <a:t>–automated optimization of thread-to-core pinning on multicore systems[J]. Transactions on high-performance embedded architectures and compilers III. Springer, Berlin, Heidelberg, 2011. 219-235.</a:t>
            </a:r>
            <a:endParaRPr lang="zh-CN" altLang="zh-CN" sz="1400" dirty="0">
              <a:latin typeface="Times New Roman" panose="02020603050405020304" pitchFamily="18" charset="0"/>
              <a:cs typeface="Times New Roman" panose="02020603050405020304" pitchFamily="18" charset="0"/>
            </a:endParaRPr>
          </a:p>
          <a:p>
            <a:pPr lvl="0" algn="just"/>
            <a:r>
              <a:rPr lang="en-US" altLang="zh-CN" sz="1400" dirty="0">
                <a:latin typeface="Times New Roman" panose="02020603050405020304" pitchFamily="18" charset="0"/>
                <a:cs typeface="Times New Roman" panose="02020603050405020304" pitchFamily="18" charset="0"/>
              </a:rPr>
              <a:t>[2] </a:t>
            </a:r>
            <a:r>
              <a:rPr lang="en-US" altLang="zh-CN" sz="1400" dirty="0" err="1">
                <a:latin typeface="Times New Roman" panose="02020603050405020304" pitchFamily="18" charset="0"/>
                <a:cs typeface="Times New Roman" panose="02020603050405020304" pitchFamily="18" charset="0"/>
              </a:rPr>
              <a:t>Radojkovic</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Petar</a:t>
            </a:r>
            <a:r>
              <a:rPr lang="en-US" altLang="zh-CN" sz="1400" dirty="0">
                <a:latin typeface="Times New Roman" panose="02020603050405020304" pitchFamily="18" charset="0"/>
                <a:cs typeface="Times New Roman" panose="02020603050405020304" pitchFamily="18" charset="0"/>
              </a:rPr>
              <a:t>, et al. Thread assignment of multithreaded network applications in multicore/multithreaded processors[J]. IEEE Transactions on Parallel and Distributed Systems 24.12 (2012): 2513-2525.</a:t>
            </a: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013115"/>
      </p:ext>
    </p:extLst>
  </p:cSld>
  <p:clrMapOvr>
    <a:masterClrMapping/>
  </p:clrMapOvr>
  <mc:AlternateContent xmlns:mc="http://schemas.openxmlformats.org/markup-compatibility/2006" xmlns:p14="http://schemas.microsoft.com/office/powerpoint/2010/main">
    <mc:Choice Requires="p14">
      <p:transition spd="med" p14:dur="700" advTm="41030">
        <p:fade/>
      </p:transition>
    </mc:Choice>
    <mc:Fallback xmlns="">
      <p:transition spd="med" advTm="4103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584448" y="322399"/>
            <a:ext cx="2515695" cy="369328"/>
          </a:xfrm>
          <a:prstGeom prst="rect">
            <a:avLst/>
          </a:prstGeom>
        </p:spPr>
        <p:txBody>
          <a:bodyPr wrap="square" lIns="91436" tIns="45718" rIns="91436" bIns="45718">
            <a:spAutoFit/>
          </a:bodyPr>
          <a:lstStyle/>
          <a:p>
            <a:r>
              <a:rPr lang="zh-CN" altLang="en-US">
                <a:solidFill>
                  <a:schemeClr val="bg1"/>
                </a:solidFill>
                <a:latin typeface="微软雅黑" pitchFamily="34" charset="-122"/>
                <a:ea typeface="微软雅黑" pitchFamily="34" charset="-122"/>
              </a:rPr>
              <a:t>研究背景与意义</a:t>
            </a: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1620957" cy="662489"/>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内容占位符 10">
            <a:extLst>
              <a:ext uri="{FF2B5EF4-FFF2-40B4-BE49-F238E27FC236}">
                <a16:creationId xmlns:a16="http://schemas.microsoft.com/office/drawing/2014/main" id="{4510EED1-DEF5-463C-B9F6-F127FE4DD06B}"/>
              </a:ext>
            </a:extLst>
          </p:cNvPr>
          <p:cNvSpPr txBox="1">
            <a:spLocks/>
          </p:cNvSpPr>
          <p:nvPr/>
        </p:nvSpPr>
        <p:spPr>
          <a:xfrm>
            <a:off x="478620" y="1372292"/>
            <a:ext cx="5762958" cy="2259320"/>
          </a:xfrm>
          <a:prstGeom prst="rect">
            <a:avLst/>
          </a:prstGeom>
        </p:spPr>
        <p:txBody>
          <a:bodyPr vert="horz" lIns="91440" tIns="45720" rIns="91440" bIns="45720" rtlCol="0"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dirty="0">
                <a:solidFill>
                  <a:schemeClr val="accent1">
                    <a:lumMod val="75000"/>
                  </a:schemeClr>
                </a:solidFill>
                <a:latin typeface="微软雅黑" panose="020B0503020204020204" pitchFamily="34" charset="-122"/>
                <a:ea typeface="微软雅黑" panose="020B0503020204020204" pitchFamily="34" charset="-122"/>
              </a:rPr>
              <a:t>通信量检测方法</a:t>
            </a:r>
          </a:p>
          <a:p>
            <a:pPr marL="342900" indent="-342900">
              <a:lnSpc>
                <a:spcPct val="150000"/>
              </a:lnSpc>
              <a:buSzPct val="120000"/>
              <a:buFont typeface="+mj-ea"/>
              <a:buAutoNum type="circleNumDbPlain"/>
            </a:pPr>
            <a:r>
              <a:rPr lang="zh-CN" altLang="en-US" sz="1600" dirty="0">
                <a:latin typeface="Microsoft YaHei" panose="020B0503020204020204" pitchFamily="34" charset="-122"/>
                <a:ea typeface="Microsoft YaHei" panose="020B0503020204020204" pitchFamily="34" charset="-122"/>
              </a:rPr>
              <a:t>利用动态二进制插桩工具</a:t>
            </a:r>
            <a:r>
              <a:rPr lang="en-US" altLang="zh-CN" sz="1600" dirty="0">
                <a:latin typeface="Microsoft YaHei" panose="020B0503020204020204" pitchFamily="34" charset="-122"/>
                <a:ea typeface="Microsoft YaHei" panose="020B0503020204020204" pitchFamily="34" charset="-122"/>
              </a:rPr>
              <a:t>Pin,</a:t>
            </a:r>
            <a:r>
              <a:rPr lang="zh-CN" altLang="en-US" sz="1600" dirty="0">
                <a:latin typeface="Microsoft YaHei" panose="020B0503020204020204" pitchFamily="34" charset="-122"/>
                <a:ea typeface="Microsoft YaHei" panose="020B0503020204020204" pitchFamily="34" charset="-122"/>
              </a:rPr>
              <a:t>对应用程序进行剖析</a:t>
            </a:r>
            <a:r>
              <a:rPr lang="en-US" altLang="zh-CN" sz="1600" dirty="0">
                <a:solidFill>
                  <a:srgbClr val="FF0000"/>
                </a:solidFill>
                <a:latin typeface="Microsoft YaHei" panose="020B0503020204020204" pitchFamily="34" charset="-122"/>
                <a:ea typeface="Microsoft YaHei" panose="020B0503020204020204" pitchFamily="34" charset="-122"/>
              </a:rPr>
              <a:t>,trace </a:t>
            </a:r>
            <a:r>
              <a:rPr lang="zh-CN" altLang="en-US" sz="1600" dirty="0">
                <a:solidFill>
                  <a:srgbClr val="FF0000"/>
                </a:solidFill>
                <a:latin typeface="Microsoft YaHei" panose="020B0503020204020204" pitchFamily="34" charset="-122"/>
                <a:ea typeface="Microsoft YaHei" panose="020B0503020204020204" pitchFamily="34" charset="-122"/>
              </a:rPr>
              <a:t>每个线程的内存访问地址</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从而统计线程间通信</a:t>
            </a:r>
            <a:r>
              <a:rPr lang="en-US" altLang="zh-CN" sz="1600" dirty="0">
                <a:latin typeface="Microsoft YaHei" panose="020B0503020204020204" pitchFamily="34" charset="-122"/>
                <a:ea typeface="Microsoft YaHei" panose="020B0503020204020204" pitchFamily="34" charset="-122"/>
              </a:rPr>
              <a:t>[3]</a:t>
            </a:r>
            <a:r>
              <a:rPr lang="zh-CN" altLang="en-US" sz="1600" dirty="0">
                <a:latin typeface="Microsoft YaHei" panose="020B0503020204020204" pitchFamily="34" charset="-122"/>
                <a:ea typeface="Microsoft YaHei" panose="020B0503020204020204" pitchFamily="34" charset="-122"/>
              </a:rPr>
              <a:t>；</a:t>
            </a:r>
            <a:endParaRPr lang="en-US" altLang="zh-CN" sz="1600" dirty="0">
              <a:latin typeface="Microsoft YaHei" panose="020B0503020204020204" pitchFamily="34" charset="-122"/>
              <a:ea typeface="Microsoft YaHei" panose="020B0503020204020204" pitchFamily="34" charset="-122"/>
            </a:endParaRPr>
          </a:p>
        </p:txBody>
      </p:sp>
      <p:sp>
        <p:nvSpPr>
          <p:cNvPr id="11" name="内容占位符 18">
            <a:extLst>
              <a:ext uri="{FF2B5EF4-FFF2-40B4-BE49-F238E27FC236}">
                <a16:creationId xmlns:a16="http://schemas.microsoft.com/office/drawing/2014/main" id="{26424E3E-BD7F-4742-8190-0D931C5DC783}"/>
              </a:ext>
            </a:extLst>
          </p:cNvPr>
          <p:cNvSpPr txBox="1">
            <a:spLocks/>
          </p:cNvSpPr>
          <p:nvPr/>
        </p:nvSpPr>
        <p:spPr>
          <a:xfrm>
            <a:off x="6646460" y="1551926"/>
            <a:ext cx="4807646" cy="2259319"/>
          </a:xfrm>
          <a:prstGeom prst="rect">
            <a:avLst/>
          </a:prstGeom>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方法缺陷</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在剖析应用程序时，执行时间大概为应用程序正常执行的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10-20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倍，时间开销较大，且会</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占用大量内存</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34A438C-0B9B-4FE6-8FA9-C8809CA8E0E8}"/>
              </a:ext>
            </a:extLst>
          </p:cNvPr>
          <p:cNvSpPr txBox="1"/>
          <p:nvPr/>
        </p:nvSpPr>
        <p:spPr>
          <a:xfrm>
            <a:off x="478620" y="5504558"/>
            <a:ext cx="11176569" cy="1446550"/>
          </a:xfrm>
          <a:prstGeom prst="rect">
            <a:avLst/>
          </a:prstGeom>
          <a:noFill/>
        </p:spPr>
        <p:txBody>
          <a:bodyPr wrap="square" rtlCol="0">
            <a:spAutoFit/>
          </a:bodyPr>
          <a:lstStyle/>
          <a:p>
            <a:pPr lvl="0" hangingPunct="0"/>
            <a:r>
              <a:rPr lang="en-US" altLang="zh-CN" sz="1400" b="1" dirty="0">
                <a:latin typeface="Times New Roman" panose="02020603050405020304" pitchFamily="18" charset="0"/>
                <a:cs typeface="Times New Roman" panose="02020603050405020304" pitchFamily="18" charset="0"/>
              </a:rPr>
              <a:t>[3]</a:t>
            </a:r>
            <a:r>
              <a:rPr lang="en-US" altLang="zh-CN" dirty="0"/>
              <a:t> </a:t>
            </a:r>
            <a:r>
              <a:rPr lang="en-US" altLang="zh-CN" sz="1400" dirty="0">
                <a:latin typeface="Times New Roman" panose="02020603050405020304" pitchFamily="18" charset="0"/>
                <a:cs typeface="Times New Roman" panose="02020603050405020304" pitchFamily="18" charset="0"/>
              </a:rPr>
              <a:t>Diener M, </a:t>
            </a:r>
            <a:r>
              <a:rPr lang="en-US" altLang="zh-CN" sz="1400" dirty="0" err="1">
                <a:latin typeface="Times New Roman" panose="02020603050405020304" pitchFamily="18" charset="0"/>
                <a:cs typeface="Times New Roman" panose="02020603050405020304" pitchFamily="18" charset="0"/>
              </a:rPr>
              <a:t>Curz</a:t>
            </a:r>
            <a:r>
              <a:rPr lang="en-US" altLang="zh-CN" sz="1400" dirty="0">
                <a:latin typeface="Times New Roman" panose="02020603050405020304" pitchFamily="18" charset="0"/>
                <a:cs typeface="Times New Roman" panose="02020603050405020304" pitchFamily="18" charset="0"/>
              </a:rPr>
              <a:t> E H M, </a:t>
            </a:r>
            <a:r>
              <a:rPr lang="en-US" altLang="zh-CN" sz="1400" dirty="0" err="1">
                <a:latin typeface="Times New Roman" panose="02020603050405020304" pitchFamily="18" charset="0"/>
                <a:cs typeface="Times New Roman" panose="02020603050405020304" pitchFamily="18" charset="0"/>
              </a:rPr>
              <a:t>Alives</a:t>
            </a:r>
            <a:r>
              <a:rPr lang="en-US" altLang="zh-CN" sz="1400" dirty="0">
                <a:latin typeface="Times New Roman" panose="02020603050405020304" pitchFamily="18" charset="0"/>
                <a:cs typeface="Times New Roman" panose="02020603050405020304" pitchFamily="18" charset="0"/>
              </a:rPr>
              <a:t> M A Z, et al. Communication in shared </a:t>
            </a:r>
            <a:r>
              <a:rPr lang="en-US" altLang="zh-CN" sz="1400" dirty="0" err="1">
                <a:latin typeface="Times New Roman" panose="02020603050405020304" pitchFamily="18" charset="0"/>
                <a:cs typeface="Times New Roman" panose="02020603050405020304" pitchFamily="18" charset="0"/>
              </a:rPr>
              <a:t>memory:Concepts</a:t>
            </a:r>
            <a:r>
              <a:rPr lang="en-US" altLang="zh-CN" sz="1400" dirty="0">
                <a:latin typeface="Times New Roman" panose="02020603050405020304" pitchFamily="18" charset="0"/>
                <a:cs typeface="Times New Roman" panose="02020603050405020304" pitchFamily="18" charset="0"/>
              </a:rPr>
              <a:t>, definitions, and efficient detection[C]//PDP: 24th </a:t>
            </a:r>
            <a:r>
              <a:rPr lang="en-US" altLang="zh-CN" sz="1400" dirty="0" err="1">
                <a:latin typeface="Times New Roman" panose="02020603050405020304" pitchFamily="18" charset="0"/>
                <a:cs typeface="Times New Roman" panose="02020603050405020304" pitchFamily="18" charset="0"/>
              </a:rPr>
              <a:t>Euromicro</a:t>
            </a:r>
            <a:r>
              <a:rPr lang="en-US" altLang="zh-CN" sz="1400" dirty="0">
                <a:latin typeface="Times New Roman" panose="02020603050405020304" pitchFamily="18" charset="0"/>
                <a:cs typeface="Times New Roman" panose="02020603050405020304" pitchFamily="18" charset="0"/>
              </a:rPr>
              <a:t> International Conference on Parallel, Distributed and Network-Based Processing, 2016.</a:t>
            </a:r>
            <a:endParaRPr lang="zh-CN" altLang="zh-CN" sz="1400" dirty="0">
              <a:latin typeface="Times New Roman" panose="02020603050405020304" pitchFamily="18" charset="0"/>
              <a:cs typeface="Times New Roman" panose="02020603050405020304" pitchFamily="18" charset="0"/>
            </a:endParaRPr>
          </a:p>
          <a:p>
            <a:pPr lvl="0" hangingPunct="0"/>
            <a:r>
              <a:rPr lang="en-US" altLang="zh-CN" sz="1400" b="1" dirty="0">
                <a:latin typeface="Times New Roman" panose="02020603050405020304" pitchFamily="18" charset="0"/>
                <a:cs typeface="Times New Roman" panose="02020603050405020304" pitchFamily="18" charset="0"/>
              </a:rPr>
              <a:t>[4] </a:t>
            </a:r>
            <a:r>
              <a:rPr lang="en-US" altLang="zh-CN" sz="1400" dirty="0">
                <a:latin typeface="Times New Roman" panose="02020603050405020304" pitchFamily="18" charset="0"/>
                <a:cs typeface="Times New Roman" panose="02020603050405020304" pitchFamily="18" charset="0"/>
              </a:rPr>
              <a:t>F. Pellegrini. Static mapping by dual recursive </a:t>
            </a:r>
            <a:r>
              <a:rPr lang="en-US" altLang="zh-CN" sz="1400" dirty="0" err="1">
                <a:latin typeface="Times New Roman" panose="02020603050405020304" pitchFamily="18" charset="0"/>
                <a:cs typeface="Times New Roman" panose="02020603050405020304" pitchFamily="18" charset="0"/>
              </a:rPr>
              <a:t>bipartitioning</a:t>
            </a:r>
            <a:r>
              <a:rPr lang="en-US" altLang="zh-CN" sz="1400" dirty="0">
                <a:latin typeface="Times New Roman" panose="02020603050405020304" pitchFamily="18" charset="0"/>
                <a:cs typeface="Times New Roman" panose="02020603050405020304" pitchFamily="18" charset="0"/>
              </a:rPr>
              <a:t> of process architecture graphs[C]//Proceedings of IEEE Scalable High </a:t>
            </a:r>
            <a:r>
              <a:rPr lang="en-US" altLang="zh-CN" sz="1400" dirty="0" err="1">
                <a:latin typeface="Times New Roman" panose="02020603050405020304" pitchFamily="18" charset="0"/>
                <a:cs typeface="Times New Roman" panose="02020603050405020304" pitchFamily="18" charset="0"/>
              </a:rPr>
              <a:t>Perfmance</a:t>
            </a:r>
            <a:r>
              <a:rPr lang="en-US" altLang="zh-CN" sz="1400" dirty="0">
                <a:latin typeface="Times New Roman" panose="02020603050405020304" pitchFamily="18" charset="0"/>
                <a:cs typeface="Times New Roman" panose="02020603050405020304" pitchFamily="18" charset="0"/>
              </a:rPr>
              <a:t> Computing </a:t>
            </a:r>
            <a:r>
              <a:rPr lang="en-US" altLang="zh-CN" sz="1400" dirty="0" err="1">
                <a:latin typeface="Times New Roman" panose="02020603050405020304" pitchFamily="18" charset="0"/>
                <a:cs typeface="Times New Roman" panose="02020603050405020304" pitchFamily="18" charset="0"/>
              </a:rPr>
              <a:t>Conference.Knoxville</a:t>
            </a:r>
            <a:r>
              <a:rPr lang="en-US" altLang="zh-CN" sz="1400" dirty="0">
                <a:latin typeface="Times New Roman" panose="02020603050405020304" pitchFamily="18" charset="0"/>
                <a:cs typeface="Times New Roman" panose="02020603050405020304" pitchFamily="18" charset="0"/>
              </a:rPr>
              <a:t>, TN, USA, 1994: 486-493</a:t>
            </a:r>
            <a:r>
              <a:rPr lang="zh-CN" altLang="zh-CN" sz="1400" dirty="0"/>
              <a:t> </a:t>
            </a:r>
            <a:endParaRPr lang="en-US" altLang="zh-CN" sz="1400" dirty="0"/>
          </a:p>
          <a:p>
            <a:pPr lvl="0" hangingPunct="0"/>
            <a:r>
              <a:rPr lang="en-US" altLang="zh-CN" sz="1400" b="1" dirty="0">
                <a:latin typeface="Times New Roman" panose="02020603050405020304" pitchFamily="18" charset="0"/>
                <a:cs typeface="Times New Roman" panose="02020603050405020304" pitchFamily="18" charset="0"/>
              </a:rPr>
              <a:t>[5] </a:t>
            </a:r>
            <a:r>
              <a:rPr lang="en-US" altLang="zh-CN" sz="1400" dirty="0">
                <a:latin typeface="Times New Roman" panose="02020603050405020304" pitchFamily="18" charset="0"/>
                <a:cs typeface="Times New Roman" panose="02020603050405020304" pitchFamily="18" charset="0"/>
              </a:rPr>
              <a:t>Cruz E, Diener M, </a:t>
            </a:r>
            <a:r>
              <a:rPr lang="en-US" altLang="zh-CN" sz="1400" dirty="0" err="1">
                <a:latin typeface="Times New Roman" panose="02020603050405020304" pitchFamily="18" charset="0"/>
                <a:cs typeface="Times New Roman" panose="02020603050405020304" pitchFamily="18" charset="0"/>
              </a:rPr>
              <a:t>Pilla</a:t>
            </a:r>
            <a:r>
              <a:rPr lang="en-US" altLang="zh-CN" sz="1400" dirty="0">
                <a:latin typeface="Times New Roman" panose="02020603050405020304" pitchFamily="18" charset="0"/>
                <a:cs typeface="Times New Roman" panose="02020603050405020304" pitchFamily="18" charset="0"/>
              </a:rPr>
              <a:t> L L, et al. </a:t>
            </a:r>
            <a:r>
              <a:rPr lang="en-US" altLang="zh-CN" sz="1400" dirty="0" err="1">
                <a:latin typeface="Times New Roman" panose="02020603050405020304" pitchFamily="18" charset="0"/>
                <a:cs typeface="Times New Roman" panose="02020603050405020304" pitchFamily="18" charset="0"/>
              </a:rPr>
              <a:t>EagerMap</a:t>
            </a:r>
            <a:r>
              <a:rPr lang="en-US" altLang="zh-CN" sz="1400" dirty="0">
                <a:latin typeface="Times New Roman" panose="02020603050405020304" pitchFamily="18" charset="0"/>
                <a:cs typeface="Times New Roman" panose="02020603050405020304" pitchFamily="18" charset="0"/>
              </a:rPr>
              <a:t>: A Task Mapping Algorithm to Improve Communication and Load Balancing in Clusters of Multicore Systems[J]. ACM Transactions on Parallel Computing, 2019, 5(4), pp.17</a:t>
            </a:r>
            <a:r>
              <a:rPr lang="zh-CN" altLang="zh-CN" sz="1400" dirty="0">
                <a:latin typeface="Times New Roman" panose="02020603050405020304" pitchFamily="18" charset="0"/>
                <a:cs typeface="Times New Roman" panose="02020603050405020304" pitchFamily="18" charset="0"/>
              </a:rPr>
              <a:t> </a:t>
            </a:r>
          </a:p>
        </p:txBody>
      </p:sp>
      <p:sp>
        <p:nvSpPr>
          <p:cNvPr id="13" name="内容占位符 10">
            <a:extLst>
              <a:ext uri="{FF2B5EF4-FFF2-40B4-BE49-F238E27FC236}">
                <a16:creationId xmlns:a16="http://schemas.microsoft.com/office/drawing/2014/main" id="{4510EED1-DEF5-463C-B9F6-F127FE4DD06B}"/>
              </a:ext>
            </a:extLst>
          </p:cNvPr>
          <p:cNvSpPr txBox="1">
            <a:spLocks/>
          </p:cNvSpPr>
          <p:nvPr/>
        </p:nvSpPr>
        <p:spPr>
          <a:xfrm>
            <a:off x="478620" y="3564357"/>
            <a:ext cx="5471804" cy="1519707"/>
          </a:xfrm>
          <a:prstGeom prst="rect">
            <a:avLst/>
          </a:prstGeom>
        </p:spPr>
        <p:txBody>
          <a:bodyPr vert="horz" lIns="91440" tIns="45720" rIns="91440" bIns="45720" rtlCol="0" anchor="t" anchorCtr="0">
            <a:normAutofit fontScale="7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sz="2600" dirty="0">
                <a:solidFill>
                  <a:schemeClr val="accent1">
                    <a:lumMod val="75000"/>
                  </a:schemeClr>
                </a:solidFill>
                <a:latin typeface="微软雅黑" panose="020B0503020204020204" pitchFamily="34" charset="-122"/>
                <a:ea typeface="微软雅黑" panose="020B0503020204020204" pitchFamily="34" charset="-122"/>
              </a:rPr>
              <a:t>线程分组方法</a:t>
            </a:r>
          </a:p>
          <a:p>
            <a:pPr marL="342900" indent="-342900" algn="just">
              <a:lnSpc>
                <a:spcPct val="150000"/>
              </a:lnSpc>
              <a:buSzPct val="120000"/>
              <a:buFont typeface="+mj-ea"/>
              <a:buAutoNum type="circleNumDbPlain"/>
            </a:pPr>
            <a:r>
              <a:rPr lang="zh-CN" altLang="en-US" sz="2300" dirty="0">
                <a:latin typeface="Times New Roman" panose="02020603050405020304" pitchFamily="18" charset="0"/>
                <a:ea typeface="微软雅黑" panose="020B0503020204020204" pitchFamily="34" charset="-122"/>
              </a:rPr>
              <a:t>基于</a:t>
            </a:r>
            <a:r>
              <a:rPr lang="zh-CN" altLang="en-US" sz="2300" dirty="0">
                <a:solidFill>
                  <a:srgbClr val="FF0000"/>
                </a:solidFill>
                <a:latin typeface="Times New Roman" panose="02020603050405020304" pitchFamily="18" charset="0"/>
                <a:ea typeface="微软雅黑" panose="020B0503020204020204" pitchFamily="34" charset="-122"/>
              </a:rPr>
              <a:t>拓扑树的分层分组算法</a:t>
            </a:r>
            <a:r>
              <a:rPr lang="en-US" altLang="zh-CN" sz="2300" dirty="0">
                <a:latin typeface="Times New Roman" panose="02020603050405020304" pitchFamily="18" charset="0"/>
                <a:ea typeface="微软雅黑" panose="020B0503020204020204" pitchFamily="34" charset="-122"/>
              </a:rPr>
              <a:t>Scotch</a:t>
            </a:r>
            <a:r>
              <a:rPr lang="en-US" altLang="zh-CN" sz="2300" b="1" dirty="0">
                <a:latin typeface="Times New Roman" panose="02020603050405020304" pitchFamily="18" charset="0"/>
                <a:ea typeface="微软雅黑" panose="020B0503020204020204" pitchFamily="34" charset="-122"/>
              </a:rPr>
              <a:t>[4]</a:t>
            </a:r>
            <a:r>
              <a:rPr lang="zh-CN" altLang="en-US" sz="2300" dirty="0">
                <a:latin typeface="Times New Roman" panose="02020603050405020304" pitchFamily="18" charset="0"/>
                <a:ea typeface="微软雅黑" panose="020B0503020204020204" pitchFamily="34" charset="-122"/>
              </a:rPr>
              <a:t>；</a:t>
            </a:r>
            <a:endParaRPr lang="en-US" altLang="zh-CN" sz="2300" dirty="0">
              <a:latin typeface="Times New Roman" panose="02020603050405020304" pitchFamily="18" charset="0"/>
              <a:ea typeface="微软雅黑" panose="020B0503020204020204" pitchFamily="34" charset="-122"/>
            </a:endParaRPr>
          </a:p>
          <a:p>
            <a:pPr marL="342900" indent="-342900" algn="just">
              <a:lnSpc>
                <a:spcPct val="150000"/>
              </a:lnSpc>
              <a:buSzPct val="120000"/>
              <a:buFont typeface="+mj-ea"/>
              <a:buAutoNum type="circleNumDbPlain"/>
            </a:pPr>
            <a:r>
              <a:rPr lang="zh-CN" altLang="en-US" sz="2300" dirty="0">
                <a:latin typeface="Times New Roman" panose="02020603050405020304" pitchFamily="18" charset="0"/>
                <a:ea typeface="微软雅黑" panose="020B0503020204020204" pitchFamily="34" charset="-122"/>
              </a:rPr>
              <a:t>基于</a:t>
            </a:r>
            <a:r>
              <a:rPr lang="zh-CN" altLang="en-US" sz="2300" dirty="0">
                <a:solidFill>
                  <a:srgbClr val="FF0000"/>
                </a:solidFill>
                <a:latin typeface="Times New Roman" panose="02020603050405020304" pitchFamily="18" charset="0"/>
                <a:ea typeface="微软雅黑" panose="020B0503020204020204" pitchFamily="34" charset="-122"/>
              </a:rPr>
              <a:t>贪心策略的层次化分组算法</a:t>
            </a:r>
            <a:r>
              <a:rPr lang="en-US" altLang="zh-CN" sz="2300" dirty="0" err="1">
                <a:latin typeface="Times New Roman" panose="02020603050405020304" pitchFamily="18" charset="0"/>
                <a:ea typeface="微软雅黑" panose="020B0503020204020204" pitchFamily="34" charset="-122"/>
              </a:rPr>
              <a:t>Eagermap</a:t>
            </a:r>
            <a:r>
              <a:rPr lang="en-US" altLang="zh-CN" sz="2300" b="1" dirty="0">
                <a:latin typeface="Times New Roman" panose="02020603050405020304" pitchFamily="18" charset="0"/>
                <a:ea typeface="微软雅黑" panose="020B0503020204020204" pitchFamily="34" charset="-122"/>
              </a:rPr>
              <a:t>[5]</a:t>
            </a:r>
            <a:r>
              <a:rPr lang="zh-CN" altLang="en-US" sz="2300" dirty="0">
                <a:latin typeface="Times New Roman" panose="02020603050405020304" pitchFamily="18" charset="0"/>
                <a:ea typeface="微软雅黑" panose="020B0503020204020204" pitchFamily="34" charset="-122"/>
              </a:rPr>
              <a:t>；</a:t>
            </a:r>
            <a:endParaRPr lang="en-US" altLang="zh-CN" sz="2300" dirty="0">
              <a:latin typeface="Times New Roman" panose="02020603050405020304" pitchFamily="18" charset="0"/>
              <a:ea typeface="微软雅黑" panose="020B0503020204020204" pitchFamily="34" charset="-122"/>
            </a:endParaRPr>
          </a:p>
          <a:p>
            <a:pPr marL="342900" indent="-342900">
              <a:lnSpc>
                <a:spcPct val="150000"/>
              </a:lnSpc>
              <a:buSzPct val="120000"/>
              <a:buFont typeface="+mj-ea"/>
              <a:buAutoNum type="circleNumDbPlain"/>
            </a:pPr>
            <a:endParaRPr lang="en-US" altLang="zh-CN" sz="4000" dirty="0">
              <a:latin typeface="Times New Roman" panose="02020603050405020304" pitchFamily="18" charset="0"/>
              <a:ea typeface="微软雅黑" panose="020B0503020204020204" pitchFamily="34" charset="-122"/>
            </a:endParaRPr>
          </a:p>
        </p:txBody>
      </p:sp>
      <p:sp>
        <p:nvSpPr>
          <p:cNvPr id="14" name="内容占位符 18">
            <a:extLst>
              <a:ext uri="{FF2B5EF4-FFF2-40B4-BE49-F238E27FC236}">
                <a16:creationId xmlns:a16="http://schemas.microsoft.com/office/drawing/2014/main" id="{26424E3E-BD7F-4742-8190-0D931C5DC783}"/>
              </a:ext>
            </a:extLst>
          </p:cNvPr>
          <p:cNvSpPr txBox="1">
            <a:spLocks/>
          </p:cNvSpPr>
          <p:nvPr/>
        </p:nvSpPr>
        <p:spPr>
          <a:xfrm>
            <a:off x="6646460" y="3564358"/>
            <a:ext cx="4807646" cy="1618481"/>
          </a:xfrm>
          <a:prstGeom prst="rect">
            <a:avLst/>
          </a:prstGeom>
        </p:spPr>
        <p:txBody>
          <a:bodyPr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方法缺陷</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defTabSz="457200">
              <a:lnSpc>
                <a:spcPct val="130000"/>
              </a:lnSpc>
              <a:spcBef>
                <a:spcPct val="20000"/>
              </a:spcBef>
              <a:spcAft>
                <a:spcPts val="600"/>
              </a:spcAft>
              <a:buClr>
                <a:schemeClr val="accent1">
                  <a:lumMod val="75000"/>
                </a:schemeClr>
              </a:buClr>
              <a:buSzPct val="120000"/>
              <a:buFont typeface="+mj-ea"/>
              <a:buAutoNum type="circleNumDbPlain"/>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[4][5]</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方法基于通信量矩阵，并结合硬件架构将通信量大线程划分为一组，</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但并未考虑每个线程的访存负载，可能会造成内存拥塞</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问题。</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占位符 9">
            <a:extLst>
              <a:ext uri="{FF2B5EF4-FFF2-40B4-BE49-F238E27FC236}">
                <a16:creationId xmlns:a16="http://schemas.microsoft.com/office/drawing/2014/main" id="{B840B545-7615-4C7A-973A-6182E229D766}"/>
              </a:ext>
            </a:extLst>
          </p:cNvPr>
          <p:cNvSpPr txBox="1">
            <a:spLocks/>
          </p:cNvSpPr>
          <p:nvPr/>
        </p:nvSpPr>
        <p:spPr>
          <a:xfrm>
            <a:off x="478620" y="1024139"/>
            <a:ext cx="11278543" cy="686647"/>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基于通信感知的映射方法。其他</a:t>
            </a:r>
            <a:r>
              <a:rPr lang="zh-CN" altLang="en-US" sz="1800" dirty="0">
                <a:solidFill>
                  <a:srgbClr val="FF0000"/>
                </a:solidFill>
                <a:latin typeface="微软雅黑" panose="020B0503020204020204" pitchFamily="34" charset="-122"/>
                <a:ea typeface="微软雅黑" panose="020B0503020204020204" pitchFamily="34" charset="-122"/>
              </a:rPr>
              <a:t>线程间通信量检测</a:t>
            </a:r>
            <a:r>
              <a:rPr lang="zh-CN" altLang="en-US" sz="1800" dirty="0">
                <a:latin typeface="微软雅黑" panose="020B0503020204020204" pitchFamily="34" charset="-122"/>
                <a:ea typeface="微软雅黑" panose="020B0503020204020204" pitchFamily="34" charset="-122"/>
              </a:rPr>
              <a:t>方法和</a:t>
            </a:r>
            <a:r>
              <a:rPr lang="zh-CN" altLang="en-US" sz="1800" dirty="0">
                <a:solidFill>
                  <a:srgbClr val="FF0000"/>
                </a:solidFill>
                <a:latin typeface="微软雅黑" panose="020B0503020204020204" pitchFamily="34" charset="-122"/>
                <a:ea typeface="微软雅黑" panose="020B0503020204020204" pitchFamily="34" charset="-122"/>
              </a:rPr>
              <a:t>线程分组</a:t>
            </a:r>
            <a:r>
              <a:rPr lang="zh-CN" altLang="en-US" sz="1800" dirty="0">
                <a:latin typeface="微软雅黑" panose="020B0503020204020204" pitchFamily="34" charset="-122"/>
                <a:ea typeface="微软雅黑" panose="020B0503020204020204" pitchFamily="34" charset="-122"/>
              </a:rPr>
              <a:t>算法。</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6379285"/>
      </p:ext>
    </p:extLst>
  </p:cSld>
  <p:clrMapOvr>
    <a:masterClrMapping/>
  </p:clrMapOvr>
  <mc:AlternateContent xmlns:mc="http://schemas.openxmlformats.org/markup-compatibility/2006" xmlns:p14="http://schemas.microsoft.com/office/powerpoint/2010/main">
    <mc:Choice Requires="p14">
      <p:transition spd="med" p14:dur="700" advTm="59689">
        <p:fade/>
      </p:transition>
    </mc:Choice>
    <mc:Fallback xmlns="">
      <p:transition spd="med" advTm="5968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895018"/>
            <a:ext cx="2944659"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研究内容</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581869" y="2541349"/>
            <a:ext cx="4472609" cy="2862322"/>
          </a:xfrm>
          <a:prstGeom prst="rect">
            <a:avLst/>
          </a:prstGeom>
          <a:noFill/>
        </p:spPr>
        <p:txBody>
          <a:bodyPr wrap="square" rtlCol="0">
            <a:spAutoFit/>
          </a:bodyPr>
          <a:lstStyle/>
          <a:p>
            <a:pPr>
              <a:lnSpc>
                <a:spcPct val="150000"/>
              </a:lnSpc>
            </a:pPr>
            <a:r>
              <a:rPr lang="en-US" altLang="zh-CN" sz="2400" dirty="0">
                <a:solidFill>
                  <a:schemeClr val="bg1"/>
                </a:solidFill>
              </a:rPr>
              <a:t>1.</a:t>
            </a:r>
            <a:r>
              <a:rPr lang="zh-CN" altLang="en-US" sz="2400" dirty="0">
                <a:solidFill>
                  <a:schemeClr val="bg1"/>
                </a:solidFill>
              </a:rPr>
              <a:t>映射优化分析研究</a:t>
            </a:r>
            <a:endParaRPr lang="en-US" altLang="zh-CN" sz="2400" dirty="0">
              <a:solidFill>
                <a:schemeClr val="bg1"/>
              </a:solidFill>
            </a:endParaRPr>
          </a:p>
          <a:p>
            <a:pPr>
              <a:lnSpc>
                <a:spcPct val="150000"/>
              </a:lnSpc>
            </a:pPr>
            <a:r>
              <a:rPr lang="en-US" altLang="zh-CN" sz="2400" dirty="0">
                <a:solidFill>
                  <a:schemeClr val="bg1"/>
                </a:solidFill>
              </a:rPr>
              <a:t>2.</a:t>
            </a:r>
            <a:r>
              <a:rPr lang="zh-CN" altLang="en-US" sz="2400" dirty="0">
                <a:solidFill>
                  <a:schemeClr val="bg1"/>
                </a:solidFill>
              </a:rPr>
              <a:t>映射优化机制设计</a:t>
            </a:r>
            <a:endParaRPr lang="en-US" altLang="zh-CN" sz="2400" dirty="0">
              <a:solidFill>
                <a:schemeClr val="bg1"/>
              </a:solidFill>
            </a:endParaRPr>
          </a:p>
          <a:p>
            <a:pPr>
              <a:lnSpc>
                <a:spcPct val="150000"/>
              </a:lnSpc>
            </a:pPr>
            <a:r>
              <a:rPr lang="en-US" altLang="zh-CN" sz="2400" dirty="0">
                <a:solidFill>
                  <a:schemeClr val="bg1"/>
                </a:solidFill>
              </a:rPr>
              <a:t>3.</a:t>
            </a:r>
            <a:r>
              <a:rPr lang="zh-CN" altLang="en-US" sz="2400" dirty="0">
                <a:solidFill>
                  <a:schemeClr val="bg1"/>
                </a:solidFill>
              </a:rPr>
              <a:t>访存信息检测方法</a:t>
            </a:r>
            <a:endParaRPr lang="en-US" altLang="zh-CN" sz="2400" dirty="0">
              <a:solidFill>
                <a:schemeClr val="bg1"/>
              </a:solidFill>
            </a:endParaRPr>
          </a:p>
          <a:p>
            <a:pPr>
              <a:lnSpc>
                <a:spcPct val="150000"/>
              </a:lnSpc>
            </a:pPr>
            <a:r>
              <a:rPr lang="en-US" altLang="zh-CN" sz="2400" dirty="0">
                <a:solidFill>
                  <a:schemeClr val="bg1"/>
                </a:solidFill>
              </a:rPr>
              <a:t>4.CMLB</a:t>
            </a:r>
            <a:r>
              <a:rPr lang="zh-CN" altLang="en-US" sz="2400" dirty="0">
                <a:solidFill>
                  <a:schemeClr val="bg1"/>
                </a:solidFill>
              </a:rPr>
              <a:t>分组算法</a:t>
            </a:r>
            <a:endParaRPr lang="en-US" altLang="zh-CN" sz="2400" dirty="0">
              <a:solidFill>
                <a:schemeClr val="bg1"/>
              </a:solidFill>
            </a:endParaRPr>
          </a:p>
          <a:p>
            <a:pPr>
              <a:lnSpc>
                <a:spcPct val="150000"/>
              </a:lnSpc>
            </a:pPr>
            <a:r>
              <a:rPr lang="en-US" altLang="zh-CN" sz="2400" dirty="0">
                <a:solidFill>
                  <a:schemeClr val="bg1"/>
                </a:solidFill>
              </a:rPr>
              <a:t>5.</a:t>
            </a:r>
            <a:r>
              <a:rPr lang="zh-CN" altLang="en-US" sz="2400" dirty="0">
                <a:solidFill>
                  <a:schemeClr val="bg1"/>
                </a:solidFill>
              </a:rPr>
              <a:t>执行映射的实现方法</a:t>
            </a:r>
          </a:p>
        </p:txBody>
      </p:sp>
    </p:spTree>
  </p:cSld>
  <p:clrMapOvr>
    <a:masterClrMapping/>
  </p:clrMapOvr>
  <mc:AlternateContent xmlns:mc="http://schemas.openxmlformats.org/markup-compatibility/2006" xmlns:p14="http://schemas.microsoft.com/office/powerpoint/2010/main">
    <mc:Choice Requires="p14">
      <p:transition spd="med" p14:dur="700" advTm="2178">
        <p:fade/>
      </p:transition>
    </mc:Choice>
    <mc:Fallback xmlns="">
      <p:transition spd="med" advTm="217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352544" y="252859"/>
            <a:ext cx="783945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4352544" y="310334"/>
            <a:ext cx="2798064" cy="369328"/>
          </a:xfrm>
          <a:prstGeom prst="rect">
            <a:avLst/>
          </a:prstGeom>
        </p:spPr>
        <p:txBody>
          <a:bodyPr wrap="square" lIns="91436" tIns="45718" rIns="91436" bIns="45718">
            <a:spAutoFit/>
          </a:bodyPr>
          <a:lstStyle/>
          <a:p>
            <a:r>
              <a:rPr lang="zh-CN" altLang="en-US" dirty="0">
                <a:solidFill>
                  <a:schemeClr val="bg1"/>
                </a:solidFill>
                <a:latin typeface="微软雅黑" pitchFamily="34" charset="-122"/>
                <a:ea typeface="微软雅黑" pitchFamily="34" charset="-122"/>
              </a:rPr>
              <a:t>研究内容</a:t>
            </a:r>
            <a:endParaRPr lang="en-US" altLang="zh-CN" dirty="0">
              <a:solidFill>
                <a:schemeClr val="bg1"/>
              </a:solidFill>
              <a:latin typeface="微软雅黑" pitchFamily="34" charset="-122"/>
              <a:ea typeface="微软雅黑" pitchFamily="3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3163045" cy="662489"/>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映射优化分析研究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文本占位符 9">
            <a:extLst>
              <a:ext uri="{FF2B5EF4-FFF2-40B4-BE49-F238E27FC236}">
                <a16:creationId xmlns:a16="http://schemas.microsoft.com/office/drawing/2014/main" id="{B840B545-7615-4C7A-973A-6182E229D766}"/>
              </a:ext>
            </a:extLst>
          </p:cNvPr>
          <p:cNvSpPr txBox="1">
            <a:spLocks/>
          </p:cNvSpPr>
          <p:nvPr/>
        </p:nvSpPr>
        <p:spPr>
          <a:xfrm>
            <a:off x="268253" y="1024140"/>
            <a:ext cx="6584492" cy="5397682"/>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solidFill>
                  <a:srgbClr val="157E9F"/>
                </a:solidFill>
                <a:latin typeface="微软雅黑" panose="020B0503020204020204" pitchFamily="34" charset="-122"/>
                <a:ea typeface="微软雅黑" panose="020B0503020204020204" pitchFamily="34" charset="-122"/>
              </a:rPr>
              <a:t>问题分析</a:t>
            </a: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endParaRPr lang="en-US" altLang="zh-CN" sz="1800" dirty="0">
              <a:solidFill>
                <a:srgbClr val="157E9F"/>
              </a:solidFill>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dirty="0">
                <a:solidFill>
                  <a:srgbClr val="157E9F"/>
                </a:solidFill>
                <a:latin typeface="微软雅黑" panose="020B0503020204020204" pitchFamily="34" charset="-122"/>
                <a:ea typeface="微软雅黑" panose="020B0503020204020204" pitchFamily="34" charset="-122"/>
              </a:rPr>
              <a:t>实验测试</a:t>
            </a:r>
            <a:endParaRPr lang="en-US" altLang="zh-CN" sz="1800" dirty="0">
              <a:solidFill>
                <a:srgbClr val="157E9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2468880" y="3319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4545927" y="7371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633077" y="1597526"/>
            <a:ext cx="10806077" cy="4939814"/>
          </a:xfrm>
          <a:prstGeom prst="rect">
            <a:avLst/>
          </a:prstGeom>
          <a:noFill/>
        </p:spPr>
        <p:txBody>
          <a:bodyPr wrap="square" rtlCol="0">
            <a:spAutoFit/>
          </a:bodyPr>
          <a:lstStyle/>
          <a:p>
            <a:pPr>
              <a:lnSpc>
                <a:spcPct val="150000"/>
              </a:lnSpc>
            </a:pP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1</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 线程间</a:t>
            </a:r>
            <a:r>
              <a:rPr lang="zh-CN" altLang="en-US"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通信效率</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不均衡 </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=&gt; </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过多的跨节点通信</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2</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）节点间</a:t>
            </a:r>
            <a:r>
              <a:rPr lang="zh-CN" altLang="en-US"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内存带宽</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不均衡 </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=&gt;  </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内存拥塞，内存延迟升高</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仅考虑问题</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1</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，解决策略为：通信量大的线程放置在一个节点内 </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=&gt; </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内存拥塞</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仅考虑问题</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2</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，解决策略为：节点交替放置内存页</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=&gt; </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过多的跨节点通信</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r>
              <a:rPr lang="zh-CN" altLang="en-US"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问题</a:t>
            </a:r>
            <a:r>
              <a:rPr lang="en-US" altLang="zh-CN"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1</a:t>
            </a:r>
            <a:r>
              <a:rPr lang="zh-CN" altLang="en-US"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2</a:t>
            </a:r>
            <a:r>
              <a:rPr lang="zh-CN" altLang="en-US"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相互影响，需要综合考虑</a:t>
            </a:r>
            <a:endParaRPr lang="en-US" altLang="zh-CN"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分别使用</a:t>
            </a:r>
            <a:r>
              <a:rPr lang="en-US" altLang="zh-CN" dirty="0" err="1">
                <a:latin typeface="Microsoft YaHei" panose="020B0503020204020204" pitchFamily="34" charset="-122"/>
                <a:ea typeface="Microsoft YaHei" panose="020B0503020204020204" pitchFamily="34" charset="-122"/>
                <a:cs typeface="Times New Roman" panose="02020603050405020304" pitchFamily="18" charset="0"/>
              </a:rPr>
              <a:t>Eagermap</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与</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Interleave</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两种策略对</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NPB</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的</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SP</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程序测试</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lang="en-US" altLang="zh-CN" dirty="0" err="1">
                <a:latin typeface="Microsoft YaHei" panose="020B0503020204020204" pitchFamily="34" charset="-122"/>
                <a:ea typeface="Microsoft YaHei" panose="020B0503020204020204" pitchFamily="34" charset="-122"/>
                <a:cs typeface="Times New Roman" panose="02020603050405020304" pitchFamily="18" charset="0"/>
              </a:rPr>
              <a:t>Eagermap</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：线程放置方法，将通信量大的线程放置在一个节点，属于解决问题 </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1</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）的策略。</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Interleave</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 ： 页面放置方法，节点交替放置内存页，属于解决问题</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2</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 的策略。</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75275153"/>
      </p:ext>
    </p:extLst>
  </p:cSld>
  <p:clrMapOvr>
    <a:masterClrMapping/>
  </p:clrMapOvr>
  <mc:AlternateContent xmlns:mc="http://schemas.openxmlformats.org/markup-compatibility/2006" xmlns:p14="http://schemas.microsoft.com/office/powerpoint/2010/main">
    <mc:Choice Requires="p14">
      <p:transition spd="med" p14:dur="700" advTm="43366">
        <p:fade/>
      </p:transition>
    </mc:Choice>
    <mc:Fallback xmlns="">
      <p:transition spd="med" advTm="43366">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7830</TotalTime>
  <Words>3866</Words>
  <Application>Microsoft Macintosh PowerPoint</Application>
  <PresentationFormat>宽屏</PresentationFormat>
  <Paragraphs>424</Paragraphs>
  <Slides>36</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8" baseType="lpstr">
      <vt:lpstr>方正清刻本悦宋简体</vt:lpstr>
      <vt:lpstr>宋体</vt:lpstr>
      <vt:lpstr>微软雅黑</vt:lpstr>
      <vt:lpstr>微软雅黑</vt:lpstr>
      <vt:lpstr>Arial</vt:lpstr>
      <vt:lpstr>Calibri</vt:lpstr>
      <vt:lpstr>Calibri Light</vt:lpstr>
      <vt:lpstr>Cambria Math</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钰鑫 张</cp:lastModifiedBy>
  <cp:revision>773</cp:revision>
  <dcterms:created xsi:type="dcterms:W3CDTF">2015-07-31T01:43:00Z</dcterms:created>
  <dcterms:modified xsi:type="dcterms:W3CDTF">2021-05-19T06:30:32Z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