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4" r:id="rId5"/>
    <p:sldId id="275" r:id="rId6"/>
    <p:sldId id="277" r:id="rId7"/>
    <p:sldId id="282" r:id="rId8"/>
    <p:sldId id="281" r:id="rId9"/>
    <p:sldId id="283" r:id="rId10"/>
    <p:sldId id="2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76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08EBD-2191-534E-98BB-2DF0056A3DD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77528-A6C3-5147-A5E5-8FFA957860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7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F484F-0ABC-DC48-9966-C4071FC62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C7EF20-7DD5-FC4B-B303-68614CCA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A1B85-5EAE-D24C-A3A3-8BE509D4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06192-9C67-5C43-9CAF-6BBF7FC2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98E49-98A2-DD44-AB18-9BF6BCAD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03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BA06-B946-BC44-87F0-D8A7A516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3119E-54BF-FB42-99C6-58B0994A5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842FE-333A-3C43-AFB5-3525A790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6B545-C964-614D-A4B9-0A395DBE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FCD71-E519-094D-B73E-B927909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27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BF33C9-B514-E248-A360-55BE47B10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C7C6D5-9B94-5D40-9212-A4B3AAFA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6E5F0-B73B-0245-B75F-B87CEF8B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F10F8-8208-D54C-96D5-39A3F284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D46C1-1264-AF44-B984-5B9F5FDE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6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16A46-4860-484E-9DA2-6A942D9D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90D86-5C25-FC45-B750-377CB901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97E6-C546-F746-8E56-369A154D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55B38-FFCB-444B-96B6-BD029F0B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D457E-B455-A344-A2A1-831DEFE6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01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E2339-D079-7B4D-B8DF-D674D0CE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9A329E-5B25-D84D-8D2B-11EB78A1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FB6AF-FE07-6149-B8B2-DACCA1F1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8CE67-8B67-0F48-9839-37BBFEC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0D82C-1867-BF42-8B5F-2297CC3B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87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EC823-5399-4D45-858C-E265A24D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EE0F-F305-A942-A78A-2CF20585D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DE623-CBC3-0540-A53F-348152BB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0A9B0-B9AF-AA4B-82ED-B1A52ADC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3F178-609A-CC49-A3B5-E7301656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E35CD-CD7A-2946-A1F2-8BB8AC1C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51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EB7BB-2289-1841-8021-6E13A03F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CFCE9-068A-9C47-A85D-7CDAC71DE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1EB6E-AF02-7F44-BFD4-7DF8572E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C42CEA-7BEC-9346-A29C-A82FA8072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CD24E0-3279-3B43-8E3A-A00DB3A9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726FAD-38D7-B044-B5C5-EB3DC1E1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B009A9-D117-1846-A001-DA21E240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8E649E-C63D-CA42-9A40-5D26DDDA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57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B65DB-D5FE-184E-8723-097DDDB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844E0A-2613-C941-9336-2CAA140E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520C22-A75F-2547-91EE-568B4EC1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A9252-D0AC-BF46-AF54-2A2887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80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4B4CD2-9C1C-724A-A1A4-9900C8C7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AF7270-EC49-FF43-B014-76011E54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BF7810-8CD7-4A4C-9ACD-19F37F9B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14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43CD4-6E31-B74C-9D05-606CA99B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889CD-3FFE-C746-B011-51143A79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E8F7C-4A89-394D-94A1-42588729B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AEE15-68A8-EE48-BA0F-0D5059A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F0C90-9D68-664B-B810-1EF17870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6482E-B818-C14F-BD1E-A2A74BF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8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E3394-646E-6C4C-A4B8-32214D42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0FA6CA-E305-5941-A0CB-5FD30468B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AF3FD-AC2F-E84A-B884-F997C2F3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F7D0C-C72E-4C48-9557-5606C7CA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E603B-C717-6E45-BDF5-CAE68341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9E132-FCC0-F643-A1A5-8DD9F976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0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BF50B9-E57D-8F4B-958A-D47C541D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0DEF6-C067-D04B-8F91-A70E98CA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52999-0F2F-8A47-8C2E-3D897F602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F524-0E46-604C-A721-3DFF685460C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60BBD-57F2-564B-80FC-D4D8D89B7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EE6EC-4CA0-7D4F-A7C4-EB6EB43CC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98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cw/8sf6rjyx02sc3b21f7vhsk6w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C04869-8FE6-7240-9125-29B8DD4E4239}"/>
              </a:ext>
            </a:extLst>
          </p:cNvPr>
          <p:cNvSpPr txBox="1"/>
          <p:nvPr/>
        </p:nvSpPr>
        <p:spPr>
          <a:xfrm>
            <a:off x="1430357" y="2444115"/>
            <a:ext cx="933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/>
              <a:t>基于</a:t>
            </a:r>
            <a:r>
              <a:rPr kumimoji="1" lang="en-US" altLang="zh-CN" sz="4000" dirty="0"/>
              <a:t>perf</a:t>
            </a:r>
            <a:r>
              <a:rPr kumimoji="1" lang="zh-CN" altLang="en-US" sz="4000" dirty="0"/>
              <a:t>的线程间通信检测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FD6C5-C31E-174D-BE4B-2DDB7DA98B90}"/>
              </a:ext>
            </a:extLst>
          </p:cNvPr>
          <p:cNvSpPr txBox="1"/>
          <p:nvPr/>
        </p:nvSpPr>
        <p:spPr>
          <a:xfrm>
            <a:off x="9405180" y="526606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张钰鑫 </a:t>
            </a:r>
            <a:r>
              <a:rPr kumimoji="1" lang="en-US" altLang="zh-CN" dirty="0"/>
              <a:t>11.30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1343C7-3D76-8F48-83A9-F5FB22696CC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EF431-D8F6-AA48-856E-7AC2C544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9AB6A-7717-284E-8854-77F1DE58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修改通信检测方案，引入时域矩阵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映射算法取消了</a:t>
            </a:r>
            <a:r>
              <a:rPr kumimoji="1" lang="en-US" altLang="zh-CN" dirty="0" err="1"/>
              <a:t>kmeans</a:t>
            </a:r>
            <a:r>
              <a:rPr kumimoji="1" lang="zh-CN" altLang="en-US" dirty="0"/>
              <a:t>聚类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第一次根据通信量矩阵配对</a:t>
            </a:r>
            <a:r>
              <a:rPr kumimoji="1" lang="en-US" altLang="zh-CN" dirty="0"/>
              <a:t>(</a:t>
            </a:r>
            <a:r>
              <a:rPr kumimoji="1" lang="zh-CN" altLang="en-US" dirty="0"/>
              <a:t>增加</a:t>
            </a:r>
            <a:r>
              <a:rPr kumimoji="1" lang="en-US" altLang="zh-CN" dirty="0"/>
              <a:t>locality),</a:t>
            </a:r>
            <a:r>
              <a:rPr kumimoji="1" lang="zh-CN" altLang="en-US" dirty="0"/>
              <a:t>之后根据时域矩阵配对，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使得访存并发度小的线程对放在同一节点</a:t>
            </a:r>
            <a:r>
              <a:rPr kumimoji="1" lang="en-US" altLang="zh-CN" dirty="0"/>
              <a:t>(</a:t>
            </a:r>
            <a:r>
              <a:rPr kumimoji="1" lang="zh-CN" altLang="en-US" dirty="0"/>
              <a:t>缓解</a:t>
            </a:r>
            <a:r>
              <a:rPr kumimoji="1" lang="en-US" altLang="zh-CN" dirty="0"/>
              <a:t>memory congestion)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23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49CF-5B22-7144-A8EE-0A297BE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534F1-3814-AE4A-86B0-6CD66AFC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线程通信：两个线程依次访问同一</a:t>
            </a:r>
            <a:r>
              <a:rPr kumimoji="1" lang="en-US" altLang="zh-CN" dirty="0"/>
              <a:t>cache line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Hardware Performance Monitoring Unit (PMU)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硬件计数器，每个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核有一个</a:t>
            </a:r>
            <a:r>
              <a:rPr kumimoji="1" lang="en-US" altLang="zh-CN" dirty="0"/>
              <a:t>PMU,</a:t>
            </a:r>
            <a:r>
              <a:rPr kumimoji="1" lang="zh-CN" altLang="en-US" dirty="0"/>
              <a:t>可以对其的访存行为计数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Precise Event-Based Sampling (PEBS) :</a:t>
            </a:r>
            <a:r>
              <a:rPr kumimoji="1" lang="zh-CN" altLang="en-US" dirty="0"/>
              <a:t>基于事件的精确采样。对访存事件进行采样，设置</a:t>
            </a:r>
            <a:r>
              <a:rPr kumimoji="1" lang="en-US" altLang="zh-CN" dirty="0" err="1"/>
              <a:t>sample_rate</a:t>
            </a:r>
            <a:r>
              <a:rPr kumimoji="1" lang="en-US" altLang="zh-CN" dirty="0"/>
              <a:t>=2k,</a:t>
            </a:r>
            <a:r>
              <a:rPr kumimoji="1" lang="zh-CN" altLang="en-US" dirty="0"/>
              <a:t>当</a:t>
            </a:r>
            <a:r>
              <a:rPr kumimoji="1" lang="en-US" altLang="zh-CN" dirty="0"/>
              <a:t>PMU</a:t>
            </a:r>
            <a:r>
              <a:rPr kumimoji="1" lang="zh-CN" altLang="en-US" dirty="0"/>
              <a:t>记录的指令数达到</a:t>
            </a:r>
            <a:r>
              <a:rPr kumimoji="1" lang="en-US" altLang="zh-CN" dirty="0"/>
              <a:t>2k</a:t>
            </a:r>
            <a:r>
              <a:rPr kumimoji="1" lang="zh-CN" altLang="en-US" dirty="0"/>
              <a:t>时，事件溢出</a:t>
            </a:r>
            <a:r>
              <a:rPr kumimoji="1" lang="en-US" altLang="zh-CN" dirty="0"/>
              <a:t>PMU </a:t>
            </a:r>
            <a:r>
              <a:rPr kumimoji="1" lang="zh-CN" altLang="en-US" dirty="0"/>
              <a:t>中断，提取触发溢出那个指令访问的地址及线程</a:t>
            </a:r>
            <a:r>
              <a:rPr kumimoji="1" lang="en-US" altLang="zh-CN" dirty="0"/>
              <a:t>id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D87DB-46B0-DB4A-BE19-2FA81813A758}"/>
              </a:ext>
            </a:extLst>
          </p:cNvPr>
          <p:cNvSpPr txBox="1"/>
          <p:nvPr/>
        </p:nvSpPr>
        <p:spPr>
          <a:xfrm>
            <a:off x="838200" y="6250581"/>
            <a:ext cx="1073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/>
              <a:t>[1] Muhammad Aditya </a:t>
            </a:r>
            <a:r>
              <a:rPr lang="en" altLang="zh-CN" sz="1400" dirty="0" err="1"/>
              <a:t>Sasongko</a:t>
            </a:r>
            <a:r>
              <a:rPr lang="en" altLang="zh-CN" sz="1400" dirty="0"/>
              <a:t>, Milind </a:t>
            </a:r>
            <a:r>
              <a:rPr lang="en" altLang="zh-CN" sz="1400" dirty="0" err="1"/>
              <a:t>Chabbi</a:t>
            </a:r>
            <a:r>
              <a:rPr lang="en" altLang="zh-CN" sz="1400" dirty="0"/>
              <a:t>, </a:t>
            </a:r>
            <a:r>
              <a:rPr lang="en" altLang="zh-CN" sz="1400" dirty="0" err="1"/>
              <a:t>Palwisha</a:t>
            </a:r>
            <a:r>
              <a:rPr lang="en" altLang="zh-CN" sz="1400" dirty="0"/>
              <a:t> Akhtar, and </a:t>
            </a:r>
            <a:r>
              <a:rPr lang="en" altLang="zh-CN" sz="1400" dirty="0" err="1"/>
              <a:t>Didem</a:t>
            </a:r>
            <a:r>
              <a:rPr lang="en" altLang="zh-CN" sz="1400" dirty="0"/>
              <a:t> </a:t>
            </a:r>
            <a:r>
              <a:rPr lang="en" altLang="zh-CN" sz="1400" dirty="0" err="1"/>
              <a:t>Unat</a:t>
            </a:r>
            <a:r>
              <a:rPr lang="en" altLang="zh-CN" sz="1400" dirty="0"/>
              <a:t>. 2019. </a:t>
            </a:r>
            <a:r>
              <a:rPr lang="en" altLang="zh-CN" sz="1400" dirty="0" err="1"/>
              <a:t>ComDetective</a:t>
            </a:r>
            <a:r>
              <a:rPr lang="en" altLang="zh-CN" sz="1400" dirty="0"/>
              <a:t>: A Lightweight Communication Detection Tool for Threads . In Proceedings of ACM Supercomputing (SC’19). ACM, New York, NY, USA, 12 pages. </a:t>
            </a:r>
          </a:p>
        </p:txBody>
      </p:sp>
    </p:spTree>
    <p:extLst>
      <p:ext uri="{BB962C8B-B14F-4D97-AF65-F5344CB8AC3E}">
        <p14:creationId xmlns:p14="http://schemas.microsoft.com/office/powerpoint/2010/main" val="69827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E5706-FFD9-E744-9FFA-D490F40D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Hardware debug registers:</a:t>
            </a:r>
            <a:r>
              <a:rPr kumimoji="1" lang="zh-CN" altLang="en-US" dirty="0"/>
              <a:t>调试寄存器，可以对其设置</a:t>
            </a:r>
            <a:r>
              <a:rPr kumimoji="1" lang="en-US" altLang="zh-CN" dirty="0"/>
              <a:t>breakpoint</a:t>
            </a:r>
            <a:r>
              <a:rPr kumimoji="1" lang="zh-CN" altLang="en-US" dirty="0"/>
              <a:t>或者一个指定的地址，当程序运行时到达这个地址</a:t>
            </a:r>
            <a:r>
              <a:rPr kumimoji="1" lang="en-US" altLang="zh-CN" dirty="0"/>
              <a:t>debug registers</a:t>
            </a:r>
            <a:r>
              <a:rPr kumimoji="1" lang="zh-CN" altLang="en-US" dirty="0"/>
              <a:t>触发中断。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Linux_perf_events</a:t>
            </a:r>
            <a:r>
              <a:rPr kumimoji="1" lang="en-US" altLang="zh-CN" dirty="0"/>
              <a:t>: Linux</a:t>
            </a:r>
            <a:r>
              <a:rPr kumimoji="1" lang="zh-CN" altLang="en-US" dirty="0"/>
              <a:t>提供了标准接口，可以对</a:t>
            </a:r>
            <a:r>
              <a:rPr kumimoji="1" lang="en-US" altLang="zh-CN" dirty="0"/>
              <a:t>PMU</a:t>
            </a:r>
            <a:r>
              <a:rPr kumimoji="1" lang="zh-CN" altLang="en-US" dirty="0"/>
              <a:t>及</a:t>
            </a:r>
            <a:r>
              <a:rPr kumimoji="1" lang="en-US" altLang="zh-CN" dirty="0"/>
              <a:t>debug registers</a:t>
            </a:r>
            <a:r>
              <a:rPr kumimoji="1" lang="zh-CN" altLang="en-US" dirty="0"/>
              <a:t>进行编程。</a:t>
            </a:r>
            <a:r>
              <a:rPr kumimoji="1" lang="en-US" altLang="zh-CN" dirty="0" err="1"/>
              <a:t>perf_event_open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可以调</a:t>
            </a:r>
            <a:r>
              <a:rPr kumimoji="1" lang="en-US" altLang="zh-CN" dirty="0"/>
              <a:t>PMU</a:t>
            </a:r>
            <a:r>
              <a:rPr kumimoji="1" lang="zh-CN" altLang="en-US" dirty="0"/>
              <a:t>进行计数。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309F2A-BE45-3F4E-96ED-88AA1393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791402-D8A7-444E-8E91-972116DBBBE5}"/>
              </a:ext>
            </a:extLst>
          </p:cNvPr>
          <p:cNvSpPr txBox="1"/>
          <p:nvPr/>
        </p:nvSpPr>
        <p:spPr>
          <a:xfrm>
            <a:off x="838200" y="6250581"/>
            <a:ext cx="1073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/>
              <a:t>[1] Muhammad Aditya </a:t>
            </a:r>
            <a:r>
              <a:rPr lang="en" altLang="zh-CN" sz="1400" dirty="0" err="1"/>
              <a:t>Sasongko</a:t>
            </a:r>
            <a:r>
              <a:rPr lang="en" altLang="zh-CN" sz="1400" dirty="0"/>
              <a:t>, Milind </a:t>
            </a:r>
            <a:r>
              <a:rPr lang="en" altLang="zh-CN" sz="1400" dirty="0" err="1"/>
              <a:t>Chabbi</a:t>
            </a:r>
            <a:r>
              <a:rPr lang="en" altLang="zh-CN" sz="1400" dirty="0"/>
              <a:t>, </a:t>
            </a:r>
            <a:r>
              <a:rPr lang="en" altLang="zh-CN" sz="1400" dirty="0" err="1"/>
              <a:t>Palwisha</a:t>
            </a:r>
            <a:r>
              <a:rPr lang="en" altLang="zh-CN" sz="1400" dirty="0"/>
              <a:t> Akhtar, and </a:t>
            </a:r>
            <a:r>
              <a:rPr lang="en" altLang="zh-CN" sz="1400" dirty="0" err="1"/>
              <a:t>Didem</a:t>
            </a:r>
            <a:r>
              <a:rPr lang="en" altLang="zh-CN" sz="1400" dirty="0"/>
              <a:t> </a:t>
            </a:r>
            <a:r>
              <a:rPr lang="en" altLang="zh-CN" sz="1400" dirty="0" err="1"/>
              <a:t>Unat</a:t>
            </a:r>
            <a:r>
              <a:rPr lang="en" altLang="zh-CN" sz="1400" dirty="0"/>
              <a:t>. 2019. </a:t>
            </a:r>
            <a:r>
              <a:rPr lang="en" altLang="zh-CN" sz="1400" dirty="0" err="1"/>
              <a:t>ComDetective</a:t>
            </a:r>
            <a:r>
              <a:rPr lang="en" altLang="zh-CN" sz="1400" dirty="0"/>
              <a:t>: A Lightweight Communication Detection Tool for Threads . In Proceedings of ACM Supercomputing (SC’19). ACM, New York, NY, USA, 12 pages. </a:t>
            </a:r>
          </a:p>
        </p:txBody>
      </p:sp>
    </p:spTree>
    <p:extLst>
      <p:ext uri="{BB962C8B-B14F-4D97-AF65-F5344CB8AC3E}">
        <p14:creationId xmlns:p14="http://schemas.microsoft.com/office/powerpoint/2010/main" val="130208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4760F8B1-D142-754D-B013-C45224908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145" y="1259260"/>
            <a:ext cx="8935709" cy="4789747"/>
          </a:xfrm>
          <a:prstGeom prst="rect">
            <a:avLst/>
          </a:prstGeom>
        </p:spPr>
      </p:pic>
      <p:sp>
        <p:nvSpPr>
          <p:cNvPr id="4098" name="标题 1">
            <a:extLst>
              <a:ext uri="{FF2B5EF4-FFF2-40B4-BE49-F238E27FC236}">
                <a16:creationId xmlns:a16="http://schemas.microsoft.com/office/drawing/2014/main" id="{3C16E31A-6A00-A440-BF9D-6EFA847C8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C1C064-16B6-AF40-B867-8B9340EC12F6}"/>
              </a:ext>
            </a:extLst>
          </p:cNvPr>
          <p:cNvSpPr txBox="1"/>
          <p:nvPr/>
        </p:nvSpPr>
        <p:spPr>
          <a:xfrm>
            <a:off x="838200" y="6250581"/>
            <a:ext cx="1073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/>
              <a:t>[1] Muhammad Aditya </a:t>
            </a:r>
            <a:r>
              <a:rPr lang="en" altLang="zh-CN" sz="1400" dirty="0" err="1"/>
              <a:t>Sasongko</a:t>
            </a:r>
            <a:r>
              <a:rPr lang="en" altLang="zh-CN" sz="1400" dirty="0"/>
              <a:t>, Milind </a:t>
            </a:r>
            <a:r>
              <a:rPr lang="en" altLang="zh-CN" sz="1400" dirty="0" err="1"/>
              <a:t>Chabbi</a:t>
            </a:r>
            <a:r>
              <a:rPr lang="en" altLang="zh-CN" sz="1400" dirty="0"/>
              <a:t>, </a:t>
            </a:r>
            <a:r>
              <a:rPr lang="en" altLang="zh-CN" sz="1400" dirty="0" err="1"/>
              <a:t>Palwisha</a:t>
            </a:r>
            <a:r>
              <a:rPr lang="en" altLang="zh-CN" sz="1400" dirty="0"/>
              <a:t> Akhtar, and </a:t>
            </a:r>
            <a:r>
              <a:rPr lang="en" altLang="zh-CN" sz="1400" dirty="0" err="1"/>
              <a:t>Didem</a:t>
            </a:r>
            <a:r>
              <a:rPr lang="en" altLang="zh-CN" sz="1400" dirty="0"/>
              <a:t> </a:t>
            </a:r>
            <a:r>
              <a:rPr lang="en" altLang="zh-CN" sz="1400" dirty="0" err="1"/>
              <a:t>Unat</a:t>
            </a:r>
            <a:r>
              <a:rPr lang="en" altLang="zh-CN" sz="1400" dirty="0"/>
              <a:t>. 2019. </a:t>
            </a:r>
            <a:r>
              <a:rPr lang="en" altLang="zh-CN" sz="1400" dirty="0" err="1"/>
              <a:t>ComDetective</a:t>
            </a:r>
            <a:r>
              <a:rPr lang="en" altLang="zh-CN" sz="1400" dirty="0"/>
              <a:t>: A Lightweight Communication Detection Tool for Threads . In Proceedings of ACM Supercomputing (SC’19). ACM, New York, NY, USA, 12 pages. </a:t>
            </a:r>
          </a:p>
        </p:txBody>
      </p:sp>
    </p:spTree>
    <p:extLst>
      <p:ext uri="{BB962C8B-B14F-4D97-AF65-F5344CB8AC3E}">
        <p14:creationId xmlns:p14="http://schemas.microsoft.com/office/powerpoint/2010/main" val="59010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内容占位符 2">
            <a:extLst>
              <a:ext uri="{FF2B5EF4-FFF2-40B4-BE49-F238E27FC236}">
                <a16:creationId xmlns:a16="http://schemas.microsoft.com/office/drawing/2014/main" id="{0145F5A8-4934-8848-8532-5E996723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5122" name="标题 1">
            <a:extLst>
              <a:ext uri="{FF2B5EF4-FFF2-40B4-BE49-F238E27FC236}">
                <a16:creationId xmlns:a16="http://schemas.microsoft.com/office/drawing/2014/main" id="{399F906E-3A7F-7F48-8F9F-16742B694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背景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52F403-52E5-2640-919F-175EC1F4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7499"/>
            <a:ext cx="5857301" cy="343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014DBA-78DA-B24A-9A09-54858425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161"/>
            <a:ext cx="53890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842D9A0-DA55-4848-B224-55BF17D03A33}"/>
              </a:ext>
            </a:extLst>
          </p:cNvPr>
          <p:cNvSpPr txBox="1"/>
          <p:nvPr/>
        </p:nvSpPr>
        <p:spPr>
          <a:xfrm>
            <a:off x="838200" y="6250581"/>
            <a:ext cx="1073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/>
              <a:t>[1] Muhammad Aditya </a:t>
            </a:r>
            <a:r>
              <a:rPr lang="en" altLang="zh-CN" sz="1400" dirty="0" err="1"/>
              <a:t>Sasongko</a:t>
            </a:r>
            <a:r>
              <a:rPr lang="en" altLang="zh-CN" sz="1400" dirty="0"/>
              <a:t>, Milind </a:t>
            </a:r>
            <a:r>
              <a:rPr lang="en" altLang="zh-CN" sz="1400" dirty="0" err="1"/>
              <a:t>Chabbi</a:t>
            </a:r>
            <a:r>
              <a:rPr lang="en" altLang="zh-CN" sz="1400" dirty="0"/>
              <a:t>, </a:t>
            </a:r>
            <a:r>
              <a:rPr lang="en" altLang="zh-CN" sz="1400" dirty="0" err="1"/>
              <a:t>Palwisha</a:t>
            </a:r>
            <a:r>
              <a:rPr lang="en" altLang="zh-CN" sz="1400" dirty="0"/>
              <a:t> Akhtar, and </a:t>
            </a:r>
            <a:r>
              <a:rPr lang="en" altLang="zh-CN" sz="1400" dirty="0" err="1"/>
              <a:t>Didem</a:t>
            </a:r>
            <a:r>
              <a:rPr lang="en" altLang="zh-CN" sz="1400" dirty="0"/>
              <a:t> </a:t>
            </a:r>
            <a:r>
              <a:rPr lang="en" altLang="zh-CN" sz="1400" dirty="0" err="1"/>
              <a:t>Unat</a:t>
            </a:r>
            <a:r>
              <a:rPr lang="en" altLang="zh-CN" sz="1400" dirty="0"/>
              <a:t>. 2019. </a:t>
            </a:r>
            <a:r>
              <a:rPr lang="en" altLang="zh-CN" sz="1400" dirty="0" err="1"/>
              <a:t>ComDetective</a:t>
            </a:r>
            <a:r>
              <a:rPr lang="en" altLang="zh-CN" sz="1400" dirty="0"/>
              <a:t>: A Lightweight Communication Detection Tool for Threads . In Proceedings of ACM Supercomputing (SC’19). ACM, New York, NY, USA, 12 pages. </a:t>
            </a:r>
          </a:p>
        </p:txBody>
      </p:sp>
    </p:spTree>
    <p:extLst>
      <p:ext uri="{BB962C8B-B14F-4D97-AF65-F5344CB8AC3E}">
        <p14:creationId xmlns:p14="http://schemas.microsoft.com/office/powerpoint/2010/main" val="320834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内容占位符 2">
            <a:extLst>
              <a:ext uri="{FF2B5EF4-FFF2-40B4-BE49-F238E27FC236}">
                <a16:creationId xmlns:a16="http://schemas.microsoft.com/office/drawing/2014/main" id="{6F16612E-9ADC-444A-BDF3-DCA50D2EC0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57325"/>
            <a:ext cx="1051560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对时域通信检测方案</a:t>
            </a:r>
            <a:r>
              <a:rPr kumimoji="1" lang="en-US" altLang="zh-CN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类比于空间通信矩阵，空间通信矩阵中的值表示线程间的通信量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由此可以定义一个时间通信矩阵，矩阵中的值表示为两个线程进行访存的并发度。这个值越大，代表这两个线程在整个程序运行中，进行访存的时刻越接近，即访存并发度越大。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098" name="标题 1">
            <a:extLst>
              <a:ext uri="{FF2B5EF4-FFF2-40B4-BE49-F238E27FC236}">
                <a16:creationId xmlns:a16="http://schemas.microsoft.com/office/drawing/2014/main" id="{3C16E31A-6A00-A440-BF9D-6EFA847C8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方案</a:t>
            </a:r>
          </a:p>
        </p:txBody>
      </p:sp>
    </p:spTree>
    <p:extLst>
      <p:ext uri="{BB962C8B-B14F-4D97-AF65-F5344CB8AC3E}">
        <p14:creationId xmlns:p14="http://schemas.microsoft.com/office/powerpoint/2010/main" val="77211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内容占位符 2">
            <a:extLst>
              <a:ext uri="{FF2B5EF4-FFF2-40B4-BE49-F238E27FC236}">
                <a16:creationId xmlns:a16="http://schemas.microsoft.com/office/drawing/2014/main" id="{6F16612E-9ADC-444A-BDF3-DCA50D2EC0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57324"/>
            <a:ext cx="10515600" cy="483330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基于</a:t>
            </a:r>
            <a:r>
              <a:rPr kumimoji="1" lang="en-US" altLang="zh-CN" dirty="0" err="1"/>
              <a:t>CommDetective</a:t>
            </a:r>
            <a:r>
              <a:rPr kumimoji="1" lang="en-US" altLang="zh-CN" dirty="0"/>
              <a:t> </a:t>
            </a:r>
            <a:r>
              <a:rPr kumimoji="1" lang="zh-CN" altLang="en-US" dirty="0"/>
              <a:t>生成时域矩阵</a:t>
            </a:r>
            <a:r>
              <a:rPr kumimoji="1" lang="en-US" altLang="zh-CN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在</a:t>
            </a:r>
            <a:r>
              <a:rPr kumimoji="1" lang="en-US" altLang="zh-CN" dirty="0"/>
              <a:t>sample </a:t>
            </a:r>
            <a:r>
              <a:rPr kumimoji="1" lang="zh-CN" altLang="en-US" dirty="0"/>
              <a:t>函数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提取记录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tid,timestamp,accesslen</a:t>
            </a:r>
            <a:r>
              <a:rPr kumimoji="1" lang="en-US" altLang="zh-CN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指定一个时间片</a:t>
            </a:r>
            <a:r>
              <a:rPr kumimoji="1" lang="en-US" altLang="zh-CN" dirty="0" err="1"/>
              <a:t>tslice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tslice</a:t>
            </a:r>
            <a:r>
              <a:rPr kumimoji="1" lang="zh-CN" altLang="en-US" dirty="0"/>
              <a:t>内的记录合并，</a:t>
            </a:r>
            <a:r>
              <a:rPr kumimoji="1" lang="en-US" altLang="zh-CN" dirty="0" err="1"/>
              <a:t>tslice</a:t>
            </a:r>
            <a:r>
              <a:rPr kumimoji="1" lang="zh-CN" altLang="en-US" dirty="0"/>
              <a:t>这里参考其他文献定为</a:t>
            </a:r>
            <a:r>
              <a:rPr kumimoji="1" lang="en-US" altLang="zh-CN" dirty="0"/>
              <a:t>us</a:t>
            </a:r>
            <a:r>
              <a:rPr kumimoji="1" lang="zh-CN" altLang="en-US" dirty="0"/>
              <a:t>级</a:t>
            </a:r>
            <a:endParaRPr kumimoji="1" lang="en-US" altLang="zh-CN" dirty="0"/>
          </a:p>
        </p:txBody>
      </p:sp>
      <p:sp>
        <p:nvSpPr>
          <p:cNvPr id="4098" name="标题 1">
            <a:extLst>
              <a:ext uri="{FF2B5EF4-FFF2-40B4-BE49-F238E27FC236}">
                <a16:creationId xmlns:a16="http://schemas.microsoft.com/office/drawing/2014/main" id="{3C16E31A-6A00-A440-BF9D-6EFA847C8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方案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8F5DF37-C095-A942-9D91-CA0830416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08863"/>
              </p:ext>
            </p:extLst>
          </p:nvPr>
        </p:nvGraphicFramePr>
        <p:xfrm>
          <a:off x="981420" y="2494919"/>
          <a:ext cx="66312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412">
                  <a:extLst>
                    <a:ext uri="{9D8B030D-6E8A-4147-A177-3AD203B41FA5}">
                      <a16:colId xmlns:a16="http://schemas.microsoft.com/office/drawing/2014/main" val="4261586068"/>
                    </a:ext>
                  </a:extLst>
                </a:gridCol>
                <a:gridCol w="2210412">
                  <a:extLst>
                    <a:ext uri="{9D8B030D-6E8A-4147-A177-3AD203B41FA5}">
                      <a16:colId xmlns:a16="http://schemas.microsoft.com/office/drawing/2014/main" val="2193770161"/>
                    </a:ext>
                  </a:extLst>
                </a:gridCol>
                <a:gridCol w="2210412">
                  <a:extLst>
                    <a:ext uri="{9D8B030D-6E8A-4147-A177-3AD203B41FA5}">
                      <a16:colId xmlns:a16="http://schemas.microsoft.com/office/drawing/2014/main" val="4255513896"/>
                    </a:ext>
                  </a:extLst>
                </a:gridCol>
              </a:tblGrid>
              <a:tr h="244602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accesslen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31891"/>
                  </a:ext>
                </a:extLst>
              </a:tr>
              <a:tr h="344739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364314890094945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29208"/>
                  </a:ext>
                </a:extLst>
              </a:tr>
              <a:tr h="34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364314890289433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4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19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3C16E31A-6A00-A440-BF9D-6EFA847C8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方案</a:t>
            </a:r>
          </a:p>
        </p:txBody>
      </p:sp>
      <p:pic>
        <p:nvPicPr>
          <p:cNvPr id="11" name="图片 10" descr="图表, 直方图&#10;&#10;描述已自动生成">
            <a:extLst>
              <a:ext uri="{FF2B5EF4-FFF2-40B4-BE49-F238E27FC236}">
                <a16:creationId xmlns:a16="http://schemas.microsoft.com/office/drawing/2014/main" id="{59613C85-9B9C-2B40-A79E-200E00DD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83" y="1579927"/>
            <a:ext cx="4377369" cy="28726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B51C881-8715-9E4D-B11A-929761D30E64}"/>
              </a:ext>
            </a:extLst>
          </p:cNvPr>
          <p:cNvSpPr txBox="1"/>
          <p:nvPr/>
        </p:nvSpPr>
        <p:spPr>
          <a:xfrm>
            <a:off x="404029" y="4677908"/>
            <a:ext cx="10363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每个时间片内各个线程的访存认为他们是并发的，更新时域矩阵时，一个时间片内不同线程两两在矩阵中更新值。每个时间片的访存总次数及总长度不一样，总次数越多表示这一时间片产生内存竞争的可能性越大，可以根据访存总次数给每个时间片赋予权重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0447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EF431-D8F6-AA48-856E-7AC2C544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9AB6A-7717-284E-8854-77F1DE58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文献的源码修改完成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可以编译运行得到时域信息表</a:t>
            </a:r>
          </a:p>
        </p:txBody>
      </p:sp>
    </p:spTree>
    <p:extLst>
      <p:ext uri="{BB962C8B-B14F-4D97-AF65-F5344CB8AC3E}">
        <p14:creationId xmlns:p14="http://schemas.microsoft.com/office/powerpoint/2010/main" val="199698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642</Words>
  <Application>Microsoft Macintosh PowerPoint</Application>
  <PresentationFormat>宽屏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背景</vt:lpstr>
      <vt:lpstr>背景</vt:lpstr>
      <vt:lpstr>背景</vt:lpstr>
      <vt:lpstr>背景</vt:lpstr>
      <vt:lpstr>方案</vt:lpstr>
      <vt:lpstr>方案</vt:lpstr>
      <vt:lpstr>方案</vt:lpstr>
      <vt:lpstr>实验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钰鑫 张</dc:creator>
  <cp:lastModifiedBy>钰鑫 张</cp:lastModifiedBy>
  <cp:revision>65</cp:revision>
  <dcterms:created xsi:type="dcterms:W3CDTF">2020-05-29T12:08:11Z</dcterms:created>
  <dcterms:modified xsi:type="dcterms:W3CDTF">2020-11-30T06:18:18Z</dcterms:modified>
</cp:coreProperties>
</file>