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74" r:id="rId5"/>
    <p:sldId id="275" r:id="rId6"/>
    <p:sldId id="282" r:id="rId7"/>
    <p:sldId id="283" r:id="rId8"/>
    <p:sldId id="284" r:id="rId9"/>
    <p:sldId id="259" r:id="rId10"/>
    <p:sldId id="285" r:id="rId11"/>
    <p:sldId id="286" r:id="rId12"/>
    <p:sldId id="287" r:id="rId13"/>
    <p:sldId id="288" r:id="rId14"/>
    <p:sldId id="289" r:id="rId15"/>
    <p:sldId id="293" r:id="rId16"/>
    <p:sldId id="294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8A1-6CEA-3240-B2C1-D300ACBEF3B8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2DD5-7BD1-AE47-9001-CF8189BD07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66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2DD5-7BD1-AE47-9001-CF8189BD07B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47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2DD5-7BD1-AE47-9001-CF8189BD07B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9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2DD5-7BD1-AE47-9001-CF8189BD07B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1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2DD5-7BD1-AE47-9001-CF8189BD07B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64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2DD5-7BD1-AE47-9001-CF8189BD07B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07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2DD5-7BD1-AE47-9001-CF8189BD07B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84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2DD5-7BD1-AE47-9001-CF8189BD07B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90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B495B-BB34-7A4D-BCB6-AB66E5B83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3D8CF-4FA8-8C46-A9B8-1D397ED20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C1500-488A-954D-A246-A2B2BCFB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CA9F8-5217-0C41-B81C-A4E8283D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2F0F1-4058-BD4D-A2C5-01418C5F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26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15C1-04CA-7241-9C18-E59393E6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43FBC-9670-714F-95E1-3706055E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B88DE-22B2-C449-839F-C048FE66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8028B-A64C-A543-9B0F-66E21723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2A20-2DB9-6642-BA53-72E49F7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83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25137-7F02-8043-BFCB-70755DB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39464-FCD8-124A-B428-F03CF5CA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CFDE5-6BD2-6E4D-A94E-009ED9C6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A0F9B-7771-0842-80CF-B32C49AF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88876-6728-7149-A5E7-078C22FC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F8FC-AF71-964E-B4BE-4C548EA5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6C637-2DB2-364D-8CF3-EDA9B413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99108-86EA-E947-B81E-DA5D0DA1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53F21-8D6C-1E4B-B3C0-6AD83296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2B9DB-1EAF-8246-83BD-A9F05B01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5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6A6C8-2139-8149-B9A3-863CCDB3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8C92E-B86C-8A4D-A577-DB096804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6E107-A8A4-8B4A-853E-5313C023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14572-B487-4442-AA6F-025BC900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B15A2-46AC-E343-B11F-0783DC2C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38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CD4A4-28C3-D446-97BD-9327B7E4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CDEE-D991-FA46-9B31-D0D026B36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ED743-74DA-F84F-BE00-4CDD25F8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9740C-8927-674E-B4DE-96B34728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BCDE4-27DF-A941-8677-64E9E88B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3109A-7B4F-9C4D-BE75-DBB1FAEC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66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58A99-A438-F94E-973A-8FBC67B9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DC336-8425-754C-B17D-E0703500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9D3FC-DC58-774A-BDB9-0B6DD6988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1F4432-C1BD-DD45-813E-EE2FD7B1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54630-282D-F04E-810E-087896145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C7A6C9-59EA-A249-B0B9-E73332B1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06067A-CEC8-FB49-8E22-3170CDFC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A0E6C9-3B25-E44D-9777-A2E8713A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45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B55CF-3993-F84D-8430-C8F8E0F4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BFCE16-8EB6-2245-8E20-66FEAFD8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6D4E3-6C43-DA47-8F5A-C616BEDB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6C5F5-D82E-6B42-904D-28610E2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05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610A0-07B3-8147-B840-7C4763EC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F51685-B84D-6D4E-BAC9-F4D3B77C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F4790-4B40-5B40-9E30-9C1D02E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0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9AE1-B26D-9D4B-B5BB-7BEA0938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FBCEA-383A-704A-BFCA-68DEBB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81788-6F20-F949-9DAD-8BECF795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B335-D2C0-1649-B86B-13515865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033B3-3F75-444A-9518-0DA1F161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2355A-150A-FB4D-81C7-E1072B6E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58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0D0A1-C8E2-F849-B540-3DF10086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072413-EE94-3749-8B94-1B43F96C5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742C2-CEE3-EF42-9943-217DD14A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B8A58-B915-7E46-BCB7-32F0D37E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D2C47-E7C9-B64E-85DF-9D02EE2D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C3442-F5CB-384A-B18A-F817AABD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85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3E2055-A14D-7B4E-8778-B7BEE83D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3546C-0066-464E-B7B5-350E356D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E7E1E-229A-8046-B02E-D20929BB5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1E84-8585-9D41-8C89-82E3F4F48F1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32C7D-FC86-2D49-9260-1F69B3FC3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30CA7-9293-FF46-AD6C-CA2D2EED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B954-B1DE-4E49-A140-C10102A06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12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0D350-1727-C741-87E1-4CF6E0147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5428E-74E9-9749-B7F9-80D68B00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700"/>
            <a:ext cx="9144000" cy="39354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zh-CN" altLang="en-US" dirty="0"/>
              <a:t>张钰鑫 </a:t>
            </a:r>
            <a:r>
              <a:rPr kumimoji="1" lang="en-US" altLang="zh-CN" dirty="0"/>
              <a:t>12.28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45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2ED89-519F-6A4E-8650-7B6477BA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F1C0-F5C9-874C-B33B-30D4FCD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数据预处理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</a:rPr>
              <a:t> 访存行为基本呈阶段性，每个周期包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含一些访存阶段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一个访存阶段就是说，在</a:t>
            </a:r>
            <a:r>
              <a:rPr kumimoji="1" lang="en-US" altLang="zh-CN" dirty="0"/>
              <a:t>timeline 500</a:t>
            </a:r>
            <a:r>
              <a:rPr kumimoji="1" lang="zh-CN" altLang="en-US" dirty="0"/>
              <a:t>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进，访存次数随时间呈先增大后减小的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正态分布特征。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BA3C2-9159-D544-B13E-DC4CCB6A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085" y="3721760"/>
            <a:ext cx="4561672" cy="3227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72F75A-1096-284A-9014-30BB22ABC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09" y="365125"/>
            <a:ext cx="4641448" cy="32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2ED89-519F-6A4E-8650-7B6477BA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F1C0-F5C9-874C-B33B-30D4FCD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数据预处理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为了提取到这些访存阶段，需要继续对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数据进行预处理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数据平滑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提取轮廓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BA3C2-9159-D544-B13E-DC4CCB6A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12" y="211678"/>
            <a:ext cx="4561672" cy="3227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5A85C-C933-A34A-98A7-80D5F351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556" y="3574508"/>
            <a:ext cx="4561672" cy="32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2ED89-519F-6A4E-8650-7B6477BA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F1C0-F5C9-874C-B33B-30D4FCD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数据预处理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数据平滑：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通常，时间序列中异常点的比率小于</a:t>
            </a:r>
            <a:r>
              <a:rPr lang="en-US" altLang="zh-CN" dirty="0"/>
              <a:t>5</a:t>
            </a:r>
            <a:r>
              <a:rPr lang="zh-CN" altLang="en-US" dirty="0"/>
              <a:t>％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首先去除</a:t>
            </a:r>
            <a:r>
              <a:rPr kumimoji="1" lang="en-US" altLang="zh-CN" dirty="0" err="1"/>
              <a:t>access_count</a:t>
            </a:r>
            <a:r>
              <a:rPr kumimoji="1" lang="en-US" altLang="zh-CN" dirty="0"/>
              <a:t> 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5%</a:t>
            </a:r>
            <a:r>
              <a:rPr kumimoji="1" lang="zh-CN" altLang="en-US" dirty="0"/>
              <a:t>的最大值，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然后用线性插值对其进行填充。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BA3C2-9159-D544-B13E-DC4CCB6A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12" y="211678"/>
            <a:ext cx="4561672" cy="3227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5A85C-C933-A34A-98A7-80D5F351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556" y="3574508"/>
            <a:ext cx="4561672" cy="32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2ED89-519F-6A4E-8650-7B6477BA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F1C0-F5C9-874C-B33B-30D4FCD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数据预处理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提取轮廓：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进行数据平滑处理后，需要设置一个步长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W, </a:t>
            </a:r>
            <a:r>
              <a:rPr lang="zh-CN" altLang="en-US" dirty="0"/>
              <a:t>对于每个点</a:t>
            </a:r>
            <a:r>
              <a:rPr lang="en-US" altLang="zh-CN" dirty="0"/>
              <a:t>x(t)</a:t>
            </a:r>
            <a:r>
              <a:rPr lang="zh-CN" altLang="en-US" dirty="0"/>
              <a:t>，处理后的值</a:t>
            </a:r>
            <a:r>
              <a:rPr lang="en-US" altLang="zh-CN" dirty="0"/>
              <a:t>x(t)</a:t>
            </a:r>
            <a:r>
              <a:rPr lang="en-US" altLang="zh-CN" baseline="30000" dirty="0"/>
              <a:t>*</a:t>
            </a:r>
            <a:r>
              <a:rPr lang="zh-CN" altLang="en-US" baseline="30000" dirty="0"/>
              <a:t>   </a:t>
            </a:r>
            <a:r>
              <a:rPr lang="zh-CN" altLang="en-US" dirty="0"/>
              <a:t>为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[x(t-w-1),…,x(t)]</a:t>
            </a:r>
            <a:r>
              <a:rPr lang="zh-CN" altLang="en-US" dirty="0"/>
              <a:t>的平均值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aseline="30000" dirty="0"/>
              <a:t>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BA3C2-9159-D544-B13E-DC4CCB6A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12" y="211678"/>
            <a:ext cx="4561672" cy="3227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5A85C-C933-A34A-98A7-80D5F351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556" y="3574508"/>
            <a:ext cx="4561672" cy="32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EDF07AB-DC28-A44A-9590-FB30E4A89BDA}"/>
              </a:ext>
            </a:extLst>
          </p:cNvPr>
          <p:cNvSpPr/>
          <p:nvPr/>
        </p:nvSpPr>
        <p:spPr>
          <a:xfrm>
            <a:off x="8523890" y="4120055"/>
            <a:ext cx="1576551" cy="2056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B2ED89-519F-6A4E-8650-7B6477BA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F1C0-F5C9-874C-B33B-30D4FCDEEEC8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flowChartProcess">
            <a:avLst/>
          </a:prstGeo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kumimoji="1" lang="zh-CN" altLang="en-US" sz="7000" dirty="0">
                <a:solidFill>
                  <a:srgbClr val="FF0000"/>
                </a:solidFill>
              </a:rPr>
              <a:t>数据分割分组</a:t>
            </a:r>
            <a:r>
              <a:rPr kumimoji="1" lang="zh-CN" altLang="en-US" sz="7000" dirty="0"/>
              <a:t>：</a:t>
            </a:r>
            <a:endParaRPr kumimoji="1" lang="en-US" altLang="zh-CN" sz="7000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5900" dirty="0"/>
              <a:t>目前有两种方案：</a:t>
            </a:r>
            <a:endParaRPr kumimoji="1" lang="en-US" altLang="zh-CN" sz="5900" dirty="0"/>
          </a:p>
          <a:p>
            <a:pPr marL="0" indent="0">
              <a:buNone/>
            </a:pPr>
            <a:r>
              <a:rPr kumimoji="1" lang="en-US" altLang="zh-CN" sz="5900" dirty="0"/>
              <a:t>1</a:t>
            </a:r>
            <a:r>
              <a:rPr kumimoji="1" lang="zh-CN" altLang="en-US" sz="5900" dirty="0"/>
              <a:t> </a:t>
            </a:r>
            <a:r>
              <a:rPr kumimoji="1" lang="en-US" altLang="zh-CN" sz="5900" dirty="0"/>
              <a:t>﻿DBSCAN </a:t>
            </a:r>
            <a:r>
              <a:rPr kumimoji="1" lang="zh-CN" altLang="en-US" sz="5900" dirty="0"/>
              <a:t>基于密度聚类，相较于</a:t>
            </a:r>
            <a:r>
              <a:rPr kumimoji="1" lang="en-US" altLang="zh-CN" sz="5900" dirty="0" err="1"/>
              <a:t>kmeans</a:t>
            </a:r>
            <a:endParaRPr kumimoji="1" lang="en-US" altLang="zh-CN" sz="5900" dirty="0"/>
          </a:p>
          <a:p>
            <a:pPr marL="0" indent="0">
              <a:buNone/>
            </a:pPr>
            <a:r>
              <a:rPr kumimoji="1" lang="zh-CN" altLang="en-US" sz="5900" dirty="0"/>
              <a:t>不需要给出</a:t>
            </a:r>
            <a:r>
              <a:rPr kumimoji="1" lang="en-US" altLang="zh-CN" sz="5900" dirty="0"/>
              <a:t>k</a:t>
            </a:r>
            <a:r>
              <a:rPr kumimoji="1" lang="zh-CN" altLang="en-US" sz="5900" dirty="0"/>
              <a:t>值</a:t>
            </a:r>
            <a:r>
              <a:rPr kumimoji="1" lang="en-US" altLang="zh-CN" sz="5900" dirty="0"/>
              <a:t>(</a:t>
            </a:r>
            <a:r>
              <a:rPr kumimoji="1" lang="zh-CN" altLang="en-US" sz="5900" dirty="0"/>
              <a:t>聚类数目</a:t>
            </a:r>
            <a:r>
              <a:rPr kumimoji="1" lang="en-US" altLang="zh-CN" sz="5900" dirty="0"/>
              <a:t>)</a:t>
            </a:r>
          </a:p>
          <a:p>
            <a:pPr marL="0" indent="0">
              <a:buNone/>
            </a:pPr>
            <a:endParaRPr kumimoji="1" lang="en-US" altLang="zh-CN" sz="5900" dirty="0"/>
          </a:p>
          <a:p>
            <a:pPr marL="0" indent="0">
              <a:buNone/>
            </a:pPr>
            <a:r>
              <a:rPr kumimoji="1" lang="en-US" altLang="zh-CN" sz="5900" dirty="0"/>
              <a:t>2</a:t>
            </a:r>
            <a:r>
              <a:rPr kumimoji="1" lang="zh-CN" altLang="en-US" sz="5900" dirty="0"/>
              <a:t> 滑窗算法 ，设置左右两个指针向前移动</a:t>
            </a:r>
            <a:endParaRPr kumimoji="1" lang="en-US" altLang="zh-CN" sz="5900" dirty="0"/>
          </a:p>
          <a:p>
            <a:pPr marL="0" indent="0">
              <a:buNone/>
            </a:pPr>
            <a:r>
              <a:rPr kumimoji="1" lang="zh-CN" altLang="en-US" sz="5900" dirty="0"/>
              <a:t>设置低点阈值，首先固定左指针，右指针</a:t>
            </a:r>
            <a:endParaRPr kumimoji="1" lang="en-US" altLang="zh-CN" sz="5900" dirty="0"/>
          </a:p>
          <a:p>
            <a:pPr marL="0" indent="0">
              <a:buNone/>
            </a:pPr>
            <a:r>
              <a:rPr kumimoji="1" lang="zh-CN" altLang="en-US" sz="5900" dirty="0"/>
              <a:t>移动，当右指针碰到低点阈值时，将左右</a:t>
            </a:r>
            <a:endParaRPr kumimoji="1" lang="en-US" altLang="zh-CN" sz="5900" dirty="0"/>
          </a:p>
          <a:p>
            <a:pPr marL="0" indent="0">
              <a:buNone/>
            </a:pPr>
            <a:r>
              <a:rPr kumimoji="1" lang="zh-CN" altLang="en-US" sz="5900" dirty="0"/>
              <a:t>指针包含的区间作为一个分组</a:t>
            </a:r>
            <a:endParaRPr kumimoji="1" lang="en-US" altLang="zh-CN" sz="5900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baseline="30000" dirty="0"/>
              <a:t>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BA3C2-9159-D544-B13E-DC4CCB6A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56" y="211679"/>
            <a:ext cx="4353328" cy="3080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5A85C-C933-A34A-98A7-80D5F351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900" y="3574509"/>
            <a:ext cx="4353328" cy="31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EDF07AB-DC28-A44A-9590-FB30E4A89BDA}"/>
              </a:ext>
            </a:extLst>
          </p:cNvPr>
          <p:cNvSpPr/>
          <p:nvPr/>
        </p:nvSpPr>
        <p:spPr>
          <a:xfrm>
            <a:off x="8523890" y="4120055"/>
            <a:ext cx="1576551" cy="2056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B2ED89-519F-6A4E-8650-7B6477BA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F1C0-F5C9-874C-B33B-30D4FCDEEEC8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flowChartProcess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数据分组处理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采用滑窗算法，得到所有分组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对每个分组统计线程出现频数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{t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:16,t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: 15,…} </a:t>
            </a:r>
            <a:r>
              <a:rPr kumimoji="1" lang="zh-CN" altLang="en-US" dirty="0"/>
              <a:t>，两个线程频数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之和，表示在这一分组这两个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线程的并发程度。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Update </a:t>
            </a:r>
          </a:p>
          <a:p>
            <a:pPr marL="0" indent="0">
              <a:buNone/>
            </a:pPr>
            <a:r>
              <a:rPr kumimoji="1" lang="en-US" altLang="zh-CN" dirty="0" err="1"/>
              <a:t>time_matrix</a:t>
            </a:r>
            <a:r>
              <a:rPr kumimoji="1" lang="en-US" altLang="zh-CN" dirty="0"/>
              <a:t>[t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][t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] += (16+15)</a:t>
            </a:r>
          </a:p>
          <a:p>
            <a:pPr marL="0" indent="0">
              <a:buNone/>
            </a:pPr>
            <a:r>
              <a:rPr lang="en-US" altLang="zh-CN" baseline="30000" dirty="0"/>
              <a:t> </a:t>
            </a:r>
            <a:r>
              <a:rPr kumimoji="1" lang="en-US" altLang="zh-CN" dirty="0" err="1"/>
              <a:t>time_matrix</a:t>
            </a:r>
            <a:r>
              <a:rPr kumimoji="1" lang="en-US" altLang="zh-CN" dirty="0"/>
              <a:t>[t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][t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] += (16+15)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BA3C2-9159-D544-B13E-DC4CCB6A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56" y="211679"/>
            <a:ext cx="4353328" cy="3080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5A85C-C933-A34A-98A7-80D5F351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900" y="3574509"/>
            <a:ext cx="4353328" cy="31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6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2ED89-519F-6A4E-8650-7B6477BA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F1C0-F5C9-874C-B33B-30D4FCDE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flowChartProcess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生成时域矩阵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20A16D-D1D5-C14A-BF72-72693DBC5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8" y="2308225"/>
            <a:ext cx="4020207" cy="40202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BFF6FC7-8FA8-394F-A1CF-E02260E88D9F}"/>
              </a:ext>
            </a:extLst>
          </p:cNvPr>
          <p:cNvSpPr txBox="1"/>
          <p:nvPr/>
        </p:nvSpPr>
        <p:spPr>
          <a:xfrm>
            <a:off x="1587063" y="6308209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lu.B.x-18833-time_matrix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382F4F-E077-3B42-A4D8-D760290C7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389" y="2308224"/>
            <a:ext cx="4020207" cy="40202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288C1E0-DF3D-AB4E-A841-AF8A937670AE}"/>
              </a:ext>
            </a:extLst>
          </p:cNvPr>
          <p:cNvSpPr txBox="1"/>
          <p:nvPr/>
        </p:nvSpPr>
        <p:spPr>
          <a:xfrm>
            <a:off x="7168055" y="6328431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sp.B.x-4965-time_matrix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58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EE2AE-004A-584F-995B-D3F80E10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下一步计划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775C6-2186-B447-BCD0-44B931FB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 结合通信量矩阵，测试效果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 采用</a:t>
            </a:r>
            <a:r>
              <a:rPr kumimoji="1" lang="en-US" altLang="zh-CN" dirty="0"/>
              <a:t>DBSCAN</a:t>
            </a:r>
            <a:r>
              <a:rPr kumimoji="1" lang="zh-CN" altLang="en-US" dirty="0"/>
              <a:t>聚类，试试分组效果</a:t>
            </a:r>
          </a:p>
        </p:txBody>
      </p:sp>
    </p:spTree>
    <p:extLst>
      <p:ext uri="{BB962C8B-B14F-4D97-AF65-F5344CB8AC3E}">
        <p14:creationId xmlns:p14="http://schemas.microsoft.com/office/powerpoint/2010/main" val="2394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534F1-3814-AE4A-86B0-6CD66AFC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线程通信：两个线程依次访问同一</a:t>
            </a:r>
            <a:r>
              <a:rPr kumimoji="1" lang="en-US" altLang="zh-CN" dirty="0"/>
              <a:t>cache line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Hardware Performance Monitoring Unit (PMU)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硬件计数器，每个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核有一个</a:t>
            </a:r>
            <a:r>
              <a:rPr kumimoji="1" lang="en-US" altLang="zh-CN" dirty="0"/>
              <a:t>PMU,</a:t>
            </a:r>
            <a:r>
              <a:rPr kumimoji="1" lang="zh-CN" altLang="en-US" dirty="0"/>
              <a:t>可以对其的访存行为计数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Precise Event-Based Sampling (PEBS) :</a:t>
            </a:r>
            <a:r>
              <a:rPr kumimoji="1" lang="zh-CN" altLang="en-US" dirty="0"/>
              <a:t>基于事件的精确采样。对访存事件进行采样，设置</a:t>
            </a:r>
            <a:r>
              <a:rPr kumimoji="1" lang="en-US" altLang="zh-CN" dirty="0" err="1"/>
              <a:t>sample_rate</a:t>
            </a:r>
            <a:r>
              <a:rPr kumimoji="1" lang="en-US" altLang="zh-CN" dirty="0"/>
              <a:t>=2k,</a:t>
            </a:r>
            <a:r>
              <a:rPr kumimoji="1" lang="zh-CN" altLang="en-US" dirty="0"/>
              <a:t>当</a:t>
            </a:r>
            <a:r>
              <a:rPr kumimoji="1" lang="en-US" altLang="zh-CN" dirty="0"/>
              <a:t>PMU</a:t>
            </a:r>
            <a:r>
              <a:rPr kumimoji="1" lang="zh-CN" altLang="en-US" dirty="0"/>
              <a:t>记录的访存指令数达到</a:t>
            </a:r>
            <a:r>
              <a:rPr kumimoji="1" lang="en-US" altLang="zh-CN" dirty="0"/>
              <a:t>2k</a:t>
            </a:r>
            <a:r>
              <a:rPr kumimoji="1" lang="zh-CN" altLang="en-US" dirty="0"/>
              <a:t>时，事件溢出</a:t>
            </a:r>
            <a:r>
              <a:rPr kumimoji="1" lang="en-US" altLang="zh-CN" dirty="0"/>
              <a:t>PMU </a:t>
            </a:r>
            <a:r>
              <a:rPr kumimoji="1" lang="zh-CN" altLang="en-US" dirty="0"/>
              <a:t>中断，提取触发溢出那个指令访问的地址及线程</a:t>
            </a:r>
            <a:r>
              <a:rPr kumimoji="1" lang="en-US" altLang="zh-CN" dirty="0"/>
              <a:t>id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87DB-46B0-DB4A-BE19-2FA81813A758}"/>
              </a:ext>
            </a:extLst>
          </p:cNvPr>
          <p:cNvSpPr txBox="1"/>
          <p:nvPr/>
        </p:nvSpPr>
        <p:spPr>
          <a:xfrm>
            <a:off x="838200" y="6250581"/>
            <a:ext cx="1073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[1] Muhammad Aditya </a:t>
            </a:r>
            <a:r>
              <a:rPr lang="en" altLang="zh-CN" sz="1400" dirty="0" err="1"/>
              <a:t>Sasongko</a:t>
            </a:r>
            <a:r>
              <a:rPr lang="en" altLang="zh-CN" sz="1400" dirty="0"/>
              <a:t>, Milind </a:t>
            </a:r>
            <a:r>
              <a:rPr lang="en" altLang="zh-CN" sz="1400" dirty="0" err="1"/>
              <a:t>Chabbi</a:t>
            </a:r>
            <a:r>
              <a:rPr lang="en" altLang="zh-CN" sz="1400" dirty="0"/>
              <a:t>, </a:t>
            </a:r>
            <a:r>
              <a:rPr lang="en" altLang="zh-CN" sz="1400" dirty="0" err="1"/>
              <a:t>Palwisha</a:t>
            </a:r>
            <a:r>
              <a:rPr lang="en" altLang="zh-CN" sz="1400" dirty="0"/>
              <a:t> Akhtar, and </a:t>
            </a:r>
            <a:r>
              <a:rPr lang="en" altLang="zh-CN" sz="1400" dirty="0" err="1"/>
              <a:t>Didem</a:t>
            </a:r>
            <a:r>
              <a:rPr lang="en" altLang="zh-CN" sz="1400" dirty="0"/>
              <a:t> </a:t>
            </a:r>
            <a:r>
              <a:rPr lang="en" altLang="zh-CN" sz="1400" dirty="0" err="1"/>
              <a:t>Unat</a:t>
            </a:r>
            <a:r>
              <a:rPr lang="en" altLang="zh-CN" sz="1400" dirty="0"/>
              <a:t>. 2019. </a:t>
            </a:r>
            <a:r>
              <a:rPr lang="en" altLang="zh-CN" sz="1400" dirty="0" err="1"/>
              <a:t>ComDetective</a:t>
            </a:r>
            <a:r>
              <a:rPr lang="en" altLang="zh-CN" sz="1400" dirty="0"/>
              <a:t>: A Lightweight Communication Detection Tool for Threads . In Proceedings of ACM Supercomputing (SC’19). ACM, New York, NY, USA, 12 pages. </a:t>
            </a:r>
          </a:p>
        </p:txBody>
      </p:sp>
    </p:spTree>
    <p:extLst>
      <p:ext uri="{BB962C8B-B14F-4D97-AF65-F5344CB8AC3E}">
        <p14:creationId xmlns:p14="http://schemas.microsoft.com/office/powerpoint/2010/main" val="274421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E5706-FFD9-E744-9FFA-D490F40D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Hardware debug registers:</a:t>
            </a:r>
            <a:r>
              <a:rPr kumimoji="1" lang="zh-CN" altLang="en-US" dirty="0"/>
              <a:t>调试寄存器，可以对其设置</a:t>
            </a:r>
            <a:r>
              <a:rPr kumimoji="1" lang="en-US" altLang="zh-CN" dirty="0"/>
              <a:t>breakpoint</a:t>
            </a:r>
            <a:r>
              <a:rPr kumimoji="1" lang="zh-CN" altLang="en-US" dirty="0"/>
              <a:t>或者一个指定的地址，当程序运行时到达这个地址</a:t>
            </a:r>
            <a:r>
              <a:rPr kumimoji="1" lang="en-US" altLang="zh-CN" dirty="0"/>
              <a:t>debug registers</a:t>
            </a:r>
            <a:r>
              <a:rPr kumimoji="1" lang="zh-CN" altLang="en-US" dirty="0"/>
              <a:t>触发中断。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Linux_perf_events</a:t>
            </a:r>
            <a:r>
              <a:rPr kumimoji="1" lang="en-US" altLang="zh-CN" dirty="0"/>
              <a:t>: Linux</a:t>
            </a:r>
            <a:r>
              <a:rPr kumimoji="1" lang="zh-CN" altLang="en-US" dirty="0"/>
              <a:t>提供了标准接口，可以对</a:t>
            </a:r>
            <a:r>
              <a:rPr kumimoji="1" lang="en-US" altLang="zh-CN" dirty="0"/>
              <a:t>PMU</a:t>
            </a:r>
            <a:r>
              <a:rPr kumimoji="1" lang="zh-CN" altLang="en-US" dirty="0"/>
              <a:t>及</a:t>
            </a:r>
            <a:r>
              <a:rPr kumimoji="1" lang="en-US" altLang="zh-CN" dirty="0"/>
              <a:t>debug registers</a:t>
            </a:r>
            <a:r>
              <a:rPr kumimoji="1" lang="zh-CN" altLang="en-US" dirty="0"/>
              <a:t>进行编程。</a:t>
            </a:r>
            <a:r>
              <a:rPr kumimoji="1" lang="en-US" altLang="zh-CN" dirty="0" err="1"/>
              <a:t>perf_event_open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可以调</a:t>
            </a:r>
            <a:r>
              <a:rPr kumimoji="1" lang="en-US" altLang="zh-CN" dirty="0"/>
              <a:t>PMU</a:t>
            </a:r>
            <a:r>
              <a:rPr kumimoji="1" lang="zh-CN" altLang="en-US" dirty="0"/>
              <a:t>进行计数。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309F2A-BE45-3F4E-96ED-88AA1393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791402-D8A7-444E-8E91-972116DBBBE5}"/>
              </a:ext>
            </a:extLst>
          </p:cNvPr>
          <p:cNvSpPr txBox="1"/>
          <p:nvPr/>
        </p:nvSpPr>
        <p:spPr>
          <a:xfrm>
            <a:off x="838200" y="6250581"/>
            <a:ext cx="1073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[1] Muhammad Aditya </a:t>
            </a:r>
            <a:r>
              <a:rPr lang="en" altLang="zh-CN" sz="1400" dirty="0" err="1"/>
              <a:t>Sasongko</a:t>
            </a:r>
            <a:r>
              <a:rPr lang="en" altLang="zh-CN" sz="1400" dirty="0"/>
              <a:t>, Milind </a:t>
            </a:r>
            <a:r>
              <a:rPr lang="en" altLang="zh-CN" sz="1400" dirty="0" err="1"/>
              <a:t>Chabbi</a:t>
            </a:r>
            <a:r>
              <a:rPr lang="en" altLang="zh-CN" sz="1400" dirty="0"/>
              <a:t>, </a:t>
            </a:r>
            <a:r>
              <a:rPr lang="en" altLang="zh-CN" sz="1400" dirty="0" err="1"/>
              <a:t>Palwisha</a:t>
            </a:r>
            <a:r>
              <a:rPr lang="en" altLang="zh-CN" sz="1400" dirty="0"/>
              <a:t> Akhtar, and </a:t>
            </a:r>
            <a:r>
              <a:rPr lang="en" altLang="zh-CN" sz="1400" dirty="0" err="1"/>
              <a:t>Didem</a:t>
            </a:r>
            <a:r>
              <a:rPr lang="en" altLang="zh-CN" sz="1400" dirty="0"/>
              <a:t> </a:t>
            </a:r>
            <a:r>
              <a:rPr lang="en" altLang="zh-CN" sz="1400" dirty="0" err="1"/>
              <a:t>Unat</a:t>
            </a:r>
            <a:r>
              <a:rPr lang="en" altLang="zh-CN" sz="1400" dirty="0"/>
              <a:t>. 2019. </a:t>
            </a:r>
            <a:r>
              <a:rPr lang="en" altLang="zh-CN" sz="1400" dirty="0" err="1"/>
              <a:t>ComDetective</a:t>
            </a:r>
            <a:r>
              <a:rPr lang="en" altLang="zh-CN" sz="1400" dirty="0"/>
              <a:t>: A Lightweight Communication Detection Tool for Threads . In Proceedings of ACM Supercomputing (SC’19). ACM, New York, NY, USA, 12 pages. </a:t>
            </a:r>
          </a:p>
        </p:txBody>
      </p:sp>
    </p:spTree>
    <p:extLst>
      <p:ext uri="{BB962C8B-B14F-4D97-AF65-F5344CB8AC3E}">
        <p14:creationId xmlns:p14="http://schemas.microsoft.com/office/powerpoint/2010/main" val="2877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4760F8B1-D142-754D-B013-C45224908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145" y="1259260"/>
            <a:ext cx="8935709" cy="4789747"/>
          </a:xfrm>
          <a:prstGeom prst="rect">
            <a:avLst/>
          </a:prstGeom>
        </p:spPr>
      </p:pic>
      <p:sp>
        <p:nvSpPr>
          <p:cNvPr id="4098" name="标题 1">
            <a:extLst>
              <a:ext uri="{FF2B5EF4-FFF2-40B4-BE49-F238E27FC236}">
                <a16:creationId xmlns:a16="http://schemas.microsoft.com/office/drawing/2014/main" id="{3C16E31A-6A00-A440-BF9D-6EFA847C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C1C064-16B6-AF40-B867-8B9340EC12F6}"/>
              </a:ext>
            </a:extLst>
          </p:cNvPr>
          <p:cNvSpPr txBox="1"/>
          <p:nvPr/>
        </p:nvSpPr>
        <p:spPr>
          <a:xfrm>
            <a:off x="838200" y="6250581"/>
            <a:ext cx="1073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[1] Muhammad Aditya </a:t>
            </a:r>
            <a:r>
              <a:rPr lang="en" altLang="zh-CN" sz="1400" dirty="0" err="1"/>
              <a:t>Sasongko</a:t>
            </a:r>
            <a:r>
              <a:rPr lang="en" altLang="zh-CN" sz="1400" dirty="0"/>
              <a:t>, Milind </a:t>
            </a:r>
            <a:r>
              <a:rPr lang="en" altLang="zh-CN" sz="1400" dirty="0" err="1"/>
              <a:t>Chabbi</a:t>
            </a:r>
            <a:r>
              <a:rPr lang="en" altLang="zh-CN" sz="1400" dirty="0"/>
              <a:t>, </a:t>
            </a:r>
            <a:r>
              <a:rPr lang="en" altLang="zh-CN" sz="1400" dirty="0" err="1"/>
              <a:t>Palwisha</a:t>
            </a:r>
            <a:r>
              <a:rPr lang="en" altLang="zh-CN" sz="1400" dirty="0"/>
              <a:t> Akhtar, and </a:t>
            </a:r>
            <a:r>
              <a:rPr lang="en" altLang="zh-CN" sz="1400" dirty="0" err="1"/>
              <a:t>Didem</a:t>
            </a:r>
            <a:r>
              <a:rPr lang="en" altLang="zh-CN" sz="1400" dirty="0"/>
              <a:t> </a:t>
            </a:r>
            <a:r>
              <a:rPr lang="en" altLang="zh-CN" sz="1400" dirty="0" err="1"/>
              <a:t>Unat</a:t>
            </a:r>
            <a:r>
              <a:rPr lang="en" altLang="zh-CN" sz="1400" dirty="0"/>
              <a:t>. 2019. </a:t>
            </a:r>
            <a:r>
              <a:rPr lang="en" altLang="zh-CN" sz="1400" dirty="0" err="1"/>
              <a:t>ComDetective</a:t>
            </a:r>
            <a:r>
              <a:rPr lang="en" altLang="zh-CN" sz="1400" dirty="0"/>
              <a:t>: A Lightweight Communication Detection Tool for Threads . In Proceedings of ACM Supercomputing (SC’19). ACM, New York, NY, USA, 12 pages. </a:t>
            </a:r>
          </a:p>
        </p:txBody>
      </p:sp>
    </p:spTree>
    <p:extLst>
      <p:ext uri="{BB962C8B-B14F-4D97-AF65-F5344CB8AC3E}">
        <p14:creationId xmlns:p14="http://schemas.microsoft.com/office/powerpoint/2010/main" val="413382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内容占位符 2">
            <a:extLst>
              <a:ext uri="{FF2B5EF4-FFF2-40B4-BE49-F238E27FC236}">
                <a16:creationId xmlns:a16="http://schemas.microsoft.com/office/drawing/2014/main" id="{0145F5A8-4934-8848-8532-5E996723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5122" name="标题 1">
            <a:extLst>
              <a:ext uri="{FF2B5EF4-FFF2-40B4-BE49-F238E27FC236}">
                <a16:creationId xmlns:a16="http://schemas.microsoft.com/office/drawing/2014/main" id="{399F906E-3A7F-7F48-8F9F-16742B694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背景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52F403-52E5-2640-919F-175EC1F4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7499"/>
            <a:ext cx="5857301" cy="343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014DBA-78DA-B24A-9A09-54858425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161"/>
            <a:ext cx="53890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42D9A0-DA55-4848-B224-55BF17D03A33}"/>
              </a:ext>
            </a:extLst>
          </p:cNvPr>
          <p:cNvSpPr txBox="1"/>
          <p:nvPr/>
        </p:nvSpPr>
        <p:spPr>
          <a:xfrm>
            <a:off x="838200" y="6250581"/>
            <a:ext cx="1073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[1] Muhammad Aditya </a:t>
            </a:r>
            <a:r>
              <a:rPr lang="en" altLang="zh-CN" sz="1400" dirty="0" err="1"/>
              <a:t>Sasongko</a:t>
            </a:r>
            <a:r>
              <a:rPr lang="en" altLang="zh-CN" sz="1400" dirty="0"/>
              <a:t>, Milind </a:t>
            </a:r>
            <a:r>
              <a:rPr lang="en" altLang="zh-CN" sz="1400" dirty="0" err="1"/>
              <a:t>Chabbi</a:t>
            </a:r>
            <a:r>
              <a:rPr lang="en" altLang="zh-CN" sz="1400" dirty="0"/>
              <a:t>, </a:t>
            </a:r>
            <a:r>
              <a:rPr lang="en" altLang="zh-CN" sz="1400" dirty="0" err="1"/>
              <a:t>Palwisha</a:t>
            </a:r>
            <a:r>
              <a:rPr lang="en" altLang="zh-CN" sz="1400" dirty="0"/>
              <a:t> Akhtar, and </a:t>
            </a:r>
            <a:r>
              <a:rPr lang="en" altLang="zh-CN" sz="1400" dirty="0" err="1"/>
              <a:t>Didem</a:t>
            </a:r>
            <a:r>
              <a:rPr lang="en" altLang="zh-CN" sz="1400" dirty="0"/>
              <a:t> </a:t>
            </a:r>
            <a:r>
              <a:rPr lang="en" altLang="zh-CN" sz="1400" dirty="0" err="1"/>
              <a:t>Unat</a:t>
            </a:r>
            <a:r>
              <a:rPr lang="en" altLang="zh-CN" sz="1400" dirty="0"/>
              <a:t>. 2019. </a:t>
            </a:r>
            <a:r>
              <a:rPr lang="en" altLang="zh-CN" sz="1400" dirty="0" err="1"/>
              <a:t>ComDetective</a:t>
            </a:r>
            <a:r>
              <a:rPr lang="en" altLang="zh-CN" sz="1400" dirty="0"/>
              <a:t>: A Lightweight Communication Detection Tool for Threads . In Proceedings of ACM Supercomputing (SC’19). ACM, New York, NY, USA, 12 pages. </a:t>
            </a:r>
          </a:p>
        </p:txBody>
      </p:sp>
    </p:spTree>
    <p:extLst>
      <p:ext uri="{BB962C8B-B14F-4D97-AF65-F5344CB8AC3E}">
        <p14:creationId xmlns:p14="http://schemas.microsoft.com/office/powerpoint/2010/main" val="347761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6F16612E-9ADC-444A-BDF3-DCA50D2EC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57324"/>
            <a:ext cx="10515600" cy="483330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采集数据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基于</a:t>
            </a:r>
            <a:r>
              <a:rPr kumimoji="1" lang="en-US" altLang="zh-CN" dirty="0" err="1"/>
              <a:t>CommDetective</a:t>
            </a:r>
            <a:r>
              <a:rPr kumimoji="1" lang="en-US" altLang="zh-CN" dirty="0"/>
              <a:t> </a:t>
            </a:r>
            <a:r>
              <a:rPr kumimoji="1" lang="zh-CN" altLang="en-US" dirty="0"/>
              <a:t>生成时域矩阵</a:t>
            </a:r>
            <a:r>
              <a:rPr kumimoji="1" lang="en-US" altLang="zh-CN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Onsample</a:t>
            </a:r>
            <a:r>
              <a:rPr kumimoji="1" lang="en-US" altLang="zh-CN" dirty="0"/>
              <a:t> ()</a:t>
            </a:r>
            <a:r>
              <a:rPr kumimoji="1" lang="zh-CN" altLang="en-US" dirty="0"/>
              <a:t>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提取记录</a:t>
            </a:r>
            <a:r>
              <a:rPr kumimoji="1" lang="en-US" altLang="zh-CN" dirty="0"/>
              <a:t> </a:t>
            </a:r>
            <a:r>
              <a:rPr kumimoji="1" lang="en-US" altLang="zh-CN" sz="2000" dirty="0"/>
              <a:t>&lt;</a:t>
            </a:r>
            <a:r>
              <a:rPr kumimoji="1" lang="en-US" altLang="zh-CN" sz="2000" dirty="0" err="1"/>
              <a:t>timestamp,tid,accesslen</a:t>
            </a:r>
            <a:r>
              <a:rPr kumimoji="1" lang="en-US" altLang="zh-CN" sz="20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数据预处理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指定一个时间片</a:t>
            </a:r>
            <a:r>
              <a:rPr kumimoji="1" lang="en-US" altLang="zh-CN" dirty="0" err="1"/>
              <a:t>tslice</a:t>
            </a:r>
            <a:r>
              <a:rPr kumimoji="1" lang="en-US" altLang="zh-CN" dirty="0"/>
              <a:t>,</a:t>
            </a:r>
            <a:r>
              <a:rPr kumimoji="1" lang="zh-CN" altLang="en-US" dirty="0"/>
              <a:t> 在一个</a:t>
            </a:r>
            <a:r>
              <a:rPr kumimoji="1" lang="en-US" altLang="zh-CN" dirty="0" err="1"/>
              <a:t>tslice</a:t>
            </a:r>
            <a:r>
              <a:rPr kumimoji="1" lang="zh-CN" altLang="en-US" dirty="0"/>
              <a:t>内的记录合并，并统计得到合并后的记录数量。 生成记录 </a:t>
            </a:r>
            <a:r>
              <a:rPr kumimoji="1" lang="en-US" altLang="zh-CN" sz="2000" dirty="0"/>
              <a:t>&lt;timestamp, </a:t>
            </a:r>
            <a:r>
              <a:rPr kumimoji="1" lang="en-US" altLang="zh-CN" sz="2000" dirty="0" err="1"/>
              <a:t>tid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access_count</a:t>
            </a:r>
            <a:r>
              <a:rPr kumimoji="1" lang="en-US" altLang="zh-CN" sz="2000" dirty="0"/>
              <a:t>, sum(</a:t>
            </a:r>
            <a:r>
              <a:rPr kumimoji="1" lang="en-US" altLang="zh-CN" sz="2000" dirty="0" err="1"/>
              <a:t>accesslen</a:t>
            </a:r>
            <a:r>
              <a:rPr kumimoji="1" lang="en-US" altLang="zh-CN" sz="2000" dirty="0"/>
              <a:t>)&gt;</a:t>
            </a:r>
          </a:p>
        </p:txBody>
      </p:sp>
      <p:sp>
        <p:nvSpPr>
          <p:cNvPr id="4098" name="标题 1">
            <a:extLst>
              <a:ext uri="{FF2B5EF4-FFF2-40B4-BE49-F238E27FC236}">
                <a16:creationId xmlns:a16="http://schemas.microsoft.com/office/drawing/2014/main" id="{3C16E31A-6A00-A440-BF9D-6EFA847C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F5DF37-C095-A942-9D91-CA083041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78488"/>
              </p:ext>
            </p:extLst>
          </p:nvPr>
        </p:nvGraphicFramePr>
        <p:xfrm>
          <a:off x="953947" y="3050503"/>
          <a:ext cx="66312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412">
                  <a:extLst>
                    <a:ext uri="{9D8B030D-6E8A-4147-A177-3AD203B41FA5}">
                      <a16:colId xmlns:a16="http://schemas.microsoft.com/office/drawing/2014/main" val="4261586068"/>
                    </a:ext>
                  </a:extLst>
                </a:gridCol>
                <a:gridCol w="2210412">
                  <a:extLst>
                    <a:ext uri="{9D8B030D-6E8A-4147-A177-3AD203B41FA5}">
                      <a16:colId xmlns:a16="http://schemas.microsoft.com/office/drawing/2014/main" val="2193770161"/>
                    </a:ext>
                  </a:extLst>
                </a:gridCol>
                <a:gridCol w="2210412">
                  <a:extLst>
                    <a:ext uri="{9D8B030D-6E8A-4147-A177-3AD203B41FA5}">
                      <a16:colId xmlns:a16="http://schemas.microsoft.com/office/drawing/2014/main" val="4255513896"/>
                    </a:ext>
                  </a:extLst>
                </a:gridCol>
              </a:tblGrid>
              <a:tr h="244602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timestamp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accesslen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31891"/>
                  </a:ext>
                </a:extLst>
              </a:tr>
              <a:tr h="344739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364314890094945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29208"/>
                  </a:ext>
                </a:extLst>
              </a:tr>
              <a:tr h="3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364314890289433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4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99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6F16612E-9ADC-444A-BDF3-DCA50D2EC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57324"/>
            <a:ext cx="10515600" cy="483330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数据预处理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指定一个时间片</a:t>
            </a:r>
            <a:r>
              <a:rPr kumimoji="1" lang="en-US" altLang="zh-CN" dirty="0" err="1"/>
              <a:t>tslice</a:t>
            </a:r>
            <a:r>
              <a:rPr kumimoji="1" lang="en-US" altLang="zh-CN" dirty="0"/>
              <a:t>,</a:t>
            </a:r>
            <a:r>
              <a:rPr kumimoji="1" lang="zh-CN" altLang="en-US" dirty="0"/>
              <a:t> 在一个</a:t>
            </a:r>
            <a:r>
              <a:rPr kumimoji="1" lang="en-US" altLang="zh-CN" dirty="0" err="1"/>
              <a:t>tslice</a:t>
            </a:r>
            <a:r>
              <a:rPr kumimoji="1" lang="zh-CN" altLang="en-US" dirty="0"/>
              <a:t>内的记录合并，并统计得到合并后的记录数量。 生成记录 </a:t>
            </a:r>
            <a:r>
              <a:rPr kumimoji="1" lang="en-US" altLang="zh-CN" sz="2000" dirty="0"/>
              <a:t>&lt;timestamp, </a:t>
            </a:r>
            <a:r>
              <a:rPr kumimoji="1" lang="en-US" altLang="zh-CN" sz="2000" dirty="0" err="1"/>
              <a:t>tlist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access_count</a:t>
            </a:r>
            <a:r>
              <a:rPr kumimoji="1" lang="en-US" altLang="zh-CN" sz="2000" dirty="0"/>
              <a:t>, sum(</a:t>
            </a:r>
            <a:r>
              <a:rPr kumimoji="1" lang="en-US" altLang="zh-CN" sz="2000" dirty="0" err="1"/>
              <a:t>accesslen</a:t>
            </a:r>
            <a:r>
              <a:rPr kumimoji="1" lang="en-US" altLang="zh-CN" sz="2000" dirty="0"/>
              <a:t>)&gt;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</p:txBody>
      </p:sp>
      <p:sp>
        <p:nvSpPr>
          <p:cNvPr id="4098" name="标题 1">
            <a:extLst>
              <a:ext uri="{FF2B5EF4-FFF2-40B4-BE49-F238E27FC236}">
                <a16:creationId xmlns:a16="http://schemas.microsoft.com/office/drawing/2014/main" id="{3C16E31A-6A00-A440-BF9D-6EFA847C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F16BA-64DA-7747-8733-9EB2B035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40" y="2894458"/>
            <a:ext cx="4715551" cy="33961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F0F42-F6E9-F04F-B16D-DE76A835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51" y="2894458"/>
            <a:ext cx="4715550" cy="33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6F16612E-9ADC-444A-BDF3-DCA50D2EC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57324"/>
            <a:ext cx="10515600" cy="483330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数据预处理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指定一个时间片</a:t>
            </a:r>
            <a:r>
              <a:rPr kumimoji="1" lang="en-US" altLang="zh-CN" dirty="0" err="1"/>
              <a:t>tslice</a:t>
            </a:r>
            <a:r>
              <a:rPr kumimoji="1" lang="en-US" altLang="zh-CN" dirty="0"/>
              <a:t>,</a:t>
            </a:r>
            <a:r>
              <a:rPr kumimoji="1" lang="zh-CN" altLang="en-US" dirty="0"/>
              <a:t> 在一个</a:t>
            </a:r>
            <a:r>
              <a:rPr kumimoji="1" lang="en-US" altLang="zh-CN" dirty="0" err="1"/>
              <a:t>tslice</a:t>
            </a:r>
            <a:r>
              <a:rPr kumimoji="1" lang="zh-CN" altLang="en-US" dirty="0"/>
              <a:t>内的记录合并，并统计得到合并后的记录数量。 生成记录 </a:t>
            </a:r>
            <a:r>
              <a:rPr kumimoji="1" lang="en-US" altLang="zh-CN" sz="2000" dirty="0"/>
              <a:t>&lt;timestamp, </a:t>
            </a:r>
            <a:r>
              <a:rPr kumimoji="1" lang="en-US" altLang="zh-CN" sz="2000" dirty="0" err="1"/>
              <a:t>tlist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access_count</a:t>
            </a:r>
            <a:r>
              <a:rPr kumimoji="1" lang="en-US" altLang="zh-CN" sz="2000" dirty="0"/>
              <a:t>, sum(</a:t>
            </a:r>
            <a:r>
              <a:rPr kumimoji="1" lang="en-US" altLang="zh-CN" sz="2000" dirty="0" err="1"/>
              <a:t>accesslen</a:t>
            </a:r>
            <a:r>
              <a:rPr kumimoji="1" lang="en-US" altLang="zh-CN" sz="2000" dirty="0"/>
              <a:t>)&gt;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</p:txBody>
      </p:sp>
      <p:sp>
        <p:nvSpPr>
          <p:cNvPr id="4098" name="标题 1">
            <a:extLst>
              <a:ext uri="{FF2B5EF4-FFF2-40B4-BE49-F238E27FC236}">
                <a16:creationId xmlns:a16="http://schemas.microsoft.com/office/drawing/2014/main" id="{3C16E31A-6A00-A440-BF9D-6EFA847C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478D47-E723-2741-BF17-01F50634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16740"/>
            <a:ext cx="4648200" cy="3347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8B0C97-3353-484D-9D09-F751B2B6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25" y="2916740"/>
            <a:ext cx="4648200" cy="33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1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2ED89-519F-6A4E-8650-7B6477BA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F1C0-F5C9-874C-B33B-30D4FCD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数据预处理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可以发现，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 应用程序的访存行为呈一定的周期性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比如</a:t>
            </a:r>
            <a:r>
              <a:rPr kumimoji="1" lang="en-US" altLang="zh-CN" dirty="0" err="1"/>
              <a:t>sp</a:t>
            </a:r>
            <a:r>
              <a:rPr kumimoji="1" lang="zh-CN" altLang="en-US" dirty="0"/>
              <a:t>应用，从</a:t>
            </a:r>
            <a:r>
              <a:rPr kumimoji="1" lang="en-US" altLang="zh-CN" dirty="0"/>
              <a:t>500</a:t>
            </a:r>
            <a:r>
              <a:rPr kumimoji="1" lang="zh-CN" altLang="en-US" dirty="0"/>
              <a:t>开始，</a:t>
            </a:r>
            <a:r>
              <a:rPr kumimoji="1" lang="en-US" altLang="zh-CN" dirty="0"/>
              <a:t>500</a:t>
            </a:r>
            <a:r>
              <a:rPr kumimoji="1" lang="zh-CN" altLang="en-US" dirty="0"/>
              <a:t>至</a:t>
            </a:r>
            <a:r>
              <a:rPr kumimoji="1" lang="en-US" altLang="zh-CN" dirty="0"/>
              <a:t>1000</a:t>
            </a:r>
          </a:p>
          <a:p>
            <a:pPr marL="0" indent="0">
              <a:buNone/>
            </a:pPr>
            <a:r>
              <a:rPr kumimoji="1" lang="zh-CN" altLang="en-US" dirty="0"/>
              <a:t>经历了大约两个周期，每个周期内的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访存特征相似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10F246-549D-9A48-9828-BC81A55A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408" y="3271177"/>
            <a:ext cx="4641448" cy="32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0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929</Words>
  <Application>Microsoft Macintosh PowerPoint</Application>
  <PresentationFormat>宽屏</PresentationFormat>
  <Paragraphs>124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工作汇报</vt:lpstr>
      <vt:lpstr>背景</vt:lpstr>
      <vt:lpstr>背景</vt:lpstr>
      <vt:lpstr>背景</vt:lpstr>
      <vt:lpstr>背景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下一步计划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钰鑫 张</dc:creator>
  <cp:lastModifiedBy>钰鑫 张</cp:lastModifiedBy>
  <cp:revision>15</cp:revision>
  <dcterms:created xsi:type="dcterms:W3CDTF">2020-12-25T14:36:47Z</dcterms:created>
  <dcterms:modified xsi:type="dcterms:W3CDTF">2020-12-27T14:53:56Z</dcterms:modified>
</cp:coreProperties>
</file>