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8"/>
    <p:restoredTop sz="94646"/>
  </p:normalViewPr>
  <p:slideViewPr>
    <p:cSldViewPr snapToGrid="0" snapToObjects="1">
      <p:cViewPr>
        <p:scale>
          <a:sx n="101" d="100"/>
          <a:sy n="101" d="100"/>
        </p:scale>
        <p:origin x="-16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6DF5A-7851-7447-AD2A-C1AED217076E}" type="datetimeFigureOut">
              <a:rPr kumimoji="1" lang="zh-CN" altLang="en-US" smtClean="0"/>
              <a:t>2020/4/17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9169CA-E375-CE49-BA51-5DF82C92B3A2}" type="slidenum">
              <a:rPr kumimoji="1" lang="zh-CN" altLang="en-US" smtClean="0"/>
              <a:t>‹#›</a:t>
            </a:fld>
            <a:endParaRPr kumimoji="1" lang="zh-CN" altLang="en-US"/>
          </a:p>
        </p:txBody>
      </p:sp>
    </p:spTree>
    <p:extLst>
      <p:ext uri="{BB962C8B-B14F-4D97-AF65-F5344CB8AC3E}">
        <p14:creationId xmlns:p14="http://schemas.microsoft.com/office/powerpoint/2010/main" val="1780630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数据重用距离小，表明所访问数据有较好的数据局部性，被重用的频度高；数据重用距离大，表明所访问数据的数据局部性差，被重用的频度低</a:t>
            </a:r>
            <a:r>
              <a:rPr lang="zh-CN" altLang="zh-CN" dirty="0">
                <a:effectLst/>
              </a:rPr>
              <a:t>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E9169CA-E375-CE49-BA51-5DF82C92B3A2}" type="slidenum">
              <a:rPr kumimoji="1" lang="zh-CN" altLang="en-US" smtClean="0"/>
              <a:t>2</a:t>
            </a:fld>
            <a:endParaRPr kumimoji="1" lang="zh-CN" altLang="en-US"/>
          </a:p>
        </p:txBody>
      </p:sp>
    </p:spTree>
    <p:extLst>
      <p:ext uri="{BB962C8B-B14F-4D97-AF65-F5344CB8AC3E}">
        <p14:creationId xmlns:p14="http://schemas.microsoft.com/office/powerpoint/2010/main" val="1120979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E9169CA-E375-CE49-BA51-5DF82C92B3A2}" type="slidenum">
              <a:rPr kumimoji="1" lang="zh-CN" altLang="en-US" smtClean="0"/>
              <a:t>6</a:t>
            </a:fld>
            <a:endParaRPr kumimoji="1" lang="zh-CN" altLang="en-US"/>
          </a:p>
        </p:txBody>
      </p:sp>
    </p:spTree>
    <p:extLst>
      <p:ext uri="{BB962C8B-B14F-4D97-AF65-F5344CB8AC3E}">
        <p14:creationId xmlns:p14="http://schemas.microsoft.com/office/powerpoint/2010/main" val="3973891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723FC-2490-8946-83BF-F46F53A177C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B81E6FD-3C9C-5540-AE06-FD34F341E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D480DDE-DC8D-0445-808D-39DE0B78A5EA}"/>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id="{F5E34085-FB5A-6A4D-93AE-00331D53DC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293FDB-0E82-4746-8D4D-7E1437153B20}"/>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139023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61B45-02CB-8D4F-9179-E1CC1035F15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746149E-BD01-F846-9506-0247662B969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3F61CC6-A1E6-3A46-AD1A-F4C63387BFC4}"/>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id="{EC677348-B71A-0E4B-893B-78D2DA3504B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BAA333-8BBA-2143-9338-828AA09D4CD3}"/>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348889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6C7C4A-5288-A141-8370-7EA5F52DF22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10FAC8C-65DE-9A45-A419-6620B1059D1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EE0CEF7-CF0C-764C-99D5-DC3DB0EE07EC}"/>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id="{FFC6D94F-72CB-E84F-9CA2-CC6E0704145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91724F4-5D84-0E40-82BD-5768F068F68C}"/>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123544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B24B5-DB25-7145-9FA9-96B5DC5B5B5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77BAD74-F455-4D41-87B1-8AD3487EE1B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4D5B55-209D-0147-9758-E22C21E5B0B7}"/>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id="{AC8F85CC-4A13-B141-8FA2-BD70C6C3737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AC9E6B5-A37F-F946-B9EA-9C60720687C6}"/>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307556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5B719-F9F7-D841-9E7B-C41C3BCD551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9F62B8A-BB93-1347-A171-F6F88FF69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A79ED31-2E21-E543-B172-5BB324B0A3F2}"/>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id="{380A11AC-B937-B64C-A8F8-B9DE01EE76B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5770F8B-DF5E-774C-808D-09B61757512A}"/>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126117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2B035-FD1B-BB45-95AE-E970E5E21D3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026E2E6-A456-6C42-AEE4-48DDFA85EC0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CD353A3-22BF-B44E-894D-6EBC3ED60A9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45220AE-B552-D64F-9D08-C8C99753549B}"/>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6" name="页脚占位符 5">
            <a:extLst>
              <a:ext uri="{FF2B5EF4-FFF2-40B4-BE49-F238E27FC236}">
                <a16:creationId xmlns:a16="http://schemas.microsoft.com/office/drawing/2014/main" id="{6A8BAE15-B814-0C43-A957-B8AB8D7DB8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834959A-5296-D140-BC00-BE62171D124F}"/>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53201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AE58C-64AC-2448-A401-CB60C068E97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D875506-07E9-7B4B-9A32-10E4B1CC2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B2778DE-03A5-5F4D-9E44-716AF38A5BE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6733EBD-BF51-754F-B199-468FA498B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EE1FEA9-EA52-4049-BF06-C1671E03AE2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3A0028A-3C65-CE4A-8970-A58C47638A5F}"/>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8" name="页脚占位符 7">
            <a:extLst>
              <a:ext uri="{FF2B5EF4-FFF2-40B4-BE49-F238E27FC236}">
                <a16:creationId xmlns:a16="http://schemas.microsoft.com/office/drawing/2014/main" id="{B2F6ED6C-37E1-134D-8219-AABF7C015E5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492775B-DF07-B64F-975F-51870FC3D818}"/>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407185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E4FB7-4D8A-D741-82F5-DD6627F3059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4D81A86-04D7-2848-8CCE-56A7A92A08C0}"/>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4" name="页脚占位符 3">
            <a:extLst>
              <a:ext uri="{FF2B5EF4-FFF2-40B4-BE49-F238E27FC236}">
                <a16:creationId xmlns:a16="http://schemas.microsoft.com/office/drawing/2014/main" id="{9B1339CD-5CE7-FD48-8DDC-11CE361951C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B022176-DE1B-6349-828B-46119FAA39A9}"/>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386834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07DD97-A5FB-D14D-8654-A990F5F4B853}"/>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3" name="页脚占位符 2">
            <a:extLst>
              <a:ext uri="{FF2B5EF4-FFF2-40B4-BE49-F238E27FC236}">
                <a16:creationId xmlns:a16="http://schemas.microsoft.com/office/drawing/2014/main" id="{8A84247D-9E26-1047-A0F8-65E2E17AADD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8541461-1598-F747-8F8B-E9497F7A13F6}"/>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422254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A5971-0950-614F-B73D-FDA278509FF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602752B-473E-CF41-B15B-142AEBF11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7F4E87C-43C4-E341-9BAF-AC5676ED0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1453D84-4387-F841-97B1-C894989B3865}"/>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6" name="页脚占位符 5">
            <a:extLst>
              <a:ext uri="{FF2B5EF4-FFF2-40B4-BE49-F238E27FC236}">
                <a16:creationId xmlns:a16="http://schemas.microsoft.com/office/drawing/2014/main" id="{E35BF3CC-92F3-6446-AC70-DD9B241CFD3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4948793-9E73-964C-8222-BC24FEB2F103}"/>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179248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8CA12-A77C-D44C-BEDB-183E5BD2701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E518AE6-6572-DF4B-93D7-29700210F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B579111-B38C-0140-9E91-67EA94E61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45E6EB0-C913-8244-AC0E-7EA0ABFCB2DB}"/>
              </a:ext>
            </a:extLst>
          </p:cNvPr>
          <p:cNvSpPr>
            <a:spLocks noGrp="1"/>
          </p:cNvSpPr>
          <p:nvPr>
            <p:ph type="dt" sz="half" idx="10"/>
          </p:nvPr>
        </p:nvSpPr>
        <p:spPr/>
        <p:txBody>
          <a:bodyPr/>
          <a:lstStyle/>
          <a:p>
            <a:fld id="{FADBC0DF-CD5D-EA46-8241-E2EE01E51A47}" type="datetimeFigureOut">
              <a:rPr kumimoji="1" lang="zh-CN" altLang="en-US" smtClean="0"/>
              <a:t>2020/4/17</a:t>
            </a:fld>
            <a:endParaRPr kumimoji="1" lang="zh-CN" altLang="en-US"/>
          </a:p>
        </p:txBody>
      </p:sp>
      <p:sp>
        <p:nvSpPr>
          <p:cNvPr id="6" name="页脚占位符 5">
            <a:extLst>
              <a:ext uri="{FF2B5EF4-FFF2-40B4-BE49-F238E27FC236}">
                <a16:creationId xmlns:a16="http://schemas.microsoft.com/office/drawing/2014/main" id="{5F2BECDA-CB36-DE49-A6C1-F07BC46F276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FFBBCF6-D280-484B-88F5-33B4FEF569A5}"/>
              </a:ext>
            </a:extLst>
          </p:cNvPr>
          <p:cNvSpPr>
            <a:spLocks noGrp="1"/>
          </p:cNvSpPr>
          <p:nvPr>
            <p:ph type="sldNum" sz="quarter" idx="12"/>
          </p:nvPr>
        </p:nvSpPr>
        <p:spPr/>
        <p:txBody>
          <a:body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415827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AB4E7A-9DE7-8245-8539-66B5E7797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837DA7F-08D5-3E4F-A553-1C5EB8E92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9F191C9-7A3E-4D4D-B45F-F1D48C729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BC0DF-CD5D-EA46-8241-E2EE01E51A47}"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id="{C0A99DB6-6947-0A43-A2A6-B8AE16DD1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79D9C09-0A3B-4D40-94EA-910169BD6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D3B33-9061-3C46-B882-4FF3345936F6}" type="slidenum">
              <a:rPr kumimoji="1" lang="zh-CN" altLang="en-US" smtClean="0"/>
              <a:t>‹#›</a:t>
            </a:fld>
            <a:endParaRPr kumimoji="1" lang="zh-CN" altLang="en-US"/>
          </a:p>
        </p:txBody>
      </p:sp>
    </p:spTree>
    <p:extLst>
      <p:ext uri="{BB962C8B-B14F-4D97-AF65-F5344CB8AC3E}">
        <p14:creationId xmlns:p14="http://schemas.microsoft.com/office/powerpoint/2010/main" val="112539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A3EF4-FBAF-8A4B-A0F3-A26435724C21}"/>
              </a:ext>
            </a:extLst>
          </p:cNvPr>
          <p:cNvSpPr>
            <a:spLocks noGrp="1"/>
          </p:cNvSpPr>
          <p:nvPr>
            <p:ph type="ctrTitle"/>
          </p:nvPr>
        </p:nvSpPr>
        <p:spPr/>
        <p:txBody>
          <a:bodyPr/>
          <a:lstStyle/>
          <a:p>
            <a:r>
              <a:rPr kumimoji="1" lang="en-US" altLang="zh-CN" dirty="0"/>
              <a:t>Compute data reuse distance</a:t>
            </a:r>
            <a:endParaRPr kumimoji="1" lang="zh-CN" altLang="en-US" dirty="0"/>
          </a:p>
        </p:txBody>
      </p:sp>
      <p:sp>
        <p:nvSpPr>
          <p:cNvPr id="3" name="副标题 2">
            <a:extLst>
              <a:ext uri="{FF2B5EF4-FFF2-40B4-BE49-F238E27FC236}">
                <a16:creationId xmlns:a16="http://schemas.microsoft.com/office/drawing/2014/main" id="{A1EF5042-1387-7F42-985F-08388B20A685}"/>
              </a:ext>
            </a:extLst>
          </p:cNvPr>
          <p:cNvSpPr>
            <a:spLocks noGrp="1"/>
          </p:cNvSpPr>
          <p:nvPr>
            <p:ph type="subTitle" idx="1"/>
          </p:nvPr>
        </p:nvSpPr>
        <p:spPr>
          <a:xfrm>
            <a:off x="1524000" y="4907756"/>
            <a:ext cx="9144000" cy="1655762"/>
          </a:xfrm>
        </p:spPr>
        <p:txBody>
          <a:bodyPr/>
          <a:lstStyle/>
          <a:p>
            <a:r>
              <a:rPr kumimoji="1" lang="zh-CN" altLang="en-US" dirty="0"/>
              <a:t>张钰鑫</a:t>
            </a:r>
            <a:endParaRPr kumimoji="1" lang="en-US" altLang="zh-CN" dirty="0"/>
          </a:p>
          <a:p>
            <a:r>
              <a:rPr kumimoji="1" lang="en-US" altLang="zh-CN" dirty="0"/>
              <a:t>2020</a:t>
            </a:r>
            <a:r>
              <a:rPr kumimoji="1" lang="zh-CN" altLang="en-US" dirty="0"/>
              <a:t> </a:t>
            </a:r>
            <a:r>
              <a:rPr kumimoji="1" lang="en-US" altLang="zh-CN" dirty="0"/>
              <a:t>4.18</a:t>
            </a:r>
            <a:endParaRPr kumimoji="1" lang="zh-CN" altLang="en-US" dirty="0"/>
          </a:p>
        </p:txBody>
      </p:sp>
    </p:spTree>
    <p:extLst>
      <p:ext uri="{BB962C8B-B14F-4D97-AF65-F5344CB8AC3E}">
        <p14:creationId xmlns:p14="http://schemas.microsoft.com/office/powerpoint/2010/main" val="14630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610BEF-3CC9-0F41-AF6D-4E78C8054783}"/>
              </a:ext>
            </a:extLst>
          </p:cNvPr>
          <p:cNvSpPr>
            <a:spLocks noGrp="1"/>
          </p:cNvSpPr>
          <p:nvPr>
            <p:ph type="title"/>
          </p:nvPr>
        </p:nvSpPr>
        <p:spPr/>
        <p:txBody>
          <a:bodyPr/>
          <a:lstStyle/>
          <a:p>
            <a:r>
              <a:rPr kumimoji="1" lang="en-US" altLang="zh-CN" dirty="0"/>
              <a:t>Result</a:t>
            </a:r>
            <a:endParaRPr kumimoji="1" lang="zh-CN" altLang="en-US" dirty="0"/>
          </a:p>
        </p:txBody>
      </p:sp>
      <p:sp>
        <p:nvSpPr>
          <p:cNvPr id="5" name="文本框 4">
            <a:extLst>
              <a:ext uri="{FF2B5EF4-FFF2-40B4-BE49-F238E27FC236}">
                <a16:creationId xmlns:a16="http://schemas.microsoft.com/office/drawing/2014/main" id="{8D7D032D-9DBA-A946-B40E-01B24451F528}"/>
              </a:ext>
            </a:extLst>
          </p:cNvPr>
          <p:cNvSpPr txBox="1"/>
          <p:nvPr/>
        </p:nvSpPr>
        <p:spPr>
          <a:xfrm>
            <a:off x="1489213" y="2474844"/>
            <a:ext cx="9213574" cy="2246769"/>
          </a:xfrm>
          <a:prstGeom prst="rect">
            <a:avLst/>
          </a:prstGeom>
          <a:noFill/>
        </p:spPr>
        <p:txBody>
          <a:bodyPr wrap="square" rtlCol="0">
            <a:spAutoFit/>
          </a:bodyPr>
          <a:lstStyle/>
          <a:p>
            <a:r>
              <a:rPr lang="zh-CN" altLang="en-US" sz="2800" dirty="0"/>
              <a:t>       </a:t>
            </a:r>
            <a:r>
              <a:rPr lang="zh-CN" altLang="zh-CN" sz="2800" dirty="0"/>
              <a:t>在完成应用线程的重用距离计算后，根据线程平均数据重用距离，分析反映不同线程内部数据局部性特点的不同局部性模式。以线程数据局部性模式为依据，将线程归并为不同的模式类</a:t>
            </a:r>
            <a:r>
              <a:rPr lang="zh-CN" altLang="en-US" sz="2800" dirty="0"/>
              <a:t>，</a:t>
            </a:r>
            <a:r>
              <a:rPr lang="zh-CN" altLang="zh-CN" sz="2800" dirty="0"/>
              <a:t>分析每个模式类内不同线程间的数据相关性</a:t>
            </a:r>
            <a:r>
              <a:rPr lang="zh-CN" altLang="en-US" sz="2800" dirty="0"/>
              <a:t>。</a:t>
            </a:r>
            <a:endParaRPr kumimoji="1" lang="zh-CN" altLang="en-US" sz="2800" dirty="0"/>
          </a:p>
        </p:txBody>
      </p:sp>
    </p:spTree>
    <p:extLst>
      <p:ext uri="{BB962C8B-B14F-4D97-AF65-F5344CB8AC3E}">
        <p14:creationId xmlns:p14="http://schemas.microsoft.com/office/powerpoint/2010/main" val="77571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079FF-5245-464A-99E3-721BD917ED65}"/>
              </a:ext>
            </a:extLst>
          </p:cNvPr>
          <p:cNvSpPr>
            <a:spLocks noGrp="1"/>
          </p:cNvSpPr>
          <p:nvPr>
            <p:ph type="title"/>
          </p:nvPr>
        </p:nvSpPr>
        <p:spPr/>
        <p:txBody>
          <a:bodyPr/>
          <a:lstStyle/>
          <a:p>
            <a:r>
              <a:rPr kumimoji="1" lang="zh-CN" altLang="en-US" dirty="0"/>
              <a:t>下一步计划</a:t>
            </a:r>
          </a:p>
        </p:txBody>
      </p:sp>
      <p:sp>
        <p:nvSpPr>
          <p:cNvPr id="4" name="内容占位符 3">
            <a:extLst>
              <a:ext uri="{FF2B5EF4-FFF2-40B4-BE49-F238E27FC236}">
                <a16:creationId xmlns:a16="http://schemas.microsoft.com/office/drawing/2014/main" id="{6284841D-86F4-0340-BD97-D7FB1CC5AC8B}"/>
              </a:ext>
            </a:extLst>
          </p:cNvPr>
          <p:cNvSpPr>
            <a:spLocks noGrp="1"/>
          </p:cNvSpPr>
          <p:nvPr>
            <p:ph idx="1"/>
          </p:nvPr>
        </p:nvSpPr>
        <p:spPr/>
        <p:txBody>
          <a:bodyPr/>
          <a:lstStyle/>
          <a:p>
            <a:r>
              <a:rPr kumimoji="1" lang="zh-CN" altLang="en-US" dirty="0"/>
              <a:t>复现数据重用距离计算 </a:t>
            </a:r>
            <a:r>
              <a:rPr kumimoji="1" lang="en-US" altLang="zh-CN" dirty="0"/>
              <a:t>,</a:t>
            </a:r>
            <a:r>
              <a:rPr kumimoji="1" lang="zh-CN" altLang="en-US" dirty="0"/>
              <a:t>利用</a:t>
            </a:r>
            <a:r>
              <a:rPr kumimoji="1" lang="en-US" altLang="zh-CN" dirty="0"/>
              <a:t>Pin</a:t>
            </a:r>
            <a:r>
              <a:rPr kumimoji="1" lang="zh-CN" altLang="en-US" dirty="0"/>
              <a:t>工具</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63313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76E9416-86E7-7040-9610-29A2EF9F0B04}"/>
              </a:ext>
            </a:extLst>
          </p:cNvPr>
          <p:cNvSpPr txBox="1"/>
          <p:nvPr/>
        </p:nvSpPr>
        <p:spPr>
          <a:xfrm>
            <a:off x="4914900" y="2659559"/>
            <a:ext cx="2362200" cy="769441"/>
          </a:xfrm>
          <a:prstGeom prst="rect">
            <a:avLst/>
          </a:prstGeom>
          <a:noFill/>
        </p:spPr>
        <p:txBody>
          <a:bodyPr wrap="square" rtlCol="0">
            <a:spAutoFit/>
          </a:bodyPr>
          <a:lstStyle/>
          <a:p>
            <a:r>
              <a:rPr kumimoji="1" lang="en-US" altLang="zh-CN" sz="4400" dirty="0"/>
              <a:t>Thanks</a:t>
            </a:r>
            <a:r>
              <a:rPr kumimoji="1" lang="en-US" altLang="zh-CN" sz="2800" dirty="0"/>
              <a:t> </a:t>
            </a:r>
            <a:endParaRPr kumimoji="1" lang="zh-CN" altLang="en-US" sz="2800" dirty="0"/>
          </a:p>
        </p:txBody>
      </p:sp>
    </p:spTree>
    <p:extLst>
      <p:ext uri="{BB962C8B-B14F-4D97-AF65-F5344CB8AC3E}">
        <p14:creationId xmlns:p14="http://schemas.microsoft.com/office/powerpoint/2010/main" val="364557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540A0-8734-E54D-8C8C-7B3834DA13B7}"/>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E16FE283-C194-014F-8DD3-68680FE6F2E8}"/>
              </a:ext>
            </a:extLst>
          </p:cNvPr>
          <p:cNvSpPr>
            <a:spLocks noGrp="1"/>
          </p:cNvSpPr>
          <p:nvPr>
            <p:ph idx="1"/>
          </p:nvPr>
        </p:nvSpPr>
        <p:spPr>
          <a:xfrm>
            <a:off x="838199" y="1825625"/>
            <a:ext cx="10051473" cy="2591996"/>
          </a:xfrm>
        </p:spPr>
        <p:txBody>
          <a:bodyPr>
            <a:normAutofit/>
          </a:bodyPr>
          <a:lstStyle/>
          <a:p>
            <a:pPr marL="0" indent="0">
              <a:buNone/>
            </a:pPr>
            <a:r>
              <a:rPr lang="en-US" altLang="zh-CN" dirty="0"/>
              <a:t>       </a:t>
            </a:r>
            <a:r>
              <a:rPr lang="zh-CN" altLang="zh-CN" dirty="0"/>
              <a:t>数据重用距离统计了对相同访问数据最近两次访问间隔内不同访问数据的个数，是一个能较好反映应用程序数据局部性的指标</a:t>
            </a:r>
            <a:r>
              <a:rPr lang="zh-CN" altLang="zh-CN" dirty="0">
                <a:effectLst/>
              </a:rPr>
              <a:t> </a:t>
            </a:r>
            <a:r>
              <a:rPr lang="en-US" altLang="zh-CN" dirty="0">
                <a:effectLst/>
              </a:rPr>
              <a:t>[1]</a:t>
            </a:r>
            <a:r>
              <a:rPr lang="zh-CN" altLang="en-US" dirty="0">
                <a:effectLst/>
              </a:rPr>
              <a:t>。</a:t>
            </a:r>
            <a:endParaRPr lang="en-US" altLang="zh-CN" dirty="0">
              <a:effectLst/>
            </a:endParaRPr>
          </a:p>
          <a:p>
            <a:pPr marL="0" indent="0">
              <a:buNone/>
            </a:pPr>
            <a:r>
              <a:rPr lang="en-US" altLang="zh-CN" dirty="0"/>
              <a:t>	</a:t>
            </a:r>
            <a:r>
              <a:rPr lang="zh-CN" altLang="zh-CN" dirty="0"/>
              <a:t>根据数据重用距离信息，定量分析线程内部数据局部性特点及不同线程之间的数据相关性</a:t>
            </a:r>
            <a:r>
              <a:rPr lang="zh-CN" altLang="en-US" dirty="0"/>
              <a:t>，为</a:t>
            </a:r>
            <a:r>
              <a:rPr lang="zh-CN" altLang="zh-CN" dirty="0"/>
              <a:t>线程映射</a:t>
            </a:r>
            <a:r>
              <a:rPr lang="zh-CN" altLang="en-US" dirty="0"/>
              <a:t>提供参考依据。</a:t>
            </a:r>
            <a:endParaRPr lang="en-US" altLang="zh-CN" dirty="0"/>
          </a:p>
        </p:txBody>
      </p:sp>
      <p:sp>
        <p:nvSpPr>
          <p:cNvPr id="4" name="矩形 3">
            <a:extLst>
              <a:ext uri="{FF2B5EF4-FFF2-40B4-BE49-F238E27FC236}">
                <a16:creationId xmlns:a16="http://schemas.microsoft.com/office/drawing/2014/main" id="{E3545C9B-A481-EF49-A3FE-670DCE61503A}"/>
              </a:ext>
            </a:extLst>
          </p:cNvPr>
          <p:cNvSpPr/>
          <p:nvPr/>
        </p:nvSpPr>
        <p:spPr>
          <a:xfrm>
            <a:off x="446808" y="5432392"/>
            <a:ext cx="10834254" cy="1060483"/>
          </a:xfrm>
          <a:prstGeom prst="rect">
            <a:avLst/>
          </a:prstGeom>
        </p:spPr>
        <p:txBody>
          <a:bodyPr wrap="square">
            <a:spAutoFit/>
          </a:bodyPr>
          <a:lstStyle/>
          <a:p>
            <a:pPr lvl="0" algn="just">
              <a:lnSpc>
                <a:spcPct val="120000"/>
              </a:lnSpc>
              <a:spcAft>
                <a:spcPts val="0"/>
              </a:spcAft>
            </a:pPr>
            <a:r>
              <a:rPr lang="en-US" altLang="zh-CN" kern="100" dirty="0">
                <a:solidFill>
                  <a:srgbClr val="000000"/>
                </a:solidFill>
                <a:latin typeface="Times New Roman" panose="02020603050405020304" pitchFamily="18" charset="0"/>
                <a:ea typeface="宋体" panose="02010600030101010101" pitchFamily="2" charset="-122"/>
              </a:rPr>
              <a:t>[1] Jiang YL, Zhang EZ, Tian K, et al. Is reuse distance applicable to data locality analysis on chip multiprocessors?[C]//Proceedings of the 19th Joint European Conference on Theory and Practice of Software. </a:t>
            </a:r>
            <a:r>
              <a:rPr lang="en-US" altLang="zh-CN" kern="100" dirty="0" err="1">
                <a:solidFill>
                  <a:srgbClr val="000000"/>
                </a:solidFill>
                <a:latin typeface="Times New Roman" panose="02020603050405020304" pitchFamily="18" charset="0"/>
                <a:ea typeface="宋体" panose="02010600030101010101" pitchFamily="2" charset="-122"/>
              </a:rPr>
              <a:t>Paphos</a:t>
            </a:r>
            <a:r>
              <a:rPr lang="en-US" altLang="zh-CN" kern="100" dirty="0">
                <a:solidFill>
                  <a:srgbClr val="000000"/>
                </a:solidFill>
                <a:latin typeface="Times New Roman" panose="02020603050405020304" pitchFamily="18" charset="0"/>
                <a:ea typeface="宋体" panose="02010600030101010101" pitchFamily="2" charset="-122"/>
              </a:rPr>
              <a:t>, Cyprus, 2010:264-282.</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5729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3CDDC-9081-7444-AC9D-474896C06921}"/>
              </a:ext>
            </a:extLst>
          </p:cNvPr>
          <p:cNvSpPr>
            <a:spLocks noGrp="1"/>
          </p:cNvSpPr>
          <p:nvPr>
            <p:ph type="title"/>
          </p:nvPr>
        </p:nvSpPr>
        <p:spPr/>
        <p:txBody>
          <a:bodyPr/>
          <a:lstStyle/>
          <a:p>
            <a:r>
              <a:rPr kumimoji="1" lang="en-US" altLang="zh-CN" dirty="0"/>
              <a:t>Background</a:t>
            </a:r>
            <a:endParaRPr kumimoji="1" lang="zh-CN" altLang="en-US" dirty="0"/>
          </a:p>
        </p:txBody>
      </p:sp>
      <p:sp>
        <p:nvSpPr>
          <p:cNvPr id="4" name="Rectangle 2">
            <a:extLst>
              <a:ext uri="{FF2B5EF4-FFF2-40B4-BE49-F238E27FC236}">
                <a16:creationId xmlns:a16="http://schemas.microsoft.com/office/drawing/2014/main" id="{6E24716A-B02A-2044-A22C-1C31144AB40D}"/>
              </a:ext>
            </a:extLst>
          </p:cNvPr>
          <p:cNvSpPr>
            <a:spLocks noChangeArrowheads="1"/>
          </p:cNvSpPr>
          <p:nvPr/>
        </p:nvSpPr>
        <p:spPr bwMode="auto">
          <a:xfrm>
            <a:off x="736270" y="12334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BBF0A78-1E5A-064A-B9A3-CF5EC115AF24}"/>
              </a:ext>
            </a:extLst>
          </p:cNvPr>
          <p:cNvSpPr>
            <a:spLocks noChangeArrowheads="1"/>
          </p:cNvSpPr>
          <p:nvPr/>
        </p:nvSpPr>
        <p:spPr bwMode="auto">
          <a:xfrm>
            <a:off x="1163782" y="1847850"/>
            <a:ext cx="14605382" cy="1302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C67D2A44-EBBF-F941-B161-8EB1114A6C43}"/>
              </a:ext>
            </a:extLst>
          </p:cNvPr>
          <p:cNvGraphicFramePr>
            <a:graphicFrameLocks noChangeAspect="1"/>
          </p:cNvGraphicFramePr>
          <p:nvPr>
            <p:extLst>
              <p:ext uri="{D42A27DB-BD31-4B8C-83A1-F6EECF244321}">
                <p14:modId xmlns:p14="http://schemas.microsoft.com/office/powerpoint/2010/main" val="2121393778"/>
              </p:ext>
            </p:extLst>
          </p:nvPr>
        </p:nvGraphicFramePr>
        <p:xfrm>
          <a:off x="1571726" y="2126850"/>
          <a:ext cx="5904511" cy="910786"/>
        </p:xfrm>
        <a:graphic>
          <a:graphicData uri="http://schemas.openxmlformats.org/presentationml/2006/ole">
            <mc:AlternateContent xmlns:mc="http://schemas.openxmlformats.org/markup-compatibility/2006">
              <mc:Choice xmlns:v="urn:schemas-microsoft-com:vml" Requires="v">
                <p:oleObj spid="_x0000_s1087" r:id="rId3" imgW="1574800" imgH="330200" progId="Equation.DSMT4">
                  <p:embed/>
                </p:oleObj>
              </mc:Choice>
              <mc:Fallback>
                <p:oleObj r:id="rId3" imgW="1574800" imgH="330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726" y="2126850"/>
                        <a:ext cx="5904511" cy="910786"/>
                      </a:xfrm>
                      <a:prstGeom prst="rect">
                        <a:avLst/>
                      </a:prstGeom>
                      <a:noFill/>
                    </p:spPr>
                  </p:pic>
                </p:oleObj>
              </mc:Fallback>
            </mc:AlternateContent>
          </a:graphicData>
        </a:graphic>
      </p:graphicFrame>
      <p:sp>
        <p:nvSpPr>
          <p:cNvPr id="12" name="Rectangle 9">
            <a:extLst>
              <a:ext uri="{FF2B5EF4-FFF2-40B4-BE49-F238E27FC236}">
                <a16:creationId xmlns:a16="http://schemas.microsoft.com/office/drawing/2014/main" id="{84259FE7-3C93-BA43-8284-F17DB4DE799C}"/>
              </a:ext>
            </a:extLst>
          </p:cNvPr>
          <p:cNvSpPr>
            <a:spLocks noChangeArrowheads="1"/>
          </p:cNvSpPr>
          <p:nvPr/>
        </p:nvSpPr>
        <p:spPr bwMode="auto">
          <a:xfrm>
            <a:off x="1043132" y="1543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43FA8D49-ADE6-CB4F-A392-D2A4A292992D}"/>
              </a:ext>
            </a:extLst>
          </p:cNvPr>
          <p:cNvGraphicFramePr>
            <a:graphicFrameLocks noChangeAspect="1"/>
          </p:cNvGraphicFramePr>
          <p:nvPr>
            <p:extLst>
              <p:ext uri="{D42A27DB-BD31-4B8C-83A1-F6EECF244321}">
                <p14:modId xmlns:p14="http://schemas.microsoft.com/office/powerpoint/2010/main" val="3995020348"/>
              </p:ext>
            </p:extLst>
          </p:nvPr>
        </p:nvGraphicFramePr>
        <p:xfrm>
          <a:off x="1097355" y="1514436"/>
          <a:ext cx="444335" cy="561265"/>
        </p:xfrm>
        <a:graphic>
          <a:graphicData uri="http://schemas.openxmlformats.org/presentationml/2006/ole">
            <mc:AlternateContent xmlns:mc="http://schemas.openxmlformats.org/markup-compatibility/2006">
              <mc:Choice xmlns:v="urn:schemas-microsoft-com:vml" Requires="v">
                <p:oleObj spid="_x0000_s1088" r:id="rId5" imgW="3797300" imgH="5270500" progId="Equation.DSMT4">
                  <p:embed/>
                </p:oleObj>
              </mc:Choice>
              <mc:Fallback>
                <p:oleObj r:id="rId5" imgW="3797300" imgH="52705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355" y="1514436"/>
                        <a:ext cx="444335" cy="561265"/>
                      </a:xfrm>
                      <a:prstGeom prst="rect">
                        <a:avLst/>
                      </a:prstGeom>
                      <a:noFill/>
                    </p:spPr>
                  </p:pic>
                </p:oleObj>
              </mc:Fallback>
            </mc:AlternateContent>
          </a:graphicData>
        </a:graphic>
      </p:graphicFrame>
      <p:sp>
        <p:nvSpPr>
          <p:cNvPr id="14" name="文本框 13">
            <a:extLst>
              <a:ext uri="{FF2B5EF4-FFF2-40B4-BE49-F238E27FC236}">
                <a16:creationId xmlns:a16="http://schemas.microsoft.com/office/drawing/2014/main" id="{B3E7C7A3-6934-0B46-903C-85E0B84F0924}"/>
              </a:ext>
            </a:extLst>
          </p:cNvPr>
          <p:cNvSpPr txBox="1"/>
          <p:nvPr/>
        </p:nvSpPr>
        <p:spPr>
          <a:xfrm>
            <a:off x="1481364" y="1626155"/>
            <a:ext cx="10370210" cy="369332"/>
          </a:xfrm>
          <a:prstGeom prst="rect">
            <a:avLst/>
          </a:prstGeom>
          <a:noFill/>
        </p:spPr>
        <p:txBody>
          <a:bodyPr wrap="square" rtlCol="0">
            <a:spAutoFit/>
          </a:bodyPr>
          <a:lstStyle/>
          <a:p>
            <a:r>
              <a:rPr lang="zh-CN" altLang="zh-CN" dirty="0"/>
              <a:t>为从时间点</a:t>
            </a:r>
            <a:r>
              <a:rPr lang="en-US" altLang="zh-CN" dirty="0"/>
              <a:t>s</a:t>
            </a:r>
            <a:r>
              <a:rPr lang="zh-CN" altLang="zh-CN" dirty="0"/>
              <a:t>开始到时间</a:t>
            </a:r>
            <a:r>
              <a:rPr lang="en-US" altLang="zh-CN" dirty="0"/>
              <a:t>e</a:t>
            </a:r>
            <a:r>
              <a:rPr lang="zh-CN" altLang="zh-CN" dirty="0"/>
              <a:t>点结束时间段内按顺序访问的数据序列</a:t>
            </a:r>
            <a:r>
              <a:rPr lang="en-US" altLang="zh-CN" dirty="0"/>
              <a:t>:</a:t>
            </a:r>
            <a:r>
              <a:rPr lang="zh-CN" altLang="zh-CN" dirty="0">
                <a:effectLst/>
              </a:rPr>
              <a:t> </a:t>
            </a:r>
            <a:endParaRPr kumimoji="1" lang="zh-CN" altLang="en-US" dirty="0"/>
          </a:p>
        </p:txBody>
      </p:sp>
      <p:sp>
        <p:nvSpPr>
          <p:cNvPr id="15" name="文本框 14">
            <a:extLst>
              <a:ext uri="{FF2B5EF4-FFF2-40B4-BE49-F238E27FC236}">
                <a16:creationId xmlns:a16="http://schemas.microsoft.com/office/drawing/2014/main" id="{E08C456B-386A-C441-BFC3-39A7AB91F98C}"/>
              </a:ext>
            </a:extLst>
          </p:cNvPr>
          <p:cNvSpPr txBox="1"/>
          <p:nvPr/>
        </p:nvSpPr>
        <p:spPr>
          <a:xfrm>
            <a:off x="8466473" y="2439752"/>
            <a:ext cx="617517" cy="369332"/>
          </a:xfrm>
          <a:prstGeom prst="rect">
            <a:avLst/>
          </a:prstGeom>
          <a:noFill/>
        </p:spPr>
        <p:txBody>
          <a:bodyPr wrap="square" rtlCol="0">
            <a:spAutoFit/>
          </a:bodyPr>
          <a:lstStyle/>
          <a:p>
            <a:r>
              <a:rPr kumimoji="1" lang="zh-CN" altLang="en-US" dirty="0"/>
              <a:t>（</a:t>
            </a:r>
            <a:r>
              <a:rPr kumimoji="1" lang="en-US" altLang="zh-CN" dirty="0"/>
              <a:t>1</a:t>
            </a:r>
            <a:r>
              <a:rPr kumimoji="1" lang="zh-CN" altLang="en-US" dirty="0"/>
              <a:t>）</a:t>
            </a:r>
          </a:p>
        </p:txBody>
      </p:sp>
      <p:sp>
        <p:nvSpPr>
          <p:cNvPr id="16" name="Rectangle 11">
            <a:extLst>
              <a:ext uri="{FF2B5EF4-FFF2-40B4-BE49-F238E27FC236}">
                <a16:creationId xmlns:a16="http://schemas.microsoft.com/office/drawing/2014/main" id="{00B517CB-F606-6047-8B9F-A6FAB7BA95EA}"/>
              </a:ext>
            </a:extLst>
          </p:cNvPr>
          <p:cNvSpPr>
            <a:spLocks noChangeArrowheads="1"/>
          </p:cNvSpPr>
          <p:nvPr/>
        </p:nvSpPr>
        <p:spPr bwMode="auto">
          <a:xfrm>
            <a:off x="1043132" y="3515973"/>
            <a:ext cx="99571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对象 16">
            <a:extLst>
              <a:ext uri="{FF2B5EF4-FFF2-40B4-BE49-F238E27FC236}">
                <a16:creationId xmlns:a16="http://schemas.microsoft.com/office/drawing/2014/main" id="{7B768E57-79FC-C642-B41B-CE969415FD0C}"/>
              </a:ext>
            </a:extLst>
          </p:cNvPr>
          <p:cNvGraphicFramePr>
            <a:graphicFrameLocks noChangeAspect="1"/>
          </p:cNvGraphicFramePr>
          <p:nvPr>
            <p:extLst>
              <p:ext uri="{D42A27DB-BD31-4B8C-83A1-F6EECF244321}">
                <p14:modId xmlns:p14="http://schemas.microsoft.com/office/powerpoint/2010/main" val="1875381828"/>
              </p:ext>
            </p:extLst>
          </p:nvPr>
        </p:nvGraphicFramePr>
        <p:xfrm>
          <a:off x="1073168" y="3336211"/>
          <a:ext cx="468522" cy="319447"/>
        </p:xfrm>
        <a:graphic>
          <a:graphicData uri="http://schemas.openxmlformats.org/presentationml/2006/ole">
            <mc:AlternateContent xmlns:mc="http://schemas.openxmlformats.org/markup-compatibility/2006">
              <mc:Choice xmlns:v="urn:schemas-microsoft-com:vml" Requires="v">
                <p:oleObj spid="_x0000_s1089" r:id="rId7" imgW="279400" imgH="203200" progId="Equation.DSMT4">
                  <p:embed/>
                </p:oleObj>
              </mc:Choice>
              <mc:Fallback>
                <p:oleObj r:id="rId7" imgW="279400" imgH="203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3168" y="3336211"/>
                        <a:ext cx="468522" cy="319447"/>
                      </a:xfrm>
                      <a:prstGeom prst="rect">
                        <a:avLst/>
                      </a:prstGeom>
                      <a:noFill/>
                    </p:spPr>
                  </p:pic>
                </p:oleObj>
              </mc:Fallback>
            </mc:AlternateContent>
          </a:graphicData>
        </a:graphic>
      </p:graphicFrame>
      <p:sp>
        <p:nvSpPr>
          <p:cNvPr id="18" name="文本框 17">
            <a:extLst>
              <a:ext uri="{FF2B5EF4-FFF2-40B4-BE49-F238E27FC236}">
                <a16:creationId xmlns:a16="http://schemas.microsoft.com/office/drawing/2014/main" id="{BAA97243-8BA1-4C4A-B7D4-E5BCBE98340F}"/>
              </a:ext>
            </a:extLst>
          </p:cNvPr>
          <p:cNvSpPr txBox="1"/>
          <p:nvPr/>
        </p:nvSpPr>
        <p:spPr>
          <a:xfrm>
            <a:off x="1571726" y="3311268"/>
            <a:ext cx="4915128" cy="369332"/>
          </a:xfrm>
          <a:prstGeom prst="rect">
            <a:avLst/>
          </a:prstGeom>
          <a:noFill/>
        </p:spPr>
        <p:txBody>
          <a:bodyPr wrap="none" rtlCol="0">
            <a:spAutoFit/>
          </a:bodyPr>
          <a:lstStyle/>
          <a:p>
            <a:r>
              <a:rPr lang="zh-CN" altLang="zh-CN" dirty="0"/>
              <a:t>为一数据序列内所访问的不同数据元素的个数</a:t>
            </a:r>
            <a:r>
              <a:rPr lang="en-US" altLang="zh-CN" dirty="0"/>
              <a:t>:</a:t>
            </a:r>
            <a:r>
              <a:rPr lang="zh-CN" altLang="zh-CN" dirty="0">
                <a:effectLst/>
              </a:rPr>
              <a:t> </a:t>
            </a:r>
            <a:endParaRPr kumimoji="1" lang="zh-CN" altLang="en-US" dirty="0"/>
          </a:p>
        </p:txBody>
      </p:sp>
      <p:sp>
        <p:nvSpPr>
          <p:cNvPr id="19" name="Rectangle 16">
            <a:extLst>
              <a:ext uri="{FF2B5EF4-FFF2-40B4-BE49-F238E27FC236}">
                <a16:creationId xmlns:a16="http://schemas.microsoft.com/office/drawing/2014/main" id="{2D4E8D89-47CD-9341-8618-EFFD44466E63}"/>
              </a:ext>
            </a:extLst>
          </p:cNvPr>
          <p:cNvSpPr>
            <a:spLocks noChangeArrowheads="1"/>
          </p:cNvSpPr>
          <p:nvPr/>
        </p:nvSpPr>
        <p:spPr bwMode="auto">
          <a:xfrm>
            <a:off x="1098497" y="44532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C49F8D86-6F7A-694B-9761-E4893122B63D}"/>
              </a:ext>
            </a:extLst>
          </p:cNvPr>
          <p:cNvGraphicFramePr>
            <a:graphicFrameLocks noChangeAspect="1"/>
          </p:cNvGraphicFramePr>
          <p:nvPr>
            <p:extLst>
              <p:ext uri="{D42A27DB-BD31-4B8C-83A1-F6EECF244321}">
                <p14:modId xmlns:p14="http://schemas.microsoft.com/office/powerpoint/2010/main" val="3678757854"/>
              </p:ext>
            </p:extLst>
          </p:nvPr>
        </p:nvGraphicFramePr>
        <p:xfrm>
          <a:off x="1571726" y="3860362"/>
          <a:ext cx="2768672" cy="411046"/>
        </p:xfrm>
        <a:graphic>
          <a:graphicData uri="http://schemas.openxmlformats.org/presentationml/2006/ole">
            <mc:AlternateContent xmlns:mc="http://schemas.openxmlformats.org/markup-compatibility/2006">
              <mc:Choice xmlns:v="urn:schemas-microsoft-com:vml" Requires="v">
                <p:oleObj spid="_x0000_s1090" r:id="rId9" imgW="17551400" imgH="3213100" progId="Equation.DSMT4">
                  <p:embed/>
                </p:oleObj>
              </mc:Choice>
              <mc:Fallback>
                <p:oleObj r:id="rId9" imgW="17551400" imgH="32131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1726" y="3860362"/>
                        <a:ext cx="2768672" cy="411046"/>
                      </a:xfrm>
                      <a:prstGeom prst="rect">
                        <a:avLst/>
                      </a:prstGeom>
                      <a:noFill/>
                    </p:spPr>
                  </p:pic>
                </p:oleObj>
              </mc:Fallback>
            </mc:AlternateContent>
          </a:graphicData>
        </a:graphic>
      </p:graphicFrame>
      <p:sp>
        <p:nvSpPr>
          <p:cNvPr id="21" name="文本框 20">
            <a:extLst>
              <a:ext uri="{FF2B5EF4-FFF2-40B4-BE49-F238E27FC236}">
                <a16:creationId xmlns:a16="http://schemas.microsoft.com/office/drawing/2014/main" id="{160A89B3-0C0C-AD44-8D13-CE87E7DD82C4}"/>
              </a:ext>
            </a:extLst>
          </p:cNvPr>
          <p:cNvSpPr txBox="1"/>
          <p:nvPr/>
        </p:nvSpPr>
        <p:spPr>
          <a:xfrm>
            <a:off x="8466473" y="3899251"/>
            <a:ext cx="768159" cy="369332"/>
          </a:xfrm>
          <a:prstGeom prst="rect">
            <a:avLst/>
          </a:prstGeom>
          <a:noFill/>
        </p:spPr>
        <p:txBody>
          <a:bodyPr wrap="none" rtlCol="0">
            <a:spAutoFit/>
          </a:bodyPr>
          <a:lstStyle/>
          <a:p>
            <a:r>
              <a:rPr kumimoji="1" lang="zh-CN" altLang="en-US" dirty="0"/>
              <a:t>（</a:t>
            </a:r>
            <a:r>
              <a:rPr kumimoji="1" lang="en-US" altLang="zh-CN" dirty="0"/>
              <a:t>2</a:t>
            </a:r>
            <a:r>
              <a:rPr kumimoji="1" lang="zh-CN" altLang="en-US" dirty="0"/>
              <a:t>）</a:t>
            </a:r>
          </a:p>
        </p:txBody>
      </p:sp>
      <p:sp>
        <p:nvSpPr>
          <p:cNvPr id="22" name="Rectangle 18">
            <a:extLst>
              <a:ext uri="{FF2B5EF4-FFF2-40B4-BE49-F238E27FC236}">
                <a16:creationId xmlns:a16="http://schemas.microsoft.com/office/drawing/2014/main" id="{4317A9DC-28A1-C141-8E6D-8E9E23558CB4}"/>
              </a:ext>
            </a:extLst>
          </p:cNvPr>
          <p:cNvSpPr>
            <a:spLocks noChangeArrowheads="1"/>
          </p:cNvSpPr>
          <p:nvPr/>
        </p:nvSpPr>
        <p:spPr bwMode="auto">
          <a:xfrm>
            <a:off x="1097355" y="4827697"/>
            <a:ext cx="209747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1FBD8EFE-92D8-DB48-A3AF-5A9A915EA891}"/>
              </a:ext>
            </a:extLst>
          </p:cNvPr>
          <p:cNvGraphicFramePr>
            <a:graphicFrameLocks noChangeAspect="1"/>
          </p:cNvGraphicFramePr>
          <p:nvPr>
            <p:extLst>
              <p:ext uri="{D42A27DB-BD31-4B8C-83A1-F6EECF244321}">
                <p14:modId xmlns:p14="http://schemas.microsoft.com/office/powerpoint/2010/main" val="3658344899"/>
              </p:ext>
            </p:extLst>
          </p:nvPr>
        </p:nvGraphicFramePr>
        <p:xfrm>
          <a:off x="1097355" y="4827698"/>
          <a:ext cx="838311" cy="398198"/>
        </p:xfrm>
        <a:graphic>
          <a:graphicData uri="http://schemas.openxmlformats.org/presentationml/2006/ole">
            <mc:AlternateContent xmlns:mc="http://schemas.openxmlformats.org/markup-compatibility/2006">
              <mc:Choice xmlns:v="urn:schemas-microsoft-com:vml" Requires="v">
                <p:oleObj spid="_x0000_s1091" r:id="rId11" imgW="495300" imgH="241300" progId="Equation.DSMT4">
                  <p:embed/>
                </p:oleObj>
              </mc:Choice>
              <mc:Fallback>
                <p:oleObj r:id="rId11" imgW="495300" imgH="2413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7355" y="4827698"/>
                        <a:ext cx="838311" cy="398198"/>
                      </a:xfrm>
                      <a:prstGeom prst="rect">
                        <a:avLst/>
                      </a:prstGeom>
                      <a:noFill/>
                    </p:spPr>
                  </p:pic>
                </p:oleObj>
              </mc:Fallback>
            </mc:AlternateContent>
          </a:graphicData>
        </a:graphic>
      </p:graphicFrame>
      <p:sp>
        <p:nvSpPr>
          <p:cNvPr id="24" name="文本框 23">
            <a:extLst>
              <a:ext uri="{FF2B5EF4-FFF2-40B4-BE49-F238E27FC236}">
                <a16:creationId xmlns:a16="http://schemas.microsoft.com/office/drawing/2014/main" id="{B762215D-E912-0549-8E2B-A730DFF05D50}"/>
              </a:ext>
            </a:extLst>
          </p:cNvPr>
          <p:cNvSpPr txBox="1"/>
          <p:nvPr/>
        </p:nvSpPr>
        <p:spPr>
          <a:xfrm>
            <a:off x="1935666" y="4834244"/>
            <a:ext cx="4333238" cy="369332"/>
          </a:xfrm>
          <a:prstGeom prst="rect">
            <a:avLst/>
          </a:prstGeom>
          <a:noFill/>
        </p:spPr>
        <p:txBody>
          <a:bodyPr wrap="none" rtlCol="0">
            <a:spAutoFit/>
          </a:bodyPr>
          <a:lstStyle/>
          <a:p>
            <a:r>
              <a:rPr lang="zh-CN" altLang="zh-CN" dirty="0"/>
              <a:t>为数据序列中数据</a:t>
            </a:r>
            <a:r>
              <a:rPr lang="en-US" altLang="zh-CN" dirty="0"/>
              <a:t>w</a:t>
            </a:r>
            <a:r>
              <a:rPr lang="zh-CN" altLang="zh-CN" dirty="0"/>
              <a:t>所访问的时间点集合</a:t>
            </a:r>
            <a:r>
              <a:rPr lang="en-US" altLang="zh-CN" dirty="0"/>
              <a:t>:</a:t>
            </a:r>
            <a:endParaRPr kumimoji="1" lang="zh-CN" altLang="en-US" dirty="0"/>
          </a:p>
        </p:txBody>
      </p:sp>
      <p:sp>
        <p:nvSpPr>
          <p:cNvPr id="25" name="Rectangle 20">
            <a:extLst>
              <a:ext uri="{FF2B5EF4-FFF2-40B4-BE49-F238E27FC236}">
                <a16:creationId xmlns:a16="http://schemas.microsoft.com/office/drawing/2014/main" id="{ADD408E8-813F-A64B-A0C1-7CF254A5D28B}"/>
              </a:ext>
            </a:extLst>
          </p:cNvPr>
          <p:cNvSpPr>
            <a:spLocks noChangeArrowheads="1"/>
          </p:cNvSpPr>
          <p:nvPr/>
        </p:nvSpPr>
        <p:spPr bwMode="auto">
          <a:xfrm>
            <a:off x="1541690" y="5669057"/>
            <a:ext cx="134490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6" name="对象 25">
            <a:extLst>
              <a:ext uri="{FF2B5EF4-FFF2-40B4-BE49-F238E27FC236}">
                <a16:creationId xmlns:a16="http://schemas.microsoft.com/office/drawing/2014/main" id="{513C2D74-0FBD-F14F-B691-72C2207C2E95}"/>
              </a:ext>
            </a:extLst>
          </p:cNvPr>
          <p:cNvGraphicFramePr>
            <a:graphicFrameLocks noChangeAspect="1"/>
          </p:cNvGraphicFramePr>
          <p:nvPr>
            <p:extLst>
              <p:ext uri="{D42A27DB-BD31-4B8C-83A1-F6EECF244321}">
                <p14:modId xmlns:p14="http://schemas.microsoft.com/office/powerpoint/2010/main" val="3853156475"/>
              </p:ext>
            </p:extLst>
          </p:nvPr>
        </p:nvGraphicFramePr>
        <p:xfrm>
          <a:off x="1541690" y="5579966"/>
          <a:ext cx="4419724" cy="446027"/>
        </p:xfrm>
        <a:graphic>
          <a:graphicData uri="http://schemas.openxmlformats.org/presentationml/2006/ole">
            <mc:AlternateContent xmlns:mc="http://schemas.openxmlformats.org/markup-compatibility/2006">
              <mc:Choice xmlns:v="urn:schemas-microsoft-com:vml" Requires="v">
                <p:oleObj spid="_x0000_s1092" r:id="rId13" imgW="2032000" imgH="254000" progId="Equation.DSMT4">
                  <p:embed/>
                </p:oleObj>
              </mc:Choice>
              <mc:Fallback>
                <p:oleObj r:id="rId13" imgW="2032000" imgH="2540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1690" y="5579966"/>
                        <a:ext cx="4419724" cy="446027"/>
                      </a:xfrm>
                      <a:prstGeom prst="rect">
                        <a:avLst/>
                      </a:prstGeom>
                      <a:noFill/>
                    </p:spPr>
                  </p:pic>
                </p:oleObj>
              </mc:Fallback>
            </mc:AlternateContent>
          </a:graphicData>
        </a:graphic>
      </p:graphicFrame>
      <p:sp>
        <p:nvSpPr>
          <p:cNvPr id="27" name="文本框 26">
            <a:extLst>
              <a:ext uri="{FF2B5EF4-FFF2-40B4-BE49-F238E27FC236}">
                <a16:creationId xmlns:a16="http://schemas.microsoft.com/office/drawing/2014/main" id="{8680B8F8-E87A-0944-A311-D7536BAD87D3}"/>
              </a:ext>
            </a:extLst>
          </p:cNvPr>
          <p:cNvSpPr txBox="1"/>
          <p:nvPr/>
        </p:nvSpPr>
        <p:spPr>
          <a:xfrm>
            <a:off x="8466473" y="5728089"/>
            <a:ext cx="768159" cy="369332"/>
          </a:xfrm>
          <a:prstGeom prst="rect">
            <a:avLst/>
          </a:prstGeom>
          <a:noFill/>
        </p:spPr>
        <p:txBody>
          <a:bodyPr wrap="none" rtlCol="0">
            <a:spAutoFit/>
          </a:bodyPr>
          <a:lstStyle/>
          <a:p>
            <a:r>
              <a:rPr kumimoji="1" lang="zh-CN" altLang="en-US" dirty="0"/>
              <a:t>（</a:t>
            </a:r>
            <a:r>
              <a:rPr kumimoji="1" lang="en-US" altLang="zh-CN" dirty="0"/>
              <a:t>3</a:t>
            </a:r>
            <a:r>
              <a:rPr kumimoji="1" lang="zh-CN" altLang="en-US" dirty="0"/>
              <a:t>）</a:t>
            </a:r>
          </a:p>
        </p:txBody>
      </p:sp>
    </p:spTree>
    <p:extLst>
      <p:ext uri="{BB962C8B-B14F-4D97-AF65-F5344CB8AC3E}">
        <p14:creationId xmlns:p14="http://schemas.microsoft.com/office/powerpoint/2010/main" val="34615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4EBCF-D5F9-654A-A496-04A81202270A}"/>
              </a:ext>
            </a:extLst>
          </p:cNvPr>
          <p:cNvSpPr>
            <a:spLocks noGrp="1"/>
          </p:cNvSpPr>
          <p:nvPr>
            <p:ph type="title"/>
          </p:nvPr>
        </p:nvSpPr>
        <p:spPr/>
        <p:txBody>
          <a:bodyPr/>
          <a:lstStyle/>
          <a:p>
            <a:r>
              <a:rPr kumimoji="1" lang="en-US" altLang="zh-CN" dirty="0"/>
              <a:t>Background</a:t>
            </a:r>
            <a:endParaRPr kumimoji="1" lang="zh-CN" altLang="en-US" dirty="0"/>
          </a:p>
        </p:txBody>
      </p:sp>
      <p:sp>
        <p:nvSpPr>
          <p:cNvPr id="4" name="Rectangle 2">
            <a:extLst>
              <a:ext uri="{FF2B5EF4-FFF2-40B4-BE49-F238E27FC236}">
                <a16:creationId xmlns:a16="http://schemas.microsoft.com/office/drawing/2014/main" id="{829AD029-6B44-6B49-8E65-3714DB8B9C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CE628265-546E-B248-BFFC-361B8EFB846D}"/>
              </a:ext>
            </a:extLst>
          </p:cNvPr>
          <p:cNvGraphicFramePr>
            <a:graphicFrameLocks noChangeAspect="1"/>
          </p:cNvGraphicFramePr>
          <p:nvPr>
            <p:extLst>
              <p:ext uri="{D42A27DB-BD31-4B8C-83A1-F6EECF244321}">
                <p14:modId xmlns:p14="http://schemas.microsoft.com/office/powerpoint/2010/main" val="2930169397"/>
              </p:ext>
            </p:extLst>
          </p:nvPr>
        </p:nvGraphicFramePr>
        <p:xfrm>
          <a:off x="997527" y="1690688"/>
          <a:ext cx="1095351" cy="365117"/>
        </p:xfrm>
        <a:graphic>
          <a:graphicData uri="http://schemas.openxmlformats.org/presentationml/2006/ole">
            <mc:AlternateContent xmlns:mc="http://schemas.openxmlformats.org/markup-compatibility/2006">
              <mc:Choice xmlns:v="urn:schemas-microsoft-com:vml" Requires="v">
                <p:oleObj spid="_x0000_s2074" r:id="rId3" imgW="685800" imgH="241300" progId="Equation.DSMT4">
                  <p:embed/>
                </p:oleObj>
              </mc:Choice>
              <mc:Fallback>
                <p:oleObj r:id="rId3" imgW="6858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527" y="1690688"/>
                        <a:ext cx="1095351" cy="365117"/>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68522167-3A30-9F41-BB35-AD081AE2543B}"/>
              </a:ext>
            </a:extLst>
          </p:cNvPr>
          <p:cNvSpPr txBox="1"/>
          <p:nvPr/>
        </p:nvSpPr>
        <p:spPr>
          <a:xfrm>
            <a:off x="2092878" y="1686481"/>
            <a:ext cx="4552849" cy="369332"/>
          </a:xfrm>
          <a:prstGeom prst="rect">
            <a:avLst/>
          </a:prstGeom>
          <a:noFill/>
        </p:spPr>
        <p:txBody>
          <a:bodyPr wrap="none" rtlCol="0">
            <a:spAutoFit/>
          </a:bodyPr>
          <a:lstStyle/>
          <a:p>
            <a:r>
              <a:rPr lang="zh-CN" altLang="zh-CN" dirty="0"/>
              <a:t>为数据序列中数据</a:t>
            </a:r>
            <a:r>
              <a:rPr lang="en-US" altLang="zh-CN" dirty="0"/>
              <a:t>w</a:t>
            </a:r>
            <a:r>
              <a:rPr lang="zh-CN" altLang="zh-CN" dirty="0"/>
              <a:t>最近一次访问的时间点</a:t>
            </a:r>
            <a:r>
              <a:rPr lang="en-US" altLang="zh-CN" dirty="0"/>
              <a:t>:</a:t>
            </a:r>
            <a:endParaRPr kumimoji="1" lang="zh-CN" altLang="en-US" dirty="0"/>
          </a:p>
        </p:txBody>
      </p:sp>
      <p:sp>
        <p:nvSpPr>
          <p:cNvPr id="7" name="Rectangle 5">
            <a:extLst>
              <a:ext uri="{FF2B5EF4-FFF2-40B4-BE49-F238E27FC236}">
                <a16:creationId xmlns:a16="http://schemas.microsoft.com/office/drawing/2014/main" id="{636E51F8-961C-3744-801E-19DF79A27F77}"/>
              </a:ext>
            </a:extLst>
          </p:cNvPr>
          <p:cNvSpPr>
            <a:spLocks noChangeArrowheads="1"/>
          </p:cNvSpPr>
          <p:nvPr/>
        </p:nvSpPr>
        <p:spPr bwMode="auto">
          <a:xfrm>
            <a:off x="1567543" y="25294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44CE5367-92DB-4346-9D19-6E95CE536FCE}"/>
              </a:ext>
            </a:extLst>
          </p:cNvPr>
          <p:cNvGraphicFramePr>
            <a:graphicFrameLocks noChangeAspect="1"/>
          </p:cNvGraphicFramePr>
          <p:nvPr>
            <p:extLst>
              <p:ext uri="{D42A27DB-BD31-4B8C-83A1-F6EECF244321}">
                <p14:modId xmlns:p14="http://schemas.microsoft.com/office/powerpoint/2010/main" val="4185324538"/>
              </p:ext>
            </p:extLst>
          </p:nvPr>
        </p:nvGraphicFramePr>
        <p:xfrm>
          <a:off x="2141517" y="2313111"/>
          <a:ext cx="4778335" cy="844543"/>
        </p:xfrm>
        <a:graphic>
          <a:graphicData uri="http://schemas.openxmlformats.org/presentationml/2006/ole">
            <mc:AlternateContent xmlns:mc="http://schemas.openxmlformats.org/markup-compatibility/2006">
              <mc:Choice xmlns:v="urn:schemas-microsoft-com:vml" Requires="v">
                <p:oleObj spid="_x0000_s2075" r:id="rId5" imgW="2730500" imgH="482600" progId="Equation.DSMT4">
                  <p:embed/>
                </p:oleObj>
              </mc:Choice>
              <mc:Fallback>
                <p:oleObj r:id="rId5" imgW="2730500" imgH="482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517" y="2313111"/>
                        <a:ext cx="4778335" cy="844543"/>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62A97074-B4CA-9D4A-9593-F1D65751E962}"/>
              </a:ext>
            </a:extLst>
          </p:cNvPr>
          <p:cNvSpPr txBox="1"/>
          <p:nvPr/>
        </p:nvSpPr>
        <p:spPr>
          <a:xfrm>
            <a:off x="7766463" y="2550716"/>
            <a:ext cx="441146" cy="369332"/>
          </a:xfrm>
          <a:prstGeom prst="rect">
            <a:avLst/>
          </a:prstGeom>
          <a:noFill/>
        </p:spPr>
        <p:txBody>
          <a:bodyPr wrap="none" rtlCol="0">
            <a:spAutoFit/>
          </a:bodyPr>
          <a:lstStyle/>
          <a:p>
            <a:r>
              <a:rPr kumimoji="1" lang="en-US" altLang="zh-CN" dirty="0"/>
              <a:t>(4)</a:t>
            </a:r>
            <a:endParaRPr kumimoji="1" lang="zh-CN" altLang="en-US" dirty="0"/>
          </a:p>
        </p:txBody>
      </p:sp>
      <p:sp>
        <p:nvSpPr>
          <p:cNvPr id="10" name="文本框 9">
            <a:extLst>
              <a:ext uri="{FF2B5EF4-FFF2-40B4-BE49-F238E27FC236}">
                <a16:creationId xmlns:a16="http://schemas.microsoft.com/office/drawing/2014/main" id="{161806A4-CA1E-2B44-A3DA-00FEE0BD44FE}"/>
              </a:ext>
            </a:extLst>
          </p:cNvPr>
          <p:cNvSpPr txBox="1"/>
          <p:nvPr/>
        </p:nvSpPr>
        <p:spPr>
          <a:xfrm>
            <a:off x="997527" y="3522791"/>
            <a:ext cx="9500260" cy="646331"/>
          </a:xfrm>
          <a:prstGeom prst="rect">
            <a:avLst/>
          </a:prstGeom>
          <a:noFill/>
        </p:spPr>
        <p:txBody>
          <a:bodyPr wrap="square" rtlCol="0">
            <a:spAutoFit/>
          </a:bodyPr>
          <a:lstStyle/>
          <a:p>
            <a:r>
              <a:rPr lang="zh-CN" altLang="zh-CN" dirty="0"/>
              <a:t>结合以上定义，所访问数据的重用距离即当前所访问数据和最近一次访问该数据时间间隔内，所访问的不同数据个数</a:t>
            </a:r>
            <a:r>
              <a:rPr lang="en-US" altLang="zh-CN" dirty="0"/>
              <a:t>:</a:t>
            </a:r>
            <a:endParaRPr kumimoji="1" lang="zh-CN" altLang="en-US" dirty="0"/>
          </a:p>
        </p:txBody>
      </p:sp>
      <p:sp>
        <p:nvSpPr>
          <p:cNvPr id="11" name="Rectangle 7">
            <a:extLst>
              <a:ext uri="{FF2B5EF4-FFF2-40B4-BE49-F238E27FC236}">
                <a16:creationId xmlns:a16="http://schemas.microsoft.com/office/drawing/2014/main" id="{7353B9F0-749B-DC41-9B86-BCA65E4271E2}"/>
              </a:ext>
            </a:extLst>
          </p:cNvPr>
          <p:cNvSpPr>
            <a:spLocks noChangeArrowheads="1"/>
          </p:cNvSpPr>
          <p:nvPr/>
        </p:nvSpPr>
        <p:spPr bwMode="auto">
          <a:xfrm>
            <a:off x="2141516" y="4679868"/>
            <a:ext cx="146424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75E7D4FD-FEE6-4748-8605-22B9DF9909C5}"/>
              </a:ext>
            </a:extLst>
          </p:cNvPr>
          <p:cNvGraphicFramePr>
            <a:graphicFrameLocks noChangeAspect="1"/>
          </p:cNvGraphicFramePr>
          <p:nvPr>
            <p:extLst>
              <p:ext uri="{D42A27DB-BD31-4B8C-83A1-F6EECF244321}">
                <p14:modId xmlns:p14="http://schemas.microsoft.com/office/powerpoint/2010/main" val="4094797966"/>
              </p:ext>
            </p:extLst>
          </p:nvPr>
        </p:nvGraphicFramePr>
        <p:xfrm>
          <a:off x="2092878" y="4658855"/>
          <a:ext cx="5287942" cy="1007227"/>
        </p:xfrm>
        <a:graphic>
          <a:graphicData uri="http://schemas.openxmlformats.org/presentationml/2006/ole">
            <mc:AlternateContent xmlns:mc="http://schemas.openxmlformats.org/markup-compatibility/2006">
              <mc:Choice xmlns:v="urn:schemas-microsoft-com:vml" Requires="v">
                <p:oleObj spid="_x0000_s2076" r:id="rId7" imgW="3200400" imgH="584200" progId="Equation.DSMT4">
                  <p:embed/>
                </p:oleObj>
              </mc:Choice>
              <mc:Fallback>
                <p:oleObj r:id="rId7" imgW="3200400" imgH="584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2878" y="4658855"/>
                        <a:ext cx="5287942" cy="1007227"/>
                      </a:xfrm>
                      <a:prstGeom prst="rect">
                        <a:avLst/>
                      </a:prstGeom>
                      <a:noFill/>
                    </p:spPr>
                  </p:pic>
                </p:oleObj>
              </mc:Fallback>
            </mc:AlternateContent>
          </a:graphicData>
        </a:graphic>
      </p:graphicFrame>
      <p:sp>
        <p:nvSpPr>
          <p:cNvPr id="13" name="文本框 12">
            <a:extLst>
              <a:ext uri="{FF2B5EF4-FFF2-40B4-BE49-F238E27FC236}">
                <a16:creationId xmlns:a16="http://schemas.microsoft.com/office/drawing/2014/main" id="{A59DF043-F935-1A4B-8BB8-30A88D8884C8}"/>
              </a:ext>
            </a:extLst>
          </p:cNvPr>
          <p:cNvSpPr txBox="1"/>
          <p:nvPr/>
        </p:nvSpPr>
        <p:spPr>
          <a:xfrm>
            <a:off x="7766463" y="5058886"/>
            <a:ext cx="441146" cy="369332"/>
          </a:xfrm>
          <a:prstGeom prst="rect">
            <a:avLst/>
          </a:prstGeom>
          <a:noFill/>
        </p:spPr>
        <p:txBody>
          <a:bodyPr wrap="none" rtlCol="0">
            <a:spAutoFit/>
          </a:bodyPr>
          <a:lstStyle/>
          <a:p>
            <a:r>
              <a:rPr kumimoji="1" lang="en-US" altLang="zh-CN" dirty="0"/>
              <a:t>(5)</a:t>
            </a:r>
            <a:endParaRPr kumimoji="1" lang="zh-CN" altLang="en-US" dirty="0"/>
          </a:p>
        </p:txBody>
      </p:sp>
    </p:spTree>
    <p:extLst>
      <p:ext uri="{BB962C8B-B14F-4D97-AF65-F5344CB8AC3E}">
        <p14:creationId xmlns:p14="http://schemas.microsoft.com/office/powerpoint/2010/main" val="101489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99E5A6-CB63-B847-B22B-B50176A321C8}"/>
              </a:ext>
            </a:extLst>
          </p:cNvPr>
          <p:cNvSpPr>
            <a:spLocks noGrp="1"/>
          </p:cNvSpPr>
          <p:nvPr>
            <p:ph type="title"/>
          </p:nvPr>
        </p:nvSpPr>
        <p:spPr/>
        <p:txBody>
          <a:bodyPr/>
          <a:lstStyle/>
          <a:p>
            <a:r>
              <a:rPr kumimoji="1" lang="en-US" altLang="zh-CN" dirty="0"/>
              <a:t>Background</a:t>
            </a:r>
            <a:endParaRPr kumimoji="1" lang="zh-CN" altLang="en-US" dirty="0"/>
          </a:p>
        </p:txBody>
      </p:sp>
      <p:graphicFrame>
        <p:nvGraphicFramePr>
          <p:cNvPr id="5" name="表格 4">
            <a:extLst>
              <a:ext uri="{FF2B5EF4-FFF2-40B4-BE49-F238E27FC236}">
                <a16:creationId xmlns:a16="http://schemas.microsoft.com/office/drawing/2014/main" id="{28427307-2F6C-A449-9E02-9921C02AE61D}"/>
              </a:ext>
            </a:extLst>
          </p:cNvPr>
          <p:cNvGraphicFramePr>
            <a:graphicFrameLocks noGrp="1"/>
          </p:cNvGraphicFramePr>
          <p:nvPr>
            <p:extLst>
              <p:ext uri="{D42A27DB-BD31-4B8C-83A1-F6EECF244321}">
                <p14:modId xmlns:p14="http://schemas.microsoft.com/office/powerpoint/2010/main" val="2244216222"/>
              </p:ext>
            </p:extLst>
          </p:nvPr>
        </p:nvGraphicFramePr>
        <p:xfrm>
          <a:off x="977271" y="1922333"/>
          <a:ext cx="10987399" cy="1268441"/>
        </p:xfrm>
        <a:graphic>
          <a:graphicData uri="http://schemas.openxmlformats.org/drawingml/2006/table">
            <a:tbl>
              <a:tblPr firstRow="1" firstCol="1" bandRow="1">
                <a:tableStyleId>{5C22544A-7EE6-4342-B048-85BDC9FD1C3A}</a:tableStyleId>
              </a:tblPr>
              <a:tblGrid>
                <a:gridCol w="2026076">
                  <a:extLst>
                    <a:ext uri="{9D8B030D-6E8A-4147-A177-3AD203B41FA5}">
                      <a16:colId xmlns:a16="http://schemas.microsoft.com/office/drawing/2014/main" val="3991304708"/>
                    </a:ext>
                  </a:extLst>
                </a:gridCol>
                <a:gridCol w="898769">
                  <a:extLst>
                    <a:ext uri="{9D8B030D-6E8A-4147-A177-3AD203B41FA5}">
                      <a16:colId xmlns:a16="http://schemas.microsoft.com/office/drawing/2014/main" val="2394751259"/>
                    </a:ext>
                  </a:extLst>
                </a:gridCol>
                <a:gridCol w="969089">
                  <a:extLst>
                    <a:ext uri="{9D8B030D-6E8A-4147-A177-3AD203B41FA5}">
                      <a16:colId xmlns:a16="http://schemas.microsoft.com/office/drawing/2014/main" val="587123100"/>
                    </a:ext>
                  </a:extLst>
                </a:gridCol>
                <a:gridCol w="969089">
                  <a:extLst>
                    <a:ext uri="{9D8B030D-6E8A-4147-A177-3AD203B41FA5}">
                      <a16:colId xmlns:a16="http://schemas.microsoft.com/office/drawing/2014/main" val="3150112742"/>
                    </a:ext>
                  </a:extLst>
                </a:gridCol>
                <a:gridCol w="969089">
                  <a:extLst>
                    <a:ext uri="{9D8B030D-6E8A-4147-A177-3AD203B41FA5}">
                      <a16:colId xmlns:a16="http://schemas.microsoft.com/office/drawing/2014/main" val="1634864785"/>
                    </a:ext>
                  </a:extLst>
                </a:gridCol>
                <a:gridCol w="969089">
                  <a:extLst>
                    <a:ext uri="{9D8B030D-6E8A-4147-A177-3AD203B41FA5}">
                      <a16:colId xmlns:a16="http://schemas.microsoft.com/office/drawing/2014/main" val="4061508732"/>
                    </a:ext>
                  </a:extLst>
                </a:gridCol>
                <a:gridCol w="881190">
                  <a:extLst>
                    <a:ext uri="{9D8B030D-6E8A-4147-A177-3AD203B41FA5}">
                      <a16:colId xmlns:a16="http://schemas.microsoft.com/office/drawing/2014/main" val="2884687763"/>
                    </a:ext>
                  </a:extLst>
                </a:gridCol>
                <a:gridCol w="826252">
                  <a:extLst>
                    <a:ext uri="{9D8B030D-6E8A-4147-A177-3AD203B41FA5}">
                      <a16:colId xmlns:a16="http://schemas.microsoft.com/office/drawing/2014/main" val="3251621242"/>
                    </a:ext>
                  </a:extLst>
                </a:gridCol>
                <a:gridCol w="826252">
                  <a:extLst>
                    <a:ext uri="{9D8B030D-6E8A-4147-A177-3AD203B41FA5}">
                      <a16:colId xmlns:a16="http://schemas.microsoft.com/office/drawing/2014/main" val="3936682111"/>
                    </a:ext>
                  </a:extLst>
                </a:gridCol>
                <a:gridCol w="826252">
                  <a:extLst>
                    <a:ext uri="{9D8B030D-6E8A-4147-A177-3AD203B41FA5}">
                      <a16:colId xmlns:a16="http://schemas.microsoft.com/office/drawing/2014/main" val="741730018"/>
                    </a:ext>
                  </a:extLst>
                </a:gridCol>
                <a:gridCol w="826252">
                  <a:extLst>
                    <a:ext uri="{9D8B030D-6E8A-4147-A177-3AD203B41FA5}">
                      <a16:colId xmlns:a16="http://schemas.microsoft.com/office/drawing/2014/main" val="1845161310"/>
                    </a:ext>
                  </a:extLst>
                </a:gridCol>
              </a:tblGrid>
              <a:tr h="717949">
                <a:tc>
                  <a:txBody>
                    <a:bodyPr/>
                    <a:lstStyle/>
                    <a:p>
                      <a:pPr indent="127000" algn="ctr">
                        <a:lnSpc>
                          <a:spcPct val="120000"/>
                        </a:lnSpc>
                        <a:spcAft>
                          <a:spcPts val="0"/>
                        </a:spcAft>
                      </a:pPr>
                      <a:r>
                        <a:rPr lang="zh-CN" sz="1050" kern="100" dirty="0">
                          <a:effectLst/>
                        </a:rPr>
                        <a:t>时间点</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dirty="0">
                          <a:effectLst/>
                        </a:rPr>
                        <a:t>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4153142"/>
                  </a:ext>
                </a:extLst>
              </a:tr>
              <a:tr h="550492">
                <a:tc>
                  <a:txBody>
                    <a:bodyPr/>
                    <a:lstStyle/>
                    <a:p>
                      <a:pPr indent="127000" algn="ctr">
                        <a:lnSpc>
                          <a:spcPct val="120000"/>
                        </a:lnSpc>
                        <a:spcAft>
                          <a:spcPts val="0"/>
                        </a:spcAft>
                      </a:pPr>
                      <a:r>
                        <a:rPr lang="zh-CN" sz="1050" kern="100">
                          <a:effectLst/>
                        </a:rPr>
                        <a:t>访问数据</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a</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b</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c</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a</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b</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dirty="0">
                          <a:effectLst/>
                        </a:rPr>
                        <a:t>d</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b</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c</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d</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dirty="0">
                          <a:effectLst/>
                        </a:rPr>
                        <a:t>f</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52330666"/>
                  </a:ext>
                </a:extLst>
              </a:tr>
            </a:tbl>
          </a:graphicData>
        </a:graphic>
      </p:graphicFrame>
      <p:graphicFrame>
        <p:nvGraphicFramePr>
          <p:cNvPr id="9" name="表格 8">
            <a:extLst>
              <a:ext uri="{FF2B5EF4-FFF2-40B4-BE49-F238E27FC236}">
                <a16:creationId xmlns:a16="http://schemas.microsoft.com/office/drawing/2014/main" id="{90744581-509A-5E4D-8938-B35DFFA223D0}"/>
              </a:ext>
            </a:extLst>
          </p:cNvPr>
          <p:cNvGraphicFramePr>
            <a:graphicFrameLocks noGrp="1"/>
          </p:cNvGraphicFramePr>
          <p:nvPr>
            <p:extLst>
              <p:ext uri="{D42A27DB-BD31-4B8C-83A1-F6EECF244321}">
                <p14:modId xmlns:p14="http://schemas.microsoft.com/office/powerpoint/2010/main" val="4259243954"/>
              </p:ext>
            </p:extLst>
          </p:nvPr>
        </p:nvGraphicFramePr>
        <p:xfrm>
          <a:off x="897576" y="4147536"/>
          <a:ext cx="11146787" cy="2245316"/>
        </p:xfrm>
        <a:graphic>
          <a:graphicData uri="http://schemas.openxmlformats.org/drawingml/2006/table">
            <a:tbl>
              <a:tblPr firstRow="1" firstCol="1" bandRow="1">
                <a:tableStyleId>{5C22544A-7EE6-4342-B048-85BDC9FD1C3A}</a:tableStyleId>
              </a:tblPr>
              <a:tblGrid>
                <a:gridCol w="2622250">
                  <a:extLst>
                    <a:ext uri="{9D8B030D-6E8A-4147-A177-3AD203B41FA5}">
                      <a16:colId xmlns:a16="http://schemas.microsoft.com/office/drawing/2014/main" val="266445544"/>
                    </a:ext>
                  </a:extLst>
                </a:gridCol>
                <a:gridCol w="969965">
                  <a:extLst>
                    <a:ext uri="{9D8B030D-6E8A-4147-A177-3AD203B41FA5}">
                      <a16:colId xmlns:a16="http://schemas.microsoft.com/office/drawing/2014/main" val="2537729130"/>
                    </a:ext>
                  </a:extLst>
                </a:gridCol>
                <a:gridCol w="969965">
                  <a:extLst>
                    <a:ext uri="{9D8B030D-6E8A-4147-A177-3AD203B41FA5}">
                      <a16:colId xmlns:a16="http://schemas.microsoft.com/office/drawing/2014/main" val="773663450"/>
                    </a:ext>
                  </a:extLst>
                </a:gridCol>
                <a:gridCol w="972194">
                  <a:extLst>
                    <a:ext uri="{9D8B030D-6E8A-4147-A177-3AD203B41FA5}">
                      <a16:colId xmlns:a16="http://schemas.microsoft.com/office/drawing/2014/main" val="3783623416"/>
                    </a:ext>
                  </a:extLst>
                </a:gridCol>
                <a:gridCol w="733605">
                  <a:extLst>
                    <a:ext uri="{9D8B030D-6E8A-4147-A177-3AD203B41FA5}">
                      <a16:colId xmlns:a16="http://schemas.microsoft.com/office/drawing/2014/main" val="205891456"/>
                    </a:ext>
                  </a:extLst>
                </a:gridCol>
                <a:gridCol w="733605">
                  <a:extLst>
                    <a:ext uri="{9D8B030D-6E8A-4147-A177-3AD203B41FA5}">
                      <a16:colId xmlns:a16="http://schemas.microsoft.com/office/drawing/2014/main" val="3800792087"/>
                    </a:ext>
                  </a:extLst>
                </a:gridCol>
                <a:gridCol w="972194">
                  <a:extLst>
                    <a:ext uri="{9D8B030D-6E8A-4147-A177-3AD203B41FA5}">
                      <a16:colId xmlns:a16="http://schemas.microsoft.com/office/drawing/2014/main" val="2609822718"/>
                    </a:ext>
                  </a:extLst>
                </a:gridCol>
                <a:gridCol w="733605">
                  <a:extLst>
                    <a:ext uri="{9D8B030D-6E8A-4147-A177-3AD203B41FA5}">
                      <a16:colId xmlns:a16="http://schemas.microsoft.com/office/drawing/2014/main" val="1336895557"/>
                    </a:ext>
                  </a:extLst>
                </a:gridCol>
                <a:gridCol w="733605">
                  <a:extLst>
                    <a:ext uri="{9D8B030D-6E8A-4147-A177-3AD203B41FA5}">
                      <a16:colId xmlns:a16="http://schemas.microsoft.com/office/drawing/2014/main" val="781437109"/>
                    </a:ext>
                  </a:extLst>
                </a:gridCol>
                <a:gridCol w="733605">
                  <a:extLst>
                    <a:ext uri="{9D8B030D-6E8A-4147-A177-3AD203B41FA5}">
                      <a16:colId xmlns:a16="http://schemas.microsoft.com/office/drawing/2014/main" val="602990971"/>
                    </a:ext>
                  </a:extLst>
                </a:gridCol>
                <a:gridCol w="972194">
                  <a:extLst>
                    <a:ext uri="{9D8B030D-6E8A-4147-A177-3AD203B41FA5}">
                      <a16:colId xmlns:a16="http://schemas.microsoft.com/office/drawing/2014/main" val="4103108707"/>
                    </a:ext>
                  </a:extLst>
                </a:gridCol>
              </a:tblGrid>
              <a:tr h="561329">
                <a:tc>
                  <a:txBody>
                    <a:bodyPr/>
                    <a:lstStyle/>
                    <a:p>
                      <a:pPr indent="127000" algn="ctr">
                        <a:lnSpc>
                          <a:spcPct val="120000"/>
                        </a:lnSpc>
                        <a:spcAft>
                          <a:spcPts val="0"/>
                        </a:spcAft>
                      </a:pPr>
                      <a:r>
                        <a:rPr lang="zh-CN" sz="1050" kern="100">
                          <a:effectLst/>
                        </a:rPr>
                        <a:t>时间点</a:t>
                      </a:r>
                      <a:r>
                        <a:rPr lang="en-US" sz="1050" kern="100">
                          <a:effectLst/>
                        </a:rPr>
                        <a:t>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dirty="0">
                          <a:effectLst/>
                        </a:rPr>
                        <a:t>4</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79388481"/>
                  </a:ext>
                </a:extLst>
              </a:tr>
              <a:tr h="561329">
                <a:tc>
                  <a:txBody>
                    <a:bodyPr/>
                    <a:lstStyle/>
                    <a:p>
                      <a:pPr indent="127000" algn="ctr">
                        <a:lnSpc>
                          <a:spcPct val="120000"/>
                        </a:lnSpc>
                        <a:spcAft>
                          <a:spcPts val="0"/>
                        </a:spcAft>
                      </a:pPr>
                      <a:r>
                        <a:rPr lang="zh-CN" sz="1050" kern="100" dirty="0">
                          <a:effectLst/>
                        </a:rPr>
                        <a:t>访问数据</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a</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b</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c</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a</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b</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d</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b</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c</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d</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f</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13932038"/>
                  </a:ext>
                </a:extLst>
              </a:tr>
              <a:tr h="561329">
                <a:tc>
                  <a:txBody>
                    <a:bodyPr/>
                    <a:lstStyle/>
                    <a:p>
                      <a:pPr indent="127000" algn="ctr">
                        <a:lnSpc>
                          <a:spcPct val="120000"/>
                        </a:lnSpc>
                        <a:spcAft>
                          <a:spcPts val="0"/>
                        </a:spcAft>
                      </a:pPr>
                      <a:r>
                        <a:rPr lang="zh-CN" altLang="zh-CN" sz="1050" b="1" kern="1200" dirty="0">
                          <a:solidFill>
                            <a:schemeClr val="lt1"/>
                          </a:solidFill>
                          <a:effectLst/>
                          <a:latin typeface="+mn-lt"/>
                          <a:ea typeface="+mn-ea"/>
                          <a:cs typeface="+mn-cs"/>
                        </a:rPr>
                        <a:t>最近一次访问的时间点</a:t>
                      </a:r>
                      <a:r>
                        <a:rPr lang="zh-CN" altLang="zh-CN" sz="1050" dirty="0">
                          <a:effectLst/>
                        </a:rPr>
                        <a:t> </a:t>
                      </a:r>
                      <a:endParaRPr lang="en-US"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61926025"/>
                  </a:ext>
                </a:extLst>
              </a:tr>
              <a:tr h="561329">
                <a:tc>
                  <a:txBody>
                    <a:bodyPr/>
                    <a:lstStyle/>
                    <a:p>
                      <a:pPr indent="127000" algn="ctr">
                        <a:lnSpc>
                          <a:spcPct val="120000"/>
                        </a:lnSpc>
                        <a:spcAft>
                          <a:spcPts val="0"/>
                        </a:spcAft>
                      </a:pPr>
                      <a:r>
                        <a:rPr lang="zh-CN" altLang="en-US" sz="1050" kern="100" dirty="0">
                          <a:effectLst/>
                          <a:latin typeface="Times New Roman" panose="02020603050405020304" pitchFamily="18" charset="0"/>
                          <a:ea typeface="宋体" panose="02010600030101010101" pitchFamily="2" charset="-122"/>
                        </a:rPr>
                        <a:t>重用距离</a:t>
                      </a:r>
                      <a:endParaRPr lang="en-US"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zh-CN" sz="105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zh-CN" sz="105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zh-CN" sz="105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zh-CN" sz="105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zh-CN" sz="105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34263615"/>
                  </a:ext>
                </a:extLst>
              </a:tr>
            </a:tbl>
          </a:graphicData>
        </a:graphic>
      </p:graphicFrame>
      <p:sp>
        <p:nvSpPr>
          <p:cNvPr id="12" name="Rectangle 6">
            <a:extLst>
              <a:ext uri="{FF2B5EF4-FFF2-40B4-BE49-F238E27FC236}">
                <a16:creationId xmlns:a16="http://schemas.microsoft.com/office/drawing/2014/main" id="{58351FDE-5F28-3E4D-B602-3BC4B4E18E77}"/>
              </a:ext>
            </a:extLst>
          </p:cNvPr>
          <p:cNvSpPr>
            <a:spLocks noChangeArrowheads="1"/>
          </p:cNvSpPr>
          <p:nvPr/>
        </p:nvSpPr>
        <p:spPr bwMode="auto">
          <a:xfrm>
            <a:off x="1852550" y="49411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D7F0EC88-BF16-F24B-AC7D-F6DBCD5A1207}"/>
              </a:ext>
            </a:extLst>
          </p:cNvPr>
          <p:cNvSpPr txBox="1"/>
          <p:nvPr/>
        </p:nvSpPr>
        <p:spPr>
          <a:xfrm>
            <a:off x="5233716" y="1410668"/>
            <a:ext cx="1984839" cy="646331"/>
          </a:xfrm>
          <a:prstGeom prst="rect">
            <a:avLst/>
          </a:prstGeom>
          <a:noFill/>
        </p:spPr>
        <p:txBody>
          <a:bodyPr wrap="none" rtlCol="0">
            <a:spAutoFit/>
          </a:bodyPr>
          <a:lstStyle/>
          <a:p>
            <a:r>
              <a:rPr lang="zh-CN" altLang="zh-CN" dirty="0"/>
              <a:t>表</a:t>
            </a:r>
            <a:r>
              <a:rPr lang="en-US" altLang="zh-CN" dirty="0"/>
              <a:t>1 </a:t>
            </a:r>
            <a:r>
              <a:rPr lang="zh-CN" altLang="zh-CN" dirty="0"/>
              <a:t>访问数据序列</a:t>
            </a:r>
          </a:p>
          <a:p>
            <a:endParaRPr kumimoji="1" lang="zh-CN" altLang="en-US" dirty="0"/>
          </a:p>
        </p:txBody>
      </p:sp>
      <p:sp>
        <p:nvSpPr>
          <p:cNvPr id="15" name="文本框 14">
            <a:extLst>
              <a:ext uri="{FF2B5EF4-FFF2-40B4-BE49-F238E27FC236}">
                <a16:creationId xmlns:a16="http://schemas.microsoft.com/office/drawing/2014/main" id="{556D8282-8295-EC4B-9B94-1EDCE50EA558}"/>
              </a:ext>
            </a:extLst>
          </p:cNvPr>
          <p:cNvSpPr txBox="1"/>
          <p:nvPr/>
        </p:nvSpPr>
        <p:spPr>
          <a:xfrm>
            <a:off x="4971625" y="3643447"/>
            <a:ext cx="2509020" cy="646331"/>
          </a:xfrm>
          <a:prstGeom prst="rect">
            <a:avLst/>
          </a:prstGeom>
          <a:noFill/>
        </p:spPr>
        <p:txBody>
          <a:bodyPr wrap="none" rtlCol="0">
            <a:spAutoFit/>
          </a:bodyPr>
          <a:lstStyle/>
          <a:p>
            <a:r>
              <a:rPr lang="zh-CN" altLang="zh-CN" dirty="0"/>
              <a:t>表</a:t>
            </a:r>
            <a:r>
              <a:rPr lang="en-US" altLang="zh-CN" dirty="0"/>
              <a:t>2</a:t>
            </a:r>
            <a:r>
              <a:rPr lang="zh-CN" altLang="en-US" dirty="0"/>
              <a:t> </a:t>
            </a:r>
            <a:r>
              <a:rPr lang="zh-CN" altLang="zh-CN" dirty="0"/>
              <a:t>数据重用距离结果</a:t>
            </a:r>
            <a:r>
              <a:rPr lang="zh-CN" altLang="zh-CN" dirty="0">
                <a:effectLst/>
              </a:rPr>
              <a:t> </a:t>
            </a:r>
            <a:endParaRPr lang="zh-CN" altLang="zh-CN" dirty="0"/>
          </a:p>
          <a:p>
            <a:endParaRPr kumimoji="1" lang="zh-CN" altLang="en-US" dirty="0"/>
          </a:p>
        </p:txBody>
      </p:sp>
    </p:spTree>
    <p:extLst>
      <p:ext uri="{BB962C8B-B14F-4D97-AF65-F5344CB8AC3E}">
        <p14:creationId xmlns:p14="http://schemas.microsoft.com/office/powerpoint/2010/main" val="331517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2502F-E592-C94A-A1F5-B1CC2A7F4345}"/>
              </a:ext>
            </a:extLst>
          </p:cNvPr>
          <p:cNvSpPr>
            <a:spLocks noGrp="1"/>
          </p:cNvSpPr>
          <p:nvPr>
            <p:ph type="title"/>
          </p:nvPr>
        </p:nvSpPr>
        <p:spPr/>
        <p:txBody>
          <a:bodyPr/>
          <a:lstStyle/>
          <a:p>
            <a:r>
              <a:rPr kumimoji="1" lang="en-US" altLang="zh-CN" dirty="0"/>
              <a:t>Method</a:t>
            </a:r>
            <a:endParaRPr kumimoji="1" lang="zh-CN" altLang="en-US" dirty="0"/>
          </a:p>
        </p:txBody>
      </p:sp>
      <p:sp>
        <p:nvSpPr>
          <p:cNvPr id="4" name="文本框 3">
            <a:extLst>
              <a:ext uri="{FF2B5EF4-FFF2-40B4-BE49-F238E27FC236}">
                <a16:creationId xmlns:a16="http://schemas.microsoft.com/office/drawing/2014/main" id="{E5D4360D-41A4-CC4C-B551-4F92CCEE53CC}"/>
              </a:ext>
            </a:extLst>
          </p:cNvPr>
          <p:cNvSpPr txBox="1"/>
          <p:nvPr/>
        </p:nvSpPr>
        <p:spPr>
          <a:xfrm>
            <a:off x="751703" y="1804894"/>
            <a:ext cx="9788236" cy="3108543"/>
          </a:xfrm>
          <a:prstGeom prst="rect">
            <a:avLst/>
          </a:prstGeom>
          <a:noFill/>
        </p:spPr>
        <p:txBody>
          <a:bodyPr wrap="square" rtlCol="0">
            <a:spAutoFit/>
          </a:bodyPr>
          <a:lstStyle/>
          <a:p>
            <a:r>
              <a:rPr lang="en-US" altLang="zh-CN" sz="2800" dirty="0"/>
              <a:t>      </a:t>
            </a:r>
            <a:r>
              <a:rPr lang="zh-CN" altLang="zh-CN" sz="2800" dirty="0"/>
              <a:t>使用</a:t>
            </a:r>
            <a:r>
              <a:rPr lang="en-US" altLang="zh-CN" sz="2800" dirty="0"/>
              <a:t>Intel Pin API</a:t>
            </a:r>
            <a:r>
              <a:rPr lang="zh-CN" altLang="zh-CN" sz="2800" dirty="0"/>
              <a:t>编写</a:t>
            </a:r>
            <a:r>
              <a:rPr lang="en-US" altLang="zh-CN" sz="2800" dirty="0"/>
              <a:t>Pin</a:t>
            </a:r>
            <a:r>
              <a:rPr lang="zh-CN" altLang="zh-CN" sz="2800" dirty="0"/>
              <a:t>工具，并行统计每个线程的存储访问数据、计算线程内每个数据的重用距离，根据线程内不同数据的重用距离信息，计算反映整个线程数据局部性的线程平均数据重用距离</a:t>
            </a:r>
            <a:r>
              <a:rPr lang="en-US" altLang="zh-CN" sz="2800" dirty="0"/>
              <a:t>[2],[3]</a:t>
            </a:r>
            <a:r>
              <a:rPr lang="zh-CN" altLang="en-US" sz="2800" dirty="0"/>
              <a:t>。</a:t>
            </a:r>
            <a:endParaRPr lang="en-US" altLang="zh-CN" sz="2800" dirty="0"/>
          </a:p>
          <a:p>
            <a:r>
              <a:rPr lang="en-US" altLang="zh-CN" sz="2400" dirty="0"/>
              <a:t>       </a:t>
            </a:r>
            <a:r>
              <a:rPr lang="en-US" altLang="zh-CN" sz="2800" dirty="0"/>
              <a:t>[2]</a:t>
            </a:r>
            <a:r>
              <a:rPr lang="zh-CN" altLang="en-US" sz="2800" dirty="0"/>
              <a:t>中的方法，</a:t>
            </a:r>
            <a:r>
              <a:rPr lang="zh-CN" altLang="zh-CN" sz="2800" dirty="0"/>
              <a:t>在搜索目标结点时，先查询</a:t>
            </a:r>
            <a:r>
              <a:rPr lang="en-US" altLang="zh-CN" sz="2800" dirty="0"/>
              <a:t>hash</a:t>
            </a:r>
            <a:r>
              <a:rPr lang="zh-CN" altLang="zh-CN" sz="2800" dirty="0"/>
              <a:t>表，根据在</a:t>
            </a:r>
            <a:r>
              <a:rPr lang="en-US" altLang="zh-CN" sz="2800" dirty="0"/>
              <a:t>hash</a:t>
            </a:r>
            <a:r>
              <a:rPr lang="zh-CN" altLang="zh-CN" sz="2800" dirty="0"/>
              <a:t>表中查找到的目标结点关键字，通过直接搜索二叉树来统计数据重用距离，以提高目标结点的搜索速度。</a:t>
            </a:r>
            <a:r>
              <a:rPr lang="zh-CN" altLang="zh-CN" sz="2800" dirty="0">
                <a:effectLst/>
              </a:rPr>
              <a:t> </a:t>
            </a:r>
            <a:endParaRPr lang="en-US" altLang="zh-CN" sz="2800" dirty="0"/>
          </a:p>
        </p:txBody>
      </p:sp>
      <p:sp>
        <p:nvSpPr>
          <p:cNvPr id="5" name="文本框 4">
            <a:extLst>
              <a:ext uri="{FF2B5EF4-FFF2-40B4-BE49-F238E27FC236}">
                <a16:creationId xmlns:a16="http://schemas.microsoft.com/office/drawing/2014/main" id="{AFC56D4E-3917-8C47-9434-E5CF216A3683}"/>
              </a:ext>
            </a:extLst>
          </p:cNvPr>
          <p:cNvSpPr txBox="1"/>
          <p:nvPr/>
        </p:nvSpPr>
        <p:spPr>
          <a:xfrm>
            <a:off x="197427" y="5181618"/>
            <a:ext cx="11797145" cy="923330"/>
          </a:xfrm>
          <a:prstGeom prst="rect">
            <a:avLst/>
          </a:prstGeom>
          <a:noFill/>
        </p:spPr>
        <p:txBody>
          <a:bodyPr wrap="square" rtlCol="0">
            <a:spAutoFit/>
          </a:bodyPr>
          <a:lstStyle/>
          <a:p>
            <a:r>
              <a:rPr lang="en-US" altLang="zh-CN" dirty="0"/>
              <a:t>[2] </a:t>
            </a:r>
            <a:r>
              <a:rPr lang="en-US" altLang="zh-CN" dirty="0" err="1"/>
              <a:t>Niu</a:t>
            </a:r>
            <a:r>
              <a:rPr lang="en-US" altLang="zh-CN" dirty="0"/>
              <a:t> QP, </a:t>
            </a:r>
            <a:r>
              <a:rPr lang="en-US" altLang="zh-CN" dirty="0" err="1"/>
              <a:t>Dinan</a:t>
            </a:r>
            <a:r>
              <a:rPr lang="en-US" altLang="zh-CN" dirty="0"/>
              <a:t> J, Lu QD, et al. PARDA: A Fast Parallel Reuse Distance Analysis Algorithm[C]//Proceedings of the 26</a:t>
            </a:r>
            <a:r>
              <a:rPr lang="en-US" altLang="zh-CN" baseline="30000" dirty="0"/>
              <a:t>th</a:t>
            </a:r>
            <a:r>
              <a:rPr lang="en-US" altLang="zh-CN" dirty="0"/>
              <a:t> International Parallel and Distributed Processing Symposium (IPDPS). IEEE, 2012:1284-1294.</a:t>
            </a:r>
            <a:endParaRPr lang="zh-CN" altLang="zh-CN" dirty="0"/>
          </a:p>
          <a:p>
            <a:endParaRPr kumimoji="1" lang="zh-CN" altLang="en-US" dirty="0"/>
          </a:p>
        </p:txBody>
      </p:sp>
      <p:sp>
        <p:nvSpPr>
          <p:cNvPr id="6" name="文本框 5">
            <a:extLst>
              <a:ext uri="{FF2B5EF4-FFF2-40B4-BE49-F238E27FC236}">
                <a16:creationId xmlns:a16="http://schemas.microsoft.com/office/drawing/2014/main" id="{5D0F569B-4CAB-5747-AFFF-6CB7EC5B68CC}"/>
              </a:ext>
            </a:extLst>
          </p:cNvPr>
          <p:cNvSpPr txBox="1"/>
          <p:nvPr/>
        </p:nvSpPr>
        <p:spPr>
          <a:xfrm>
            <a:off x="197427" y="5892710"/>
            <a:ext cx="11797144" cy="1200329"/>
          </a:xfrm>
          <a:prstGeom prst="rect">
            <a:avLst/>
          </a:prstGeom>
          <a:noFill/>
        </p:spPr>
        <p:txBody>
          <a:bodyPr wrap="square" rtlCol="0">
            <a:spAutoFit/>
          </a:bodyPr>
          <a:lstStyle/>
          <a:p>
            <a:r>
              <a:rPr lang="en-US" altLang="zh-CN" dirty="0"/>
              <a:t>[3] </a:t>
            </a:r>
            <a:r>
              <a:rPr lang="en-US" altLang="zh-CN" dirty="0" err="1"/>
              <a:t>Schuff</a:t>
            </a:r>
            <a:r>
              <a:rPr lang="en-US" altLang="zh-CN" dirty="0"/>
              <a:t> DL, Kulkarni M, Pai VS. Accelerating multicore reuse distance analysis with sampling and parallelization[C]// Proceedings of the 19</a:t>
            </a:r>
            <a:r>
              <a:rPr lang="en-US" altLang="zh-CN" baseline="30000" dirty="0"/>
              <a:t>th</a:t>
            </a:r>
            <a:r>
              <a:rPr lang="en-US" altLang="zh-CN" dirty="0"/>
              <a:t> International Conference on Parallel Architectures and Compilation Techniques(PACT). Vienna, Austria: ACM, 2010:53-64.</a:t>
            </a:r>
            <a:endParaRPr lang="zh-CN" altLang="zh-CN" dirty="0"/>
          </a:p>
          <a:p>
            <a:endParaRPr kumimoji="1" lang="zh-CN" altLang="en-US" dirty="0"/>
          </a:p>
        </p:txBody>
      </p:sp>
    </p:spTree>
    <p:extLst>
      <p:ext uri="{BB962C8B-B14F-4D97-AF65-F5344CB8AC3E}">
        <p14:creationId xmlns:p14="http://schemas.microsoft.com/office/powerpoint/2010/main" val="292340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D156E77-5F0E-114B-808E-33120FE4555C}"/>
              </a:ext>
            </a:extLst>
          </p:cNvPr>
          <p:cNvSpPr>
            <a:spLocks noGrp="1"/>
          </p:cNvSpPr>
          <p:nvPr>
            <p:ph type="title"/>
          </p:nvPr>
        </p:nvSpPr>
        <p:spPr>
          <a:xfrm>
            <a:off x="838199" y="368589"/>
            <a:ext cx="10515600" cy="1325563"/>
          </a:xfrm>
        </p:spPr>
        <p:txBody>
          <a:bodyPr/>
          <a:lstStyle/>
          <a:p>
            <a:r>
              <a:rPr kumimoji="1" lang="en-US" altLang="zh-CN" dirty="0"/>
              <a:t>Method</a:t>
            </a:r>
            <a:endParaRPr kumimoji="1" lang="zh-CN" altLang="en-US" dirty="0"/>
          </a:p>
        </p:txBody>
      </p:sp>
      <p:pic>
        <p:nvPicPr>
          <p:cNvPr id="5" name="图片 4">
            <a:extLst>
              <a:ext uri="{FF2B5EF4-FFF2-40B4-BE49-F238E27FC236}">
                <a16:creationId xmlns:a16="http://schemas.microsoft.com/office/drawing/2014/main" id="{AF8530BB-EF2B-564E-827E-CD508FA7D476}"/>
              </a:ext>
            </a:extLst>
          </p:cNvPr>
          <p:cNvPicPr>
            <a:picLocks noChangeAspect="1"/>
          </p:cNvPicPr>
          <p:nvPr/>
        </p:nvPicPr>
        <p:blipFill>
          <a:blip r:embed="rId2"/>
          <a:stretch>
            <a:fillRect/>
          </a:stretch>
        </p:blipFill>
        <p:spPr>
          <a:xfrm>
            <a:off x="1283470" y="1382716"/>
            <a:ext cx="4239132" cy="4880265"/>
          </a:xfrm>
          <a:prstGeom prst="rect">
            <a:avLst/>
          </a:prstGeom>
        </p:spPr>
      </p:pic>
      <p:sp>
        <p:nvSpPr>
          <p:cNvPr id="6" name="文本框 5">
            <a:extLst>
              <a:ext uri="{FF2B5EF4-FFF2-40B4-BE49-F238E27FC236}">
                <a16:creationId xmlns:a16="http://schemas.microsoft.com/office/drawing/2014/main" id="{1EEE975F-4B55-2F4A-840F-D1B5F8CBBF73}"/>
              </a:ext>
            </a:extLst>
          </p:cNvPr>
          <p:cNvSpPr txBox="1"/>
          <p:nvPr/>
        </p:nvSpPr>
        <p:spPr>
          <a:xfrm>
            <a:off x="197427" y="6155901"/>
            <a:ext cx="11797145" cy="923330"/>
          </a:xfrm>
          <a:prstGeom prst="rect">
            <a:avLst/>
          </a:prstGeom>
          <a:noFill/>
        </p:spPr>
        <p:txBody>
          <a:bodyPr wrap="square" rtlCol="0">
            <a:spAutoFit/>
          </a:bodyPr>
          <a:lstStyle/>
          <a:p>
            <a:r>
              <a:rPr lang="en-US" altLang="zh-CN" dirty="0"/>
              <a:t>[2] </a:t>
            </a:r>
            <a:r>
              <a:rPr lang="en-US" altLang="zh-CN" dirty="0" err="1"/>
              <a:t>Niu</a:t>
            </a:r>
            <a:r>
              <a:rPr lang="en-US" altLang="zh-CN" dirty="0"/>
              <a:t> QP, </a:t>
            </a:r>
            <a:r>
              <a:rPr lang="en-US" altLang="zh-CN" dirty="0" err="1"/>
              <a:t>Dinan</a:t>
            </a:r>
            <a:r>
              <a:rPr lang="en-US" altLang="zh-CN" dirty="0"/>
              <a:t> J, Lu QD, et al. PARDA: A Fast Parallel Reuse Distance Analysis Algorithm[C]//Proceedings of the 26</a:t>
            </a:r>
            <a:r>
              <a:rPr lang="en-US" altLang="zh-CN" baseline="30000" dirty="0"/>
              <a:t>th</a:t>
            </a:r>
            <a:r>
              <a:rPr lang="en-US" altLang="zh-CN" dirty="0"/>
              <a:t> International Parallel and Distributed Processing Symposium (IPDPS). IEEE, 2012:1284-1294.</a:t>
            </a:r>
            <a:endParaRPr lang="zh-CN" altLang="zh-CN" dirty="0"/>
          </a:p>
          <a:p>
            <a:endParaRPr kumimoji="1" lang="zh-CN" altLang="en-US" dirty="0"/>
          </a:p>
        </p:txBody>
      </p:sp>
      <p:pic>
        <p:nvPicPr>
          <p:cNvPr id="7" name="图片 6">
            <a:extLst>
              <a:ext uri="{FF2B5EF4-FFF2-40B4-BE49-F238E27FC236}">
                <a16:creationId xmlns:a16="http://schemas.microsoft.com/office/drawing/2014/main" id="{38534ED2-C0F8-9145-8E7F-007BA25A54B3}"/>
              </a:ext>
            </a:extLst>
          </p:cNvPr>
          <p:cNvPicPr>
            <a:picLocks noChangeAspect="1"/>
          </p:cNvPicPr>
          <p:nvPr/>
        </p:nvPicPr>
        <p:blipFill>
          <a:blip r:embed="rId3"/>
          <a:stretch>
            <a:fillRect/>
          </a:stretch>
        </p:blipFill>
        <p:spPr>
          <a:xfrm>
            <a:off x="6669399" y="1381990"/>
            <a:ext cx="3913215" cy="4444639"/>
          </a:xfrm>
          <a:prstGeom prst="rect">
            <a:avLst/>
          </a:prstGeom>
        </p:spPr>
      </p:pic>
    </p:spTree>
    <p:extLst>
      <p:ext uri="{BB962C8B-B14F-4D97-AF65-F5344CB8AC3E}">
        <p14:creationId xmlns:p14="http://schemas.microsoft.com/office/powerpoint/2010/main" val="225004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E845B2-323C-024C-B142-DAFF9EED1624}"/>
              </a:ext>
            </a:extLst>
          </p:cNvPr>
          <p:cNvSpPr>
            <a:spLocks noGrp="1"/>
          </p:cNvSpPr>
          <p:nvPr>
            <p:ph type="title"/>
          </p:nvPr>
        </p:nvSpPr>
        <p:spPr>
          <a:xfrm>
            <a:off x="838198" y="22416"/>
            <a:ext cx="10515600" cy="1325563"/>
          </a:xfrm>
        </p:spPr>
        <p:txBody>
          <a:bodyPr/>
          <a:lstStyle/>
          <a:p>
            <a:r>
              <a:rPr kumimoji="1" lang="en-US" altLang="zh-CN" dirty="0"/>
              <a:t>Method</a:t>
            </a:r>
            <a:endParaRPr kumimoji="1" lang="zh-CN" altLang="en-US" dirty="0"/>
          </a:p>
        </p:txBody>
      </p:sp>
      <p:graphicFrame>
        <p:nvGraphicFramePr>
          <p:cNvPr id="6" name="表格 5">
            <a:extLst>
              <a:ext uri="{FF2B5EF4-FFF2-40B4-BE49-F238E27FC236}">
                <a16:creationId xmlns:a16="http://schemas.microsoft.com/office/drawing/2014/main" id="{3C05F644-050E-B141-9356-984A9DBB5214}"/>
              </a:ext>
            </a:extLst>
          </p:cNvPr>
          <p:cNvGraphicFramePr>
            <a:graphicFrameLocks noGrp="1"/>
          </p:cNvGraphicFramePr>
          <p:nvPr>
            <p:extLst>
              <p:ext uri="{D42A27DB-BD31-4B8C-83A1-F6EECF244321}">
                <p14:modId xmlns:p14="http://schemas.microsoft.com/office/powerpoint/2010/main" val="3104447524"/>
              </p:ext>
            </p:extLst>
          </p:nvPr>
        </p:nvGraphicFramePr>
        <p:xfrm>
          <a:off x="838200" y="1573021"/>
          <a:ext cx="10515598" cy="879729"/>
        </p:xfrm>
        <a:graphic>
          <a:graphicData uri="http://schemas.openxmlformats.org/drawingml/2006/table">
            <a:tbl>
              <a:tblPr firstRow="1" firstCol="1" bandRow="1">
                <a:tableStyleId>{5C22544A-7EE6-4342-B048-85BDC9FD1C3A}</a:tableStyleId>
              </a:tblPr>
              <a:tblGrid>
                <a:gridCol w="2960274">
                  <a:extLst>
                    <a:ext uri="{9D8B030D-6E8A-4147-A177-3AD203B41FA5}">
                      <a16:colId xmlns:a16="http://schemas.microsoft.com/office/drawing/2014/main" val="1595728999"/>
                    </a:ext>
                  </a:extLst>
                </a:gridCol>
                <a:gridCol w="755322">
                  <a:extLst>
                    <a:ext uri="{9D8B030D-6E8A-4147-A177-3AD203B41FA5}">
                      <a16:colId xmlns:a16="http://schemas.microsoft.com/office/drawing/2014/main" val="1560137530"/>
                    </a:ext>
                  </a:extLst>
                </a:gridCol>
                <a:gridCol w="755322">
                  <a:extLst>
                    <a:ext uri="{9D8B030D-6E8A-4147-A177-3AD203B41FA5}">
                      <a16:colId xmlns:a16="http://schemas.microsoft.com/office/drawing/2014/main" val="2074284189"/>
                    </a:ext>
                  </a:extLst>
                </a:gridCol>
                <a:gridCol w="755322">
                  <a:extLst>
                    <a:ext uri="{9D8B030D-6E8A-4147-A177-3AD203B41FA5}">
                      <a16:colId xmlns:a16="http://schemas.microsoft.com/office/drawing/2014/main" val="3932979606"/>
                    </a:ext>
                  </a:extLst>
                </a:gridCol>
                <a:gridCol w="755322">
                  <a:extLst>
                    <a:ext uri="{9D8B030D-6E8A-4147-A177-3AD203B41FA5}">
                      <a16:colId xmlns:a16="http://schemas.microsoft.com/office/drawing/2014/main" val="2809552633"/>
                    </a:ext>
                  </a:extLst>
                </a:gridCol>
                <a:gridCol w="755322">
                  <a:extLst>
                    <a:ext uri="{9D8B030D-6E8A-4147-A177-3AD203B41FA5}">
                      <a16:colId xmlns:a16="http://schemas.microsoft.com/office/drawing/2014/main" val="4145798184"/>
                    </a:ext>
                  </a:extLst>
                </a:gridCol>
                <a:gridCol w="753218">
                  <a:extLst>
                    <a:ext uri="{9D8B030D-6E8A-4147-A177-3AD203B41FA5}">
                      <a16:colId xmlns:a16="http://schemas.microsoft.com/office/drawing/2014/main" val="1778212417"/>
                    </a:ext>
                  </a:extLst>
                </a:gridCol>
                <a:gridCol w="755322">
                  <a:extLst>
                    <a:ext uri="{9D8B030D-6E8A-4147-A177-3AD203B41FA5}">
                      <a16:colId xmlns:a16="http://schemas.microsoft.com/office/drawing/2014/main" val="904164870"/>
                    </a:ext>
                  </a:extLst>
                </a:gridCol>
                <a:gridCol w="753218">
                  <a:extLst>
                    <a:ext uri="{9D8B030D-6E8A-4147-A177-3AD203B41FA5}">
                      <a16:colId xmlns:a16="http://schemas.microsoft.com/office/drawing/2014/main" val="4002685736"/>
                    </a:ext>
                  </a:extLst>
                </a:gridCol>
                <a:gridCol w="755322">
                  <a:extLst>
                    <a:ext uri="{9D8B030D-6E8A-4147-A177-3AD203B41FA5}">
                      <a16:colId xmlns:a16="http://schemas.microsoft.com/office/drawing/2014/main" val="2527974030"/>
                    </a:ext>
                  </a:extLst>
                </a:gridCol>
                <a:gridCol w="761634">
                  <a:extLst>
                    <a:ext uri="{9D8B030D-6E8A-4147-A177-3AD203B41FA5}">
                      <a16:colId xmlns:a16="http://schemas.microsoft.com/office/drawing/2014/main" val="4015619507"/>
                    </a:ext>
                  </a:extLst>
                </a:gridCol>
              </a:tblGrid>
              <a:tr h="226060">
                <a:tc>
                  <a:txBody>
                    <a:bodyPr/>
                    <a:lstStyle/>
                    <a:p>
                      <a:pPr indent="127000" algn="just">
                        <a:lnSpc>
                          <a:spcPct val="120000"/>
                        </a:lnSpc>
                        <a:spcAft>
                          <a:spcPts val="0"/>
                        </a:spcAft>
                      </a:pPr>
                      <a:r>
                        <a:rPr lang="en-US" sz="1050" kern="100" dirty="0">
                          <a:effectLst/>
                        </a:rPr>
                        <a:t>Time stamp</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8896460"/>
                  </a:ext>
                </a:extLst>
              </a:tr>
              <a:tr h="237490">
                <a:tc>
                  <a:txBody>
                    <a:bodyPr/>
                    <a:lstStyle/>
                    <a:p>
                      <a:pPr indent="127000" algn="just">
                        <a:lnSpc>
                          <a:spcPct val="120000"/>
                        </a:lnSpc>
                        <a:spcAft>
                          <a:spcPts val="0"/>
                        </a:spcAft>
                      </a:pPr>
                      <a:r>
                        <a:rPr lang="en-US" sz="1050" kern="100" dirty="0">
                          <a:effectLst/>
                        </a:rPr>
                        <a:t>Element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d</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f</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23583336"/>
                  </a:ext>
                </a:extLst>
              </a:tr>
              <a:tr h="237490">
                <a:tc>
                  <a:txBody>
                    <a:bodyPr/>
                    <a:lstStyle/>
                    <a:p>
                      <a:pPr indent="127000" algn="just">
                        <a:lnSpc>
                          <a:spcPct val="120000"/>
                        </a:lnSpc>
                        <a:spcAft>
                          <a:spcPts val="0"/>
                        </a:spcAft>
                      </a:pPr>
                      <a:r>
                        <a:rPr lang="en-US" sz="1050" kern="100">
                          <a:effectLst/>
                        </a:rPr>
                        <a:t>Frequency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dirty="0">
                          <a:effectLst/>
                        </a:rPr>
                        <a:t>1</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7817556"/>
                  </a:ext>
                </a:extLst>
              </a:tr>
              <a:tr h="132715">
                <a:tc>
                  <a:txBody>
                    <a:bodyPr/>
                    <a:lstStyle/>
                    <a:p>
                      <a:pPr indent="127000" algn="just">
                        <a:lnSpc>
                          <a:spcPct val="120000"/>
                        </a:lnSpc>
                        <a:spcAft>
                          <a:spcPts val="0"/>
                        </a:spcAft>
                      </a:pPr>
                      <a:r>
                        <a:rPr lang="en-US" sz="1050" kern="100">
                          <a:effectLst/>
                        </a:rPr>
                        <a:t>Reuse distance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dirty="0">
                          <a:effectLst/>
                        </a:rPr>
                        <a: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0000"/>
                        </a:lnSpc>
                        <a:spcAft>
                          <a:spcPts val="0"/>
                        </a:spcAft>
                      </a:pPr>
                      <a:r>
                        <a:rPr lang="en-US" sz="1050" kern="100" dirty="0">
                          <a:effectLst/>
                        </a:rPr>
                        <a:t>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779138"/>
                  </a:ext>
                </a:extLst>
              </a:tr>
            </a:tbl>
          </a:graphicData>
        </a:graphic>
      </p:graphicFrame>
      <p:pic>
        <p:nvPicPr>
          <p:cNvPr id="7" name="图片 6">
            <a:extLst>
              <a:ext uri="{FF2B5EF4-FFF2-40B4-BE49-F238E27FC236}">
                <a16:creationId xmlns:a16="http://schemas.microsoft.com/office/drawing/2014/main" id="{E0A590F0-75CD-814C-B647-23F9AFBC5801}"/>
              </a:ext>
            </a:extLst>
          </p:cNvPr>
          <p:cNvPicPr>
            <a:picLocks noChangeAspect="1"/>
          </p:cNvPicPr>
          <p:nvPr/>
        </p:nvPicPr>
        <p:blipFill>
          <a:blip r:embed="rId3"/>
          <a:stretch>
            <a:fillRect/>
          </a:stretch>
        </p:blipFill>
        <p:spPr>
          <a:xfrm>
            <a:off x="1010476" y="3136818"/>
            <a:ext cx="4385365" cy="3134992"/>
          </a:xfrm>
          <a:prstGeom prst="rect">
            <a:avLst/>
          </a:prstGeom>
        </p:spPr>
      </p:pic>
      <p:sp>
        <p:nvSpPr>
          <p:cNvPr id="8" name="Rectangle 2">
            <a:extLst>
              <a:ext uri="{FF2B5EF4-FFF2-40B4-BE49-F238E27FC236}">
                <a16:creationId xmlns:a16="http://schemas.microsoft.com/office/drawing/2014/main" id="{9DB900E2-0DC2-0A4E-B658-C3031A0139A8}"/>
              </a:ext>
            </a:extLst>
          </p:cNvPr>
          <p:cNvSpPr>
            <a:spLocks noChangeArrowheads="1"/>
          </p:cNvSpPr>
          <p:nvPr/>
        </p:nvSpPr>
        <p:spPr bwMode="auto">
          <a:xfrm>
            <a:off x="6798364" y="3113959"/>
            <a:ext cx="172454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1A4339B2-1665-1142-80F1-45367BCF40F2}"/>
              </a:ext>
            </a:extLst>
          </p:cNvPr>
          <p:cNvGraphicFramePr>
            <a:graphicFrameLocks noChangeAspect="1"/>
          </p:cNvGraphicFramePr>
          <p:nvPr>
            <p:extLst>
              <p:ext uri="{D42A27DB-BD31-4B8C-83A1-F6EECF244321}">
                <p14:modId xmlns:p14="http://schemas.microsoft.com/office/powerpoint/2010/main" val="3482676967"/>
              </p:ext>
            </p:extLst>
          </p:nvPr>
        </p:nvGraphicFramePr>
        <p:xfrm>
          <a:off x="6586330" y="3113959"/>
          <a:ext cx="3812827" cy="3134991"/>
        </p:xfrm>
        <a:graphic>
          <a:graphicData uri="http://schemas.openxmlformats.org/presentationml/2006/ole">
            <mc:AlternateContent xmlns:mc="http://schemas.openxmlformats.org/markup-compatibility/2006">
              <mc:Choice xmlns:v="urn:schemas-microsoft-com:vml" Requires="v">
                <p:oleObj spid="_x0000_s6149" r:id="rId4" imgW="4927600" imgH="2692400" progId="Visio.Drawing.11">
                  <p:embed/>
                </p:oleObj>
              </mc:Choice>
              <mc:Fallback>
                <p:oleObj r:id="rId4" imgW="4927600" imgH="26924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6330" y="3113959"/>
                        <a:ext cx="3812827" cy="3134991"/>
                      </a:xfrm>
                      <a:prstGeom prst="rect">
                        <a:avLst/>
                      </a:prstGeom>
                      <a:noFill/>
                    </p:spPr>
                  </p:pic>
                </p:oleObj>
              </mc:Fallback>
            </mc:AlternateContent>
          </a:graphicData>
        </a:graphic>
      </p:graphicFrame>
      <p:pic>
        <p:nvPicPr>
          <p:cNvPr id="10" name="图片 9">
            <a:extLst>
              <a:ext uri="{FF2B5EF4-FFF2-40B4-BE49-F238E27FC236}">
                <a16:creationId xmlns:a16="http://schemas.microsoft.com/office/drawing/2014/main" id="{87DA87D4-3B52-834E-91AC-E0F986665F00}"/>
              </a:ext>
            </a:extLst>
          </p:cNvPr>
          <p:cNvPicPr>
            <a:picLocks noChangeAspect="1"/>
          </p:cNvPicPr>
          <p:nvPr/>
        </p:nvPicPr>
        <p:blipFill>
          <a:blip r:embed="rId6"/>
          <a:stretch>
            <a:fillRect/>
          </a:stretch>
        </p:blipFill>
        <p:spPr>
          <a:xfrm>
            <a:off x="1387058" y="2780484"/>
            <a:ext cx="3632200" cy="444500"/>
          </a:xfrm>
          <a:prstGeom prst="rect">
            <a:avLst/>
          </a:prstGeom>
        </p:spPr>
      </p:pic>
      <p:sp>
        <p:nvSpPr>
          <p:cNvPr id="11" name="文本框 10">
            <a:extLst>
              <a:ext uri="{FF2B5EF4-FFF2-40B4-BE49-F238E27FC236}">
                <a16:creationId xmlns:a16="http://schemas.microsoft.com/office/drawing/2014/main" id="{32B14D21-4B0D-4848-9881-85144623563C}"/>
              </a:ext>
            </a:extLst>
          </p:cNvPr>
          <p:cNvSpPr txBox="1"/>
          <p:nvPr/>
        </p:nvSpPr>
        <p:spPr>
          <a:xfrm>
            <a:off x="4313580" y="1161487"/>
            <a:ext cx="3564835" cy="646331"/>
          </a:xfrm>
          <a:prstGeom prst="rect">
            <a:avLst/>
          </a:prstGeom>
          <a:noFill/>
        </p:spPr>
        <p:txBody>
          <a:bodyPr wrap="square" rtlCol="0">
            <a:spAutoFit/>
          </a:bodyPr>
          <a:lstStyle/>
          <a:p>
            <a:r>
              <a:rPr lang="zh-CN" altLang="zh-CN" dirty="0"/>
              <a:t>表</a:t>
            </a:r>
            <a:r>
              <a:rPr lang="en-US" altLang="zh-CN" dirty="0"/>
              <a:t>3  </a:t>
            </a:r>
            <a:r>
              <a:rPr lang="zh-CN" altLang="zh-CN" dirty="0"/>
              <a:t>线程数据访问序列</a:t>
            </a:r>
          </a:p>
          <a:p>
            <a:endParaRPr kumimoji="1" lang="zh-CN" altLang="en-US" dirty="0"/>
          </a:p>
        </p:txBody>
      </p:sp>
    </p:spTree>
    <p:extLst>
      <p:ext uri="{BB962C8B-B14F-4D97-AF65-F5344CB8AC3E}">
        <p14:creationId xmlns:p14="http://schemas.microsoft.com/office/powerpoint/2010/main" val="134482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F079FE1-0AB0-9C4A-8473-3695948C5545}"/>
              </a:ext>
            </a:extLst>
          </p:cNvPr>
          <p:cNvSpPr>
            <a:spLocks noGrp="1"/>
          </p:cNvSpPr>
          <p:nvPr>
            <p:ph type="title"/>
          </p:nvPr>
        </p:nvSpPr>
        <p:spPr/>
        <p:txBody>
          <a:bodyPr/>
          <a:lstStyle/>
          <a:p>
            <a:r>
              <a:rPr kumimoji="1" lang="en-US" altLang="zh-CN" dirty="0"/>
              <a:t>Method</a:t>
            </a:r>
            <a:endParaRPr kumimoji="1" lang="zh-CN" altLang="en-US" dirty="0"/>
          </a:p>
        </p:txBody>
      </p:sp>
      <p:sp>
        <p:nvSpPr>
          <p:cNvPr id="6" name="Rectangle 2">
            <a:extLst>
              <a:ext uri="{FF2B5EF4-FFF2-40B4-BE49-F238E27FC236}">
                <a16:creationId xmlns:a16="http://schemas.microsoft.com/office/drawing/2014/main" id="{1FC5190F-A153-A34C-A8F2-72913827639E}"/>
              </a:ext>
            </a:extLst>
          </p:cNvPr>
          <p:cNvSpPr>
            <a:spLocks noChangeArrowheads="1"/>
          </p:cNvSpPr>
          <p:nvPr/>
        </p:nvSpPr>
        <p:spPr bwMode="auto">
          <a:xfrm>
            <a:off x="2292626" y="2959099"/>
            <a:ext cx="358390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BCD459C5-0173-3843-AC29-40351B4240A4}"/>
              </a:ext>
            </a:extLst>
          </p:cNvPr>
          <p:cNvGraphicFramePr>
            <a:graphicFrameLocks noChangeAspect="1"/>
          </p:cNvGraphicFramePr>
          <p:nvPr>
            <p:extLst>
              <p:ext uri="{D42A27DB-BD31-4B8C-83A1-F6EECF244321}">
                <p14:modId xmlns:p14="http://schemas.microsoft.com/office/powerpoint/2010/main" val="3038336093"/>
              </p:ext>
            </p:extLst>
          </p:nvPr>
        </p:nvGraphicFramePr>
        <p:xfrm>
          <a:off x="838200" y="2097709"/>
          <a:ext cx="2623932" cy="1183969"/>
        </p:xfrm>
        <a:graphic>
          <a:graphicData uri="http://schemas.openxmlformats.org/presentationml/2006/ole">
            <mc:AlternateContent xmlns:mc="http://schemas.openxmlformats.org/markup-compatibility/2006">
              <mc:Choice xmlns:v="urn:schemas-microsoft-com:vml" Requires="v">
                <p:oleObj spid="_x0000_s7174" r:id="rId3" imgW="1041400" imgH="469900" progId="Equation.DSMT4">
                  <p:embed/>
                </p:oleObj>
              </mc:Choice>
              <mc:Fallback>
                <p:oleObj r:id="rId3" imgW="1041400" imgH="469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97709"/>
                        <a:ext cx="2623932" cy="1183969"/>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2EF6D9A6-76E2-A148-9AA0-5DFE982FD031}"/>
              </a:ext>
            </a:extLst>
          </p:cNvPr>
          <p:cNvSpPr txBox="1"/>
          <p:nvPr/>
        </p:nvSpPr>
        <p:spPr>
          <a:xfrm>
            <a:off x="3604591" y="2589250"/>
            <a:ext cx="768159" cy="369332"/>
          </a:xfrm>
          <a:prstGeom prst="rect">
            <a:avLst/>
          </a:prstGeom>
          <a:noFill/>
        </p:spPr>
        <p:txBody>
          <a:bodyPr wrap="none" rtlCol="0">
            <a:spAutoFit/>
          </a:bodyPr>
          <a:lstStyle/>
          <a:p>
            <a:r>
              <a:rPr kumimoji="1" lang="zh-CN" altLang="en-US" dirty="0"/>
              <a:t>（</a:t>
            </a:r>
            <a:r>
              <a:rPr kumimoji="1" lang="en-US" altLang="zh-CN" dirty="0"/>
              <a:t>6</a:t>
            </a:r>
            <a:r>
              <a:rPr kumimoji="1" lang="zh-CN" altLang="en-US" dirty="0"/>
              <a:t>）</a:t>
            </a:r>
          </a:p>
        </p:txBody>
      </p:sp>
      <p:sp>
        <p:nvSpPr>
          <p:cNvPr id="9" name="矩形 8">
            <a:extLst>
              <a:ext uri="{FF2B5EF4-FFF2-40B4-BE49-F238E27FC236}">
                <a16:creationId xmlns:a16="http://schemas.microsoft.com/office/drawing/2014/main" id="{64346ED7-929D-7642-BC84-E8B43D793340}"/>
              </a:ext>
            </a:extLst>
          </p:cNvPr>
          <p:cNvSpPr/>
          <p:nvPr/>
        </p:nvSpPr>
        <p:spPr>
          <a:xfrm>
            <a:off x="5246024" y="2127585"/>
            <a:ext cx="3659437" cy="461665"/>
          </a:xfrm>
          <a:prstGeom prst="rect">
            <a:avLst/>
          </a:prstGeom>
        </p:spPr>
        <p:txBody>
          <a:bodyPr wrap="square">
            <a:spAutoFit/>
          </a:bodyPr>
          <a:lstStyle/>
          <a:p>
            <a:r>
              <a:rPr lang="en-US" altLang="zh-CN" sz="2400" kern="100" dirty="0" err="1">
                <a:latin typeface="Times New Roman" panose="02020603050405020304" pitchFamily="18" charset="0"/>
                <a:ea typeface="宋体" panose="02010600030101010101" pitchFamily="2" charset="-122"/>
              </a:rPr>
              <a:t>rd</a:t>
            </a:r>
            <a:r>
              <a:rPr lang="en-US" altLang="zh-CN" sz="2400" kern="100" baseline="-25000" dirty="0" err="1">
                <a:latin typeface="Times New Roman" panose="02020603050405020304" pitchFamily="18" charset="0"/>
                <a:ea typeface="宋体" panose="02010600030101010101" pitchFamily="2" charset="-122"/>
              </a:rPr>
              <a:t>i</a:t>
            </a:r>
            <a:r>
              <a:rPr lang="zh-CN" altLang="zh-CN" dirty="0"/>
              <a:t>线程内部每个数据的重用距离</a:t>
            </a:r>
            <a:r>
              <a:rPr lang="zh-CN" altLang="zh-CN" dirty="0">
                <a:effectLst/>
              </a:rPr>
              <a:t> </a:t>
            </a:r>
            <a:endParaRPr lang="zh-CN" altLang="en-US" dirty="0"/>
          </a:p>
        </p:txBody>
      </p:sp>
      <p:sp>
        <p:nvSpPr>
          <p:cNvPr id="11" name="矩形 10">
            <a:extLst>
              <a:ext uri="{FF2B5EF4-FFF2-40B4-BE49-F238E27FC236}">
                <a16:creationId xmlns:a16="http://schemas.microsoft.com/office/drawing/2014/main" id="{03F0240D-06FC-774C-A0BC-93E4AD1F9B28}"/>
              </a:ext>
            </a:extLst>
          </p:cNvPr>
          <p:cNvSpPr/>
          <p:nvPr/>
        </p:nvSpPr>
        <p:spPr>
          <a:xfrm>
            <a:off x="5246024" y="2820152"/>
            <a:ext cx="2991525" cy="369332"/>
          </a:xfrm>
          <a:prstGeom prst="rect">
            <a:avLst/>
          </a:prstGeom>
        </p:spPr>
        <p:txBody>
          <a:bodyPr wrap="none">
            <a:spAutoFit/>
          </a:bodyPr>
          <a:lstStyle/>
          <a:p>
            <a:r>
              <a:rPr lang="en-US" altLang="zh-CN" kern="100" dirty="0">
                <a:latin typeface="Times New Roman" panose="02020603050405020304" pitchFamily="18" charset="0"/>
                <a:ea typeface="宋体" panose="02010600030101010101" pitchFamily="2" charset="-122"/>
              </a:rPr>
              <a:t>M</a:t>
            </a:r>
            <a:r>
              <a:rPr lang="zh-CN" altLang="zh-CN" dirty="0"/>
              <a:t>线程访问的不同数据总数</a:t>
            </a:r>
            <a:r>
              <a:rPr lang="zh-CN" altLang="zh-CN" dirty="0">
                <a:effectLst/>
              </a:rPr>
              <a:t> </a:t>
            </a:r>
            <a:endParaRPr lang="zh-CN" altLang="en-US" dirty="0"/>
          </a:p>
        </p:txBody>
      </p:sp>
      <p:sp>
        <p:nvSpPr>
          <p:cNvPr id="12" name="文本框 11">
            <a:extLst>
              <a:ext uri="{FF2B5EF4-FFF2-40B4-BE49-F238E27FC236}">
                <a16:creationId xmlns:a16="http://schemas.microsoft.com/office/drawing/2014/main" id="{233B0900-2E14-984A-8B68-E5163D82DBA2}"/>
              </a:ext>
            </a:extLst>
          </p:cNvPr>
          <p:cNvSpPr txBox="1"/>
          <p:nvPr/>
        </p:nvSpPr>
        <p:spPr>
          <a:xfrm>
            <a:off x="1225826" y="4237087"/>
            <a:ext cx="9740348" cy="1384995"/>
          </a:xfrm>
          <a:prstGeom prst="rect">
            <a:avLst/>
          </a:prstGeom>
          <a:noFill/>
        </p:spPr>
        <p:txBody>
          <a:bodyPr wrap="square" rtlCol="0">
            <a:spAutoFit/>
          </a:bodyPr>
          <a:lstStyle/>
          <a:p>
            <a:r>
              <a:rPr lang="zh-CN" altLang="en-US" sz="2800" dirty="0"/>
              <a:t>       </a:t>
            </a:r>
            <a:r>
              <a:rPr lang="zh-CN" altLang="zh-CN" sz="2800" dirty="0"/>
              <a:t>线程平均数据重用距离反映了每个线程内的数据局部性特点。平均重用距离越大，表明线程内部数据重用率越低，反之表明线程内部数据重用率高、数据局部性好。</a:t>
            </a:r>
            <a:r>
              <a:rPr lang="zh-CN" altLang="zh-CN" sz="2800" dirty="0">
                <a:effectLst/>
              </a:rPr>
              <a:t> </a:t>
            </a:r>
            <a:endParaRPr kumimoji="1" lang="zh-CN" altLang="en-US" sz="2800" dirty="0"/>
          </a:p>
        </p:txBody>
      </p:sp>
    </p:spTree>
    <p:extLst>
      <p:ext uri="{BB962C8B-B14F-4D97-AF65-F5344CB8AC3E}">
        <p14:creationId xmlns:p14="http://schemas.microsoft.com/office/powerpoint/2010/main" val="12552420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804</Words>
  <Application>Microsoft Macintosh PowerPoint</Application>
  <PresentationFormat>宽屏</PresentationFormat>
  <Paragraphs>154</Paragraphs>
  <Slides>12</Slides>
  <Notes>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19" baseType="lpstr">
      <vt:lpstr>等线</vt:lpstr>
      <vt:lpstr>等线 Light</vt:lpstr>
      <vt:lpstr>Arial</vt:lpstr>
      <vt:lpstr>Times New Roman</vt:lpstr>
      <vt:lpstr>Office 主题​​</vt:lpstr>
      <vt:lpstr>Equation.DSMT4</vt:lpstr>
      <vt:lpstr>Visio.Drawing.11</vt:lpstr>
      <vt:lpstr>Compute data reuse distance</vt:lpstr>
      <vt:lpstr>Background</vt:lpstr>
      <vt:lpstr>Background</vt:lpstr>
      <vt:lpstr>Background</vt:lpstr>
      <vt:lpstr>Background</vt:lpstr>
      <vt:lpstr>Method</vt:lpstr>
      <vt:lpstr>Method</vt:lpstr>
      <vt:lpstr>Method</vt:lpstr>
      <vt:lpstr>Method</vt:lpstr>
      <vt:lpstr>Result</vt:lpstr>
      <vt:lpstr>下一步计划</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 data reuse distance</dc:title>
  <dc:creator>钰鑫 张</dc:creator>
  <cp:lastModifiedBy>钰鑫 张</cp:lastModifiedBy>
  <cp:revision>15</cp:revision>
  <dcterms:created xsi:type="dcterms:W3CDTF">2020-04-17T13:04:46Z</dcterms:created>
  <dcterms:modified xsi:type="dcterms:W3CDTF">2020-04-17T15:44:33Z</dcterms:modified>
</cp:coreProperties>
</file>