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6"/>
  </p:normalViewPr>
  <p:slideViewPr>
    <p:cSldViewPr snapToGrid="0" snapToObjects="1">
      <p:cViewPr>
        <p:scale>
          <a:sx n="96" d="100"/>
          <a:sy n="96" d="100"/>
        </p:scale>
        <p:origin x="-4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8E1C-B665-5947-8504-CEC5D4C3314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40C3941-C74B-FA4C-9FBF-CFC077739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EE6A51A-1E99-5143-B1FC-5759E2C9EE73}"/>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5" name="页脚占位符 4">
            <a:extLst>
              <a:ext uri="{FF2B5EF4-FFF2-40B4-BE49-F238E27FC236}">
                <a16:creationId xmlns:a16="http://schemas.microsoft.com/office/drawing/2014/main" id="{1964B38D-FE05-844E-8B1A-643AFDC62E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3D3521C-065A-4C42-815A-181993B93D4F}"/>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74243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0844-A079-2445-B4D3-DA2EEC796DB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4E6F9FC-7219-634E-982E-C9BA02FA4AE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95832FB-0BC2-E64A-B388-C19094948C6A}"/>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5" name="页脚占位符 4">
            <a:extLst>
              <a:ext uri="{FF2B5EF4-FFF2-40B4-BE49-F238E27FC236}">
                <a16:creationId xmlns:a16="http://schemas.microsoft.com/office/drawing/2014/main" id="{3140F490-C2C3-CC46-8B47-3B1F70071F4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4AE40D-5A40-B14A-AE6C-FA6D01D46CD0}"/>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102344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A92E6F-43FF-2942-A4ED-B3D679A1D6F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6573DF7-739B-A540-9B40-9C47B75AE78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3459AFE-5E8A-9D47-971C-73E09B37F8BB}"/>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5" name="页脚占位符 4">
            <a:extLst>
              <a:ext uri="{FF2B5EF4-FFF2-40B4-BE49-F238E27FC236}">
                <a16:creationId xmlns:a16="http://schemas.microsoft.com/office/drawing/2014/main" id="{C3BFB8FB-39E2-7E4D-9A73-FF2392C68AA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BC28D08-0160-A643-A7F4-6F7EBEA54623}"/>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331170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18705-D0C9-694C-94B2-D26EA161E37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4646951-8E13-8746-9FBF-038438B89C8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FCCF4F9-6C8C-CB4F-A85A-FAE42280C6C4}"/>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5" name="页脚占位符 4">
            <a:extLst>
              <a:ext uri="{FF2B5EF4-FFF2-40B4-BE49-F238E27FC236}">
                <a16:creationId xmlns:a16="http://schemas.microsoft.com/office/drawing/2014/main" id="{2F95703A-84DD-5942-B910-D4229C5A470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DCB76A-B95B-4648-A03D-C52E581BD58F}"/>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355829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A9919-2A8B-2F42-8529-FC791EC2809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00340C2-2E02-8645-9EA3-FD71901AC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EA85D5B-3C55-DE47-822F-5FFDF90A2AF5}"/>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5" name="页脚占位符 4">
            <a:extLst>
              <a:ext uri="{FF2B5EF4-FFF2-40B4-BE49-F238E27FC236}">
                <a16:creationId xmlns:a16="http://schemas.microsoft.com/office/drawing/2014/main" id="{B5DBF023-BA29-7C47-9108-F85E4C5E00F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EB270E2-0E1F-9B40-89B3-2BC08286A53A}"/>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3226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31354-C888-9448-874D-CA88831AF77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D589BB7-A992-9546-B22A-72CB540B3CB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E84C604-EB49-A842-A14D-54A93D4A717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C7FDBB8-A9E8-DB4A-BB8F-D1116759B9EC}"/>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6" name="页脚占位符 5">
            <a:extLst>
              <a:ext uri="{FF2B5EF4-FFF2-40B4-BE49-F238E27FC236}">
                <a16:creationId xmlns:a16="http://schemas.microsoft.com/office/drawing/2014/main" id="{575D08CB-4EFE-EC4E-B0C8-4055D86A3C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7660095-0406-024D-B9B7-679675628094}"/>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204458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5766C-6689-154C-B7F1-630A6F71AA8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85444C8-800E-4F40-BBAF-49EA51F09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EE7CE16-06ED-E74A-8DDB-FEE5F33060E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865D107-848C-BF44-9440-97587F913E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5FF7876-445E-9340-B849-A3B7DB17670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B50F044-8DC0-584A-9CAA-02922B4540EC}"/>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8" name="页脚占位符 7">
            <a:extLst>
              <a:ext uri="{FF2B5EF4-FFF2-40B4-BE49-F238E27FC236}">
                <a16:creationId xmlns:a16="http://schemas.microsoft.com/office/drawing/2014/main" id="{3D527336-4360-3749-9477-2505064ABA6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145B023-98FD-DB47-9011-15FB1C81E493}"/>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207536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D0008-3E09-1445-914B-220486EE5E3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ADFBE2D-94B7-7F40-AF3E-3E16F0EFC8FE}"/>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4" name="页脚占位符 3">
            <a:extLst>
              <a:ext uri="{FF2B5EF4-FFF2-40B4-BE49-F238E27FC236}">
                <a16:creationId xmlns:a16="http://schemas.microsoft.com/office/drawing/2014/main" id="{2E17AE5B-A3B0-F541-96D4-0DE0DFBDEBE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3240CA8-1FBD-7E48-B4FD-92A95B55F4E1}"/>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65020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251C6E-E4F0-ED49-9039-13FAC1A91C55}"/>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3" name="页脚占位符 2">
            <a:extLst>
              <a:ext uri="{FF2B5EF4-FFF2-40B4-BE49-F238E27FC236}">
                <a16:creationId xmlns:a16="http://schemas.microsoft.com/office/drawing/2014/main" id="{52E7AB15-B0BE-AA4B-B264-704C97317C2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98AC7FF-69C7-894C-9E75-A4CCE41361C2}"/>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7675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BB879-2A77-1D48-8B18-19ADF271808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E73BD2C-C2F0-784A-8F7F-4456EC76A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43381A6-BC2B-A349-B067-A5BC1E4E8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7197DE7-51E5-C446-AEB2-E3943C988F98}"/>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6" name="页脚占位符 5">
            <a:extLst>
              <a:ext uri="{FF2B5EF4-FFF2-40B4-BE49-F238E27FC236}">
                <a16:creationId xmlns:a16="http://schemas.microsoft.com/office/drawing/2014/main" id="{E4A7C3D8-BA4D-254B-8352-12970029E9E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1653869-08EB-094A-9EC5-B3655686247D}"/>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266311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E3C00-5AF0-5148-9384-46533508851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7690AFD-2DFE-1443-AD65-84DDD456C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C22E701-A32C-0D4E-9594-587002A34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F624595-CF99-C44A-9E0F-0C5015BD8484}"/>
              </a:ext>
            </a:extLst>
          </p:cNvPr>
          <p:cNvSpPr>
            <a:spLocks noGrp="1"/>
          </p:cNvSpPr>
          <p:nvPr>
            <p:ph type="dt" sz="half" idx="10"/>
          </p:nvPr>
        </p:nvSpPr>
        <p:spPr/>
        <p:txBody>
          <a:bodyPr/>
          <a:lstStyle/>
          <a:p>
            <a:fld id="{D31E191F-C812-804D-8815-06E09D7BC66F}" type="datetimeFigureOut">
              <a:rPr kumimoji="1" lang="zh-CN" altLang="en-US" smtClean="0"/>
              <a:t>2020/5/9</a:t>
            </a:fld>
            <a:endParaRPr kumimoji="1" lang="zh-CN" altLang="en-US"/>
          </a:p>
        </p:txBody>
      </p:sp>
      <p:sp>
        <p:nvSpPr>
          <p:cNvPr id="6" name="页脚占位符 5">
            <a:extLst>
              <a:ext uri="{FF2B5EF4-FFF2-40B4-BE49-F238E27FC236}">
                <a16:creationId xmlns:a16="http://schemas.microsoft.com/office/drawing/2014/main" id="{2834F0C0-31EF-1C4D-9A19-7848F6FA13D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317EBC6-9056-D14E-ABF5-F154960448DB}"/>
              </a:ext>
            </a:extLst>
          </p:cNvPr>
          <p:cNvSpPr>
            <a:spLocks noGrp="1"/>
          </p:cNvSpPr>
          <p:nvPr>
            <p:ph type="sldNum" sz="quarter" idx="12"/>
          </p:nvPr>
        </p:nvSpPr>
        <p:spPr/>
        <p:txBody>
          <a:body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261485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137ADC-D9D0-FE4F-9227-6DFC56D2E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5D88C54-EB74-1448-94C9-63D79D375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1C10204-B603-924B-B1F0-B95AA15F3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E191F-C812-804D-8815-06E09D7BC66F}" type="datetimeFigureOut">
              <a:rPr kumimoji="1" lang="zh-CN" altLang="en-US" smtClean="0"/>
              <a:t>2020/5/9</a:t>
            </a:fld>
            <a:endParaRPr kumimoji="1" lang="zh-CN" altLang="en-US"/>
          </a:p>
        </p:txBody>
      </p:sp>
      <p:sp>
        <p:nvSpPr>
          <p:cNvPr id="5" name="页脚占位符 4">
            <a:extLst>
              <a:ext uri="{FF2B5EF4-FFF2-40B4-BE49-F238E27FC236}">
                <a16:creationId xmlns:a16="http://schemas.microsoft.com/office/drawing/2014/main" id="{47186DF4-6312-D447-AEBC-F8D2D2A47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8DBC8FE-D789-8C4C-81A3-6BBC9FA2C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530A8-128F-8D44-94A4-F6B359EEBA81}" type="slidenum">
              <a:rPr kumimoji="1" lang="zh-CN" altLang="en-US" smtClean="0"/>
              <a:t>‹#›</a:t>
            </a:fld>
            <a:endParaRPr kumimoji="1" lang="zh-CN" altLang="en-US"/>
          </a:p>
        </p:txBody>
      </p:sp>
    </p:spTree>
    <p:extLst>
      <p:ext uri="{BB962C8B-B14F-4D97-AF65-F5344CB8AC3E}">
        <p14:creationId xmlns:p14="http://schemas.microsoft.com/office/powerpoint/2010/main" val="1861273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file:////var/folders/cw/8sf6rjyx02sc3b21f7vhsk6w0000gn/T/com.microsoft.Powerpoint/converted_emf.em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5D1B2-3D59-514D-A9E0-7B64A3F09762}"/>
              </a:ext>
            </a:extLst>
          </p:cNvPr>
          <p:cNvSpPr>
            <a:spLocks noGrp="1"/>
          </p:cNvSpPr>
          <p:nvPr>
            <p:ph type="ctrTitle"/>
          </p:nvPr>
        </p:nvSpPr>
        <p:spPr>
          <a:xfrm>
            <a:off x="1270000" y="994558"/>
            <a:ext cx="9539844" cy="3809670"/>
          </a:xfrm>
        </p:spPr>
        <p:txBody>
          <a:bodyPr>
            <a:normAutofit fontScale="90000"/>
          </a:bodyPr>
          <a:lstStyle/>
          <a:p>
            <a:r>
              <a:rPr lang="en" altLang="zh-CN" dirty="0"/>
              <a:t>A Locality and Memory Congestion-aware Thread Mapping Method </a:t>
            </a:r>
            <a:br>
              <a:rPr lang="en" altLang="zh-CN" dirty="0">
                <a:effectLst/>
              </a:rPr>
            </a:br>
            <a:r>
              <a:rPr lang="en" altLang="zh-CN" dirty="0"/>
              <a:t>for Modern NUMA Systems </a:t>
            </a:r>
            <a:br>
              <a:rPr lang="en" altLang="zh-CN" dirty="0">
                <a:effectLst/>
              </a:rPr>
            </a:br>
            <a:endParaRPr kumimoji="1" lang="zh-CN" altLang="en-US" dirty="0"/>
          </a:p>
        </p:txBody>
      </p:sp>
      <p:sp>
        <p:nvSpPr>
          <p:cNvPr id="3" name="副标题 2">
            <a:extLst>
              <a:ext uri="{FF2B5EF4-FFF2-40B4-BE49-F238E27FC236}">
                <a16:creationId xmlns:a16="http://schemas.microsoft.com/office/drawing/2014/main" id="{035F86B5-24F6-0841-B352-D0D577814406}"/>
              </a:ext>
            </a:extLst>
          </p:cNvPr>
          <p:cNvSpPr>
            <a:spLocks noGrp="1"/>
          </p:cNvSpPr>
          <p:nvPr>
            <p:ph type="subTitle" idx="1"/>
          </p:nvPr>
        </p:nvSpPr>
        <p:spPr>
          <a:xfrm>
            <a:off x="4528457" y="5427447"/>
            <a:ext cx="9144000" cy="1655762"/>
          </a:xfrm>
        </p:spPr>
        <p:txBody>
          <a:bodyPr/>
          <a:lstStyle/>
          <a:p>
            <a:r>
              <a:rPr kumimoji="1" lang="zh-CN" altLang="en-US" dirty="0"/>
              <a:t>张钰鑫 </a:t>
            </a:r>
            <a:r>
              <a:rPr kumimoji="1" lang="en-US" altLang="zh-CN" dirty="0"/>
              <a:t>5.10</a:t>
            </a:r>
            <a:endParaRPr kumimoji="1" lang="zh-CN" altLang="en-US" dirty="0"/>
          </a:p>
        </p:txBody>
      </p:sp>
      <p:pic>
        <p:nvPicPr>
          <p:cNvPr id="5" name="图片 4">
            <a:extLst>
              <a:ext uri="{FF2B5EF4-FFF2-40B4-BE49-F238E27FC236}">
                <a16:creationId xmlns:a16="http://schemas.microsoft.com/office/drawing/2014/main" id="{542C2DA7-E28D-B641-8DA8-1E0C1A684C75}"/>
              </a:ext>
            </a:extLst>
          </p:cNvPr>
          <p:cNvPicPr>
            <a:picLocks noChangeAspect="1"/>
          </p:cNvPicPr>
          <p:nvPr/>
        </p:nvPicPr>
        <p:blipFill>
          <a:blip r:link="rId2"/>
          <a:stretch>
            <a:fillRect/>
          </a:stretch>
        </p:blipFill>
        <p:spPr>
          <a:xfrm>
            <a:off x="1270000" y="1270000"/>
            <a:ext cx="63500" cy="76200"/>
          </a:xfrm>
          <a:prstGeom prst="rect">
            <a:avLst/>
          </a:prstGeom>
        </p:spPr>
      </p:pic>
    </p:spTree>
    <p:extLst>
      <p:ext uri="{BB962C8B-B14F-4D97-AF65-F5344CB8AC3E}">
        <p14:creationId xmlns:p14="http://schemas.microsoft.com/office/powerpoint/2010/main" val="384945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1BBFB-6B86-674D-8066-7F55C9951211}"/>
              </a:ext>
            </a:extLst>
          </p:cNvPr>
          <p:cNvSpPr>
            <a:spLocks noGrp="1"/>
          </p:cNvSpPr>
          <p:nvPr>
            <p:ph type="title"/>
          </p:nvPr>
        </p:nvSpPr>
        <p:spPr/>
        <p:txBody>
          <a:bodyPr/>
          <a:lstStyle/>
          <a:p>
            <a:r>
              <a:rPr kumimoji="1" lang="en-US" altLang="zh-CN" dirty="0"/>
              <a:t>Background</a:t>
            </a:r>
            <a:endParaRPr kumimoji="1" lang="zh-CN" altLang="en-US" dirty="0"/>
          </a:p>
        </p:txBody>
      </p:sp>
      <p:sp>
        <p:nvSpPr>
          <p:cNvPr id="6" name="矩形 5">
            <a:extLst>
              <a:ext uri="{FF2B5EF4-FFF2-40B4-BE49-F238E27FC236}">
                <a16:creationId xmlns:a16="http://schemas.microsoft.com/office/drawing/2014/main" id="{BFE0E36A-6A39-9C48-89A1-EAA35C601439}"/>
              </a:ext>
            </a:extLst>
          </p:cNvPr>
          <p:cNvSpPr/>
          <p:nvPr/>
        </p:nvSpPr>
        <p:spPr>
          <a:xfrm>
            <a:off x="838199" y="1690688"/>
            <a:ext cx="7367649" cy="523220"/>
          </a:xfrm>
          <a:prstGeom prst="rect">
            <a:avLst/>
          </a:prstGeom>
        </p:spPr>
        <p:txBody>
          <a:bodyPr wrap="square">
            <a:spAutoFit/>
          </a:bodyPr>
          <a:lstStyle/>
          <a:p>
            <a:r>
              <a:rPr lang="en" altLang="zh-CN" sz="2800" b="1" dirty="0">
                <a:latin typeface="DroidSans"/>
              </a:rPr>
              <a:t>Memory access in NUMA systems is not uniform </a:t>
            </a:r>
            <a:endParaRPr lang="en" altLang="zh-CN" sz="2800" dirty="0"/>
          </a:p>
        </p:txBody>
      </p:sp>
      <p:sp>
        <p:nvSpPr>
          <p:cNvPr id="7" name="矩形 6">
            <a:extLst>
              <a:ext uri="{FF2B5EF4-FFF2-40B4-BE49-F238E27FC236}">
                <a16:creationId xmlns:a16="http://schemas.microsoft.com/office/drawing/2014/main" id="{B0809680-1545-DC4D-8D66-637EDDD33B8D}"/>
              </a:ext>
            </a:extLst>
          </p:cNvPr>
          <p:cNvSpPr/>
          <p:nvPr/>
        </p:nvSpPr>
        <p:spPr>
          <a:xfrm>
            <a:off x="1421080" y="2494554"/>
            <a:ext cx="9349839" cy="461665"/>
          </a:xfrm>
          <a:prstGeom prst="rect">
            <a:avLst/>
          </a:prstGeom>
        </p:spPr>
        <p:txBody>
          <a:bodyPr wrap="square">
            <a:spAutoFit/>
          </a:bodyPr>
          <a:lstStyle/>
          <a:p>
            <a:r>
              <a:rPr lang="en" altLang="zh-CN" sz="2400" dirty="0">
                <a:latin typeface="DroidSans"/>
              </a:rPr>
              <a:t>Remote-access communication is slower than local-access communication </a:t>
            </a:r>
            <a:endParaRPr lang="en" altLang="zh-CN" sz="2400" dirty="0"/>
          </a:p>
        </p:txBody>
      </p:sp>
      <p:sp>
        <p:nvSpPr>
          <p:cNvPr id="8" name="右箭头 7">
            <a:extLst>
              <a:ext uri="{FF2B5EF4-FFF2-40B4-BE49-F238E27FC236}">
                <a16:creationId xmlns:a16="http://schemas.microsoft.com/office/drawing/2014/main" id="{C3C998A6-99E4-6348-8069-3F27DBE7CD81}"/>
              </a:ext>
            </a:extLst>
          </p:cNvPr>
          <p:cNvSpPr/>
          <p:nvPr/>
        </p:nvSpPr>
        <p:spPr>
          <a:xfrm>
            <a:off x="950026" y="2576945"/>
            <a:ext cx="399803" cy="296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F3B848A5-4885-934D-A39D-E7B76CA08A9C}"/>
              </a:ext>
            </a:extLst>
          </p:cNvPr>
          <p:cNvSpPr/>
          <p:nvPr/>
        </p:nvSpPr>
        <p:spPr>
          <a:xfrm>
            <a:off x="838199" y="3561143"/>
            <a:ext cx="8230651" cy="523220"/>
          </a:xfrm>
          <a:prstGeom prst="rect">
            <a:avLst/>
          </a:prstGeom>
        </p:spPr>
        <p:txBody>
          <a:bodyPr wrap="none">
            <a:spAutoFit/>
          </a:bodyPr>
          <a:lstStyle/>
          <a:p>
            <a:r>
              <a:rPr lang="en" altLang="zh-CN" sz="2800" b="1" dirty="0">
                <a:latin typeface="DroidSans"/>
              </a:rPr>
              <a:t>Modern NUMA systems are susceptible to congestion </a:t>
            </a:r>
            <a:endParaRPr lang="en" altLang="zh-CN" sz="2800" dirty="0"/>
          </a:p>
        </p:txBody>
      </p:sp>
      <p:sp>
        <p:nvSpPr>
          <p:cNvPr id="10" name="右箭头 9">
            <a:extLst>
              <a:ext uri="{FF2B5EF4-FFF2-40B4-BE49-F238E27FC236}">
                <a16:creationId xmlns:a16="http://schemas.microsoft.com/office/drawing/2014/main" id="{93C2DA2C-C9B5-7F45-A869-D680C5DB1D9B}"/>
              </a:ext>
            </a:extLst>
          </p:cNvPr>
          <p:cNvSpPr/>
          <p:nvPr/>
        </p:nvSpPr>
        <p:spPr>
          <a:xfrm>
            <a:off x="950026" y="4386267"/>
            <a:ext cx="399803" cy="296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328538AB-FEFF-CD4F-BF9A-D75311567640}"/>
              </a:ext>
            </a:extLst>
          </p:cNvPr>
          <p:cNvSpPr/>
          <p:nvPr/>
        </p:nvSpPr>
        <p:spPr>
          <a:xfrm>
            <a:off x="1421080" y="4303454"/>
            <a:ext cx="8328562" cy="1631216"/>
          </a:xfrm>
          <a:prstGeom prst="rect">
            <a:avLst/>
          </a:prstGeom>
        </p:spPr>
        <p:txBody>
          <a:bodyPr wrap="square">
            <a:spAutoFit/>
          </a:bodyPr>
          <a:lstStyle/>
          <a:p>
            <a:r>
              <a:rPr lang="en" altLang="zh-CN" sz="2400" dirty="0">
                <a:latin typeface="DroidSans"/>
              </a:rPr>
              <a:t>Current CPUs can cause a massive load to the memory controllers</a:t>
            </a:r>
          </a:p>
          <a:p>
            <a:r>
              <a:rPr lang="en" altLang="zh-CN" sz="2400" dirty="0"/>
              <a:t>Maximizing locality can hurt performance due to the memory congestion[1] </a:t>
            </a:r>
          </a:p>
          <a:p>
            <a:r>
              <a:rPr lang="en" altLang="zh-CN" sz="2800" dirty="0">
                <a:latin typeface="DroidSans"/>
              </a:rPr>
              <a:t> </a:t>
            </a:r>
            <a:endParaRPr lang="en" altLang="zh-CN" sz="2800" dirty="0"/>
          </a:p>
        </p:txBody>
      </p:sp>
      <p:sp>
        <p:nvSpPr>
          <p:cNvPr id="13" name="矩形 12">
            <a:extLst>
              <a:ext uri="{FF2B5EF4-FFF2-40B4-BE49-F238E27FC236}">
                <a16:creationId xmlns:a16="http://schemas.microsoft.com/office/drawing/2014/main" id="{D3B0FF93-55E6-F843-804E-F44127DF02E1}"/>
              </a:ext>
            </a:extLst>
          </p:cNvPr>
          <p:cNvSpPr/>
          <p:nvPr/>
        </p:nvSpPr>
        <p:spPr>
          <a:xfrm>
            <a:off x="708065" y="5943553"/>
            <a:ext cx="10775868" cy="923330"/>
          </a:xfrm>
          <a:prstGeom prst="rect">
            <a:avLst/>
          </a:prstGeom>
        </p:spPr>
        <p:txBody>
          <a:bodyPr wrap="square">
            <a:spAutoFit/>
          </a:bodyPr>
          <a:lstStyle/>
          <a:p>
            <a:r>
              <a:rPr lang="en" altLang="zh-CN" dirty="0">
                <a:solidFill>
                  <a:srgbClr val="212121"/>
                </a:solidFill>
                <a:latin typeface="DroidSans"/>
              </a:rPr>
              <a:t>[1] </a:t>
            </a:r>
            <a:r>
              <a:rPr lang="en" altLang="zh-CN" dirty="0" err="1">
                <a:solidFill>
                  <a:srgbClr val="212121"/>
                </a:solidFill>
                <a:latin typeface="DroidSans"/>
              </a:rPr>
              <a:t>Mulya</a:t>
            </a:r>
            <a:r>
              <a:rPr lang="en" altLang="zh-CN" dirty="0">
                <a:solidFill>
                  <a:srgbClr val="212121"/>
                </a:solidFill>
                <a:latin typeface="DroidSans"/>
              </a:rPr>
              <a:t> Agung, Muhammad A. </a:t>
            </a:r>
            <a:r>
              <a:rPr lang="en" altLang="zh-CN" dirty="0" err="1">
                <a:solidFill>
                  <a:srgbClr val="212121"/>
                </a:solidFill>
                <a:latin typeface="DroidSans"/>
              </a:rPr>
              <a:t>Amrizal</a:t>
            </a:r>
            <a:r>
              <a:rPr lang="en" altLang="zh-CN" dirty="0">
                <a:solidFill>
                  <a:srgbClr val="212121"/>
                </a:solidFill>
                <a:latin typeface="DroidSans"/>
              </a:rPr>
              <a:t>, Kazuhiko Komatsu, </a:t>
            </a:r>
            <a:r>
              <a:rPr lang="en" altLang="zh-CN" dirty="0" err="1">
                <a:solidFill>
                  <a:srgbClr val="212121"/>
                </a:solidFill>
                <a:latin typeface="DroidSans"/>
              </a:rPr>
              <a:t>Ryusuke</a:t>
            </a:r>
            <a:r>
              <a:rPr lang="en" altLang="zh-CN" dirty="0">
                <a:solidFill>
                  <a:srgbClr val="212121"/>
                </a:solidFill>
                <a:latin typeface="DroidSans"/>
              </a:rPr>
              <a:t> </a:t>
            </a:r>
            <a:r>
              <a:rPr lang="en" altLang="zh-CN" dirty="0" err="1">
                <a:solidFill>
                  <a:srgbClr val="212121"/>
                </a:solidFill>
                <a:latin typeface="DroidSans"/>
              </a:rPr>
              <a:t>Egawa</a:t>
            </a:r>
            <a:r>
              <a:rPr lang="en" altLang="zh-CN" dirty="0">
                <a:solidFill>
                  <a:srgbClr val="212121"/>
                </a:solidFill>
                <a:latin typeface="DroidSans"/>
              </a:rPr>
              <a:t>, and Hiroyuki Takizawa. 2017. A Memory Congestion-Aware MPI Process Placement for Modern NUMA Systems. In 2017 IEEE 24th International Conference on High Performance Computing (</a:t>
            </a:r>
            <a:r>
              <a:rPr lang="en" altLang="zh-CN" dirty="0" err="1">
                <a:solidFill>
                  <a:srgbClr val="212121"/>
                </a:solidFill>
                <a:latin typeface="DroidSans"/>
              </a:rPr>
              <a:t>HiPC</a:t>
            </a:r>
            <a:r>
              <a:rPr lang="en" altLang="zh-CN" dirty="0">
                <a:solidFill>
                  <a:srgbClr val="212121"/>
                </a:solidFill>
                <a:latin typeface="DroidSans"/>
              </a:rPr>
              <a:t>). 152–161. </a:t>
            </a:r>
            <a:endParaRPr lang="en" altLang="zh-CN" dirty="0"/>
          </a:p>
        </p:txBody>
      </p:sp>
    </p:spTree>
    <p:extLst>
      <p:ext uri="{BB962C8B-B14F-4D97-AF65-F5344CB8AC3E}">
        <p14:creationId xmlns:p14="http://schemas.microsoft.com/office/powerpoint/2010/main" val="301137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DBA31E8-E6E9-E947-B1E5-CFD84E326E4C}"/>
              </a:ext>
            </a:extLst>
          </p:cNvPr>
          <p:cNvPicPr>
            <a:picLocks noGrp="1" noChangeAspect="1"/>
          </p:cNvPicPr>
          <p:nvPr>
            <p:ph idx="1"/>
          </p:nvPr>
        </p:nvPicPr>
        <p:blipFill>
          <a:blip r:embed="rId2"/>
          <a:stretch>
            <a:fillRect/>
          </a:stretch>
        </p:blipFill>
        <p:spPr>
          <a:xfrm>
            <a:off x="1835150" y="1690688"/>
            <a:ext cx="8521700" cy="3848100"/>
          </a:xfrm>
          <a:prstGeom prst="rect">
            <a:avLst/>
          </a:prstGeom>
        </p:spPr>
      </p:pic>
      <p:sp>
        <p:nvSpPr>
          <p:cNvPr id="4" name="标题 1">
            <a:extLst>
              <a:ext uri="{FF2B5EF4-FFF2-40B4-BE49-F238E27FC236}">
                <a16:creationId xmlns:a16="http://schemas.microsoft.com/office/drawing/2014/main" id="{E06ED160-01D2-984F-964F-0BB92E76A403}"/>
              </a:ext>
            </a:extLst>
          </p:cNvPr>
          <p:cNvSpPr>
            <a:spLocks noGrp="1"/>
          </p:cNvSpPr>
          <p:nvPr>
            <p:ph type="title"/>
          </p:nvPr>
        </p:nvSpPr>
        <p:spPr/>
        <p:txBody>
          <a:bodyPr/>
          <a:lstStyle/>
          <a:p>
            <a:r>
              <a:rPr kumimoji="1" lang="en-US" altLang="zh-CN" dirty="0"/>
              <a:t>Background</a:t>
            </a:r>
            <a:endParaRPr kumimoji="1" lang="zh-CN" altLang="en-US" dirty="0"/>
          </a:p>
        </p:txBody>
      </p:sp>
    </p:spTree>
    <p:extLst>
      <p:ext uri="{BB962C8B-B14F-4D97-AF65-F5344CB8AC3E}">
        <p14:creationId xmlns:p14="http://schemas.microsoft.com/office/powerpoint/2010/main" val="272795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75E36-61C5-8749-BDF9-C92CCDE003A9}"/>
              </a:ext>
            </a:extLst>
          </p:cNvPr>
          <p:cNvSpPr>
            <a:spLocks noGrp="1"/>
          </p:cNvSpPr>
          <p:nvPr>
            <p:ph type="title"/>
          </p:nvPr>
        </p:nvSpPr>
        <p:spPr/>
        <p:txBody>
          <a:bodyPr/>
          <a:lstStyle/>
          <a:p>
            <a:r>
              <a:rPr kumimoji="1" lang="en-US" altLang="zh-CN" dirty="0"/>
              <a:t>Method</a:t>
            </a:r>
            <a:endParaRPr kumimoji="1" lang="zh-CN" altLang="en-US" dirty="0"/>
          </a:p>
        </p:txBody>
      </p:sp>
      <p:sp>
        <p:nvSpPr>
          <p:cNvPr id="4" name="矩形 3">
            <a:extLst>
              <a:ext uri="{FF2B5EF4-FFF2-40B4-BE49-F238E27FC236}">
                <a16:creationId xmlns:a16="http://schemas.microsoft.com/office/drawing/2014/main" id="{4C928C09-017F-CB42-82A0-482F1A67E988}"/>
              </a:ext>
            </a:extLst>
          </p:cNvPr>
          <p:cNvSpPr/>
          <p:nvPr/>
        </p:nvSpPr>
        <p:spPr>
          <a:xfrm>
            <a:off x="927597" y="1506022"/>
            <a:ext cx="7803739" cy="523220"/>
          </a:xfrm>
          <a:prstGeom prst="rect">
            <a:avLst/>
          </a:prstGeom>
        </p:spPr>
        <p:txBody>
          <a:bodyPr wrap="none">
            <a:spAutoFit/>
          </a:bodyPr>
          <a:lstStyle/>
          <a:p>
            <a:r>
              <a:rPr lang="en" altLang="zh-CN" sz="2800" dirty="0"/>
              <a:t>Step 1: </a:t>
            </a:r>
            <a:r>
              <a:rPr lang="zh-CN" altLang="en" sz="2800" dirty="0"/>
              <a:t>检测</a:t>
            </a:r>
            <a:r>
              <a:rPr lang="zh-CN" altLang="en-US" sz="2800" dirty="0"/>
              <a:t>线程间的通信行为，利用</a:t>
            </a:r>
            <a:r>
              <a:rPr lang="en-US" altLang="zh-CN" sz="2800" dirty="0"/>
              <a:t>Pin</a:t>
            </a:r>
            <a:r>
              <a:rPr lang="zh-CN" altLang="en-US" sz="2800" dirty="0"/>
              <a:t>工具</a:t>
            </a:r>
            <a:r>
              <a:rPr lang="en-US" altLang="zh-CN" sz="2800" dirty="0"/>
              <a:t>[2]</a:t>
            </a:r>
            <a:endParaRPr lang="en" altLang="zh-CN" sz="2800" dirty="0"/>
          </a:p>
        </p:txBody>
      </p:sp>
      <p:sp>
        <p:nvSpPr>
          <p:cNvPr id="5" name="文本框 4">
            <a:extLst>
              <a:ext uri="{FF2B5EF4-FFF2-40B4-BE49-F238E27FC236}">
                <a16:creationId xmlns:a16="http://schemas.microsoft.com/office/drawing/2014/main" id="{E93164FD-F64F-CF46-A50D-034EA59113C4}"/>
              </a:ext>
            </a:extLst>
          </p:cNvPr>
          <p:cNvSpPr txBox="1"/>
          <p:nvPr/>
        </p:nvSpPr>
        <p:spPr>
          <a:xfrm>
            <a:off x="927597" y="2431475"/>
            <a:ext cx="9502922" cy="738664"/>
          </a:xfrm>
          <a:prstGeom prst="rect">
            <a:avLst/>
          </a:prstGeom>
          <a:noFill/>
        </p:spPr>
        <p:txBody>
          <a:bodyPr wrap="none" rtlCol="0">
            <a:spAutoFit/>
          </a:bodyPr>
          <a:lstStyle/>
          <a:p>
            <a:r>
              <a:rPr lang="zh-CN" altLang="en-US" sz="2400" dirty="0"/>
              <a:t>两个不同的线程依次对相同数据的访问和读写操作称为线程间的通信 </a:t>
            </a:r>
          </a:p>
          <a:p>
            <a:endParaRPr kumimoji="1" lang="zh-CN" altLang="en-US" dirty="0"/>
          </a:p>
        </p:txBody>
      </p:sp>
      <p:pic>
        <p:nvPicPr>
          <p:cNvPr id="6" name="图片 5">
            <a:extLst>
              <a:ext uri="{FF2B5EF4-FFF2-40B4-BE49-F238E27FC236}">
                <a16:creationId xmlns:a16="http://schemas.microsoft.com/office/drawing/2014/main" id="{5DB521DF-DF59-7547-B710-318D71E97782}"/>
              </a:ext>
            </a:extLst>
          </p:cNvPr>
          <p:cNvPicPr>
            <a:picLocks noChangeAspect="1"/>
          </p:cNvPicPr>
          <p:nvPr/>
        </p:nvPicPr>
        <p:blipFill>
          <a:blip r:embed="rId2"/>
          <a:stretch>
            <a:fillRect/>
          </a:stretch>
        </p:blipFill>
        <p:spPr>
          <a:xfrm>
            <a:off x="927597" y="3182014"/>
            <a:ext cx="4474029" cy="2468777"/>
          </a:xfrm>
          <a:prstGeom prst="rect">
            <a:avLst/>
          </a:prstGeom>
        </p:spPr>
      </p:pic>
      <p:sp>
        <p:nvSpPr>
          <p:cNvPr id="7" name="矩形 6">
            <a:extLst>
              <a:ext uri="{FF2B5EF4-FFF2-40B4-BE49-F238E27FC236}">
                <a16:creationId xmlns:a16="http://schemas.microsoft.com/office/drawing/2014/main" id="{DBB3EF4C-B5B6-FB43-AFEF-C967279C919C}"/>
              </a:ext>
            </a:extLst>
          </p:cNvPr>
          <p:cNvSpPr/>
          <p:nvPr/>
        </p:nvSpPr>
        <p:spPr>
          <a:xfrm>
            <a:off x="927597" y="5769544"/>
            <a:ext cx="9502922" cy="923330"/>
          </a:xfrm>
          <a:prstGeom prst="rect">
            <a:avLst/>
          </a:prstGeom>
        </p:spPr>
        <p:txBody>
          <a:bodyPr wrap="square">
            <a:spAutoFit/>
          </a:bodyPr>
          <a:lstStyle/>
          <a:p>
            <a:r>
              <a:rPr lang="en" altLang="zh-CN" dirty="0">
                <a:solidFill>
                  <a:srgbClr val="212121"/>
                </a:solidFill>
                <a:latin typeface="DroidSans"/>
              </a:rPr>
              <a:t>[2] Chi-Keung </a:t>
            </a:r>
            <a:r>
              <a:rPr lang="en" altLang="zh-CN" dirty="0" err="1">
                <a:solidFill>
                  <a:srgbClr val="212121"/>
                </a:solidFill>
                <a:latin typeface="DroidSans"/>
              </a:rPr>
              <a:t>Luk</a:t>
            </a:r>
            <a:r>
              <a:rPr lang="en" altLang="zh-CN" dirty="0">
                <a:solidFill>
                  <a:srgbClr val="212121"/>
                </a:solidFill>
                <a:latin typeface="DroidSans"/>
              </a:rPr>
              <a:t>, Robert Cohn, Robert </a:t>
            </a:r>
            <a:r>
              <a:rPr lang="en" altLang="zh-CN" dirty="0" err="1">
                <a:solidFill>
                  <a:srgbClr val="212121"/>
                </a:solidFill>
                <a:latin typeface="DroidSans"/>
              </a:rPr>
              <a:t>Muth</a:t>
            </a:r>
            <a:r>
              <a:rPr lang="en" altLang="zh-CN" dirty="0">
                <a:solidFill>
                  <a:srgbClr val="212121"/>
                </a:solidFill>
                <a:latin typeface="DroidSans"/>
              </a:rPr>
              <a:t>, Harish Patil, Artur </a:t>
            </a:r>
            <a:r>
              <a:rPr lang="en" altLang="zh-CN" dirty="0" err="1">
                <a:solidFill>
                  <a:srgbClr val="212121"/>
                </a:solidFill>
                <a:latin typeface="DroidSans"/>
              </a:rPr>
              <a:t>Klauser</a:t>
            </a:r>
            <a:r>
              <a:rPr lang="en" altLang="zh-CN" dirty="0">
                <a:solidFill>
                  <a:srgbClr val="212121"/>
                </a:solidFill>
                <a:latin typeface="DroidSans"/>
              </a:rPr>
              <a:t>, Geoff </a:t>
            </a:r>
            <a:r>
              <a:rPr lang="en" altLang="zh-CN" dirty="0" err="1">
                <a:solidFill>
                  <a:srgbClr val="212121"/>
                </a:solidFill>
                <a:latin typeface="DroidSans"/>
              </a:rPr>
              <a:t>Lowney</a:t>
            </a:r>
            <a:r>
              <a:rPr lang="en" altLang="zh-CN" dirty="0">
                <a:solidFill>
                  <a:srgbClr val="212121"/>
                </a:solidFill>
                <a:latin typeface="DroidSans"/>
              </a:rPr>
              <a:t>, Steven Wallace, Vijay </a:t>
            </a:r>
            <a:r>
              <a:rPr lang="en" altLang="zh-CN" dirty="0" err="1">
                <a:solidFill>
                  <a:srgbClr val="212121"/>
                </a:solidFill>
                <a:latin typeface="DroidSans"/>
              </a:rPr>
              <a:t>Janapa</a:t>
            </a:r>
            <a:r>
              <a:rPr lang="en" altLang="zh-CN" dirty="0">
                <a:solidFill>
                  <a:srgbClr val="212121"/>
                </a:solidFill>
                <a:latin typeface="DroidSans"/>
              </a:rPr>
              <a:t> </a:t>
            </a:r>
            <a:r>
              <a:rPr lang="en" altLang="zh-CN" dirty="0" err="1">
                <a:solidFill>
                  <a:srgbClr val="212121"/>
                </a:solidFill>
                <a:latin typeface="DroidSans"/>
              </a:rPr>
              <a:t>Reddi</a:t>
            </a:r>
            <a:r>
              <a:rPr lang="en" altLang="zh-CN" dirty="0">
                <a:solidFill>
                  <a:srgbClr val="212121"/>
                </a:solidFill>
                <a:latin typeface="DroidSans"/>
              </a:rPr>
              <a:t>, and Kim Hazelwood. 2005. Pin: building customized program analysis tools with dynamic instrumentation. SIGPLAN Not. 40, 6 (June 2005), 190-200. </a:t>
            </a:r>
            <a:endParaRPr lang="en" altLang="zh-CN" dirty="0"/>
          </a:p>
        </p:txBody>
      </p:sp>
      <p:sp>
        <p:nvSpPr>
          <p:cNvPr id="8" name="文本框 7">
            <a:extLst>
              <a:ext uri="{FF2B5EF4-FFF2-40B4-BE49-F238E27FC236}">
                <a16:creationId xmlns:a16="http://schemas.microsoft.com/office/drawing/2014/main" id="{6236BE08-E2A3-9A43-B23B-4D6785377614}"/>
              </a:ext>
            </a:extLst>
          </p:cNvPr>
          <p:cNvSpPr txBox="1"/>
          <p:nvPr/>
        </p:nvSpPr>
        <p:spPr>
          <a:xfrm>
            <a:off x="6282047" y="3455498"/>
            <a:ext cx="3728852" cy="923330"/>
          </a:xfrm>
          <a:prstGeom prst="rect">
            <a:avLst/>
          </a:prstGeom>
          <a:noFill/>
        </p:spPr>
        <p:txBody>
          <a:bodyPr wrap="square" rtlCol="0">
            <a:spAutoFit/>
          </a:bodyPr>
          <a:lstStyle/>
          <a:p>
            <a:r>
              <a:rPr lang="en" altLang="zh-CN" dirty="0"/>
              <a:t>A communication event (E):</a:t>
            </a:r>
            <a:br>
              <a:rPr lang="en" altLang="zh-CN" dirty="0"/>
            </a:br>
            <a:r>
              <a:rPr lang="en" altLang="zh-CN" dirty="0"/>
              <a:t>[</a:t>
            </a:r>
            <a:r>
              <a:rPr lang="en" altLang="zh-CN" b="1" dirty="0"/>
              <a:t>a pair of threads</a:t>
            </a:r>
            <a:r>
              <a:rPr lang="en" altLang="zh-CN" dirty="0"/>
              <a:t>, </a:t>
            </a:r>
            <a:r>
              <a:rPr lang="en" altLang="zh-CN" b="1" dirty="0"/>
              <a:t>timestamp</a:t>
            </a:r>
            <a:r>
              <a:rPr lang="en" altLang="zh-CN" dirty="0"/>
              <a:t>, ..] </a:t>
            </a:r>
          </a:p>
          <a:p>
            <a:endParaRPr kumimoji="1" lang="zh-CN" altLang="en-US" dirty="0"/>
          </a:p>
        </p:txBody>
      </p:sp>
    </p:spTree>
    <p:extLst>
      <p:ext uri="{BB962C8B-B14F-4D97-AF65-F5344CB8AC3E}">
        <p14:creationId xmlns:p14="http://schemas.microsoft.com/office/powerpoint/2010/main" val="377658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83FBB54-6C39-514E-A6E3-F1EEFB7A4D73}"/>
              </a:ext>
            </a:extLst>
          </p:cNvPr>
          <p:cNvSpPr>
            <a:spLocks noGrp="1"/>
          </p:cNvSpPr>
          <p:nvPr>
            <p:ph type="title"/>
          </p:nvPr>
        </p:nvSpPr>
        <p:spPr/>
        <p:txBody>
          <a:bodyPr/>
          <a:lstStyle/>
          <a:p>
            <a:r>
              <a:rPr kumimoji="1" lang="en-US" altLang="zh-CN" dirty="0"/>
              <a:t>Method</a:t>
            </a:r>
            <a:endParaRPr kumimoji="1" lang="zh-CN" altLang="en-US" dirty="0"/>
          </a:p>
        </p:txBody>
      </p:sp>
      <p:sp>
        <p:nvSpPr>
          <p:cNvPr id="5" name="矩形 4">
            <a:extLst>
              <a:ext uri="{FF2B5EF4-FFF2-40B4-BE49-F238E27FC236}">
                <a16:creationId xmlns:a16="http://schemas.microsoft.com/office/drawing/2014/main" id="{0DA264A4-3245-3C48-A6F8-DCDEA7D4C751}"/>
              </a:ext>
            </a:extLst>
          </p:cNvPr>
          <p:cNvSpPr/>
          <p:nvPr/>
        </p:nvSpPr>
        <p:spPr>
          <a:xfrm>
            <a:off x="838200" y="1524434"/>
            <a:ext cx="10312730" cy="523220"/>
          </a:xfrm>
          <a:prstGeom prst="rect">
            <a:avLst/>
          </a:prstGeom>
        </p:spPr>
        <p:txBody>
          <a:bodyPr wrap="square">
            <a:spAutoFit/>
          </a:bodyPr>
          <a:lstStyle/>
          <a:p>
            <a:r>
              <a:rPr lang="en" altLang="zh-CN" sz="2800" dirty="0"/>
              <a:t>Step 2: </a:t>
            </a:r>
            <a:r>
              <a:rPr lang="zh-CN" altLang="en-US" sz="2800" dirty="0"/>
              <a:t>确定可能导致拥塞的线程组</a:t>
            </a:r>
            <a:endParaRPr lang="en" altLang="zh-CN" sz="2800" dirty="0"/>
          </a:p>
        </p:txBody>
      </p:sp>
      <p:sp>
        <p:nvSpPr>
          <p:cNvPr id="6" name="文本框 5">
            <a:extLst>
              <a:ext uri="{FF2B5EF4-FFF2-40B4-BE49-F238E27FC236}">
                <a16:creationId xmlns:a16="http://schemas.microsoft.com/office/drawing/2014/main" id="{29EED971-AAED-7044-B122-77949E45A30A}"/>
              </a:ext>
            </a:extLst>
          </p:cNvPr>
          <p:cNvSpPr txBox="1"/>
          <p:nvPr/>
        </p:nvSpPr>
        <p:spPr>
          <a:xfrm>
            <a:off x="838200" y="2363189"/>
            <a:ext cx="6863938" cy="738664"/>
          </a:xfrm>
          <a:prstGeom prst="rect">
            <a:avLst/>
          </a:prstGeom>
          <a:noFill/>
        </p:spPr>
        <p:txBody>
          <a:bodyPr wrap="square" rtlCol="0">
            <a:spAutoFit/>
          </a:bodyPr>
          <a:lstStyle/>
          <a:p>
            <a:r>
              <a:rPr lang="en" altLang="zh-CN" sz="2400" dirty="0"/>
              <a:t>a set of communication timestamps {t1 , t2 , ..., </a:t>
            </a:r>
            <a:r>
              <a:rPr lang="en" altLang="zh-CN" sz="2400" dirty="0" err="1"/>
              <a:t>tn</a:t>
            </a:r>
            <a:r>
              <a:rPr lang="en" altLang="zh-CN" sz="2400" dirty="0"/>
              <a:t>} </a:t>
            </a:r>
          </a:p>
          <a:p>
            <a:endParaRPr kumimoji="1" lang="zh-CN" altLang="en-US" dirty="0"/>
          </a:p>
        </p:txBody>
      </p:sp>
      <p:sp>
        <p:nvSpPr>
          <p:cNvPr id="7" name="右箭头 6">
            <a:extLst>
              <a:ext uri="{FF2B5EF4-FFF2-40B4-BE49-F238E27FC236}">
                <a16:creationId xmlns:a16="http://schemas.microsoft.com/office/drawing/2014/main" id="{CDDE06B8-1B46-3E4A-BDB6-60ADD8157573}"/>
              </a:ext>
            </a:extLst>
          </p:cNvPr>
          <p:cNvSpPr/>
          <p:nvPr/>
        </p:nvSpPr>
        <p:spPr>
          <a:xfrm>
            <a:off x="938150" y="2965287"/>
            <a:ext cx="676894" cy="27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13267D02-0F1F-7647-83AA-BDB647E949D4}"/>
              </a:ext>
            </a:extLst>
          </p:cNvPr>
          <p:cNvSpPr/>
          <p:nvPr/>
        </p:nvSpPr>
        <p:spPr>
          <a:xfrm>
            <a:off x="1714994" y="2856096"/>
            <a:ext cx="3477234" cy="461665"/>
          </a:xfrm>
          <a:prstGeom prst="rect">
            <a:avLst/>
          </a:prstGeom>
        </p:spPr>
        <p:txBody>
          <a:bodyPr wrap="none">
            <a:spAutoFit/>
          </a:bodyPr>
          <a:lstStyle/>
          <a:p>
            <a:r>
              <a:rPr lang="en" altLang="zh-CN" sz="2400" dirty="0"/>
              <a:t>clusters {C1 , C2 , ..., Ck } </a:t>
            </a:r>
          </a:p>
        </p:txBody>
      </p:sp>
      <p:pic>
        <p:nvPicPr>
          <p:cNvPr id="9" name="图片 8">
            <a:extLst>
              <a:ext uri="{FF2B5EF4-FFF2-40B4-BE49-F238E27FC236}">
                <a16:creationId xmlns:a16="http://schemas.microsoft.com/office/drawing/2014/main" id="{20F5A77A-2221-C34C-8CBB-06655CD24006}"/>
              </a:ext>
            </a:extLst>
          </p:cNvPr>
          <p:cNvPicPr>
            <a:picLocks noChangeAspect="1"/>
          </p:cNvPicPr>
          <p:nvPr/>
        </p:nvPicPr>
        <p:blipFill>
          <a:blip r:embed="rId2"/>
          <a:stretch>
            <a:fillRect/>
          </a:stretch>
        </p:blipFill>
        <p:spPr>
          <a:xfrm>
            <a:off x="938150" y="3540240"/>
            <a:ext cx="4532581" cy="2830299"/>
          </a:xfrm>
          <a:prstGeom prst="rect">
            <a:avLst/>
          </a:prstGeom>
        </p:spPr>
      </p:pic>
      <p:pic>
        <p:nvPicPr>
          <p:cNvPr id="10" name="图片 9">
            <a:extLst>
              <a:ext uri="{FF2B5EF4-FFF2-40B4-BE49-F238E27FC236}">
                <a16:creationId xmlns:a16="http://schemas.microsoft.com/office/drawing/2014/main" id="{BFE2461C-95E3-A84F-98D2-451ABE5D17A5}"/>
              </a:ext>
            </a:extLst>
          </p:cNvPr>
          <p:cNvPicPr>
            <a:picLocks noChangeAspect="1"/>
          </p:cNvPicPr>
          <p:nvPr/>
        </p:nvPicPr>
        <p:blipFill>
          <a:blip r:embed="rId3"/>
          <a:stretch>
            <a:fillRect/>
          </a:stretch>
        </p:blipFill>
        <p:spPr>
          <a:xfrm>
            <a:off x="5385606" y="3481884"/>
            <a:ext cx="4885311" cy="2947010"/>
          </a:xfrm>
          <a:prstGeom prst="rect">
            <a:avLst/>
          </a:prstGeom>
        </p:spPr>
      </p:pic>
    </p:spTree>
    <p:extLst>
      <p:ext uri="{BB962C8B-B14F-4D97-AF65-F5344CB8AC3E}">
        <p14:creationId xmlns:p14="http://schemas.microsoft.com/office/powerpoint/2010/main" val="113655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6E6166-A7FC-9C4B-93A9-B4C059ADC297}"/>
              </a:ext>
            </a:extLst>
          </p:cNvPr>
          <p:cNvSpPr>
            <a:spLocks noGrp="1"/>
          </p:cNvSpPr>
          <p:nvPr>
            <p:ph type="title"/>
          </p:nvPr>
        </p:nvSpPr>
        <p:spPr/>
        <p:txBody>
          <a:bodyPr/>
          <a:lstStyle/>
          <a:p>
            <a:r>
              <a:rPr kumimoji="1" lang="en-US" altLang="zh-CN" dirty="0"/>
              <a:t>Method</a:t>
            </a:r>
            <a:endParaRPr kumimoji="1" lang="zh-CN" altLang="en-US" dirty="0"/>
          </a:p>
        </p:txBody>
      </p:sp>
      <p:sp>
        <p:nvSpPr>
          <p:cNvPr id="5" name="矩形 4">
            <a:extLst>
              <a:ext uri="{FF2B5EF4-FFF2-40B4-BE49-F238E27FC236}">
                <a16:creationId xmlns:a16="http://schemas.microsoft.com/office/drawing/2014/main" id="{D748F76A-AC39-BC4C-B274-F5A2EF8F5538}"/>
              </a:ext>
            </a:extLst>
          </p:cNvPr>
          <p:cNvSpPr/>
          <p:nvPr/>
        </p:nvSpPr>
        <p:spPr>
          <a:xfrm>
            <a:off x="838200" y="1690688"/>
            <a:ext cx="2773516" cy="523220"/>
          </a:xfrm>
          <a:prstGeom prst="rect">
            <a:avLst/>
          </a:prstGeom>
        </p:spPr>
        <p:txBody>
          <a:bodyPr wrap="none">
            <a:spAutoFit/>
          </a:bodyPr>
          <a:lstStyle/>
          <a:p>
            <a:r>
              <a:rPr lang="en" altLang="zh-CN" sz="2800" dirty="0"/>
              <a:t>Step 3: </a:t>
            </a:r>
            <a:r>
              <a:rPr lang="zh-CN" altLang="en" sz="2800" dirty="0"/>
              <a:t>计算</a:t>
            </a:r>
            <a:r>
              <a:rPr lang="zh-CN" altLang="en-US" sz="2800" dirty="0"/>
              <a:t>映射</a:t>
            </a:r>
            <a:endParaRPr lang="en" altLang="zh-CN" sz="2800" dirty="0"/>
          </a:p>
        </p:txBody>
      </p:sp>
      <p:pic>
        <p:nvPicPr>
          <p:cNvPr id="6" name="图片 5">
            <a:extLst>
              <a:ext uri="{FF2B5EF4-FFF2-40B4-BE49-F238E27FC236}">
                <a16:creationId xmlns:a16="http://schemas.microsoft.com/office/drawing/2014/main" id="{26F2619F-A8F5-F546-AF5D-75FC3D18A90D}"/>
              </a:ext>
            </a:extLst>
          </p:cNvPr>
          <p:cNvPicPr>
            <a:picLocks noChangeAspect="1"/>
          </p:cNvPicPr>
          <p:nvPr/>
        </p:nvPicPr>
        <p:blipFill>
          <a:blip r:embed="rId2"/>
          <a:stretch>
            <a:fillRect/>
          </a:stretch>
        </p:blipFill>
        <p:spPr>
          <a:xfrm>
            <a:off x="802826" y="2375339"/>
            <a:ext cx="5342759" cy="3810000"/>
          </a:xfrm>
          <a:prstGeom prst="rect">
            <a:avLst/>
          </a:prstGeom>
        </p:spPr>
      </p:pic>
      <p:pic>
        <p:nvPicPr>
          <p:cNvPr id="7" name="图片 6">
            <a:extLst>
              <a:ext uri="{FF2B5EF4-FFF2-40B4-BE49-F238E27FC236}">
                <a16:creationId xmlns:a16="http://schemas.microsoft.com/office/drawing/2014/main" id="{10209428-1EF3-014F-A876-903A31ADC627}"/>
              </a:ext>
            </a:extLst>
          </p:cNvPr>
          <p:cNvPicPr>
            <a:picLocks noChangeAspect="1"/>
          </p:cNvPicPr>
          <p:nvPr/>
        </p:nvPicPr>
        <p:blipFill>
          <a:blip r:embed="rId3"/>
          <a:stretch>
            <a:fillRect/>
          </a:stretch>
        </p:blipFill>
        <p:spPr>
          <a:xfrm>
            <a:off x="7002079" y="3111939"/>
            <a:ext cx="4241800" cy="1168400"/>
          </a:xfrm>
          <a:prstGeom prst="rect">
            <a:avLst/>
          </a:prstGeom>
        </p:spPr>
      </p:pic>
    </p:spTree>
    <p:extLst>
      <p:ext uri="{BB962C8B-B14F-4D97-AF65-F5344CB8AC3E}">
        <p14:creationId xmlns:p14="http://schemas.microsoft.com/office/powerpoint/2010/main" val="369986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C6B725-61EC-014B-8217-AD8A2BE41BA6}"/>
              </a:ext>
            </a:extLst>
          </p:cNvPr>
          <p:cNvSpPr>
            <a:spLocks noGrp="1"/>
          </p:cNvSpPr>
          <p:nvPr>
            <p:ph type="title"/>
          </p:nvPr>
        </p:nvSpPr>
        <p:spPr>
          <a:xfrm>
            <a:off x="838200" y="186449"/>
            <a:ext cx="10515600" cy="1325563"/>
          </a:xfrm>
        </p:spPr>
        <p:txBody>
          <a:bodyPr/>
          <a:lstStyle/>
          <a:p>
            <a:r>
              <a:rPr kumimoji="1" lang="en-US" altLang="zh-CN" dirty="0"/>
              <a:t>Method</a:t>
            </a:r>
            <a:endParaRPr kumimoji="1" lang="zh-CN" altLang="en-US" dirty="0"/>
          </a:p>
        </p:txBody>
      </p:sp>
      <p:pic>
        <p:nvPicPr>
          <p:cNvPr id="7" name="图片 6" descr="手机屏幕截图&#10;&#10;描述已自动生成">
            <a:extLst>
              <a:ext uri="{FF2B5EF4-FFF2-40B4-BE49-F238E27FC236}">
                <a16:creationId xmlns:a16="http://schemas.microsoft.com/office/drawing/2014/main" id="{F51D6394-291C-9B46-A74E-618F02A1EE29}"/>
              </a:ext>
            </a:extLst>
          </p:cNvPr>
          <p:cNvPicPr>
            <a:picLocks noChangeAspect="1"/>
          </p:cNvPicPr>
          <p:nvPr/>
        </p:nvPicPr>
        <p:blipFill>
          <a:blip r:embed="rId2"/>
          <a:stretch>
            <a:fillRect/>
          </a:stretch>
        </p:blipFill>
        <p:spPr>
          <a:xfrm>
            <a:off x="838200" y="1512012"/>
            <a:ext cx="4802993" cy="4928288"/>
          </a:xfrm>
          <a:prstGeom prst="rect">
            <a:avLst/>
          </a:prstGeom>
        </p:spPr>
      </p:pic>
    </p:spTree>
    <p:extLst>
      <p:ext uri="{BB962C8B-B14F-4D97-AF65-F5344CB8AC3E}">
        <p14:creationId xmlns:p14="http://schemas.microsoft.com/office/powerpoint/2010/main" val="40238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D82A2-E167-9E42-90AC-1FCE3863741D}"/>
              </a:ext>
            </a:extLst>
          </p:cNvPr>
          <p:cNvSpPr>
            <a:spLocks noGrp="1"/>
          </p:cNvSpPr>
          <p:nvPr>
            <p:ph type="title"/>
          </p:nvPr>
        </p:nvSpPr>
        <p:spPr/>
        <p:txBody>
          <a:bodyPr/>
          <a:lstStyle/>
          <a:p>
            <a:r>
              <a:rPr kumimoji="1" lang="en-US" altLang="zh-CN" dirty="0"/>
              <a:t>Experiments</a:t>
            </a:r>
            <a:endParaRPr kumimoji="1" lang="zh-CN" altLang="en-US" dirty="0"/>
          </a:p>
        </p:txBody>
      </p:sp>
      <p:sp>
        <p:nvSpPr>
          <p:cNvPr id="4" name="矩形 3">
            <a:extLst>
              <a:ext uri="{FF2B5EF4-FFF2-40B4-BE49-F238E27FC236}">
                <a16:creationId xmlns:a16="http://schemas.microsoft.com/office/drawing/2014/main" id="{9481B097-5485-7E4C-8F5D-7103E470CFDD}"/>
              </a:ext>
            </a:extLst>
          </p:cNvPr>
          <p:cNvSpPr/>
          <p:nvPr/>
        </p:nvSpPr>
        <p:spPr>
          <a:xfrm>
            <a:off x="838200" y="1564563"/>
            <a:ext cx="7985782" cy="707886"/>
          </a:xfrm>
          <a:prstGeom prst="rect">
            <a:avLst/>
          </a:prstGeom>
        </p:spPr>
        <p:txBody>
          <a:bodyPr wrap="square">
            <a:spAutoFit/>
          </a:bodyPr>
          <a:lstStyle/>
          <a:p>
            <a:r>
              <a:rPr lang="en" altLang="zh-CN" sz="2000" dirty="0"/>
              <a:t>2-node Intel-based NUMA system with two Intel Xeon E5-2680v4 processors, and each node consists 14 cores (2.4 GHz) and 64 GB RAM. </a:t>
            </a:r>
          </a:p>
        </p:txBody>
      </p:sp>
      <p:pic>
        <p:nvPicPr>
          <p:cNvPr id="5" name="图片 4">
            <a:extLst>
              <a:ext uri="{FF2B5EF4-FFF2-40B4-BE49-F238E27FC236}">
                <a16:creationId xmlns:a16="http://schemas.microsoft.com/office/drawing/2014/main" id="{D915A9C0-60FC-6140-9840-B563F01D6016}"/>
              </a:ext>
            </a:extLst>
          </p:cNvPr>
          <p:cNvPicPr>
            <a:picLocks noChangeAspect="1"/>
          </p:cNvPicPr>
          <p:nvPr/>
        </p:nvPicPr>
        <p:blipFill>
          <a:blip r:embed="rId2"/>
          <a:stretch>
            <a:fillRect/>
          </a:stretch>
        </p:blipFill>
        <p:spPr>
          <a:xfrm>
            <a:off x="838200" y="2890126"/>
            <a:ext cx="6565900" cy="2921000"/>
          </a:xfrm>
          <a:prstGeom prst="rect">
            <a:avLst/>
          </a:prstGeom>
        </p:spPr>
      </p:pic>
    </p:spTree>
    <p:extLst>
      <p:ext uri="{BB962C8B-B14F-4D97-AF65-F5344CB8AC3E}">
        <p14:creationId xmlns:p14="http://schemas.microsoft.com/office/powerpoint/2010/main" val="68367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E9080F-D6E3-CD40-BC53-C2D45CE0ADBA}"/>
              </a:ext>
            </a:extLst>
          </p:cNvPr>
          <p:cNvSpPr txBox="1"/>
          <p:nvPr/>
        </p:nvSpPr>
        <p:spPr>
          <a:xfrm>
            <a:off x="5192319" y="2721114"/>
            <a:ext cx="1807361" cy="707886"/>
          </a:xfrm>
          <a:prstGeom prst="rect">
            <a:avLst/>
          </a:prstGeom>
          <a:noFill/>
        </p:spPr>
        <p:txBody>
          <a:bodyPr wrap="square" rtlCol="0">
            <a:spAutoFit/>
          </a:bodyPr>
          <a:lstStyle/>
          <a:p>
            <a:r>
              <a:rPr kumimoji="1" lang="en-US" altLang="zh-CN" sz="4000" dirty="0"/>
              <a:t>Thanks</a:t>
            </a:r>
            <a:endParaRPr kumimoji="1" lang="zh-CN" altLang="en-US" sz="4000" dirty="0"/>
          </a:p>
        </p:txBody>
      </p:sp>
    </p:spTree>
    <p:extLst>
      <p:ext uri="{BB962C8B-B14F-4D97-AF65-F5344CB8AC3E}">
        <p14:creationId xmlns:p14="http://schemas.microsoft.com/office/powerpoint/2010/main" val="12890354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293</Words>
  <Application>Microsoft Macintosh PowerPoint</Application>
  <PresentationFormat>宽屏</PresentationFormat>
  <Paragraphs>26</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DroidSans</vt:lpstr>
      <vt:lpstr>Arial</vt:lpstr>
      <vt:lpstr>Office 主题​​</vt:lpstr>
      <vt:lpstr>A Locality and Memory Congestion-aware Thread Mapping Method  for Modern NUMA Systems  </vt:lpstr>
      <vt:lpstr>Background</vt:lpstr>
      <vt:lpstr>Background</vt:lpstr>
      <vt:lpstr>Method</vt:lpstr>
      <vt:lpstr>Method</vt:lpstr>
      <vt:lpstr>Method</vt:lpstr>
      <vt:lpstr>Method</vt:lpstr>
      <vt:lpstr>Experiments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钰鑫 张</dc:creator>
  <cp:lastModifiedBy>钰鑫 张</cp:lastModifiedBy>
  <cp:revision>10</cp:revision>
  <dcterms:created xsi:type="dcterms:W3CDTF">2020-05-09T13:42:26Z</dcterms:created>
  <dcterms:modified xsi:type="dcterms:W3CDTF">2020-05-10T08:47:15Z</dcterms:modified>
</cp:coreProperties>
</file>