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976"/>
  </p:normalViewPr>
  <p:slideViewPr>
    <p:cSldViewPr snapToGrid="0" snapToObjects="1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08EBD-2191-534E-98BB-2DF0056A3DDF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77528-A6C3-5147-A5E5-8FFA957860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7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77528-A6C3-5147-A5E5-8FFA957860C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8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F484F-0ABC-DC48-9966-C4071FC62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C7EF20-7DD5-FC4B-B303-68614CCA8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A1B85-5EAE-D24C-A3A3-8BE509D4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06192-9C67-5C43-9CAF-6BBF7FC2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98E49-98A2-DD44-AB18-9BF6BCAD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03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0BA06-B946-BC44-87F0-D8A7A516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3119E-54BF-FB42-99C6-58B0994A5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842FE-333A-3C43-AFB5-3525A790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6B545-C964-614D-A4B9-0A395DBE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FCD71-E519-094D-B73E-B9279092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27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BF33C9-B514-E248-A360-55BE47B10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C7C6D5-9B94-5D40-9212-A4B3AAFAE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6E5F0-B73B-0245-B75F-B87CEF8B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F10F8-8208-D54C-96D5-39A3F284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D46C1-1264-AF44-B984-5B9F5FDE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16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16A46-4860-484E-9DA2-6A942D9D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90D86-5C25-FC45-B750-377CB901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F97E6-C546-F746-8E56-369A154D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55B38-FFCB-444B-96B6-BD029F0B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D457E-B455-A344-A2A1-831DEFE6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201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E2339-D079-7B4D-B8DF-D674D0CE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9A329E-5B25-D84D-8D2B-11EB78A1C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FB6AF-FE07-6149-B8B2-DACCA1F1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8CE67-8B67-0F48-9839-37BBFEC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0D82C-1867-BF42-8B5F-2297CC3B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187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EC823-5399-4D45-858C-E265A24D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EE0F-F305-A942-A78A-2CF20585D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DE623-CBC3-0540-A53F-348152BB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C0A9B0-B9AF-AA4B-82ED-B1A52ADC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3F178-609A-CC49-A3B5-E7301656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E35CD-CD7A-2946-A1F2-8BB8AC1C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51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EB7BB-2289-1841-8021-6E13A03F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CFCE9-068A-9C47-A85D-7CDAC71DE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E1EB6E-AF02-7F44-BFD4-7DF8572E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C42CEA-7BEC-9346-A29C-A82FA8072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CD24E0-3279-3B43-8E3A-A00DB3A9C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726FAD-38D7-B044-B5C5-EB3DC1E1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B009A9-D117-1846-A001-DA21E240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8E649E-C63D-CA42-9A40-5D26DDDA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757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B65DB-D5FE-184E-8723-097DDDB2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844E0A-2613-C941-9336-2CAA140E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520C22-A75F-2547-91EE-568B4EC1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0A9252-D0AC-BF46-AF54-2A2887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80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4B4CD2-9C1C-724A-A1A4-9900C8C7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AF7270-EC49-FF43-B014-76011E54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BF7810-8CD7-4A4C-9ACD-19F37F9B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14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43CD4-6E31-B74C-9D05-606CA99B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889CD-3FFE-C746-B011-51143A79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1E8F7C-4A89-394D-94A1-42588729B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AEE15-68A8-EE48-BA0F-0D5059A6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7F0C90-9D68-664B-B810-1EF17870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6482E-B818-C14F-BD1E-A2A74BF7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85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E3394-646E-6C4C-A4B8-32214D42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0FA6CA-E305-5941-A0CB-5FD30468B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AF3FD-AC2F-E84A-B884-F997C2F32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F7D0C-C72E-4C48-9557-5606C7CA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5E603B-C717-6E45-BDF5-CAE68341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9E132-FCC0-F643-A1A5-8DD9F976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03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BF50B9-E57D-8F4B-958A-D47C541D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0DEF6-C067-D04B-8F91-A70E98CAD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52999-0F2F-8A47-8C2E-3D897F602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F524-0E46-604C-A721-3DFF685460CF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60BBD-57F2-564B-80FC-D4D8D89B7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EE6EC-4CA0-7D4F-A7C4-EB6EB43CC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998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cw/8sf6rjyx02sc3b21f7vhsk6w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145/33097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C04869-8FE6-7240-9125-29B8DD4E4239}"/>
              </a:ext>
            </a:extLst>
          </p:cNvPr>
          <p:cNvSpPr txBox="1"/>
          <p:nvPr/>
        </p:nvSpPr>
        <p:spPr>
          <a:xfrm>
            <a:off x="1430357" y="2444115"/>
            <a:ext cx="93312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/>
              <a:t>基于</a:t>
            </a:r>
            <a:r>
              <a:rPr lang="en" altLang="zh-CN" sz="4000" dirty="0">
                <a:effectLst/>
              </a:rPr>
              <a:t>locality</a:t>
            </a:r>
            <a:r>
              <a:rPr lang="zh-CN" altLang="en-US" sz="4000" dirty="0"/>
              <a:t>及</a:t>
            </a:r>
            <a:r>
              <a:rPr lang="en-US" altLang="zh-CN" sz="4000" dirty="0"/>
              <a:t>memory congestion</a:t>
            </a:r>
            <a:r>
              <a:rPr lang="zh-CN" altLang="en-US" sz="4000" dirty="0"/>
              <a:t>的映射</a:t>
            </a:r>
            <a:endParaRPr lang="en" altLang="zh-CN" sz="4000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EFD6C5-C31E-174D-BE4B-2DDB7DA98B90}"/>
              </a:ext>
            </a:extLst>
          </p:cNvPr>
          <p:cNvSpPr txBox="1"/>
          <p:nvPr/>
        </p:nvSpPr>
        <p:spPr>
          <a:xfrm>
            <a:off x="9405180" y="526606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张钰鑫 </a:t>
            </a:r>
            <a:r>
              <a:rPr kumimoji="1" lang="en-US" altLang="zh-CN"/>
              <a:t>5.30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1343C7-3D76-8F48-83A9-F5FB22696CC6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86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2B7A2-DF2C-A941-9844-AA40284E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实验平台为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numa</a:t>
            </a:r>
            <a:r>
              <a:rPr kumimoji="1" lang="zh-CN" altLang="en-US" dirty="0"/>
              <a:t>节点，每个节点</a:t>
            </a:r>
            <a:r>
              <a:rPr kumimoji="1" lang="en-US" altLang="zh-CN" dirty="0"/>
              <a:t>8</a:t>
            </a:r>
            <a:r>
              <a:rPr kumimoji="1" lang="zh-CN" altLang="en-US" dirty="0"/>
              <a:t>核，共</a:t>
            </a:r>
            <a:r>
              <a:rPr kumimoji="1" lang="en-US" altLang="zh-CN" dirty="0"/>
              <a:t>16</a:t>
            </a:r>
            <a:r>
              <a:rPr kumimoji="1" lang="zh-CN" altLang="en-US" dirty="0"/>
              <a:t>核</a:t>
            </a:r>
            <a:r>
              <a:rPr kumimoji="1" lang="en-US" altLang="zh-CN" dirty="0"/>
              <a:t>32</a:t>
            </a:r>
            <a:r>
              <a:rPr kumimoji="1" lang="zh-CN" altLang="en-US" dirty="0"/>
              <a:t>线程（超线程）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统计了通信总体情况（</a:t>
            </a:r>
            <a:r>
              <a:rPr kumimoji="1" lang="en-US" altLang="zh-CN" dirty="0"/>
              <a:t>32</a:t>
            </a:r>
            <a:r>
              <a:rPr kumimoji="1" lang="zh-CN" altLang="en-US" dirty="0"/>
              <a:t>*</a:t>
            </a:r>
            <a:r>
              <a:rPr kumimoji="1" lang="en-US" altLang="zh-CN" dirty="0"/>
              <a:t>32</a:t>
            </a:r>
            <a:r>
              <a:rPr kumimoji="1" lang="zh-CN" altLang="en-US" dirty="0"/>
              <a:t>矩阵）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及每个时间片的通信矩阵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将全局通信输入至</a:t>
            </a:r>
            <a:r>
              <a:rPr kumimoji="1" lang="en-US" altLang="zh-CN" dirty="0" err="1"/>
              <a:t>eagermap</a:t>
            </a:r>
            <a:r>
              <a:rPr kumimoji="1" lang="zh-CN" altLang="en-US" dirty="0"/>
              <a:t>，得到</a:t>
            </a:r>
            <a:r>
              <a:rPr kumimoji="1" lang="en-US" altLang="zh-CN" dirty="0"/>
              <a:t>16</a:t>
            </a:r>
            <a:r>
              <a:rPr kumimoji="1" lang="zh-CN" altLang="en-US" dirty="0"/>
              <a:t>对</a:t>
            </a:r>
            <a:r>
              <a:rPr kumimoji="1" lang="en-US" altLang="zh-CN" dirty="0"/>
              <a:t>(0,1),(2,3),(4,5)…</a:t>
            </a:r>
          </a:p>
          <a:p>
            <a:pPr marL="0" indent="0">
              <a:buNone/>
            </a:pPr>
            <a:r>
              <a:rPr kumimoji="1" lang="zh-CN" altLang="en-US" dirty="0"/>
              <a:t>每个时间片提取这</a:t>
            </a:r>
            <a:r>
              <a:rPr kumimoji="1" lang="en-US" altLang="zh-CN" dirty="0"/>
              <a:t>16</a:t>
            </a:r>
            <a:r>
              <a:rPr kumimoji="1" lang="zh-CN" altLang="en-US" dirty="0"/>
              <a:t>对通信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00B6A4A-A5FC-1341-83D2-6BC4C9E9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226518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E0172-402D-024C-A54B-7C5C7AD1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使用</a:t>
            </a:r>
            <a:r>
              <a:rPr kumimoji="1" lang="en-US" altLang="zh-CN" dirty="0"/>
              <a:t>Python </a:t>
            </a:r>
            <a:r>
              <a:rPr kumimoji="1" lang="en-US" altLang="zh-CN" dirty="0" err="1"/>
              <a:t>kmeans</a:t>
            </a:r>
            <a:r>
              <a:rPr kumimoji="1" lang="zh-CN" altLang="en-US" dirty="0"/>
              <a:t>库聚类，</a:t>
            </a:r>
            <a:r>
              <a:rPr kumimoji="1" lang="en-US" altLang="zh-CN" dirty="0" err="1"/>
              <a:t>sp.W.x</a:t>
            </a:r>
            <a:r>
              <a:rPr kumimoji="1" lang="zh-CN" altLang="en-US" dirty="0"/>
              <a:t> 程序通信情况，</a:t>
            </a:r>
            <a:r>
              <a:rPr kumimoji="1" lang="en-US" altLang="zh-CN" dirty="0"/>
              <a:t>32</a:t>
            </a:r>
            <a:r>
              <a:rPr kumimoji="1" lang="zh-CN" altLang="en-US" dirty="0"/>
              <a:t>线程执行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使用</a:t>
            </a:r>
            <a:r>
              <a:rPr kumimoji="1" lang="en-US" altLang="zh-CN" dirty="0"/>
              <a:t>BIC(</a:t>
            </a:r>
            <a:r>
              <a:rPr kumimoji="1" lang="zh-CN" altLang="en-US" dirty="0"/>
              <a:t>贝叶斯信息准则</a:t>
            </a:r>
            <a:r>
              <a:rPr kumimoji="1" lang="en-US" altLang="zh-CN" dirty="0"/>
              <a:t>)</a:t>
            </a:r>
            <a:r>
              <a:rPr kumimoji="1" lang="zh-CN" altLang="en-US" dirty="0"/>
              <a:t>确定最优的类数</a:t>
            </a:r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5E6487E-6E48-0F4D-880E-20CE0167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DFE3D7-EB0F-1848-96DD-E44B387BB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3057072"/>
            <a:ext cx="4762500" cy="303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9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8D400-AC27-834A-8247-C5A4F3390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每一类作为一个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进行通信量排序，选最大通信量那一类提取线程对</a:t>
            </a:r>
            <a:r>
              <a:rPr kumimoji="1" lang="en-US" altLang="zh-CN" dirty="0"/>
              <a:t>,</a:t>
            </a:r>
            <a:r>
              <a:rPr kumimoji="1" lang="zh-CN" altLang="en-US" dirty="0"/>
              <a:t>分散到不同节点上。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FFD2756-32B9-0B41-AFBD-2F3C42F5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265389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86824C1-576A-8F48-B02B-664C5BA7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BE86AB2-2A8C-EF49-B53E-355559F9F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4908"/>
              </p:ext>
            </p:extLst>
          </p:nvPr>
        </p:nvGraphicFramePr>
        <p:xfrm>
          <a:off x="927409" y="1801334"/>
          <a:ext cx="77593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670">
                  <a:extLst>
                    <a:ext uri="{9D8B030D-6E8A-4147-A177-3AD203B41FA5}">
                      <a16:colId xmlns:a16="http://schemas.microsoft.com/office/drawing/2014/main" val="3917287934"/>
                    </a:ext>
                  </a:extLst>
                </a:gridCol>
                <a:gridCol w="1021968">
                  <a:extLst>
                    <a:ext uri="{9D8B030D-6E8A-4147-A177-3AD203B41FA5}">
                      <a16:colId xmlns:a16="http://schemas.microsoft.com/office/drawing/2014/main" val="3764765123"/>
                    </a:ext>
                  </a:extLst>
                </a:gridCol>
                <a:gridCol w="1071057">
                  <a:extLst>
                    <a:ext uri="{9D8B030D-6E8A-4147-A177-3AD203B41FA5}">
                      <a16:colId xmlns:a16="http://schemas.microsoft.com/office/drawing/2014/main" val="327517971"/>
                    </a:ext>
                  </a:extLst>
                </a:gridCol>
                <a:gridCol w="1132562">
                  <a:extLst>
                    <a:ext uri="{9D8B030D-6E8A-4147-A177-3AD203B41FA5}">
                      <a16:colId xmlns:a16="http://schemas.microsoft.com/office/drawing/2014/main" val="881090544"/>
                    </a:ext>
                  </a:extLst>
                </a:gridCol>
                <a:gridCol w="1171005">
                  <a:extLst>
                    <a:ext uri="{9D8B030D-6E8A-4147-A177-3AD203B41FA5}">
                      <a16:colId xmlns:a16="http://schemas.microsoft.com/office/drawing/2014/main" val="2235293047"/>
                    </a:ext>
                  </a:extLst>
                </a:gridCol>
                <a:gridCol w="1576128">
                  <a:extLst>
                    <a:ext uri="{9D8B030D-6E8A-4147-A177-3AD203B41FA5}">
                      <a16:colId xmlns:a16="http://schemas.microsoft.com/office/drawing/2014/main" val="359959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eagermap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8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eagermap+mc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4877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AF145E4-2169-044E-83D4-67CE3142BFEC}"/>
              </a:ext>
            </a:extLst>
          </p:cNvPr>
          <p:cNvSpPr txBox="1"/>
          <p:nvPr/>
        </p:nvSpPr>
        <p:spPr>
          <a:xfrm>
            <a:off x="3216764" y="1376679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cg.B</a:t>
            </a:r>
            <a:r>
              <a:rPr kumimoji="1" lang="en-US" altLang="zh-CN" dirty="0"/>
              <a:t> </a:t>
            </a:r>
            <a:r>
              <a:rPr kumimoji="1" lang="zh-CN" altLang="en-US" dirty="0"/>
              <a:t>程序运行时间比较 单位</a:t>
            </a:r>
            <a:r>
              <a:rPr kumimoji="1" lang="en-US" altLang="zh-CN" dirty="0"/>
              <a:t>:s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28DA59-FA34-0A4C-AE73-7D0A95886CDF}"/>
              </a:ext>
            </a:extLst>
          </p:cNvPr>
          <p:cNvSpPr txBox="1"/>
          <p:nvPr/>
        </p:nvSpPr>
        <p:spPr>
          <a:xfrm>
            <a:off x="3244450" y="3117089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sp.B</a:t>
            </a:r>
            <a:r>
              <a:rPr kumimoji="1" lang="en-US" altLang="zh-CN" dirty="0"/>
              <a:t> </a:t>
            </a:r>
            <a:r>
              <a:rPr kumimoji="1" lang="zh-CN" altLang="en-US" dirty="0"/>
              <a:t>程序运行时间比较 单位</a:t>
            </a:r>
            <a:r>
              <a:rPr kumimoji="1" lang="en-US" altLang="zh-CN" dirty="0"/>
              <a:t>:s</a:t>
            </a:r>
            <a:endParaRPr kumimoji="1"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A9C47FE-5246-9A47-B735-D5BC799BC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67954"/>
              </p:ext>
            </p:extLst>
          </p:nvPr>
        </p:nvGraphicFramePr>
        <p:xfrm>
          <a:off x="950285" y="3592251"/>
          <a:ext cx="77593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670">
                  <a:extLst>
                    <a:ext uri="{9D8B030D-6E8A-4147-A177-3AD203B41FA5}">
                      <a16:colId xmlns:a16="http://schemas.microsoft.com/office/drawing/2014/main" val="3917287934"/>
                    </a:ext>
                  </a:extLst>
                </a:gridCol>
                <a:gridCol w="1021968">
                  <a:extLst>
                    <a:ext uri="{9D8B030D-6E8A-4147-A177-3AD203B41FA5}">
                      <a16:colId xmlns:a16="http://schemas.microsoft.com/office/drawing/2014/main" val="3764765123"/>
                    </a:ext>
                  </a:extLst>
                </a:gridCol>
                <a:gridCol w="1071057">
                  <a:extLst>
                    <a:ext uri="{9D8B030D-6E8A-4147-A177-3AD203B41FA5}">
                      <a16:colId xmlns:a16="http://schemas.microsoft.com/office/drawing/2014/main" val="327517971"/>
                    </a:ext>
                  </a:extLst>
                </a:gridCol>
                <a:gridCol w="1132562">
                  <a:extLst>
                    <a:ext uri="{9D8B030D-6E8A-4147-A177-3AD203B41FA5}">
                      <a16:colId xmlns:a16="http://schemas.microsoft.com/office/drawing/2014/main" val="881090544"/>
                    </a:ext>
                  </a:extLst>
                </a:gridCol>
                <a:gridCol w="1171005">
                  <a:extLst>
                    <a:ext uri="{9D8B030D-6E8A-4147-A177-3AD203B41FA5}">
                      <a16:colId xmlns:a16="http://schemas.microsoft.com/office/drawing/2014/main" val="2235293047"/>
                    </a:ext>
                  </a:extLst>
                </a:gridCol>
                <a:gridCol w="1576128">
                  <a:extLst>
                    <a:ext uri="{9D8B030D-6E8A-4147-A177-3AD203B41FA5}">
                      <a16:colId xmlns:a16="http://schemas.microsoft.com/office/drawing/2014/main" val="359959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eagermap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107.81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107.25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107.11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8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eagermap+mc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107.71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107.40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107.32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107.24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4877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A7CB7994-84FF-494C-8F77-4BE70F73F110}"/>
              </a:ext>
            </a:extLst>
          </p:cNvPr>
          <p:cNvSpPr txBox="1"/>
          <p:nvPr/>
        </p:nvSpPr>
        <p:spPr>
          <a:xfrm>
            <a:off x="3244450" y="4823332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bt.B</a:t>
            </a:r>
            <a:r>
              <a:rPr kumimoji="1" lang="en-US" altLang="zh-CN" dirty="0"/>
              <a:t> </a:t>
            </a:r>
            <a:r>
              <a:rPr kumimoji="1" lang="zh-CN" altLang="en-US" dirty="0"/>
              <a:t>程序运行时间比较 单位</a:t>
            </a:r>
            <a:r>
              <a:rPr kumimoji="1" lang="en-US" altLang="zh-CN" dirty="0"/>
              <a:t>:s</a:t>
            </a:r>
            <a:endParaRPr kumimoji="1"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ADF3C4F-C278-2847-BF75-AEBACD524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8741"/>
              </p:ext>
            </p:extLst>
          </p:nvPr>
        </p:nvGraphicFramePr>
        <p:xfrm>
          <a:off x="950285" y="5332661"/>
          <a:ext cx="77593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670">
                  <a:extLst>
                    <a:ext uri="{9D8B030D-6E8A-4147-A177-3AD203B41FA5}">
                      <a16:colId xmlns:a16="http://schemas.microsoft.com/office/drawing/2014/main" val="3917287934"/>
                    </a:ext>
                  </a:extLst>
                </a:gridCol>
                <a:gridCol w="1021968">
                  <a:extLst>
                    <a:ext uri="{9D8B030D-6E8A-4147-A177-3AD203B41FA5}">
                      <a16:colId xmlns:a16="http://schemas.microsoft.com/office/drawing/2014/main" val="3764765123"/>
                    </a:ext>
                  </a:extLst>
                </a:gridCol>
                <a:gridCol w="1071057">
                  <a:extLst>
                    <a:ext uri="{9D8B030D-6E8A-4147-A177-3AD203B41FA5}">
                      <a16:colId xmlns:a16="http://schemas.microsoft.com/office/drawing/2014/main" val="327517971"/>
                    </a:ext>
                  </a:extLst>
                </a:gridCol>
                <a:gridCol w="1132562">
                  <a:extLst>
                    <a:ext uri="{9D8B030D-6E8A-4147-A177-3AD203B41FA5}">
                      <a16:colId xmlns:a16="http://schemas.microsoft.com/office/drawing/2014/main" val="881090544"/>
                    </a:ext>
                  </a:extLst>
                </a:gridCol>
                <a:gridCol w="1171005">
                  <a:extLst>
                    <a:ext uri="{9D8B030D-6E8A-4147-A177-3AD203B41FA5}">
                      <a16:colId xmlns:a16="http://schemas.microsoft.com/office/drawing/2014/main" val="2235293047"/>
                    </a:ext>
                  </a:extLst>
                </a:gridCol>
                <a:gridCol w="1576128">
                  <a:extLst>
                    <a:ext uri="{9D8B030D-6E8A-4147-A177-3AD203B41FA5}">
                      <a16:colId xmlns:a16="http://schemas.microsoft.com/office/drawing/2014/main" val="359959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eagermap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39.92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8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eagermap+mc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4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18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749CF-5B22-7144-A8EE-0A297BE7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534F1-3814-AE4A-86B0-6CD66AFC5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/>
              <a:t>locality</a:t>
            </a:r>
            <a:r>
              <a:rPr lang="zh-CN" altLang="en-US" dirty="0"/>
              <a:t>：</a:t>
            </a:r>
            <a:r>
              <a:rPr lang="en-US" altLang="zh-CN" dirty="0"/>
              <a:t>NUMA</a:t>
            </a:r>
            <a:r>
              <a:rPr lang="zh-CN" altLang="en-US" dirty="0"/>
              <a:t>架构下访问本地内存远远快于访问远处节点内存</a:t>
            </a:r>
            <a:endParaRPr lang="en-US" altLang="zh-CN" dirty="0"/>
          </a:p>
          <a:p>
            <a:pPr marL="0" indent="0">
              <a:buNone/>
            </a:pPr>
            <a:r>
              <a:rPr kumimoji="1" lang="zh-CN" altLang="en-US" dirty="0"/>
              <a:t>线程对之间的通信应尽可能在本地内存中发生，所以</a:t>
            </a:r>
            <a:r>
              <a:rPr kumimoji="1" lang="en-US" altLang="zh-CN" dirty="0"/>
              <a:t>locality </a:t>
            </a:r>
            <a:r>
              <a:rPr kumimoji="1" lang="zh-CN" altLang="en-US" dirty="0"/>
              <a:t>映射策略是尽可能将通信频繁的线程对放在相邻</a:t>
            </a:r>
            <a:r>
              <a:rPr kumimoji="1" lang="en-US" altLang="zh-CN" dirty="0"/>
              <a:t>cores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memory congestion: </a:t>
            </a:r>
            <a:r>
              <a:rPr lang="zh-CN" altLang="en-US" dirty="0"/>
              <a:t>由于</a:t>
            </a:r>
            <a:r>
              <a:rPr lang="en-US" altLang="zh-CN" dirty="0"/>
              <a:t>NUMA</a:t>
            </a:r>
            <a:r>
              <a:rPr lang="zh-CN" altLang="en-US" dirty="0"/>
              <a:t>架构每个节点集成的核越来越多，如果每个核同一时间内产生大量的内存访问，这样会对</a:t>
            </a:r>
            <a:r>
              <a:rPr lang="en-US" altLang="zh-CN" dirty="0"/>
              <a:t>IMC (integrated memory controllers)</a:t>
            </a:r>
            <a:r>
              <a:rPr lang="zh-CN" altLang="en-US" dirty="0"/>
              <a:t>造成很大的负荷</a:t>
            </a:r>
            <a:r>
              <a:rPr lang="en-US" altLang="zh-CN" dirty="0"/>
              <a:t>,</a:t>
            </a:r>
            <a:r>
              <a:rPr lang="zh-CN" altLang="en-US" dirty="0"/>
              <a:t>会产生内存访问拥挤，降低了效率</a:t>
            </a:r>
            <a:r>
              <a:rPr lang="en-US" altLang="zh-CN" dirty="0"/>
              <a:t>[1]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9E0E7F-89A7-8B4A-970A-D2009CC9C281}"/>
              </a:ext>
            </a:extLst>
          </p:cNvPr>
          <p:cNvSpPr/>
          <p:nvPr/>
        </p:nvSpPr>
        <p:spPr>
          <a:xfrm>
            <a:off x="838200" y="5988734"/>
            <a:ext cx="9665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Agung,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Mulya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et al. "A Locality and Memory Congestion-aware Thread Mapping Method for Modern NUMA Systems." ACM/IEEE SC 2018 Conference (SC18)(Poster). 2018.</a:t>
            </a:r>
          </a:p>
        </p:txBody>
      </p:sp>
    </p:spTree>
    <p:extLst>
      <p:ext uri="{BB962C8B-B14F-4D97-AF65-F5344CB8AC3E}">
        <p14:creationId xmlns:p14="http://schemas.microsoft.com/office/powerpoint/2010/main" val="69827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E5706-FFD9-E744-9FFA-D490F40D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现有的映射算法</a:t>
            </a:r>
            <a:r>
              <a:rPr kumimoji="1" lang="en-US" altLang="zh-CN" dirty="0" err="1"/>
              <a:t>Eagermap</a:t>
            </a:r>
            <a:r>
              <a:rPr kumimoji="1" lang="en-US" altLang="zh-CN" dirty="0"/>
              <a:t>[2],</a:t>
            </a:r>
            <a:r>
              <a:rPr kumimoji="1" lang="zh-CN" altLang="en-US" dirty="0"/>
              <a:t>注重处理</a:t>
            </a:r>
            <a:r>
              <a:rPr lang="en" altLang="zh-CN" dirty="0"/>
              <a:t>locality,</a:t>
            </a:r>
            <a:r>
              <a:rPr lang="zh-CN" altLang="en" dirty="0"/>
              <a:t>可能</a:t>
            </a:r>
            <a:r>
              <a:rPr lang="zh-CN" altLang="en-US" dirty="0"/>
              <a:t>会出现</a:t>
            </a:r>
            <a:r>
              <a:rPr lang="en-US" altLang="zh-CN" dirty="0"/>
              <a:t>memory congestion</a:t>
            </a: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B309F2A-BE45-3F4E-96ED-88AA1393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AAC36C-02D4-2546-B9B5-74368AA522B9}"/>
              </a:ext>
            </a:extLst>
          </p:cNvPr>
          <p:cNvSpPr/>
          <p:nvPr/>
        </p:nvSpPr>
        <p:spPr>
          <a:xfrm>
            <a:off x="838200" y="5715298"/>
            <a:ext cx="98417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[2]Eduardo H. M. Cruz, Matthias Diener, </a:t>
            </a:r>
            <a:r>
              <a:rPr lang="en" altLang="zh-CN" b="0" i="0" u="none" strike="noStrike" dirty="0" err="1">
                <a:solidFill>
                  <a:srgbClr val="24292E"/>
                </a:solidFill>
                <a:effectLst/>
                <a:latin typeface="-apple-system"/>
              </a:rPr>
              <a:t>Laércio</a:t>
            </a:r>
            <a:r>
              <a:rPr lang="en" altLang="zh-CN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 L. </a:t>
            </a:r>
            <a:r>
              <a:rPr lang="en" altLang="zh-CN" b="0" i="0" u="none" strike="noStrike" dirty="0" err="1">
                <a:solidFill>
                  <a:srgbClr val="24292E"/>
                </a:solidFill>
                <a:effectLst/>
                <a:latin typeface="-apple-system"/>
              </a:rPr>
              <a:t>Pilla</a:t>
            </a:r>
            <a:r>
              <a:rPr lang="en" altLang="zh-CN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, Philippe O. A. </a:t>
            </a:r>
            <a:r>
              <a:rPr lang="en" altLang="zh-CN" b="0" i="0" u="none" strike="noStrike" dirty="0" err="1">
                <a:solidFill>
                  <a:srgbClr val="24292E"/>
                </a:solidFill>
                <a:effectLst/>
                <a:latin typeface="-apple-system"/>
              </a:rPr>
              <a:t>Navaux</a:t>
            </a:r>
            <a:r>
              <a:rPr lang="en" altLang="zh-CN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. </a:t>
            </a:r>
            <a:r>
              <a:rPr lang="en" altLang="zh-CN" b="1" i="0" u="none" strike="noStrike" dirty="0">
                <a:solidFill>
                  <a:srgbClr val="24292E"/>
                </a:solidFill>
                <a:effectLst/>
                <a:latin typeface="-apple-system"/>
              </a:rPr>
              <a:t>“</a:t>
            </a:r>
            <a:r>
              <a:rPr lang="en" altLang="zh-CN" b="1" i="0" u="none" strike="noStrike" dirty="0" err="1">
                <a:solidFill>
                  <a:srgbClr val="24292E"/>
                </a:solidFill>
                <a:effectLst/>
                <a:latin typeface="-apple-system"/>
              </a:rPr>
              <a:t>EagerMap</a:t>
            </a:r>
            <a:r>
              <a:rPr lang="en" altLang="zh-CN" b="1" i="0" u="none" strike="noStrike" dirty="0">
                <a:solidFill>
                  <a:srgbClr val="24292E"/>
                </a:solidFill>
                <a:effectLst/>
                <a:latin typeface="-apple-system"/>
              </a:rPr>
              <a:t>: A Task Mapping Algorithm to Improve Communication and Load Balancing in Clusters of Multicore Systems.”</a:t>
            </a:r>
            <a:r>
              <a:rPr lang="en" altLang="zh-CN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 ACM Transactions on Parallel Computing (TOPC), 2019. </a:t>
            </a:r>
            <a:r>
              <a:rPr lang="en" altLang="zh-CN" b="0" i="0" u="none" strike="noStrike" dirty="0">
                <a:solidFill>
                  <a:srgbClr val="0366D6"/>
                </a:solidFill>
                <a:effectLst/>
                <a:latin typeface="-apple-system"/>
                <a:hlinkClick r:id="rId2"/>
              </a:rPr>
              <a:t>https://doi.org/10.1145/3309711</a:t>
            </a:r>
            <a:endParaRPr lang="en" altLang="zh-CN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F75E61C0-43C0-7240-B096-278EDCA21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900" y="2515928"/>
            <a:ext cx="6366334" cy="287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8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8CE3A-136E-DC40-97D1-AE90C3C84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针对</a:t>
            </a:r>
            <a:r>
              <a:rPr kumimoji="1" lang="en-US" altLang="zh-CN" dirty="0"/>
              <a:t>memory congestion</a:t>
            </a:r>
            <a:r>
              <a:rPr kumimoji="1" lang="zh-CN" altLang="en-US" dirty="0"/>
              <a:t> 问题，已有的算法是</a:t>
            </a:r>
            <a:r>
              <a:rPr kumimoji="1" lang="en-US" altLang="zh-CN" dirty="0" err="1"/>
              <a:t>DeLoc</a:t>
            </a:r>
            <a:r>
              <a:rPr kumimoji="1" lang="en-US" altLang="zh-CN" dirty="0"/>
              <a:t>[1]</a:t>
            </a:r>
            <a:r>
              <a:rPr kumimoji="1" lang="zh-CN" altLang="en-US" dirty="0"/>
              <a:t>。该算法对所有的线程对通信行为打上时间戳，然后统计每个时间戳的通信总量，</a:t>
            </a:r>
            <a:r>
              <a:rPr kumimoji="1" lang="zh-CN" altLang="en" dirty="0"/>
              <a:t>使用</a:t>
            </a:r>
            <a:r>
              <a:rPr kumimoji="1" lang="en-US" altLang="zh-CN" dirty="0"/>
              <a:t>k-means</a:t>
            </a:r>
            <a:r>
              <a:rPr kumimoji="1" lang="zh-CN" altLang="en-US" dirty="0"/>
              <a:t>算法将通信时间靠近的聚成一组，将每组按通信量由大到小排序，通信量最大的那个组认为大概率发生内存拥堵。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2DDA3BC-A532-4B4A-AF09-2749CD82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8BEEB4-1C97-F440-8360-C836CB0340D8}"/>
              </a:ext>
            </a:extLst>
          </p:cNvPr>
          <p:cNvSpPr/>
          <p:nvPr/>
        </p:nvSpPr>
        <p:spPr>
          <a:xfrm>
            <a:off x="838200" y="5988734"/>
            <a:ext cx="9665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Agung,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Mulya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et al. "A Locality and Memory Congestion-aware Thread Mapping Method for Modern NUMA Systems." ACM/IEEE SC 2018 Conference (SC18)(Poster). 2018.</a:t>
            </a:r>
          </a:p>
        </p:txBody>
      </p:sp>
      <p:pic>
        <p:nvPicPr>
          <p:cNvPr id="7" name="图片 6" descr="手机屏幕的截图&#10;&#10;描述已自动生成">
            <a:extLst>
              <a:ext uri="{FF2B5EF4-FFF2-40B4-BE49-F238E27FC236}">
                <a16:creationId xmlns:a16="http://schemas.microsoft.com/office/drawing/2014/main" id="{FAE3D2A8-B542-AD42-9759-1A4E8FA89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261" y="3463705"/>
            <a:ext cx="4583477" cy="25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1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8CE3A-136E-DC40-97D1-AE90C3C84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将每个组排序后，每组内的线程对尽量不放在一个节点中                 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潜在问题：一个组内的线程对整体通信量可能不是很频繁</a:t>
            </a:r>
            <a:r>
              <a:rPr kumimoji="1" lang="en-US" altLang="zh-CN" dirty="0"/>
              <a:t>,</a:t>
            </a:r>
            <a:r>
              <a:rPr kumimoji="1" lang="zh-CN" altLang="en-US" dirty="0"/>
              <a:t>如果放在相邻的核</a:t>
            </a:r>
            <a:r>
              <a:rPr kumimoji="1" lang="en-US" altLang="zh-CN" dirty="0"/>
              <a:t>,</a:t>
            </a:r>
            <a:r>
              <a:rPr kumimoji="1" lang="zh-CN" altLang="en-US" dirty="0"/>
              <a:t>可能会导致</a:t>
            </a:r>
            <a:r>
              <a:rPr kumimoji="1" lang="en-US" altLang="zh-CN" dirty="0"/>
              <a:t>remote access,</a:t>
            </a:r>
            <a:r>
              <a:rPr kumimoji="1" lang="zh-CN" altLang="en-US" dirty="0"/>
              <a:t>也就是不够</a:t>
            </a:r>
            <a:r>
              <a:rPr kumimoji="1" lang="en-US" altLang="zh-CN" dirty="0"/>
              <a:t>locality.</a:t>
            </a: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2DDA3BC-A532-4B4A-AF09-2749CD82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8BEEB4-1C97-F440-8360-C836CB0340D8}"/>
              </a:ext>
            </a:extLst>
          </p:cNvPr>
          <p:cNvSpPr/>
          <p:nvPr/>
        </p:nvSpPr>
        <p:spPr>
          <a:xfrm>
            <a:off x="838200" y="5988734"/>
            <a:ext cx="9665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Agung,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Mulya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et al. "A Locality and Memory Congestion-aware Thread Mapping Method for Modern NUMA Systems." ACM/IEEE SC 2018 Conference (SC18)(Poster). 2018.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CDBFCF-A133-AE44-B136-5120CFFA2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274" y="3205908"/>
            <a:ext cx="4447452" cy="27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2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0E84B-2D8F-E94A-80AD-E66E3A79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6A15F-9E4A-E044-92C9-686F48132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由于</a:t>
            </a:r>
            <a:r>
              <a:rPr kumimoji="1" lang="en-US" altLang="zh-CN" dirty="0" err="1"/>
              <a:t>eagermap</a:t>
            </a:r>
            <a:r>
              <a:rPr kumimoji="1" lang="zh-CN" altLang="en-US" dirty="0"/>
              <a:t> 的</a:t>
            </a:r>
            <a:r>
              <a:rPr lang="en" altLang="zh-CN" dirty="0"/>
              <a:t>locality</a:t>
            </a:r>
            <a:r>
              <a:rPr lang="zh-CN" altLang="en-US" dirty="0"/>
              <a:t>效果明显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基于</a:t>
            </a:r>
            <a:r>
              <a:rPr kumimoji="1" lang="en-US" altLang="zh-CN" dirty="0" err="1"/>
              <a:t>eagermap</a:t>
            </a:r>
            <a:r>
              <a:rPr kumimoji="1" lang="zh-CN" altLang="en-US" dirty="0"/>
              <a:t>的</a:t>
            </a:r>
            <a:r>
              <a:rPr lang="en" altLang="zh-CN" dirty="0"/>
              <a:t>locality</a:t>
            </a:r>
            <a:r>
              <a:rPr lang="zh-CN" altLang="en" dirty="0"/>
              <a:t>结合</a:t>
            </a:r>
            <a:r>
              <a:rPr lang="en-US" altLang="zh-CN" dirty="0" err="1"/>
              <a:t>DeLoc</a:t>
            </a:r>
            <a:r>
              <a:rPr lang="zh-CN" altLang="en-US" dirty="0"/>
              <a:t>的</a:t>
            </a:r>
            <a:r>
              <a:rPr lang="en-US" altLang="zh-CN" dirty="0"/>
              <a:t>memory congestion</a:t>
            </a:r>
            <a:r>
              <a:rPr lang="zh-CN" altLang="en-US" dirty="0"/>
              <a:t>进行改进</a:t>
            </a:r>
            <a:endParaRPr lang="en-US" altLang="zh-CN" dirty="0"/>
          </a:p>
          <a:p>
            <a:pPr marL="0" indent="0">
              <a:buNone/>
            </a:pPr>
            <a:r>
              <a:rPr kumimoji="1" lang="zh-CN" altLang="en-US" dirty="0"/>
              <a:t>思路如下：仍使用</a:t>
            </a:r>
            <a:r>
              <a:rPr kumimoji="1" lang="en-US" altLang="zh-CN" dirty="0" err="1"/>
              <a:t>eagermap</a:t>
            </a:r>
            <a:r>
              <a:rPr kumimoji="1" lang="zh-CN" altLang="en-US" dirty="0"/>
              <a:t>使单独线程两两组队，得到的线程对整体上具有比较频繁的通信。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BC502B74-1A97-CA4C-99DA-5677FC574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801" y="3895489"/>
            <a:ext cx="7258398" cy="22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0E84B-2D8F-E94A-80AD-E66E3A79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6A15F-9E4A-E044-92C9-686F48132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如下图得到</a:t>
            </a:r>
            <a:r>
              <a:rPr kumimoji="1" lang="en-US" altLang="zh-CN" dirty="0"/>
              <a:t>(0,1),(2,3)</a:t>
            </a:r>
            <a:r>
              <a:rPr kumimoji="1" lang="zh-CN" altLang="en-US" dirty="0"/>
              <a:t>等线程对</a:t>
            </a:r>
            <a:r>
              <a:rPr kumimoji="1" lang="en-US" altLang="zh-CN" dirty="0"/>
              <a:t>,</a:t>
            </a:r>
            <a:r>
              <a:rPr kumimoji="1" lang="zh-CN" altLang="en-US" dirty="0"/>
              <a:t>考虑</a:t>
            </a:r>
            <a:r>
              <a:rPr kumimoji="1" lang="en-US" altLang="zh-CN" dirty="0"/>
              <a:t>memory congestion,</a:t>
            </a:r>
            <a:r>
              <a:rPr kumimoji="1" lang="zh-CN" altLang="en-US" dirty="0"/>
              <a:t>一个节点内</a:t>
            </a:r>
            <a:r>
              <a:rPr kumimoji="1" lang="en-US" altLang="zh-CN" dirty="0"/>
              <a:t>(0,1)(2,3)(4,5)(6,7)</a:t>
            </a:r>
            <a:r>
              <a:rPr kumimoji="1" lang="zh-CN" altLang="en-US" dirty="0"/>
              <a:t>尽量不要在较短时间短内同时通信。可借鉴</a:t>
            </a:r>
            <a:r>
              <a:rPr kumimoji="1" lang="en-US" altLang="zh-CN" dirty="0" err="1"/>
              <a:t>DeLoc</a:t>
            </a:r>
            <a:r>
              <a:rPr kumimoji="1" lang="zh-CN" altLang="en-US" dirty="0"/>
              <a:t>的做法</a:t>
            </a:r>
            <a:r>
              <a:rPr kumimoji="1" lang="en-US" altLang="zh-CN" dirty="0"/>
              <a:t>,</a:t>
            </a:r>
            <a:r>
              <a:rPr kumimoji="1" lang="zh-CN" altLang="en-US" dirty="0"/>
              <a:t>用时间戳聚类。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BC502B74-1A97-CA4C-99DA-5677FC574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801" y="3828020"/>
            <a:ext cx="7258398" cy="22814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3AE5F7E-0482-E643-8807-C39FEEAE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0" y="2985852"/>
            <a:ext cx="4292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9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86DA6-DD7F-B44F-9DC1-F04B2C72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2042C-2C97-7E4B-8BDC-7D5EBE97E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将所有线程对分配到节点完毕后，如果每个节点有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个以上的核，则需要每个节点内部并行地处理线程对之间通信，如下图</a:t>
            </a:r>
            <a:r>
              <a:rPr kumimoji="1" lang="en-US" altLang="zh-CN" dirty="0"/>
              <a:t>(0,1)(2,3),(4,5)(6,7)</a:t>
            </a:r>
            <a:r>
              <a:rPr kumimoji="1" lang="zh-CN" altLang="en-US" dirty="0"/>
              <a:t>需要再两两匹配可采用</a:t>
            </a:r>
            <a:r>
              <a:rPr kumimoji="1" lang="en-US" altLang="zh-CN" dirty="0"/>
              <a:t>locality</a:t>
            </a:r>
            <a:r>
              <a:rPr kumimoji="1" lang="zh-CN" altLang="en-US" dirty="0"/>
              <a:t>策略。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以上过程实质上是线程对到节点的分配，一个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内的所有线程对其通信量从大到小进行跨节点分配。</a:t>
            </a: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89D8E072-2E9C-B146-AAB9-864E56079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801" y="4001294"/>
            <a:ext cx="7258398" cy="22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3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B39DD-92EC-1345-9461-C24B85EA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2D888-09A7-8943-A8C2-72AE7915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时间复杂度</a:t>
            </a:r>
            <a:r>
              <a:rPr kumimoji="1" lang="en-US" altLang="zh-CN" dirty="0"/>
              <a:t>: </a:t>
            </a:r>
          </a:p>
          <a:p>
            <a:pPr marL="0" indent="0">
              <a:buNone/>
            </a:pPr>
            <a:r>
              <a:rPr kumimoji="1" lang="zh-CN" altLang="en-US" dirty="0"/>
              <a:t>遍历每个时间片并提取出想要的线程对操作为</a:t>
            </a:r>
            <a:r>
              <a:rPr kumimoji="1" lang="en-US" altLang="zh-CN" dirty="0"/>
              <a:t>o(n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K-means</a:t>
            </a:r>
            <a:r>
              <a:rPr kumimoji="1" lang="zh-CN" altLang="en-US" dirty="0"/>
              <a:t>聚类为</a:t>
            </a:r>
            <a:r>
              <a:rPr lang="en" altLang="zh-CN" dirty="0"/>
              <a:t>O(I*n*k*m) </a:t>
            </a:r>
            <a:r>
              <a:rPr lang="en" altLang="zh-CN" dirty="0" err="1"/>
              <a:t>I,k,m</a:t>
            </a:r>
            <a:r>
              <a:rPr lang="zh-CN" altLang="en-US" dirty="0"/>
              <a:t> 为常数</a:t>
            </a:r>
            <a:endParaRPr lang="en-US" altLang="zh-CN" dirty="0"/>
          </a:p>
          <a:p>
            <a:pPr marL="0" indent="0">
              <a:buNone/>
            </a:pPr>
            <a:r>
              <a:rPr kumimoji="1" lang="zh-CN" altLang="en-US" dirty="0"/>
              <a:t>总体时间复杂度未评估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18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871</Words>
  <Application>Microsoft Macintosh PowerPoint</Application>
  <PresentationFormat>宽屏</PresentationFormat>
  <Paragraphs>84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-apple-system</vt:lpstr>
      <vt:lpstr>等线</vt:lpstr>
      <vt:lpstr>等线 Light</vt:lpstr>
      <vt:lpstr>Arial</vt:lpstr>
      <vt:lpstr>Times New Roman</vt:lpstr>
      <vt:lpstr>Office 主题​​</vt:lpstr>
      <vt:lpstr>PowerPoint 演示文稿</vt:lpstr>
      <vt:lpstr>背景</vt:lpstr>
      <vt:lpstr>背景</vt:lpstr>
      <vt:lpstr>背景</vt:lpstr>
      <vt:lpstr>背景</vt:lpstr>
      <vt:lpstr>Idea</vt:lpstr>
      <vt:lpstr>Idea</vt:lpstr>
      <vt:lpstr>Idea</vt:lpstr>
      <vt:lpstr>Idea</vt:lpstr>
      <vt:lpstr>实验</vt:lpstr>
      <vt:lpstr>实验</vt:lpstr>
      <vt:lpstr>实验</vt:lpstr>
      <vt:lpstr>实验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钰鑫 张</dc:creator>
  <cp:lastModifiedBy>钰鑫 张</cp:lastModifiedBy>
  <cp:revision>27</cp:revision>
  <dcterms:created xsi:type="dcterms:W3CDTF">2020-05-29T12:08:11Z</dcterms:created>
  <dcterms:modified xsi:type="dcterms:W3CDTF">2020-06-30T14:03:13Z</dcterms:modified>
</cp:coreProperties>
</file>