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napToObjects="1">
      <p:cViewPr>
        <p:scale>
          <a:sx n="84" d="100"/>
          <a:sy n="84" d="100"/>
        </p:scale>
        <p:origin x="16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08EBD-2191-534E-98BB-2DF0056A3DD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7528-A6C3-5147-A5E5-8FFA957860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77528-A6C3-5147-A5E5-8FFA957860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8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484F-0ABC-DC48-9966-C4071FC6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7EF20-7DD5-FC4B-B303-68614CCA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A1B85-5EAE-D24C-A3A3-8BE509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06192-9C67-5C43-9CAF-6BBF7FC2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8E49-98A2-DD44-AB18-9BF6BCAD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BA06-B946-BC44-87F0-D8A7A51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3119E-54BF-FB42-99C6-58B0994A5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42FE-333A-3C43-AFB5-3525A790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B545-C964-614D-A4B9-0A395DB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CD71-E519-094D-B73E-B927909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2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F33C9-B514-E248-A360-55BE47B10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7C6D5-9B94-5D40-9212-A4B3AAF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6E5F0-B73B-0245-B75F-B87CEF8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F10F8-8208-D54C-96D5-39A3F284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46C1-1264-AF44-B984-5B9F5FDE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16A46-4860-484E-9DA2-6A942D9D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0D86-5C25-FC45-B750-377CB901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97E6-C546-F746-8E56-369A154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55B38-FFCB-444B-96B6-BD029F0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457E-B455-A344-A2A1-831DEFE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2339-D079-7B4D-B8DF-D674D0CE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A329E-5B25-D84D-8D2B-11EB78A1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B6AF-FE07-6149-B8B2-DACCA1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8CE67-8B67-0F48-9839-37BBFEC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D82C-1867-BF42-8B5F-2297CC3B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8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C823-5399-4D45-858C-E265A24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EE0F-F305-A942-A78A-2CF20585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DE623-CBC3-0540-A53F-348152BB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0A9B0-B9AF-AA4B-82ED-B1A52AD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3F178-609A-CC49-A3B5-E730165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E35CD-CD7A-2946-A1F2-8BB8AC1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5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EB7BB-2289-1841-8021-6E13A03F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CFCE9-068A-9C47-A85D-7CDAC71D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1EB6E-AF02-7F44-BFD4-7DF8572E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42CEA-7BEC-9346-A29C-A82FA8072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D24E0-3279-3B43-8E3A-A00DB3A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26FAD-38D7-B044-B5C5-EB3DC1E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009A9-D117-1846-A001-DA21E24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E649E-C63D-CA42-9A40-5D26DDD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5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65DB-D5FE-184E-8723-097DDDB2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44E0A-2613-C941-9336-2CAA140E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20C22-A75F-2547-91EE-568B4EC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A9252-D0AC-BF46-AF54-2A2887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B4CD2-9C1C-724A-A1A4-9900C8C7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7270-EC49-FF43-B014-76011E5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F7810-8CD7-4A4C-9ACD-19F37F9B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1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3CD4-6E31-B74C-9D05-606CA99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889CD-3FFE-C746-B011-51143A7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8F7C-4A89-394D-94A1-42588729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AEE15-68A8-EE48-BA0F-0D5059A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F0C90-9D68-664B-B810-1EF17870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482E-B818-C14F-BD1E-A2A74B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3394-646E-6C4C-A4B8-32214D4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FA6CA-E305-5941-A0CB-5FD30468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AF3FD-AC2F-E84A-B884-F997C2F3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F7D0C-C72E-4C48-9557-5606C7CA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E603B-C717-6E45-BDF5-CAE683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9E132-FCC0-F643-A1A5-8DD9F976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0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F50B9-E57D-8F4B-958A-D47C541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0DEF6-C067-D04B-8F91-A70E98C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2999-0F2F-8A47-8C2E-3D897F60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F524-0E46-604C-A721-3DFF685460CF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0BBD-57F2-564B-80FC-D4D8D89B7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E6EC-4CA0-7D4F-A7C4-EB6EB43C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78C0-8A22-BF45-A327-565A0AF89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98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cw/8sf6rjyx02sc3b21f7vhsk6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45/33097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C04869-8FE6-7240-9125-29B8DD4E4239}"/>
              </a:ext>
            </a:extLst>
          </p:cNvPr>
          <p:cNvSpPr txBox="1"/>
          <p:nvPr/>
        </p:nvSpPr>
        <p:spPr>
          <a:xfrm>
            <a:off x="1430357" y="2444115"/>
            <a:ext cx="9331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基于</a:t>
            </a:r>
            <a:r>
              <a:rPr lang="en" altLang="zh-CN" sz="4000" dirty="0">
                <a:effectLst/>
              </a:rPr>
              <a:t>locality</a:t>
            </a:r>
            <a:r>
              <a:rPr lang="zh-CN" altLang="en-US" sz="4000" dirty="0"/>
              <a:t>及</a:t>
            </a:r>
            <a:r>
              <a:rPr lang="en-US" altLang="zh-CN" sz="4000" dirty="0"/>
              <a:t>memory congestion</a:t>
            </a:r>
            <a:r>
              <a:rPr lang="zh-CN" altLang="en-US" sz="4000" dirty="0"/>
              <a:t>的映射</a:t>
            </a:r>
            <a:endParaRPr lang="en" altLang="zh-CN" sz="4000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FD6C5-C31E-174D-BE4B-2DDB7DA98B90}"/>
              </a:ext>
            </a:extLst>
          </p:cNvPr>
          <p:cNvSpPr txBox="1"/>
          <p:nvPr/>
        </p:nvSpPr>
        <p:spPr>
          <a:xfrm>
            <a:off x="9405180" y="52660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张钰鑫 </a:t>
            </a:r>
            <a:r>
              <a:rPr kumimoji="1" lang="en-US" altLang="zh-CN" dirty="0"/>
              <a:t>6.28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1343C7-3D76-8F48-83A9-F5FB22696CC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B7A2-DF2C-A941-9844-AA40284E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实验平台为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numa</a:t>
            </a:r>
            <a:r>
              <a:rPr kumimoji="1" lang="zh-CN" altLang="en-US" dirty="0"/>
              <a:t>节点，每个节点</a:t>
            </a:r>
            <a:r>
              <a:rPr kumimoji="1" lang="en-US" altLang="zh-CN" dirty="0"/>
              <a:t>8</a:t>
            </a:r>
            <a:r>
              <a:rPr kumimoji="1" lang="zh-CN" altLang="en-US" dirty="0"/>
              <a:t>核，共</a:t>
            </a:r>
            <a:r>
              <a:rPr kumimoji="1" lang="en-US" altLang="zh-CN" dirty="0"/>
              <a:t>16</a:t>
            </a:r>
            <a:r>
              <a:rPr kumimoji="1" lang="zh-CN" altLang="en-US" dirty="0"/>
              <a:t>核</a:t>
            </a:r>
            <a:r>
              <a:rPr kumimoji="1" lang="en-US" altLang="zh-CN" dirty="0"/>
              <a:t>32</a:t>
            </a:r>
            <a:r>
              <a:rPr kumimoji="1" lang="zh-CN" altLang="en-US" dirty="0"/>
              <a:t>线程（超线程）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统计了通信总体情况（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矩阵）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及每个时间片的通信矩阵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将全局通信输入至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，得到</a:t>
            </a:r>
            <a:r>
              <a:rPr kumimoji="1" lang="en-US" altLang="zh-CN" dirty="0"/>
              <a:t>16</a:t>
            </a:r>
            <a:r>
              <a:rPr kumimoji="1" lang="zh-CN" altLang="en-US" dirty="0"/>
              <a:t>对</a:t>
            </a:r>
            <a:r>
              <a:rPr kumimoji="1" lang="en-US" altLang="zh-CN" dirty="0"/>
              <a:t>(0,1),(2,3),(4,5)…</a:t>
            </a:r>
          </a:p>
          <a:p>
            <a:pPr marL="0" indent="0">
              <a:buNone/>
            </a:pPr>
            <a:r>
              <a:rPr kumimoji="1" lang="zh-CN" altLang="en-US" dirty="0"/>
              <a:t>每个时间片提取这</a:t>
            </a:r>
            <a:r>
              <a:rPr kumimoji="1" lang="en-US" altLang="zh-CN" dirty="0"/>
              <a:t>16</a:t>
            </a:r>
            <a:r>
              <a:rPr kumimoji="1" lang="zh-CN" altLang="en-US" dirty="0"/>
              <a:t>对通信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0B6A4A-A5FC-1341-83D2-6BC4C9E9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26518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0172-402D-024C-A54B-7C5C7AD1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Python 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库聚类，</a:t>
            </a:r>
            <a:r>
              <a:rPr kumimoji="1" lang="en-US" altLang="zh-CN" dirty="0" err="1"/>
              <a:t>sp.W.x</a:t>
            </a:r>
            <a:r>
              <a:rPr kumimoji="1" lang="zh-CN" altLang="en-US" dirty="0"/>
              <a:t> 程序通信情况，</a:t>
            </a:r>
            <a:r>
              <a:rPr kumimoji="1" lang="en-US" altLang="zh-CN" dirty="0"/>
              <a:t>32</a:t>
            </a:r>
            <a:r>
              <a:rPr kumimoji="1" lang="zh-CN" altLang="en-US" dirty="0"/>
              <a:t>线程执行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BIC(</a:t>
            </a:r>
            <a:r>
              <a:rPr kumimoji="1" lang="zh-CN" altLang="en-US" dirty="0"/>
              <a:t>贝叶斯信息准则</a:t>
            </a:r>
            <a:r>
              <a:rPr kumimoji="1" lang="en-US" altLang="zh-CN" dirty="0"/>
              <a:t>)</a:t>
            </a:r>
            <a:r>
              <a:rPr kumimoji="1" lang="zh-CN" altLang="en-US" dirty="0"/>
              <a:t>确定最优的类数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E6487E-6E48-0F4D-880E-20CE0167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DFE3D7-EB0F-1848-96DD-E44B387B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057072"/>
            <a:ext cx="4762500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D400-AC27-834A-8247-C5A4F339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每一类作为一个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进行通信量排序，选最大通信量那一类提取线程对</a:t>
            </a:r>
            <a:r>
              <a:rPr kumimoji="1" lang="en-US" altLang="zh-CN" dirty="0"/>
              <a:t>,</a:t>
            </a:r>
            <a:r>
              <a:rPr kumimoji="1" lang="zh-CN" altLang="en-US" dirty="0"/>
              <a:t>分散到不同节点上。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FD2756-32B9-0B41-AFBD-2F3C42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65389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6824C1-576A-8F48-B02B-664C5BA7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E86AB2-2A8C-EF49-B53E-355559F9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908"/>
              </p:ext>
            </p:extLst>
          </p:nvPr>
        </p:nvGraphicFramePr>
        <p:xfrm>
          <a:off x="927409" y="1801334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F145E4-2169-044E-83D4-67CE3142BFEC}"/>
              </a:ext>
            </a:extLst>
          </p:cNvPr>
          <p:cNvSpPr txBox="1"/>
          <p:nvPr/>
        </p:nvSpPr>
        <p:spPr>
          <a:xfrm>
            <a:off x="3216764" y="137667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cg.B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28DA59-FA34-0A4C-AE73-7D0A95886CDF}"/>
              </a:ext>
            </a:extLst>
          </p:cNvPr>
          <p:cNvSpPr txBox="1"/>
          <p:nvPr/>
        </p:nvSpPr>
        <p:spPr>
          <a:xfrm>
            <a:off x="3244450" y="311708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sp.B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9C47FE-5246-9A47-B735-D5BC799B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67954"/>
              </p:ext>
            </p:extLst>
          </p:nvPr>
        </p:nvGraphicFramePr>
        <p:xfrm>
          <a:off x="950285" y="3592251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7CB7994-84FF-494C-8F77-4BE70F73F110}"/>
              </a:ext>
            </a:extLst>
          </p:cNvPr>
          <p:cNvSpPr txBox="1"/>
          <p:nvPr/>
        </p:nvSpPr>
        <p:spPr>
          <a:xfrm>
            <a:off x="3244450" y="482333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bt.B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程序运行时间比较 单位</a:t>
            </a:r>
            <a:r>
              <a:rPr kumimoji="1" lang="en-US" altLang="zh-CN" dirty="0"/>
              <a:t>:s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ADF3C4F-C278-2847-BF75-AEBACD52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741"/>
              </p:ext>
            </p:extLst>
          </p:nvPr>
        </p:nvGraphicFramePr>
        <p:xfrm>
          <a:off x="950285" y="5332661"/>
          <a:ext cx="7759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70">
                  <a:extLst>
                    <a:ext uri="{9D8B030D-6E8A-4147-A177-3AD203B41FA5}">
                      <a16:colId xmlns:a16="http://schemas.microsoft.com/office/drawing/2014/main" val="3917287934"/>
                    </a:ext>
                  </a:extLst>
                </a:gridCol>
                <a:gridCol w="1021968">
                  <a:extLst>
                    <a:ext uri="{9D8B030D-6E8A-4147-A177-3AD203B41FA5}">
                      <a16:colId xmlns:a16="http://schemas.microsoft.com/office/drawing/2014/main" val="3764765123"/>
                    </a:ext>
                  </a:extLst>
                </a:gridCol>
                <a:gridCol w="1071057">
                  <a:extLst>
                    <a:ext uri="{9D8B030D-6E8A-4147-A177-3AD203B41FA5}">
                      <a16:colId xmlns:a16="http://schemas.microsoft.com/office/drawing/2014/main" val="327517971"/>
                    </a:ext>
                  </a:extLst>
                </a:gridCol>
                <a:gridCol w="1132562">
                  <a:extLst>
                    <a:ext uri="{9D8B030D-6E8A-4147-A177-3AD203B41FA5}">
                      <a16:colId xmlns:a16="http://schemas.microsoft.com/office/drawing/2014/main" val="881090544"/>
                    </a:ext>
                  </a:extLst>
                </a:gridCol>
                <a:gridCol w="1171005">
                  <a:extLst>
                    <a:ext uri="{9D8B030D-6E8A-4147-A177-3AD203B41FA5}">
                      <a16:colId xmlns:a16="http://schemas.microsoft.com/office/drawing/2014/main" val="2235293047"/>
                    </a:ext>
                  </a:extLst>
                </a:gridCol>
                <a:gridCol w="1576128">
                  <a:extLst>
                    <a:ext uri="{9D8B030D-6E8A-4147-A177-3AD203B41FA5}">
                      <a16:colId xmlns:a16="http://schemas.microsoft.com/office/drawing/2014/main" val="359959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eagermap+mc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4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8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1DD65-CF63-6842-BFC4-0B9247A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原因</a:t>
            </a:r>
            <a:r>
              <a:rPr kumimoji="1" lang="en-US" altLang="zh-CN" dirty="0"/>
              <a:t>: </a:t>
            </a:r>
          </a:p>
          <a:p>
            <a:pPr marL="0" indent="0">
              <a:buNone/>
            </a:pPr>
            <a:r>
              <a:rPr kumimoji="1" lang="en-US" altLang="zh-CN" dirty="0"/>
              <a:t>1 </a:t>
            </a:r>
            <a:r>
              <a:rPr kumimoji="1" lang="zh-CN" altLang="en-US" dirty="0"/>
              <a:t>前面通信检测时，时间戳信息不准确</a:t>
            </a:r>
            <a:r>
              <a:rPr kumimoji="1" lang="en-US" altLang="zh-CN" dirty="0"/>
              <a:t>.</a:t>
            </a:r>
          </a:p>
          <a:p>
            <a:pPr marL="0" indent="0">
              <a:buNone/>
            </a:pPr>
            <a:r>
              <a:rPr kumimoji="1" lang="en-US" altLang="zh-CN" dirty="0"/>
              <a:t>2 </a:t>
            </a:r>
            <a:r>
              <a:rPr kumimoji="1" lang="zh-CN" altLang="en-US" dirty="0"/>
              <a:t>机器只包含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DRAM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16GB), </a:t>
            </a:r>
            <a:r>
              <a:rPr kumimoji="1" lang="zh-CN" altLang="en-US" dirty="0"/>
              <a:t>只是基于</a:t>
            </a:r>
            <a:r>
              <a:rPr kumimoji="1" lang="en-US" altLang="zh-CN" dirty="0"/>
              <a:t>L3cache</a:t>
            </a:r>
            <a:r>
              <a:rPr kumimoji="1" lang="zh-CN" altLang="en-US" dirty="0"/>
              <a:t>负载平衡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EA57448-B9F5-BF4B-A995-A64997E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11410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49CF-5B22-7144-A8EE-0A297BE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534F1-3814-AE4A-86B0-6CD66AFC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locality</a:t>
            </a:r>
            <a:r>
              <a:rPr lang="zh-CN" altLang="en-US" dirty="0"/>
              <a:t>：</a:t>
            </a:r>
            <a:r>
              <a:rPr lang="en-US" altLang="zh-CN" dirty="0"/>
              <a:t>NUMA</a:t>
            </a:r>
            <a:r>
              <a:rPr lang="zh-CN" altLang="en-US" dirty="0"/>
              <a:t>架构下访问本地内存远远快于访问远处节点内存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线程对之间的通信应尽可能在本地内存中发生，所以</a:t>
            </a:r>
            <a:r>
              <a:rPr kumimoji="1" lang="en-US" altLang="zh-CN" dirty="0"/>
              <a:t>locality </a:t>
            </a:r>
            <a:r>
              <a:rPr kumimoji="1" lang="zh-CN" altLang="en-US" dirty="0"/>
              <a:t>映射策略是尽可能将通信频繁的线程对放在相邻</a:t>
            </a:r>
            <a:r>
              <a:rPr kumimoji="1" lang="en-US" altLang="zh-CN" dirty="0"/>
              <a:t>cores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memory congestion: </a:t>
            </a:r>
            <a:r>
              <a:rPr lang="zh-CN" altLang="en-US" dirty="0"/>
              <a:t>由于</a:t>
            </a:r>
            <a:r>
              <a:rPr lang="en-US" altLang="zh-CN" dirty="0"/>
              <a:t>NUMA</a:t>
            </a:r>
            <a:r>
              <a:rPr lang="zh-CN" altLang="en-US" dirty="0"/>
              <a:t>架构每个节点集成的核越来越多，如果每个核同一时间内产生大量的内存访问，这样会对</a:t>
            </a:r>
            <a:r>
              <a:rPr lang="en-US" altLang="zh-CN" dirty="0"/>
              <a:t>IMC (integrated memory controllers)</a:t>
            </a:r>
            <a:r>
              <a:rPr lang="zh-CN" altLang="en-US" dirty="0"/>
              <a:t>造成很大的负荷</a:t>
            </a:r>
            <a:r>
              <a:rPr lang="en-US" altLang="zh-CN" dirty="0"/>
              <a:t>,</a:t>
            </a:r>
            <a:r>
              <a:rPr lang="zh-CN" altLang="en-US" dirty="0"/>
              <a:t>会产生内存访问拥挤，降低了效率</a:t>
            </a:r>
            <a:r>
              <a:rPr lang="en-US" altLang="zh-CN" dirty="0"/>
              <a:t>[1]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9E0E7F-89A7-8B4A-970A-D2009CC9C281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</p:spTree>
    <p:extLst>
      <p:ext uri="{BB962C8B-B14F-4D97-AF65-F5344CB8AC3E}">
        <p14:creationId xmlns:p14="http://schemas.microsoft.com/office/powerpoint/2010/main" val="6982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706-FFD9-E744-9FFA-D490F40D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现有的映射算法</a:t>
            </a:r>
            <a:r>
              <a:rPr kumimoji="1" lang="en-US" altLang="zh-CN" dirty="0" err="1"/>
              <a:t>Eagermap</a:t>
            </a:r>
            <a:r>
              <a:rPr kumimoji="1" lang="en-US" altLang="zh-CN" dirty="0"/>
              <a:t>[2],</a:t>
            </a:r>
            <a:r>
              <a:rPr kumimoji="1" lang="zh-CN" altLang="en-US" dirty="0"/>
              <a:t>注重处理</a:t>
            </a:r>
            <a:r>
              <a:rPr lang="en" altLang="zh-CN" dirty="0"/>
              <a:t>locality,</a:t>
            </a:r>
            <a:r>
              <a:rPr lang="zh-CN" altLang="en" dirty="0"/>
              <a:t>可能</a:t>
            </a:r>
            <a:r>
              <a:rPr lang="zh-CN" altLang="en-US" dirty="0"/>
              <a:t>会出现</a:t>
            </a:r>
            <a:r>
              <a:rPr lang="en-US" altLang="zh-CN" dirty="0"/>
              <a:t>memory congestion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309F2A-BE45-3F4E-96ED-88AA1393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AAC36C-02D4-2546-B9B5-74368AA522B9}"/>
              </a:ext>
            </a:extLst>
          </p:cNvPr>
          <p:cNvSpPr/>
          <p:nvPr/>
        </p:nvSpPr>
        <p:spPr>
          <a:xfrm>
            <a:off x="838200" y="5715298"/>
            <a:ext cx="9841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[2]Eduardo H. M. Cruz, Matthias Diener,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Laércio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L.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Pilla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, Philippe O. A. </a:t>
            </a:r>
            <a:r>
              <a:rPr lang="en" altLang="zh-CN" b="0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Navaux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. </a:t>
            </a:r>
            <a:r>
              <a:rPr lang="en" altLang="zh-CN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“</a:t>
            </a:r>
            <a:r>
              <a:rPr lang="en" altLang="zh-CN" b="1" i="0" u="none" strike="noStrike" dirty="0" err="1">
                <a:solidFill>
                  <a:srgbClr val="24292E"/>
                </a:solidFill>
                <a:effectLst/>
                <a:latin typeface="-apple-system"/>
              </a:rPr>
              <a:t>EagerMap</a:t>
            </a:r>
            <a:r>
              <a:rPr lang="en" altLang="zh-CN" b="1" i="0" u="none" strike="noStrike" dirty="0">
                <a:solidFill>
                  <a:srgbClr val="24292E"/>
                </a:solidFill>
                <a:effectLst/>
                <a:latin typeface="-apple-system"/>
              </a:rPr>
              <a:t>: A Task Mapping Algorithm to Improve Communication and Load Balancing in Clusters of Multicore Systems.”</a:t>
            </a:r>
            <a:r>
              <a:rPr lang="en" altLang="zh-CN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 ACM Transactions on Parallel Computing (TOPC), 2019. </a:t>
            </a:r>
            <a:r>
              <a:rPr lang="en" altLang="zh-C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https://doi.org/10.1145/3309711</a:t>
            </a:r>
            <a:endParaRPr lang="en" altLang="zh-CN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75E61C0-43C0-7240-B096-278EDCA2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00" y="2515928"/>
            <a:ext cx="6366334" cy="28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CE3A-136E-DC40-97D1-AE90C3C8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针对</a:t>
            </a:r>
            <a:r>
              <a:rPr kumimoji="1" lang="en-US" altLang="zh-CN" dirty="0"/>
              <a:t>memory congestion</a:t>
            </a:r>
            <a:r>
              <a:rPr kumimoji="1" lang="zh-CN" altLang="en-US" dirty="0"/>
              <a:t> 问题，已有的算法是</a:t>
            </a:r>
            <a:r>
              <a:rPr kumimoji="1" lang="en-US" altLang="zh-CN" dirty="0" err="1"/>
              <a:t>DeLoc</a:t>
            </a:r>
            <a:r>
              <a:rPr kumimoji="1" lang="en-US" altLang="zh-CN" dirty="0"/>
              <a:t>[1]</a:t>
            </a:r>
            <a:r>
              <a:rPr kumimoji="1" lang="zh-CN" altLang="en-US" dirty="0"/>
              <a:t>。该算法对所有的线程对通信行为打上时间戳，然后统计每个时间戳的通信总量，</a:t>
            </a:r>
            <a:r>
              <a:rPr kumimoji="1" lang="zh-CN" altLang="en" dirty="0"/>
              <a:t>使用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算法将通信时间靠近的聚成一组，将每组按通信量由大到小排序，通信量最大的那个组认为大概率发生内存拥堵。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DDA3BC-A532-4B4A-AF09-2749CD8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BEEB4-1C97-F440-8360-C836CB0340D8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FAE3D2A8-B542-AD42-9759-1A4E8FA8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61" y="3463705"/>
            <a:ext cx="4583477" cy="25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CE3A-136E-DC40-97D1-AE90C3C8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将每个组排序后，每组内的线程对尽量不放在一个节点中     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潜在问题：一个组内的线程对整体通信量可能不是很频繁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如果放在相邻的核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可能会导致</a:t>
            </a:r>
            <a:r>
              <a:rPr kumimoji="1" lang="en-US" altLang="zh-CN" dirty="0"/>
              <a:t>remote access,</a:t>
            </a:r>
            <a:r>
              <a:rPr kumimoji="1" lang="zh-CN" altLang="en-US" dirty="0"/>
              <a:t>也就是不够</a:t>
            </a:r>
            <a:r>
              <a:rPr kumimoji="1" lang="en-US" altLang="zh-CN" dirty="0"/>
              <a:t>locality.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DDA3BC-A532-4B4A-AF09-2749CD8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BEEB4-1C97-F440-8360-C836CB0340D8}"/>
              </a:ext>
            </a:extLst>
          </p:cNvPr>
          <p:cNvSpPr/>
          <p:nvPr/>
        </p:nvSpPr>
        <p:spPr>
          <a:xfrm>
            <a:off x="838200" y="5988734"/>
            <a:ext cx="966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Agung,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Mulya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et al. "A Locality and Memory Congestion-aware Thread Mapping Method for Modern NUMA Systems." ACM/IEEE SC 2018 Conference (SC18)(Poster). 2018.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CDBFCF-A133-AE44-B136-5120CFFA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74" y="3205908"/>
            <a:ext cx="4447452" cy="27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E84B-2D8F-E94A-80AD-E66E3A7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6A15F-9E4A-E044-92C9-686F481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由于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 的</a:t>
            </a:r>
            <a:r>
              <a:rPr lang="en" altLang="zh-CN" dirty="0"/>
              <a:t>locality</a:t>
            </a:r>
            <a:r>
              <a:rPr lang="zh-CN" altLang="en-US" dirty="0"/>
              <a:t>效果明显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的</a:t>
            </a:r>
            <a:r>
              <a:rPr lang="en" altLang="zh-CN" dirty="0"/>
              <a:t>locality</a:t>
            </a:r>
            <a:r>
              <a:rPr lang="zh-CN" altLang="en" dirty="0"/>
              <a:t>结合</a:t>
            </a:r>
            <a:r>
              <a:rPr lang="en-US" altLang="zh-CN" dirty="0" err="1"/>
              <a:t>DeLoc</a:t>
            </a:r>
            <a:r>
              <a:rPr lang="zh-CN" altLang="en-US" dirty="0"/>
              <a:t>的</a:t>
            </a:r>
            <a:r>
              <a:rPr lang="en-US" altLang="zh-CN" dirty="0"/>
              <a:t>memory congestion</a:t>
            </a:r>
            <a:r>
              <a:rPr lang="zh-CN" altLang="en-US" dirty="0"/>
              <a:t>进行改进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思路如下：仍使用</a:t>
            </a:r>
            <a:r>
              <a:rPr kumimoji="1" lang="en-US" altLang="zh-CN" dirty="0" err="1"/>
              <a:t>eagermap</a:t>
            </a:r>
            <a:r>
              <a:rPr kumimoji="1" lang="zh-CN" altLang="en-US" dirty="0"/>
              <a:t>使单独线程两两组队，得到的线程对整体上具有比较频繁的通信。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C502B74-1A97-CA4C-99DA-5677FC57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3895489"/>
            <a:ext cx="7258398" cy="22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E84B-2D8F-E94A-80AD-E66E3A7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6A15F-9E4A-E044-92C9-686F481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如下图得到</a:t>
            </a:r>
            <a:r>
              <a:rPr kumimoji="1" lang="en-US" altLang="zh-CN" dirty="0"/>
              <a:t>(0,1),(2,3)</a:t>
            </a:r>
            <a:r>
              <a:rPr kumimoji="1" lang="zh-CN" altLang="en-US" dirty="0"/>
              <a:t>等线程对</a:t>
            </a:r>
            <a:r>
              <a:rPr kumimoji="1" lang="en-US" altLang="zh-CN" dirty="0"/>
              <a:t>,</a:t>
            </a:r>
            <a:r>
              <a:rPr kumimoji="1" lang="zh-CN" altLang="en-US" dirty="0"/>
              <a:t>考虑</a:t>
            </a:r>
            <a:r>
              <a:rPr kumimoji="1" lang="en-US" altLang="zh-CN" dirty="0"/>
              <a:t>memory congestion,</a:t>
            </a:r>
            <a:r>
              <a:rPr kumimoji="1" lang="zh-CN" altLang="en-US" dirty="0"/>
              <a:t>一个节点内</a:t>
            </a:r>
            <a:r>
              <a:rPr kumimoji="1" lang="en-US" altLang="zh-CN" dirty="0"/>
              <a:t>(0,1)(2,3)(4,5)(6,7)</a:t>
            </a:r>
            <a:r>
              <a:rPr kumimoji="1" lang="zh-CN" altLang="en-US" dirty="0"/>
              <a:t>尽量不要在较短时间短内同时通信。可借鉴</a:t>
            </a:r>
            <a:r>
              <a:rPr kumimoji="1" lang="en-US" altLang="zh-CN" dirty="0" err="1"/>
              <a:t>DeLoc</a:t>
            </a:r>
            <a:r>
              <a:rPr kumimoji="1" lang="zh-CN" altLang="en-US" dirty="0"/>
              <a:t>的做法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用时间戳聚类。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BC502B74-1A97-CA4C-99DA-5677FC57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3828020"/>
            <a:ext cx="7258398" cy="22814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AE5F7E-0482-E643-8807-C39FEEAE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2985852"/>
            <a:ext cx="4292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6DA6-DD7F-B44F-9DC1-F04B2C72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2042C-2C97-7E4B-8BDC-7D5EBE97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将所有线程对分配到节点完毕后，如果每个节点有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个以上的核，则需要每个节点内部并行地处理线程对之间通信，如下图</a:t>
            </a:r>
            <a:r>
              <a:rPr kumimoji="1" lang="en-US" altLang="zh-CN" dirty="0"/>
              <a:t>(0,1)(2,3),(4,5)(6,7)</a:t>
            </a:r>
            <a:r>
              <a:rPr kumimoji="1" lang="zh-CN" altLang="en-US" dirty="0"/>
              <a:t>需要再两两匹配可采用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策略。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以上过程实质上是线程对到节点的分配，一个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内的所有线程对其通信量从大到小进行跨节点分配。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9D8E072-2E9C-B146-AAB9-864E5607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01" y="4001294"/>
            <a:ext cx="7258398" cy="22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39DD-92EC-1345-9461-C24B85E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2D888-09A7-8943-A8C2-72AE7915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时间复杂度</a:t>
            </a:r>
            <a:r>
              <a:rPr kumimoji="1" lang="en-US" altLang="zh-CN" dirty="0"/>
              <a:t>: </a:t>
            </a:r>
          </a:p>
          <a:p>
            <a:pPr marL="0" indent="0">
              <a:buNone/>
            </a:pPr>
            <a:r>
              <a:rPr kumimoji="1" lang="zh-CN" altLang="en-US" dirty="0"/>
              <a:t>遍历每个时间片并提取出想要的线程对操作为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K-means</a:t>
            </a:r>
            <a:r>
              <a:rPr kumimoji="1" lang="zh-CN" altLang="en-US" dirty="0"/>
              <a:t>聚类为</a:t>
            </a:r>
            <a:r>
              <a:rPr lang="en" altLang="zh-CN" dirty="0"/>
              <a:t>O(I*n*k*m) </a:t>
            </a:r>
            <a:r>
              <a:rPr lang="en" altLang="zh-CN" dirty="0" err="1"/>
              <a:t>I,k,m</a:t>
            </a:r>
            <a:r>
              <a:rPr lang="zh-CN" altLang="en-US" dirty="0"/>
              <a:t> 为常数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总体时间复杂度未评估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901</Words>
  <Application>Microsoft Macintosh PowerPoint</Application>
  <PresentationFormat>宽屏</PresentationFormat>
  <Paragraphs>88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背景</vt:lpstr>
      <vt:lpstr>背景</vt:lpstr>
      <vt:lpstr>背景</vt:lpstr>
      <vt:lpstr>背景</vt:lpstr>
      <vt:lpstr>Idea</vt:lpstr>
      <vt:lpstr>Idea</vt:lpstr>
      <vt:lpstr>Idea</vt:lpstr>
      <vt:lpstr>Idea</vt:lpstr>
      <vt:lpstr>实验</vt:lpstr>
      <vt:lpstr>实验</vt:lpstr>
      <vt:lpstr>实验</vt:lpstr>
      <vt:lpstr>实验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钰鑫 张</dc:creator>
  <cp:lastModifiedBy>钰鑫 张</cp:lastModifiedBy>
  <cp:revision>30</cp:revision>
  <dcterms:created xsi:type="dcterms:W3CDTF">2020-05-29T12:08:11Z</dcterms:created>
  <dcterms:modified xsi:type="dcterms:W3CDTF">2020-06-27T15:36:53Z</dcterms:modified>
</cp:coreProperties>
</file>