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5" r:id="rId4"/>
    <p:sldId id="276" r:id="rId5"/>
    <p:sldId id="277" r:id="rId6"/>
    <p:sldId id="279" r:id="rId7"/>
    <p:sldId id="280" r:id="rId8"/>
    <p:sldId id="281" r:id="rId9"/>
    <p:sldId id="283" r:id="rId10"/>
    <p:sldId id="266" r:id="rId11"/>
    <p:sldId id="282" r:id="rId12"/>
    <p:sldId id="28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76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08EBD-2191-534E-98BB-2DF0056A3DDF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77528-A6C3-5147-A5E5-8FFA957860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07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F484F-0ABC-DC48-9966-C4071FC62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C7EF20-7DD5-FC4B-B303-68614CCA8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5A1B85-5EAE-D24C-A3A3-8BE509D4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524-0E46-604C-A721-3DFF685460CF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E06192-9C67-5C43-9CAF-6BBF7FC21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98E49-98A2-DD44-AB18-9BF6BCAD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78C0-8A22-BF45-A327-565A0AF89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03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0BA06-B946-BC44-87F0-D8A7A516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83119E-54BF-FB42-99C6-58B0994A5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7842FE-333A-3C43-AFB5-3525A7908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524-0E46-604C-A721-3DFF685460CF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36B545-C964-614D-A4B9-0A395DBE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9FCD71-E519-094D-B73E-B9279092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78C0-8A22-BF45-A327-565A0AF89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427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BF33C9-B514-E248-A360-55BE47B10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C7C6D5-9B94-5D40-9212-A4B3AAFAE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F6E5F0-B73B-0245-B75F-B87CEF8B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524-0E46-604C-A721-3DFF685460CF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2F10F8-8208-D54C-96D5-39A3F284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CD46C1-1264-AF44-B984-5B9F5FDE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78C0-8A22-BF45-A327-565A0AF89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168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16A46-4860-484E-9DA2-6A942D9D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90D86-5C25-FC45-B750-377CB9019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F97E6-C546-F746-8E56-369A154D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524-0E46-604C-A721-3DFF685460CF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F55B38-FFCB-444B-96B6-BD029F0B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3D457E-B455-A344-A2A1-831DEFE6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78C0-8A22-BF45-A327-565A0AF89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201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E2339-D079-7B4D-B8DF-D674D0CE5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9A329E-5B25-D84D-8D2B-11EB78A1C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FB6AF-FE07-6149-B8B2-DACCA1F13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524-0E46-604C-A721-3DFF685460CF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8CE67-8B67-0F48-9839-37BBFEC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B0D82C-1867-BF42-8B5F-2297CC3B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78C0-8A22-BF45-A327-565A0AF89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187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EC823-5399-4D45-858C-E265A24D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CEE0F-F305-A942-A78A-2CF20585D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FDE623-CBC3-0540-A53F-348152BB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C0A9B0-B9AF-AA4B-82ED-B1A52ADC9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524-0E46-604C-A721-3DFF685460CF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43F178-609A-CC49-A3B5-E7301656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FE35CD-CD7A-2946-A1F2-8BB8AC1C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78C0-8A22-BF45-A327-565A0AF89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951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EB7BB-2289-1841-8021-6E13A03FC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ACFCE9-068A-9C47-A85D-7CDAC71DE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E1EB6E-AF02-7F44-BFD4-7DF8572EA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C42CEA-7BEC-9346-A29C-A82FA8072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CD24E0-3279-3B43-8E3A-A00DB3A9C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726FAD-38D7-B044-B5C5-EB3DC1E14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524-0E46-604C-A721-3DFF685460CF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B009A9-D117-1846-A001-DA21E240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8E649E-C63D-CA42-9A40-5D26DDDA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78C0-8A22-BF45-A327-565A0AF89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757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B65DB-D5FE-184E-8723-097DDDB2A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844E0A-2613-C941-9336-2CAA140EA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524-0E46-604C-A721-3DFF685460CF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520C22-A75F-2547-91EE-568B4EC1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0A9252-D0AC-BF46-AF54-2A2887C9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78C0-8A22-BF45-A327-565A0AF89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480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4B4CD2-9C1C-724A-A1A4-9900C8C7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524-0E46-604C-A721-3DFF685460CF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AF7270-EC49-FF43-B014-76011E54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BF7810-8CD7-4A4C-9ACD-19F37F9B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78C0-8A22-BF45-A327-565A0AF89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914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43CD4-6E31-B74C-9D05-606CA99B6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889CD-3FFE-C746-B011-51143A796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1E8F7C-4A89-394D-94A1-42588729B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3AEE15-68A8-EE48-BA0F-0D5059A6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524-0E46-604C-A721-3DFF685460CF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7F0C90-9D68-664B-B810-1EF178701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86482E-B818-C14F-BD1E-A2A74BF7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78C0-8A22-BF45-A327-565A0AF89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585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E3394-646E-6C4C-A4B8-32214D42F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0FA6CA-E305-5941-A0CB-5FD30468B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4AF3FD-AC2F-E84A-B884-F997C2F32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2F7D0C-C72E-4C48-9557-5606C7CA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524-0E46-604C-A721-3DFF685460CF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5E603B-C717-6E45-BDF5-CAE683416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09E132-FCC0-F643-A1A5-8DD9F976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78C0-8A22-BF45-A327-565A0AF89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903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BF50B9-E57D-8F4B-958A-D47C541D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D0DEF6-C067-D04B-8F91-A70E98CAD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52999-0F2F-8A47-8C2E-3D897F602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F524-0E46-604C-A721-3DFF685460CF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60BBD-57F2-564B-80FC-D4D8D89B7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EE6EC-4CA0-7D4F-A7C4-EB6EB43CC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E78C0-8A22-BF45-A327-565A0AF89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998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file:////var/folders/cw/8sf6rjyx02sc3b21f7vhsk6w0000gn/T/com.microsoft.Powerpoint/converted_emf.em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C04869-8FE6-7240-9125-29B8DD4E4239}"/>
              </a:ext>
            </a:extLst>
          </p:cNvPr>
          <p:cNvSpPr txBox="1"/>
          <p:nvPr/>
        </p:nvSpPr>
        <p:spPr>
          <a:xfrm>
            <a:off x="4916277" y="2721114"/>
            <a:ext cx="3456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/>
              <a:t>工作汇报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EFD6C5-C31E-174D-BE4B-2DDB7DA98B90}"/>
              </a:ext>
            </a:extLst>
          </p:cNvPr>
          <p:cNvSpPr txBox="1"/>
          <p:nvPr/>
        </p:nvSpPr>
        <p:spPr>
          <a:xfrm>
            <a:off x="9405180" y="5266062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张钰鑫 </a:t>
            </a:r>
            <a:r>
              <a:rPr kumimoji="1" lang="en-US" altLang="zh-CN" dirty="0"/>
              <a:t>9.14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1343C7-3D76-8F48-83A9-F5FB22696CC6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86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B39DD-92EC-1345-9461-C24B85EAA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Bindme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46FAB5C-CBE0-5549-8378-2DE8B59D3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0224" y="1825625"/>
            <a:ext cx="4615310" cy="397556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153307A-07C8-6146-A938-37FB7794D2A6}"/>
              </a:ext>
            </a:extLst>
          </p:cNvPr>
          <p:cNvSpPr/>
          <p:nvPr/>
        </p:nvSpPr>
        <p:spPr>
          <a:xfrm>
            <a:off x="998862" y="6050637"/>
            <a:ext cx="106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[1] </a:t>
            </a:r>
            <a:r>
              <a:rPr lang="zh-CN" altLang="en-US" dirty="0"/>
              <a:t>Soomro PN, Sasongko MA, Unat D. </a:t>
            </a:r>
            <a:r>
              <a:rPr lang="zh-CN" altLang="en-US" b="1" dirty="0"/>
              <a:t>BindMe: A thread binding library with advanced mapping algorithms</a:t>
            </a:r>
            <a:r>
              <a:rPr lang="zh-CN" altLang="en-US" dirty="0"/>
              <a:t>. Concurrency Computat Pract Exper. 2018;30:e4692. https://doi.org/10.1002/cpe.4692</a:t>
            </a:r>
          </a:p>
        </p:txBody>
      </p:sp>
    </p:spTree>
    <p:extLst>
      <p:ext uri="{BB962C8B-B14F-4D97-AF65-F5344CB8AC3E}">
        <p14:creationId xmlns:p14="http://schemas.microsoft.com/office/powerpoint/2010/main" val="2693501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749CF-5B22-7144-A8EE-0A297BE7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C914DD-7268-DC40-8170-6E4C6991E595}"/>
              </a:ext>
            </a:extLst>
          </p:cNvPr>
          <p:cNvSpPr txBox="1"/>
          <p:nvPr/>
        </p:nvSpPr>
        <p:spPr>
          <a:xfrm>
            <a:off x="998862" y="1575168"/>
            <a:ext cx="9445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Choicemap</a:t>
            </a:r>
            <a:r>
              <a:rPr kumimoji="1" lang="zh-CN" altLang="en-US" dirty="0"/>
              <a:t> 较</a:t>
            </a:r>
            <a:r>
              <a:rPr kumimoji="1" lang="en-US" altLang="zh-CN" dirty="0" err="1"/>
              <a:t>Eagermap</a:t>
            </a:r>
            <a:r>
              <a:rPr kumimoji="1" lang="en-US" altLang="zh-CN" dirty="0"/>
              <a:t> </a:t>
            </a:r>
            <a:r>
              <a:rPr kumimoji="1" lang="zh-CN" altLang="en-US" dirty="0"/>
              <a:t>采用</a:t>
            </a:r>
            <a:r>
              <a:rPr kumimoji="1" lang="en-US" altLang="zh-CN" dirty="0"/>
              <a:t>rank</a:t>
            </a:r>
            <a:r>
              <a:rPr kumimoji="1" lang="zh-CN" altLang="en-US" dirty="0"/>
              <a:t>矩阵，更公平的线程配对，线程通信局部性较高</a:t>
            </a:r>
            <a:endParaRPr kumimoji="1" lang="en-US" altLang="zh-CN" dirty="0"/>
          </a:p>
          <a:p>
            <a:r>
              <a:rPr kumimoji="1" lang="zh-CN" altLang="en-US" dirty="0"/>
              <a:t>但由于存在</a:t>
            </a:r>
            <a:r>
              <a:rPr kumimoji="1" lang="en-US" altLang="zh-CN" dirty="0"/>
              <a:t>cycle</a:t>
            </a:r>
            <a:r>
              <a:rPr kumimoji="1" lang="zh-CN" altLang="en-US" dirty="0"/>
              <a:t>问题，可能使其退化为</a:t>
            </a:r>
            <a:r>
              <a:rPr kumimoji="1" lang="en-US" altLang="zh-CN" dirty="0" err="1"/>
              <a:t>Eagermap</a:t>
            </a:r>
            <a:r>
              <a:rPr kumimoji="1" lang="en-US" altLang="zh-CN" dirty="0"/>
              <a:t>(</a:t>
            </a:r>
            <a:r>
              <a:rPr kumimoji="1" lang="zh-CN" altLang="en-US" dirty="0"/>
              <a:t>打破 </a:t>
            </a:r>
            <a:r>
              <a:rPr kumimoji="1" lang="en-US" altLang="zh-CN" dirty="0"/>
              <a:t>cycle</a:t>
            </a:r>
            <a:r>
              <a:rPr kumimoji="1" lang="zh-CN" altLang="en-US" dirty="0"/>
              <a:t>还是单方面指定线程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算法复杂度与</a:t>
            </a:r>
            <a:r>
              <a:rPr kumimoji="1" lang="en-US" altLang="zh-CN" dirty="0" err="1"/>
              <a:t>Eagermap</a:t>
            </a:r>
            <a:r>
              <a:rPr kumimoji="1" lang="zh-CN" altLang="en-US" dirty="0"/>
              <a:t>差不多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Choicemap</a:t>
            </a:r>
            <a:r>
              <a:rPr kumimoji="1" lang="zh-CN" altLang="en-US" dirty="0"/>
              <a:t> 与 </a:t>
            </a:r>
            <a:r>
              <a:rPr kumimoji="1" lang="en-US" altLang="zh-CN" dirty="0" err="1"/>
              <a:t>Eagermap</a:t>
            </a:r>
            <a:r>
              <a:rPr kumimoji="1" lang="en-US" altLang="zh-CN" dirty="0"/>
              <a:t> </a:t>
            </a:r>
            <a:r>
              <a:rPr kumimoji="1" lang="zh-CN" altLang="en-US" dirty="0"/>
              <a:t>类似，会将通信量大的线程对放置在一个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内，导致潜在的内存拥塞问题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bindme</a:t>
            </a:r>
            <a:r>
              <a:rPr kumimoji="1" lang="zh-CN" altLang="en-US" dirty="0"/>
              <a:t>映射算法库，需要手动去设置选用哪个算法，感觉不太灵活，可以考虑使用师兄论文里提到的公式计算下映射的精确度，每种映射算一遍，自动选取精确度最高的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1026" name="Picture 2" descr="page35image198931968">
            <a:extLst>
              <a:ext uri="{FF2B5EF4-FFF2-40B4-BE49-F238E27FC236}">
                <a16:creationId xmlns:a16="http://schemas.microsoft.com/office/drawing/2014/main" id="{59BFF009-875F-514D-A69A-00A841166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063" y="117089"/>
            <a:ext cx="54991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55B35AC-4FFC-2641-9F0F-ABBCA9388D6C}"/>
                  </a:ext>
                </a:extLst>
              </p:cNvPr>
              <p:cNvSpPr/>
              <p:nvPr/>
            </p:nvSpPr>
            <p:spPr>
              <a:xfrm>
                <a:off x="2796522" y="4540563"/>
                <a:ext cx="5849807" cy="9018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𝑀𝑎𝑝𝑝𝑖𝑛𝑔𝐴𝑐𝑐𝑢𝑟𝑎𝑐𝑦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𝐶𝑜𝑚𝑚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𝑙𝑎𝑡𝑒𝑛𝑐𝑦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𝑚𝑎𝑝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𝑚𝑎𝑝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55B35AC-4FFC-2641-9F0F-ABBCA9388D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522" y="4540563"/>
                <a:ext cx="5849807" cy="901850"/>
              </a:xfrm>
              <a:prstGeom prst="rect">
                <a:avLst/>
              </a:prstGeom>
              <a:blipFill>
                <a:blip r:embed="rId3"/>
                <a:stretch>
                  <a:fillRect t="-91667" b="-140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A9548257-288F-B643-9388-64F45A4460AC}"/>
              </a:ext>
            </a:extLst>
          </p:cNvPr>
          <p:cNvSpPr txBox="1"/>
          <p:nvPr/>
        </p:nvSpPr>
        <p:spPr>
          <a:xfrm>
            <a:off x="838200" y="5657671"/>
            <a:ext cx="11271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/>
              <a:t>[3]</a:t>
            </a:r>
            <a:r>
              <a:rPr lang="en-US" altLang="zh-CN" dirty="0" err="1"/>
              <a:t>Jeannot</a:t>
            </a:r>
            <a:r>
              <a:rPr lang="en-US" altLang="zh-CN" dirty="0"/>
              <a:t> E , Mercier G , Tessier F . Process Placement in Multicore </a:t>
            </a:r>
            <a:r>
              <a:rPr lang="en-US" altLang="zh-CN" dirty="0" err="1"/>
              <a:t>Clusters:Algorithmic</a:t>
            </a:r>
            <a:r>
              <a:rPr lang="en-US" altLang="zh-CN" dirty="0"/>
              <a:t> Issues and Practical Techniques[J]. TPDS, 2014.</a:t>
            </a:r>
            <a:endParaRPr lang="zh-CN" altLang="zh-CN" dirty="0"/>
          </a:p>
          <a:p>
            <a:pPr lvl="0"/>
            <a:r>
              <a:rPr lang="en-US" altLang="zh-CN" dirty="0"/>
              <a:t>[4] </a:t>
            </a:r>
            <a:r>
              <a:rPr lang="en-US" altLang="zh-CN" dirty="0" err="1"/>
              <a:t>Mcvoy</a:t>
            </a:r>
            <a:r>
              <a:rPr lang="en-US" altLang="zh-CN" dirty="0"/>
              <a:t> L W , </a:t>
            </a:r>
            <a:r>
              <a:rPr lang="en-US" altLang="zh-CN" dirty="0" err="1"/>
              <a:t>Staelin</a:t>
            </a:r>
            <a:r>
              <a:rPr lang="en-US" altLang="zh-CN" dirty="0"/>
              <a:t> C . </a:t>
            </a:r>
            <a:r>
              <a:rPr lang="en-US" altLang="zh-CN" dirty="0" err="1"/>
              <a:t>lmbench</a:t>
            </a:r>
            <a:r>
              <a:rPr lang="en-US" altLang="zh-CN" dirty="0"/>
              <a:t>: Portable Tools for Performance Analysis[C]// Proceedings of the 1996 annual conference on USENIX Annual Technical Conference. 1996.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53131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639F3-4D22-AE49-8E90-4E72F388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下一步计划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2C11B-BCFE-9F41-B739-EF9777B9A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zh-CN" altLang="en-US" dirty="0"/>
              <a:t> 调研相关文献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2</a:t>
            </a:r>
            <a:r>
              <a:rPr kumimoji="1" lang="zh-CN" altLang="en-US" dirty="0"/>
              <a:t> 在</a:t>
            </a:r>
            <a:r>
              <a:rPr kumimoji="1" lang="en-US" altLang="zh-CN" dirty="0"/>
              <a:t>parsec</a:t>
            </a:r>
            <a:r>
              <a:rPr kumimoji="1" lang="zh-CN" altLang="en-US" dirty="0"/>
              <a:t> </a:t>
            </a:r>
            <a:r>
              <a:rPr kumimoji="1" lang="en-US" altLang="zh-CN" dirty="0"/>
              <a:t>benchmark</a:t>
            </a:r>
            <a:r>
              <a:rPr kumimoji="1" lang="zh-CN" altLang="en-US" dirty="0"/>
              <a:t> 测试之前</a:t>
            </a:r>
            <a:r>
              <a:rPr kumimoji="1" lang="zh-CN" altLang="en-US"/>
              <a:t>的映射算法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08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749CF-5B22-7144-A8EE-0A297BE7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背景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037D69C-86D7-314A-8F73-94EDAB361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98318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0B48BB2-2B83-4F46-8731-D7C437BD982A}"/>
              </a:ext>
            </a:extLst>
          </p:cNvPr>
          <p:cNvSpPr/>
          <p:nvPr/>
        </p:nvSpPr>
        <p:spPr>
          <a:xfrm>
            <a:off x="998862" y="6050637"/>
            <a:ext cx="106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[1] </a:t>
            </a:r>
            <a:r>
              <a:rPr lang="zh-CN" altLang="en-US" dirty="0"/>
              <a:t>Soomro PN, Sasongko MA, Unat D. </a:t>
            </a:r>
            <a:r>
              <a:rPr lang="zh-CN" altLang="en-US" b="1" dirty="0"/>
              <a:t>BindMe: A thread binding library with advanced mapping algorithms</a:t>
            </a:r>
            <a:r>
              <a:rPr lang="zh-CN" altLang="en-US" dirty="0"/>
              <a:t>. Concurrency Computat Pract Exper. 2018;30:e4692. https://doi.org/10.1002/cpe.4692</a:t>
            </a:r>
          </a:p>
        </p:txBody>
      </p:sp>
    </p:spTree>
    <p:extLst>
      <p:ext uri="{BB962C8B-B14F-4D97-AF65-F5344CB8AC3E}">
        <p14:creationId xmlns:p14="http://schemas.microsoft.com/office/powerpoint/2010/main" val="69827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749CF-5B22-7144-A8EE-0A297BE7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背景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B48BB2-2B83-4F46-8731-D7C437BD982A}"/>
              </a:ext>
            </a:extLst>
          </p:cNvPr>
          <p:cNvSpPr/>
          <p:nvPr/>
        </p:nvSpPr>
        <p:spPr>
          <a:xfrm>
            <a:off x="998862" y="6050637"/>
            <a:ext cx="106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[1] </a:t>
            </a:r>
            <a:r>
              <a:rPr lang="zh-CN" altLang="en-US" dirty="0"/>
              <a:t>Soomro PN, Sasongko MA, Unat D. </a:t>
            </a:r>
            <a:r>
              <a:rPr lang="zh-CN" altLang="en-US" b="1" dirty="0"/>
              <a:t>BindMe: A thread binding library with advanced mapping algorithms</a:t>
            </a:r>
            <a:r>
              <a:rPr lang="zh-CN" altLang="en-US" dirty="0"/>
              <a:t>. Concurrency Computat Pract Exper. 2018;30:e4692. https://doi.org/10.1002/cpe.4692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8DFEBD5-4E29-B046-9B96-B859DD390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26" y="2311264"/>
            <a:ext cx="9570747" cy="266355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9CE724A-9D2A-F44A-883A-9AF874EC62DC}"/>
              </a:ext>
            </a:extLst>
          </p:cNvPr>
          <p:cNvSpPr txBox="1"/>
          <p:nvPr/>
        </p:nvSpPr>
        <p:spPr>
          <a:xfrm>
            <a:off x="2864386" y="5143397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scatter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32D8CC-1B32-3E45-87D4-E4AE87DE0DCD}"/>
              </a:ext>
            </a:extLst>
          </p:cNvPr>
          <p:cNvSpPr txBox="1"/>
          <p:nvPr/>
        </p:nvSpPr>
        <p:spPr>
          <a:xfrm>
            <a:off x="8188564" y="5155894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compact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00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749CF-5B22-7144-A8EE-0A297BE7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背景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B48BB2-2B83-4F46-8731-D7C437BD982A}"/>
              </a:ext>
            </a:extLst>
          </p:cNvPr>
          <p:cNvSpPr/>
          <p:nvPr/>
        </p:nvSpPr>
        <p:spPr>
          <a:xfrm>
            <a:off x="838200" y="5892710"/>
            <a:ext cx="106569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[2] </a:t>
            </a:r>
            <a:r>
              <a:rPr lang="en" altLang="zh-CN" dirty="0"/>
              <a:t>Cruz, E. H., Diener, M., </a:t>
            </a:r>
            <a:r>
              <a:rPr lang="en" altLang="zh-CN" dirty="0" err="1"/>
              <a:t>Pilla</a:t>
            </a:r>
            <a:r>
              <a:rPr lang="en" altLang="zh-CN" dirty="0"/>
              <a:t>, L. L., and </a:t>
            </a:r>
            <a:r>
              <a:rPr lang="en" altLang="zh-CN" dirty="0" err="1"/>
              <a:t>Navaux</a:t>
            </a:r>
            <a:r>
              <a:rPr lang="en" altLang="zh-CN" dirty="0"/>
              <a:t>, P. O. (2015). </a:t>
            </a:r>
            <a:r>
              <a:rPr lang="en" altLang="zh-CN" b="1" dirty="0"/>
              <a:t>An efficient algorithm for communication-based task mapping</a:t>
            </a:r>
            <a:r>
              <a:rPr lang="en" altLang="zh-CN" dirty="0"/>
              <a:t>. In Parallel, Distributed and Network-Based Processing (PDP), 2015 23rd </a:t>
            </a:r>
            <a:r>
              <a:rPr lang="en" altLang="zh-CN" dirty="0" err="1"/>
              <a:t>Euromicro</a:t>
            </a:r>
            <a:r>
              <a:rPr lang="en" altLang="zh-CN" dirty="0"/>
              <a:t> International Conference on, pages 207–214. IEEE. 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C914DD-7268-DC40-8170-6E4C6991E595}"/>
              </a:ext>
            </a:extLst>
          </p:cNvPr>
          <p:cNvSpPr txBox="1"/>
          <p:nvPr/>
        </p:nvSpPr>
        <p:spPr>
          <a:xfrm>
            <a:off x="998862" y="1675227"/>
            <a:ext cx="508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Eagermap</a:t>
            </a:r>
            <a:r>
              <a:rPr kumimoji="1" lang="en-US" altLang="zh-CN" dirty="0"/>
              <a:t> </a:t>
            </a:r>
            <a:r>
              <a:rPr kumimoji="1" lang="zh-CN" altLang="en-US" dirty="0"/>
              <a:t>算法 </a:t>
            </a:r>
            <a:r>
              <a:rPr kumimoji="1" lang="en-US" altLang="zh-CN" dirty="0"/>
              <a:t>[2]</a:t>
            </a:r>
            <a:r>
              <a:rPr kumimoji="1" lang="zh-CN" altLang="en-US" dirty="0"/>
              <a:t>，使用贪心策略进行线程配对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6920F5-2BC1-2843-B6A1-38A5954F9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62" y="2382968"/>
            <a:ext cx="3683000" cy="23495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86E20DD-0252-DF40-8ADB-89692112A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82968"/>
            <a:ext cx="4458159" cy="212962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3DD720C-93EF-ED48-8F33-788B80740064}"/>
              </a:ext>
            </a:extLst>
          </p:cNvPr>
          <p:cNvSpPr txBox="1"/>
          <p:nvPr/>
        </p:nvSpPr>
        <p:spPr>
          <a:xfrm>
            <a:off x="1487278" y="4850997"/>
            <a:ext cx="8810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r>
              <a:rPr kumimoji="1" lang="zh-CN" altLang="en-US" dirty="0"/>
              <a:t>与</a:t>
            </a:r>
            <a:r>
              <a:rPr kumimoji="1" lang="en-US" altLang="zh-CN" dirty="0"/>
              <a:t>5</a:t>
            </a:r>
            <a:r>
              <a:rPr kumimoji="1" lang="zh-CN" altLang="en-US" dirty="0"/>
              <a:t>配对，从</a:t>
            </a:r>
            <a:r>
              <a:rPr kumimoji="1" lang="en-US" altLang="zh-CN" dirty="0"/>
              <a:t>0</a:t>
            </a:r>
            <a:r>
              <a:rPr kumimoji="1" lang="zh-CN" altLang="en-US" dirty="0"/>
              <a:t>的角度看</a:t>
            </a:r>
            <a:r>
              <a:rPr kumimoji="1" lang="en-US" altLang="zh-CN" dirty="0"/>
              <a:t>mat[0][5]=11,</a:t>
            </a:r>
            <a:r>
              <a:rPr kumimoji="1" lang="zh-CN" altLang="en-US" dirty="0"/>
              <a:t>是最优选择，但从</a:t>
            </a:r>
            <a:r>
              <a:rPr kumimoji="1" lang="en-US" altLang="zh-CN" dirty="0"/>
              <a:t>5</a:t>
            </a:r>
            <a:r>
              <a:rPr kumimoji="1" lang="zh-CN" altLang="en-US" dirty="0"/>
              <a:t>的角度看</a:t>
            </a:r>
            <a:r>
              <a:rPr kumimoji="1" lang="en-US" altLang="zh-CN" dirty="0"/>
              <a:t>mat[5][3]&gt;mat[5][0]</a:t>
            </a:r>
          </a:p>
          <a:p>
            <a:r>
              <a:rPr kumimoji="1" lang="zh-CN" altLang="en-US" dirty="0"/>
              <a:t>配对只考虑</a:t>
            </a:r>
            <a:r>
              <a:rPr kumimoji="1" lang="en-US" altLang="zh-CN" dirty="0"/>
              <a:t>0</a:t>
            </a:r>
            <a:r>
              <a:rPr kumimoji="1" lang="zh-CN" altLang="en-US" dirty="0"/>
              <a:t>显得不公平，需要一种较公平的配对算法</a:t>
            </a:r>
          </a:p>
        </p:txBody>
      </p:sp>
    </p:spTree>
    <p:extLst>
      <p:ext uri="{BB962C8B-B14F-4D97-AF65-F5344CB8AC3E}">
        <p14:creationId xmlns:p14="http://schemas.microsoft.com/office/powerpoint/2010/main" val="322068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749CF-5B22-7144-A8EE-0A297BE7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C914DD-7268-DC40-8170-6E4C6991E595}"/>
              </a:ext>
            </a:extLst>
          </p:cNvPr>
          <p:cNvSpPr txBox="1"/>
          <p:nvPr/>
        </p:nvSpPr>
        <p:spPr>
          <a:xfrm>
            <a:off x="998862" y="1575168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Choicemap</a:t>
            </a:r>
            <a:r>
              <a:rPr kumimoji="1" lang="zh-CN" altLang="en-US" dirty="0"/>
              <a:t>算法 </a:t>
            </a:r>
            <a:r>
              <a:rPr kumimoji="1" lang="en-US" altLang="zh-CN" dirty="0"/>
              <a:t>[1]</a:t>
            </a:r>
            <a:r>
              <a:rPr kumimoji="1" lang="zh-CN" altLang="en-US" dirty="0"/>
              <a:t>，较公平的线程配对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F8CDB4-F156-A24B-AD96-6250ECD7F263}"/>
              </a:ext>
            </a:extLst>
          </p:cNvPr>
          <p:cNvSpPr/>
          <p:nvPr/>
        </p:nvSpPr>
        <p:spPr>
          <a:xfrm>
            <a:off x="998862" y="6050637"/>
            <a:ext cx="106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[1] </a:t>
            </a:r>
            <a:r>
              <a:rPr lang="zh-CN" altLang="en-US" dirty="0"/>
              <a:t>Soomro PN, Sasongko MA, Unat D. </a:t>
            </a:r>
            <a:r>
              <a:rPr lang="zh-CN" altLang="en-US" b="1" dirty="0"/>
              <a:t>BindMe: A thread binding library with advanced mapping algorithms</a:t>
            </a:r>
            <a:r>
              <a:rPr lang="zh-CN" altLang="en-US" dirty="0"/>
              <a:t>. Concurrency Computat Pract Exper. 2018;30:e4692. https://doi.org/10.1002/cpe.4692</a:t>
            </a:r>
          </a:p>
        </p:txBody>
      </p:sp>
      <p:pic>
        <p:nvPicPr>
          <p:cNvPr id="1025" name="Picture 1" descr="page31image53978464">
            <a:extLst>
              <a:ext uri="{FF2B5EF4-FFF2-40B4-BE49-F238E27FC236}">
                <a16:creationId xmlns:a16="http://schemas.microsoft.com/office/drawing/2014/main" id="{0DBC67CF-7C0D-E942-AB7C-6D363D391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62" y="2229688"/>
            <a:ext cx="2555911" cy="239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E6465CB-6D04-BC45-843A-0B43577CA0FD}"/>
              </a:ext>
            </a:extLst>
          </p:cNvPr>
          <p:cNvSpPr txBox="1"/>
          <p:nvPr/>
        </p:nvSpPr>
        <p:spPr>
          <a:xfrm>
            <a:off x="1707614" y="5288096"/>
            <a:ext cx="758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线程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 的</a:t>
            </a:r>
            <a:r>
              <a:rPr kumimoji="1" lang="en-US" altLang="zh-CN" dirty="0"/>
              <a:t>Choice ranks </a:t>
            </a:r>
            <a:r>
              <a:rPr kumimoji="1" lang="zh-CN" altLang="en-US" dirty="0"/>
              <a:t>越靠前，说明该</a:t>
            </a:r>
            <a:r>
              <a:rPr kumimoji="1" lang="en-US" altLang="zh-CN" dirty="0"/>
              <a:t>rank</a:t>
            </a:r>
            <a:r>
              <a:rPr kumimoji="1" lang="zh-CN" altLang="en-US" dirty="0"/>
              <a:t>对应的</a:t>
            </a:r>
            <a:r>
              <a:rPr kumimoji="1" lang="en-US" altLang="zh-CN" dirty="0"/>
              <a:t>thread id</a:t>
            </a:r>
            <a:r>
              <a:rPr kumimoji="1" lang="zh-CN" altLang="en-US" dirty="0"/>
              <a:t>与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通信量越大</a:t>
            </a:r>
          </a:p>
        </p:txBody>
      </p:sp>
      <p:pic>
        <p:nvPicPr>
          <p:cNvPr id="1026" name="Picture 2" descr="page35image198931968">
            <a:extLst>
              <a:ext uri="{FF2B5EF4-FFF2-40B4-BE49-F238E27FC236}">
                <a16:creationId xmlns:a16="http://schemas.microsoft.com/office/drawing/2014/main" id="{59BFF009-875F-514D-A69A-00A841166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063" y="117089"/>
            <a:ext cx="54991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35image51059616">
            <a:extLst>
              <a:ext uri="{FF2B5EF4-FFF2-40B4-BE49-F238E27FC236}">
                <a16:creationId xmlns:a16="http://schemas.microsoft.com/office/drawing/2014/main" id="{0FCB5462-498D-3245-8CC3-9D94DE070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054" y="2198312"/>
            <a:ext cx="2524549" cy="237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ge35image51056704">
            <a:extLst>
              <a:ext uri="{FF2B5EF4-FFF2-40B4-BE49-F238E27FC236}">
                <a16:creationId xmlns:a16="http://schemas.microsoft.com/office/drawing/2014/main" id="{5D85E005-1676-1549-BBB1-B6E6FBAC0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455" y="2198312"/>
            <a:ext cx="2555910" cy="237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259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749CF-5B22-7144-A8EE-0A297BE7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C914DD-7268-DC40-8170-6E4C6991E595}"/>
              </a:ext>
            </a:extLst>
          </p:cNvPr>
          <p:cNvSpPr txBox="1"/>
          <p:nvPr/>
        </p:nvSpPr>
        <p:spPr>
          <a:xfrm>
            <a:off x="998862" y="1575168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Choicemap</a:t>
            </a:r>
            <a:r>
              <a:rPr kumimoji="1" lang="zh-CN" altLang="en-US" dirty="0"/>
              <a:t>算法 </a:t>
            </a:r>
            <a:r>
              <a:rPr kumimoji="1" lang="en-US" altLang="zh-CN" dirty="0"/>
              <a:t>[1]</a:t>
            </a:r>
            <a:r>
              <a:rPr kumimoji="1" lang="zh-CN" altLang="en-US" dirty="0"/>
              <a:t>，较公平的线程配对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F8CDB4-F156-A24B-AD96-6250ECD7F263}"/>
              </a:ext>
            </a:extLst>
          </p:cNvPr>
          <p:cNvSpPr/>
          <p:nvPr/>
        </p:nvSpPr>
        <p:spPr>
          <a:xfrm>
            <a:off x="998862" y="6050637"/>
            <a:ext cx="106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[1] </a:t>
            </a:r>
            <a:r>
              <a:rPr lang="zh-CN" altLang="en-US" dirty="0"/>
              <a:t>Soomro PN, Sasongko MA, Unat D. </a:t>
            </a:r>
            <a:r>
              <a:rPr lang="zh-CN" altLang="en-US" b="1" dirty="0"/>
              <a:t>BindMe: A thread binding library with advanced mapping algorithms</a:t>
            </a:r>
            <a:r>
              <a:rPr lang="zh-CN" altLang="en-US" dirty="0"/>
              <a:t>. Concurrency Computat Pract Exper. 2018;30:e4692. https://doi.org/10.1002/cpe.4692</a:t>
            </a:r>
          </a:p>
        </p:txBody>
      </p:sp>
      <p:pic>
        <p:nvPicPr>
          <p:cNvPr id="1025" name="Picture 1" descr="page31image53978464">
            <a:extLst>
              <a:ext uri="{FF2B5EF4-FFF2-40B4-BE49-F238E27FC236}">
                <a16:creationId xmlns:a16="http://schemas.microsoft.com/office/drawing/2014/main" id="{0DBC67CF-7C0D-E942-AB7C-6D363D391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62" y="2229688"/>
            <a:ext cx="2555911" cy="239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E6465CB-6D04-BC45-843A-0B43577CA0FD}"/>
              </a:ext>
            </a:extLst>
          </p:cNvPr>
          <p:cNvSpPr txBox="1"/>
          <p:nvPr/>
        </p:nvSpPr>
        <p:spPr>
          <a:xfrm>
            <a:off x="1707614" y="5288096"/>
            <a:ext cx="758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线程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 的</a:t>
            </a:r>
            <a:r>
              <a:rPr kumimoji="1" lang="en-US" altLang="zh-CN" dirty="0"/>
              <a:t>Choice ranks </a:t>
            </a:r>
            <a:r>
              <a:rPr kumimoji="1" lang="zh-CN" altLang="en-US" dirty="0"/>
              <a:t>越靠前，说明该</a:t>
            </a:r>
            <a:r>
              <a:rPr kumimoji="1" lang="en-US" altLang="zh-CN" dirty="0"/>
              <a:t>rank</a:t>
            </a:r>
            <a:r>
              <a:rPr kumimoji="1" lang="zh-CN" altLang="en-US" dirty="0"/>
              <a:t>对应的</a:t>
            </a:r>
            <a:r>
              <a:rPr kumimoji="1" lang="en-US" altLang="zh-CN" dirty="0"/>
              <a:t>thread id</a:t>
            </a:r>
            <a:r>
              <a:rPr kumimoji="1" lang="zh-CN" altLang="en-US" dirty="0"/>
              <a:t>与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通信量越大</a:t>
            </a:r>
          </a:p>
        </p:txBody>
      </p:sp>
      <p:pic>
        <p:nvPicPr>
          <p:cNvPr id="1026" name="Picture 2" descr="page35image198931968">
            <a:extLst>
              <a:ext uri="{FF2B5EF4-FFF2-40B4-BE49-F238E27FC236}">
                <a16:creationId xmlns:a16="http://schemas.microsoft.com/office/drawing/2014/main" id="{59BFF009-875F-514D-A69A-00A841166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063" y="117089"/>
            <a:ext cx="54991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1" descr="page35image51061280">
            <a:extLst>
              <a:ext uri="{FF2B5EF4-FFF2-40B4-BE49-F238E27FC236}">
                <a16:creationId xmlns:a16="http://schemas.microsoft.com/office/drawing/2014/main" id="{F279C9A6-41B9-1444-A71D-614B9C41D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168" y="2275569"/>
            <a:ext cx="2555910" cy="237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age35image51065648">
            <a:extLst>
              <a:ext uri="{FF2B5EF4-FFF2-40B4-BE49-F238E27FC236}">
                <a16:creationId xmlns:a16="http://schemas.microsoft.com/office/drawing/2014/main" id="{8D3EC532-BA95-B148-993A-5707C0635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183" y="2229688"/>
            <a:ext cx="2573244" cy="242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26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749CF-5B22-7144-A8EE-0A297BE7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C914DD-7268-DC40-8170-6E4C6991E595}"/>
              </a:ext>
            </a:extLst>
          </p:cNvPr>
          <p:cNvSpPr txBox="1"/>
          <p:nvPr/>
        </p:nvSpPr>
        <p:spPr>
          <a:xfrm>
            <a:off x="998862" y="1575168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Choicemap</a:t>
            </a:r>
            <a:r>
              <a:rPr kumimoji="1" lang="zh-CN" altLang="en-US" dirty="0"/>
              <a:t>算法 </a:t>
            </a:r>
            <a:r>
              <a:rPr kumimoji="1" lang="en-US" altLang="zh-CN" dirty="0"/>
              <a:t>[1]</a:t>
            </a:r>
            <a:r>
              <a:rPr kumimoji="1" lang="zh-CN" altLang="en-US" dirty="0"/>
              <a:t>，较公平的线程配对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F8CDB4-F156-A24B-AD96-6250ECD7F263}"/>
              </a:ext>
            </a:extLst>
          </p:cNvPr>
          <p:cNvSpPr/>
          <p:nvPr/>
        </p:nvSpPr>
        <p:spPr>
          <a:xfrm>
            <a:off x="998862" y="6050637"/>
            <a:ext cx="106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[1] </a:t>
            </a:r>
            <a:r>
              <a:rPr lang="zh-CN" altLang="en-US" dirty="0"/>
              <a:t>Soomro PN, Sasongko MA, Unat D. </a:t>
            </a:r>
            <a:r>
              <a:rPr lang="zh-CN" altLang="en-US" b="1" dirty="0"/>
              <a:t>BindMe: A thread binding library with advanced mapping algorithms</a:t>
            </a:r>
            <a:r>
              <a:rPr lang="zh-CN" altLang="en-US" dirty="0"/>
              <a:t>. Concurrency Computat Pract Exper. 2018;30:e4692. https://doi.org/10.1002/cpe.4692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6465CB-6D04-BC45-843A-0B43577CA0FD}"/>
              </a:ext>
            </a:extLst>
          </p:cNvPr>
          <p:cNvSpPr txBox="1"/>
          <p:nvPr/>
        </p:nvSpPr>
        <p:spPr>
          <a:xfrm>
            <a:off x="5943345" y="4165221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线程</a:t>
            </a:r>
            <a:r>
              <a:rPr kumimoji="1" lang="en-US" altLang="zh-CN" dirty="0"/>
              <a:t>rank</a:t>
            </a:r>
            <a:r>
              <a:rPr kumimoji="1" lang="zh-CN" altLang="en-US" dirty="0"/>
              <a:t>匹配对出现环，无法</a:t>
            </a:r>
            <a:r>
              <a:rPr kumimoji="1" lang="en-US" altLang="zh-CN" dirty="0"/>
              <a:t>pair</a:t>
            </a:r>
            <a:endParaRPr kumimoji="1" lang="zh-CN" altLang="en-US" dirty="0"/>
          </a:p>
        </p:txBody>
      </p:sp>
      <p:pic>
        <p:nvPicPr>
          <p:cNvPr id="1026" name="Picture 2" descr="page35image198931968">
            <a:extLst>
              <a:ext uri="{FF2B5EF4-FFF2-40B4-BE49-F238E27FC236}">
                <a16:creationId xmlns:a16="http://schemas.microsoft.com/office/drawing/2014/main" id="{59BFF009-875F-514D-A69A-00A841166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063" y="117089"/>
            <a:ext cx="54991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AE53B13-B7F3-BD4B-AA25-6EFFCF4A2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713" y="2969586"/>
            <a:ext cx="4953000" cy="1206500"/>
          </a:xfrm>
          <a:prstGeom prst="rect">
            <a:avLst/>
          </a:prstGeom>
        </p:spPr>
      </p:pic>
      <p:pic>
        <p:nvPicPr>
          <p:cNvPr id="11" name="Picture 1" descr="page31image53978464">
            <a:extLst>
              <a:ext uri="{FF2B5EF4-FFF2-40B4-BE49-F238E27FC236}">
                <a16:creationId xmlns:a16="http://schemas.microsoft.com/office/drawing/2014/main" id="{60D89993-FC8F-654C-B064-44F4E8ADC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62" y="2196415"/>
            <a:ext cx="2555911" cy="239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1FB9C83-4693-FC4D-86DC-E2E3C1086948}"/>
              </a:ext>
            </a:extLst>
          </p:cNvPr>
          <p:cNvSpPr txBox="1"/>
          <p:nvPr/>
        </p:nvSpPr>
        <p:spPr>
          <a:xfrm>
            <a:off x="1137338" y="5262352"/>
            <a:ext cx="772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强制指定一个线程</a:t>
            </a:r>
            <a:r>
              <a:rPr kumimoji="1" lang="en-US" altLang="zh-CN" dirty="0" err="1"/>
              <a:t>ti</a:t>
            </a:r>
            <a:r>
              <a:rPr kumimoji="1" lang="en-US" altLang="zh-CN" dirty="0"/>
              <a:t>,</a:t>
            </a:r>
            <a:r>
              <a:rPr kumimoji="1" lang="zh-CN" altLang="en-US" dirty="0"/>
              <a:t>使</a:t>
            </a:r>
            <a:r>
              <a:rPr kumimoji="1" lang="en-US" altLang="zh-CN" dirty="0" err="1"/>
              <a:t>ti</a:t>
            </a:r>
            <a:r>
              <a:rPr kumimoji="1" lang="zh-CN" altLang="en-US" dirty="0"/>
              <a:t>与其通信量最大的匹配</a:t>
            </a:r>
            <a:r>
              <a:rPr kumimoji="1" lang="en-US" altLang="zh-CN" dirty="0"/>
              <a:t>,</a:t>
            </a:r>
            <a:r>
              <a:rPr kumimoji="1" lang="zh-CN" altLang="en-US" dirty="0"/>
              <a:t>打破</a:t>
            </a:r>
            <a:r>
              <a:rPr kumimoji="1" lang="en-US" altLang="zh-CN" dirty="0"/>
              <a:t>cycle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073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749CF-5B22-7144-A8EE-0A297BE7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算法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F8CDB4-F156-A24B-AD96-6250ECD7F263}"/>
              </a:ext>
            </a:extLst>
          </p:cNvPr>
          <p:cNvSpPr/>
          <p:nvPr/>
        </p:nvSpPr>
        <p:spPr>
          <a:xfrm>
            <a:off x="998862" y="6050637"/>
            <a:ext cx="106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[1] </a:t>
            </a:r>
            <a:r>
              <a:rPr lang="zh-CN" altLang="en-US" dirty="0"/>
              <a:t>Soomro PN, Sasongko MA, Unat D. </a:t>
            </a:r>
            <a:r>
              <a:rPr lang="zh-CN" altLang="en-US" b="1" dirty="0"/>
              <a:t>BindMe: A thread binding library with advanced mapping algorithms</a:t>
            </a:r>
            <a:r>
              <a:rPr lang="zh-CN" altLang="en-US" dirty="0"/>
              <a:t>. Concurrency Computat Pract Exper. 2018;30:e4692. https://doi.org/10.1002/cpe.4692</a:t>
            </a:r>
          </a:p>
        </p:txBody>
      </p:sp>
      <p:pic>
        <p:nvPicPr>
          <p:cNvPr id="1026" name="Picture 2" descr="page35image198931968">
            <a:extLst>
              <a:ext uri="{FF2B5EF4-FFF2-40B4-BE49-F238E27FC236}">
                <a16:creationId xmlns:a16="http://schemas.microsoft.com/office/drawing/2014/main" id="{59BFF009-875F-514D-A69A-00A841166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063" y="117089"/>
            <a:ext cx="54991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39258F6-9DCB-A24F-BFFE-091DCD3F2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62" y="1388229"/>
            <a:ext cx="4637183" cy="47437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5A5D619-A784-7740-83F1-45F4F2E59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763" y="1388229"/>
            <a:ext cx="5972800" cy="268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85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749CF-5B22-7144-A8EE-0A297BE7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F8CDB4-F156-A24B-AD96-6250ECD7F263}"/>
              </a:ext>
            </a:extLst>
          </p:cNvPr>
          <p:cNvSpPr/>
          <p:nvPr/>
        </p:nvSpPr>
        <p:spPr>
          <a:xfrm>
            <a:off x="998862" y="6050637"/>
            <a:ext cx="106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[1] </a:t>
            </a:r>
            <a:r>
              <a:rPr lang="zh-CN" altLang="en-US" dirty="0"/>
              <a:t>Soomro PN, Sasongko MA, Unat D. </a:t>
            </a:r>
            <a:r>
              <a:rPr lang="zh-CN" altLang="en-US" b="1" dirty="0"/>
              <a:t>BindMe: A thread binding library with advanced mapping algorithms</a:t>
            </a:r>
            <a:r>
              <a:rPr lang="zh-CN" altLang="en-US" dirty="0"/>
              <a:t>. Concurrency Computat Pract Exper. 2018;30:e4692. https://doi.org/10.1002/cpe.4692</a:t>
            </a:r>
          </a:p>
        </p:txBody>
      </p:sp>
      <p:pic>
        <p:nvPicPr>
          <p:cNvPr id="1026" name="Picture 2" descr="page35image198931968">
            <a:extLst>
              <a:ext uri="{FF2B5EF4-FFF2-40B4-BE49-F238E27FC236}">
                <a16:creationId xmlns:a16="http://schemas.microsoft.com/office/drawing/2014/main" id="{59BFF009-875F-514D-A69A-00A841166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063" y="117089"/>
            <a:ext cx="54991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1" descr="page50image54193536">
            <a:extLst>
              <a:ext uri="{FF2B5EF4-FFF2-40B4-BE49-F238E27FC236}">
                <a16:creationId xmlns:a16="http://schemas.microsoft.com/office/drawing/2014/main" id="{B68CF12A-487A-7243-BB22-448269DF1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09" y="1656493"/>
            <a:ext cx="5704998" cy="354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age51image51008800">
            <a:extLst>
              <a:ext uri="{FF2B5EF4-FFF2-40B4-BE49-F238E27FC236}">
                <a16:creationId xmlns:a16="http://schemas.microsoft.com/office/drawing/2014/main" id="{806B8013-11C4-1E46-B843-6C43E9991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037" y="1815897"/>
            <a:ext cx="6038252" cy="338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13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9498</TotalTime>
  <Words>801</Words>
  <Application>Microsoft Macintosh PowerPoint</Application>
  <PresentationFormat>宽屏</PresentationFormat>
  <Paragraphs>47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背景</vt:lpstr>
      <vt:lpstr>背景</vt:lpstr>
      <vt:lpstr>背景</vt:lpstr>
      <vt:lpstr>算法</vt:lpstr>
      <vt:lpstr>算法</vt:lpstr>
      <vt:lpstr>算法</vt:lpstr>
      <vt:lpstr>算法</vt:lpstr>
      <vt:lpstr>实验</vt:lpstr>
      <vt:lpstr>Bindme</vt:lpstr>
      <vt:lpstr>结论</vt:lpstr>
      <vt:lpstr>下一步计划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钰鑫 张</dc:creator>
  <cp:lastModifiedBy>钰鑫 张</cp:lastModifiedBy>
  <cp:revision>39</cp:revision>
  <dcterms:created xsi:type="dcterms:W3CDTF">2020-05-29T12:08:11Z</dcterms:created>
  <dcterms:modified xsi:type="dcterms:W3CDTF">2020-09-13T18:23:05Z</dcterms:modified>
</cp:coreProperties>
</file>