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9" r:id="rId7"/>
    <p:sldId id="264" r:id="rId8"/>
    <p:sldId id="270" r:id="rId9"/>
    <p:sldId id="268" r:id="rId10"/>
    <p:sldId id="271" r:id="rId11"/>
    <p:sldId id="272" r:id="rId12"/>
    <p:sldId id="273" r:id="rId13"/>
    <p:sldId id="274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cx" initials="l" lastIdx="1" clrIdx="0">
    <p:extLst>
      <p:ext uri="{19B8F6BF-5375-455C-9EA6-DF929625EA0E}">
        <p15:presenceInfo xmlns:p15="http://schemas.microsoft.com/office/powerpoint/2012/main" userId="lc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6DFC-9010-4B92-B918-DC8DC1BF08E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63-F1FF-44E2-B604-147D34FB9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6DFC-9010-4B92-B918-DC8DC1BF08E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63-F1FF-44E2-B604-147D34FB9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0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6DFC-9010-4B92-B918-DC8DC1BF08E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63-F1FF-44E2-B604-147D34FB9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0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6DFC-9010-4B92-B918-DC8DC1BF08E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63-F1FF-44E2-B604-147D34FB9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2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6DFC-9010-4B92-B918-DC8DC1BF08E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63-F1FF-44E2-B604-147D34FB9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6DFC-9010-4B92-B918-DC8DC1BF08E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63-F1FF-44E2-B604-147D34FB9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1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6DFC-9010-4B92-B918-DC8DC1BF08E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63-F1FF-44E2-B604-147D34FB9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6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6DFC-9010-4B92-B918-DC8DC1BF08E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63-F1FF-44E2-B604-147D34FB9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3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6DFC-9010-4B92-B918-DC8DC1BF08E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63-F1FF-44E2-B604-147D34FB9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6DFC-9010-4B92-B918-DC8DC1BF08E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63-F1FF-44E2-B604-147D34FB9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6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6DFC-9010-4B92-B918-DC8DC1BF08E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63-F1FF-44E2-B604-147D34FB9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F6DFC-9010-4B92-B918-DC8DC1BF08EF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AAE63-F1FF-44E2-B604-147D34FB9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8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&#23567;&#35770;&#25991;.doc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334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en-US" altLang="zh-CN" sz="6600" dirty="0"/>
              <a:t/>
            </a:r>
            <a:br>
              <a:rPr lang="en-US" altLang="zh-CN" sz="6600" dirty="0"/>
            </a:br>
            <a:r>
              <a:rPr lang="zh-CN" altLang="en-US" sz="6600" dirty="0" smtClean="0"/>
              <a:t>工作汇报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en-US" altLang="zh-CN" sz="6600" dirty="0"/>
              <a:t/>
            </a:r>
            <a:br>
              <a:rPr lang="en-US" altLang="zh-CN" sz="6600" dirty="0"/>
            </a:br>
            <a:r>
              <a:rPr lang="zh-CN" altLang="en-US" sz="2800" dirty="0" smtClean="0"/>
              <a:t>鲁晨欣   </a:t>
            </a:r>
            <a:r>
              <a:rPr lang="en-US" altLang="zh-CN" sz="2800" smtClean="0"/>
              <a:t>2020/3/14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41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337"/>
            <a:ext cx="10515600" cy="729579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LHMapping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972" y="294916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zh-CN" dirty="0"/>
              <a:t>表示映射时待分组的线程数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levels</a:t>
            </a:r>
            <a:r>
              <a:rPr lang="zh-CN" altLang="en-US" dirty="0" smtClean="0"/>
              <a:t>表示</a:t>
            </a:r>
            <a:r>
              <a:rPr lang="zh-CN" altLang="en-US" dirty="0"/>
              <a:t>分组总层数。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38200" y="1123055"/>
                <a:ext cx="9748234" cy="473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/>
                  <a:t>空间复杂度：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Groups</a:t>
                </a:r>
                <a:r>
                  <a:rPr lang="zh-CN" altLang="en-US" dirty="0" smtClean="0"/>
                  <a:t>最差情况：除最上层外，每层每个分组都只有两个元素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𝑙𝑒𝑣𝑒𝑙𝑠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𝑙𝑒𝑣𝑒𝑙𝑠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zh-CN" dirty="0" smtClean="0"/>
                  <a:t>表示</a:t>
                </a:r>
                <a:r>
                  <a:rPr lang="zh-CN" altLang="zh-CN" dirty="0"/>
                  <a:t>分组结果的</a:t>
                </a:r>
                <a:r>
                  <a:rPr lang="en-US" altLang="zh-CN" dirty="0"/>
                  <a:t>groups</a:t>
                </a:r>
                <a:r>
                  <a:rPr lang="zh-CN" altLang="zh-CN" dirty="0"/>
                  <a:t>的空间复杂度为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Matrix</a:t>
                </a:r>
                <a:r>
                  <a:rPr lang="zh-CN" altLang="en-US" dirty="0" smtClean="0"/>
                  <a:t>最差</a:t>
                </a:r>
                <a:r>
                  <a:rPr lang="zh-CN" altLang="en-US" dirty="0"/>
                  <a:t>情况：除最上层外，每层每个分组都只有两个元素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𝑙𝑒𝑣𝑒𝑙𝑠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总体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23055"/>
                <a:ext cx="9748234" cy="4737835"/>
              </a:xfrm>
              <a:prstGeom prst="rect">
                <a:avLst/>
              </a:prstGeom>
              <a:blipFill rotWithShape="0">
                <a:blip r:embed="rId2"/>
                <a:stretch>
                  <a:fillRect l="-1001" t="-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26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337"/>
            <a:ext cx="10515600" cy="729579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LHMapping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1825"/>
            <a:ext cx="11353800" cy="567958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算法的实验比较</a:t>
            </a:r>
            <a:endParaRPr lang="en-US" altLang="zh-CN" sz="2400" dirty="0" smtClean="0"/>
          </a:p>
          <a:p>
            <a:r>
              <a:rPr lang="zh-CN" altLang="en-US" sz="2400" dirty="0" smtClean="0"/>
              <a:t>指标：运行时间，分组结果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NPB benchmark   SP-OMP</a:t>
            </a:r>
            <a:r>
              <a:rPr lang="zh-CN" altLang="en-US" sz="2400" dirty="0" smtClean="0"/>
              <a:t>程序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线程的通信量矩阵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                                                   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3891"/>
            <a:ext cx="8085231" cy="310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337"/>
            <a:ext cx="10515600" cy="72957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情况（中文版已基本完成）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27" y="1133341"/>
            <a:ext cx="7142945" cy="52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1825"/>
            <a:ext cx="10515600" cy="5673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Introduction 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流体机械程序</a:t>
            </a:r>
            <a:r>
              <a:rPr lang="zh-CN" altLang="zh-CN" sz="2000" dirty="0" smtClean="0">
                <a:latin typeface="+mn-ea"/>
              </a:rPr>
              <a:t>计算</a:t>
            </a:r>
            <a:r>
              <a:rPr lang="zh-CN" altLang="en-US" sz="2000" dirty="0">
                <a:latin typeface="+mn-ea"/>
              </a:rPr>
              <a:t>负载</a:t>
            </a:r>
            <a:r>
              <a:rPr lang="zh-CN" altLang="zh-CN" sz="2000" dirty="0" smtClean="0">
                <a:latin typeface="+mn-ea"/>
              </a:rPr>
              <a:t>大</a:t>
            </a:r>
            <a:r>
              <a:rPr lang="zh-CN" altLang="en-US" sz="2000" dirty="0" smtClean="0">
                <a:latin typeface="+mn-ea"/>
              </a:rPr>
              <a:t>，运行时特点变化大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计算需求与高性能计算机计算资源不</a:t>
            </a:r>
            <a:r>
              <a:rPr lang="zh-CN" altLang="zh-CN" sz="2000" dirty="0" smtClean="0">
                <a:latin typeface="+mn-ea"/>
              </a:rPr>
              <a:t>匹配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+mn-ea"/>
              </a:rPr>
              <a:t>多</a:t>
            </a:r>
            <a:r>
              <a:rPr lang="zh-CN" altLang="zh-CN" sz="2000" dirty="0" smtClean="0">
                <a:latin typeface="+mn-ea"/>
              </a:rPr>
              <a:t>线程</a:t>
            </a:r>
            <a:r>
              <a:rPr lang="zh-CN" altLang="en-US" sz="2000" dirty="0" smtClean="0">
                <a:latin typeface="+mn-ea"/>
              </a:rPr>
              <a:t>共享内存</a:t>
            </a:r>
            <a:r>
              <a:rPr lang="zh-CN" altLang="zh-CN" sz="2000" dirty="0" smtClean="0">
                <a:latin typeface="+mn-ea"/>
              </a:rPr>
              <a:t>通信不均匀</a:t>
            </a:r>
            <a:endParaRPr lang="en-US" altLang="zh-CN" sz="2000" dirty="0">
              <a:latin typeface="+mn-ea"/>
            </a:endParaRPr>
          </a:p>
          <a:p>
            <a:r>
              <a:rPr lang="en-US" altLang="zh-CN" dirty="0"/>
              <a:t>Related </a:t>
            </a:r>
            <a:r>
              <a:rPr lang="en-US" altLang="zh-CN" dirty="0" smtClean="0"/>
              <a:t>work</a:t>
            </a:r>
          </a:p>
          <a:p>
            <a:pPr marL="0" indent="0"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AutoPin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Cruz[3]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Sandia Nation Labs[4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Scotch[5]</a:t>
            </a:r>
          </a:p>
          <a:p>
            <a:r>
              <a:rPr lang="en-US" altLang="zh-CN" dirty="0" smtClean="0"/>
              <a:t>My method  </a:t>
            </a:r>
          </a:p>
          <a:p>
            <a:pPr marL="0" indent="0">
              <a:buNone/>
            </a:pPr>
            <a:r>
              <a:rPr lang="zh-CN" altLang="en-US" sz="2200" dirty="0" smtClean="0"/>
              <a:t>映射总流程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/>
              <a:t>分组</a:t>
            </a:r>
            <a:r>
              <a:rPr lang="zh-CN" altLang="en-US" sz="2200" dirty="0" smtClean="0"/>
              <a:t>算法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/>
              <a:t>其他</a:t>
            </a:r>
            <a:r>
              <a:rPr lang="zh-CN" altLang="en-US" sz="2200" dirty="0" smtClean="0"/>
              <a:t>控制</a:t>
            </a:r>
            <a:endParaRPr lang="en-US" altLang="zh-CN" sz="2200" dirty="0" smtClean="0"/>
          </a:p>
          <a:p>
            <a:r>
              <a:rPr lang="en-US" altLang="zh-CN" dirty="0" smtClean="0"/>
              <a:t>Evaluation</a:t>
            </a:r>
            <a:endParaRPr lang="en-US" altLang="zh-CN" dirty="0"/>
          </a:p>
          <a:p>
            <a:r>
              <a:rPr lang="en-US" altLang="zh-CN" dirty="0" smtClean="0"/>
              <a:t>Conclusions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337"/>
            <a:ext cx="10515600" cy="72957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情况（中文版已基本完成）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50795" y="4443212"/>
            <a:ext cx="55636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Journal of Parallel and Distributed Computing </a:t>
            </a:r>
          </a:p>
          <a:p>
            <a:r>
              <a:rPr lang="en-US" altLang="zh-CN" sz="2000" dirty="0"/>
              <a:t>Elsevier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Distributed Computing </a:t>
            </a:r>
          </a:p>
          <a:p>
            <a:r>
              <a:rPr lang="en-US" altLang="zh-CN" sz="2000" dirty="0"/>
              <a:t>Springer</a:t>
            </a:r>
          </a:p>
        </p:txBody>
      </p:sp>
      <p:sp>
        <p:nvSpPr>
          <p:cNvPr id="6" name="右箭头 5">
            <a:hlinkClick r:id="rId2" action="ppaction://hlinkfile"/>
          </p:cNvPr>
          <p:cNvSpPr/>
          <p:nvPr/>
        </p:nvSpPr>
        <p:spPr>
          <a:xfrm>
            <a:off x="9560954" y="5752456"/>
            <a:ext cx="1275008" cy="64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600" dirty="0" smtClean="0"/>
          </a:p>
          <a:p>
            <a:r>
              <a:rPr lang="zh-CN" altLang="en-US" dirty="0" smtClean="0"/>
              <a:t>完成</a:t>
            </a:r>
            <a:r>
              <a:rPr lang="en-US" altLang="zh-CN" dirty="0" err="1" smtClean="0"/>
              <a:t>LHMapping</a:t>
            </a:r>
            <a:r>
              <a:rPr lang="zh-CN" altLang="en-US" dirty="0" smtClean="0"/>
              <a:t>算法的相关实验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小论文完成及翻译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0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1829" y="902340"/>
            <a:ext cx="1041430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600" dirty="0" smtClean="0"/>
              <a:t>提出</a:t>
            </a:r>
            <a:r>
              <a:rPr lang="en-US" altLang="zh-CN" sz="3600" dirty="0" err="1" smtClean="0"/>
              <a:t>LHMapping</a:t>
            </a:r>
            <a:r>
              <a:rPr lang="zh-CN" altLang="en-US" sz="3600" dirty="0" smtClean="0"/>
              <a:t>算法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一种简化的映射分组算法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小论文撰写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683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337"/>
            <a:ext cx="10515600" cy="729579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LHMapping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47964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之前的动态映射机制：</a:t>
            </a:r>
            <a:endParaRPr lang="en-US" altLang="zh-CN" dirty="0" smtClean="0"/>
          </a:p>
          <a:p>
            <a:r>
              <a:rPr lang="zh-CN" altLang="en-US" sz="2400" dirty="0" smtClean="0"/>
              <a:t>基于缺页错误的线程间通信检测和统计</a:t>
            </a:r>
            <a:endParaRPr lang="en-US" altLang="zh-CN" sz="2400" dirty="0" smtClean="0"/>
          </a:p>
          <a:p>
            <a:r>
              <a:rPr lang="en-US" altLang="zh-CN" sz="2400" dirty="0" smtClean="0"/>
              <a:t>Scotch Mapping Library</a:t>
            </a:r>
            <a:r>
              <a:rPr lang="zh-CN" altLang="en-US" sz="2400" dirty="0" smtClean="0"/>
              <a:t>提供的分组计算算法</a:t>
            </a:r>
            <a:endParaRPr lang="en-US" altLang="zh-CN" sz="2400" dirty="0" smtClean="0"/>
          </a:p>
          <a:p>
            <a:r>
              <a:rPr lang="en-US" altLang="zh-CN" sz="2400" dirty="0" smtClean="0"/>
              <a:t>Linux</a:t>
            </a:r>
            <a:r>
              <a:rPr lang="zh-CN" altLang="en-US" sz="2400" dirty="0" smtClean="0"/>
              <a:t>内核</a:t>
            </a:r>
            <a:r>
              <a:rPr lang="en-US" altLang="zh-CN" sz="2400" dirty="0" err="1" smtClean="0"/>
              <a:t>sched_setaffinity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额外开销：</a:t>
            </a:r>
            <a:endParaRPr lang="en-US" altLang="zh-CN" dirty="0" smtClean="0"/>
          </a:p>
          <a:p>
            <a:r>
              <a:rPr lang="zh-CN" altLang="en-US" sz="2400" dirty="0" smtClean="0"/>
              <a:t>缺页中断处理，统计通信量（不影响程序运行）</a:t>
            </a:r>
            <a:endParaRPr lang="en-US" altLang="zh-CN" sz="2400" dirty="0" smtClean="0"/>
          </a:p>
          <a:p>
            <a:r>
              <a:rPr lang="zh-CN" altLang="en-US" sz="2400" dirty="0" smtClean="0"/>
              <a:t>计算时延</a:t>
            </a:r>
            <a:endParaRPr lang="en-US" altLang="zh-CN" sz="2400" dirty="0" smtClean="0"/>
          </a:p>
          <a:p>
            <a:r>
              <a:rPr lang="zh-CN" altLang="en-US" sz="2400" dirty="0" smtClean="0"/>
              <a:t>映射函数执行后，线程迁移引发的额外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失效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进一步优化目标：减少额外开销</a:t>
            </a:r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667181"/>
              </p:ext>
            </p:extLst>
          </p:nvPr>
        </p:nvGraphicFramePr>
        <p:xfrm>
          <a:off x="7446504" y="236337"/>
          <a:ext cx="4574627" cy="620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Visio" r:id="rId3" imgW="5324466" imgH="7220060" progId="Visio.Drawing.15">
                  <p:embed/>
                </p:oleObj>
              </mc:Choice>
              <mc:Fallback>
                <p:oleObj name="Visio" r:id="rId3" imgW="5324466" imgH="722006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6504" y="236337"/>
                        <a:ext cx="4574627" cy="620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66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337"/>
            <a:ext cx="10515600" cy="729579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LHMapping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4856"/>
            <a:ext cx="11353800" cy="499210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缺页中断处理，统计通信量（不影响程序运行）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运行时线程间数据通信量的统计本身就是难题，暂不更改这种方式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映射函数执行后，线程迁移引发的额外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失效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执行动态映射不可避免的特点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映射计算时延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Trade-off</a:t>
            </a:r>
            <a:r>
              <a:rPr lang="zh-CN" altLang="en-US" sz="2400" dirty="0" smtClean="0">
                <a:solidFill>
                  <a:srgbClr val="FF0000"/>
                </a:solidFill>
              </a:rPr>
              <a:t>，精度降低，时间大幅缩短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Scotch Mapping Algorithm —&gt; </a:t>
            </a:r>
            <a:r>
              <a:rPr lang="en-US" altLang="zh-CN" sz="2400" dirty="0" err="1" smtClean="0"/>
              <a:t>LHMapping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Bi-recursion</a:t>
            </a:r>
            <a:r>
              <a:rPr lang="zh-CN" altLang="en-US" sz="2400" dirty="0" smtClean="0"/>
              <a:t>                           </a:t>
            </a:r>
            <a:r>
              <a:rPr lang="en-US" altLang="zh-CN" sz="2400" dirty="0" smtClean="0"/>
              <a:t>Loop-based Hierarchical Mapping Algorithm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47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337"/>
            <a:ext cx="10515600" cy="729579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LHMapping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31079"/>
            <a:ext cx="5334000" cy="5676900"/>
          </a:xfrm>
          <a:prstGeom prst="rect">
            <a:avLst/>
          </a:prstGeom>
        </p:spPr>
      </p:pic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7093225" y="236337"/>
            <a:ext cx="167978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316887"/>
              </p:ext>
            </p:extLst>
          </p:nvPr>
        </p:nvGraphicFramePr>
        <p:xfrm>
          <a:off x="7093225" y="84857"/>
          <a:ext cx="3624471" cy="6773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Visio" r:id="rId4" imgW="3629227" imgH="6753240" progId="Visio.Drawing.15">
                  <p:embed/>
                </p:oleObj>
              </mc:Choice>
              <mc:Fallback>
                <p:oleObj name="Visio" r:id="rId4" imgW="3629227" imgH="6753240" progId="Visio.Drawing.15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225" y="84857"/>
                        <a:ext cx="3624471" cy="67731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1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337"/>
            <a:ext cx="10515600" cy="729579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LHMapping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7093225" y="236337"/>
            <a:ext cx="167978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91129" y="0"/>
            <a:ext cx="14226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656178"/>
              </p:ext>
            </p:extLst>
          </p:nvPr>
        </p:nvGraphicFramePr>
        <p:xfrm>
          <a:off x="7093225" y="55734"/>
          <a:ext cx="4169562" cy="680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Visio" r:id="rId3" imgW="5334150" imgH="8486901" progId="Visio.Drawing.15">
                  <p:embed/>
                </p:oleObj>
              </mc:Choice>
              <mc:Fallback>
                <p:oleObj name="Visio" r:id="rId3" imgW="5334150" imgH="84869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225" y="55734"/>
                        <a:ext cx="4169562" cy="68022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965916"/>
            <a:ext cx="4886739" cy="58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236337"/>
            <a:ext cx="10515600" cy="729579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LHMapping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363776"/>
              </p:ext>
            </p:extLst>
          </p:nvPr>
        </p:nvGraphicFramePr>
        <p:xfrm>
          <a:off x="7547020" y="190577"/>
          <a:ext cx="3334957" cy="666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Visio" r:id="rId3" imgW="5238567" imgH="11191833" progId="Visio.Drawing.15">
                  <p:embed/>
                </p:oleObj>
              </mc:Choice>
              <mc:Fallback>
                <p:oleObj name="Visio" r:id="rId3" imgW="5238567" imgH="11191833" progId="Visio.Drawing.15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020" y="190577"/>
                        <a:ext cx="3334957" cy="6667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965916"/>
            <a:ext cx="52959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236337"/>
            <a:ext cx="10515600" cy="729579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LHMapping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2" y="1323505"/>
            <a:ext cx="5305425" cy="4829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76" y="1323505"/>
            <a:ext cx="52959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337"/>
            <a:ext cx="10515600" cy="729579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LHMapping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972" y="294916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zh-CN" dirty="0"/>
              <a:t>表示某一层待分组元素的</a:t>
            </a:r>
            <a:r>
              <a:rPr lang="zh-CN" altLang="zh-CN" dirty="0" smtClean="0"/>
              <a:t>总数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K</a:t>
            </a:r>
            <a:r>
              <a:rPr lang="zh-CN" altLang="zh-CN" dirty="0"/>
              <a:t>表示每一组内需要分得的元素</a:t>
            </a:r>
            <a:r>
              <a:rPr lang="zh-CN" altLang="zh-CN" dirty="0" smtClean="0"/>
              <a:t>总数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n</a:t>
            </a:r>
            <a:r>
              <a:rPr lang="zh-CN" altLang="zh-CN" dirty="0"/>
              <a:t>表示映射时待分组的线程</a:t>
            </a:r>
            <a:r>
              <a:rPr lang="zh-CN" altLang="zh-CN" dirty="0" smtClean="0"/>
              <a:t>数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r>
              <a:rPr lang="en-US" altLang="zh-CN" dirty="0" smtClean="0"/>
              <a:t>L</a:t>
            </a:r>
            <a:r>
              <a:rPr lang="zh-CN" altLang="en-US" dirty="0" smtClean="0"/>
              <a:t>表示分组总层数。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38200" y="1123055"/>
                <a:ext cx="9748234" cy="5931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/>
                  <a:t>时间复杂度：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err="1" smtClean="0"/>
                  <a:t>GenerateGroup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err="1" smtClean="0"/>
                  <a:t>GenerateOneLevel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𝐺𝑒𝑛𝑒𝑟𝑎𝑡𝑒𝐺𝑟𝑜𝑢𝑝</m:t>
                          </m:r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err="1" smtClean="0"/>
                  <a:t>UpdateMatrix</a:t>
                </a:r>
                <a:r>
                  <a:rPr lang="en-US" altLang="zh-CN" dirty="0" smtClean="0"/>
                  <a:t>          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总体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𝐺𝑒𝑛𝑒𝑟𝑎𝑡𝑒𝑂𝑛𝑒𝐿𝑒𝑣𝑒𝑙</m:t>
                          </m:r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𝑈𝑝𝑑𝑎𝑡𝑒𝑀𝑎𝑡𝑟𝑖𝑥</m:t>
                          </m:r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𝐺𝑒𝑛𝑒𝑟𝑎𝑡𝑒𝑂𝑛𝑒𝐿𝑒𝑣𝑒𝑙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𝑈𝑝𝑑𝑎𝑡𝑒𝑀𝑎𝑡𝑟𝑖𝑥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altLang="zh-CN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23055"/>
                <a:ext cx="9748234" cy="5931304"/>
              </a:xfrm>
              <a:prstGeom prst="rect">
                <a:avLst/>
              </a:prstGeom>
              <a:blipFill rotWithShape="0">
                <a:blip r:embed="rId2"/>
                <a:stretch>
                  <a:fillRect l="-1001" t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5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373</Words>
  <Application>Microsoft Office PowerPoint</Application>
  <PresentationFormat>宽屏</PresentationFormat>
  <Paragraphs>95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Visio</vt:lpstr>
      <vt:lpstr>  工作汇报  鲁晨欣   2020/3/14</vt:lpstr>
      <vt:lpstr>PowerPoint 演示文稿</vt:lpstr>
      <vt:lpstr>LHMapping算法</vt:lpstr>
      <vt:lpstr>LHMapping算法</vt:lpstr>
      <vt:lpstr>LHMapping算法</vt:lpstr>
      <vt:lpstr>LHMapping算法</vt:lpstr>
      <vt:lpstr>LHMapping算法</vt:lpstr>
      <vt:lpstr>LHMapping算法</vt:lpstr>
      <vt:lpstr>LHMapping算法</vt:lpstr>
      <vt:lpstr>LHMapping算法</vt:lpstr>
      <vt:lpstr>LHMapping算法</vt:lpstr>
      <vt:lpstr>小论文完成情况（中文版已基本完成）</vt:lpstr>
      <vt:lpstr>小论文完成情况（中文版已基本完成）</vt:lpstr>
      <vt:lpstr>下一步计划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  鲁晨欣   2020/3/1</dc:title>
  <dc:creator>lcx</dc:creator>
  <cp:lastModifiedBy>lcx</cp:lastModifiedBy>
  <cp:revision>81</cp:revision>
  <dcterms:created xsi:type="dcterms:W3CDTF">2020-02-29T06:59:18Z</dcterms:created>
  <dcterms:modified xsi:type="dcterms:W3CDTF">2020-03-14T00:51:29Z</dcterms:modified>
</cp:coreProperties>
</file>