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96" r:id="rId3"/>
    <p:sldId id="271" r:id="rId4"/>
    <p:sldId id="262" r:id="rId5"/>
    <p:sldId id="277" r:id="rId6"/>
    <p:sldId id="272" r:id="rId7"/>
    <p:sldId id="274" r:id="rId8"/>
    <p:sldId id="295" r:id="rId9"/>
    <p:sldId id="289" r:id="rId10"/>
    <p:sldId id="284" r:id="rId11"/>
    <p:sldId id="286" r:id="rId12"/>
    <p:sldId id="290" r:id="rId13"/>
    <p:sldId id="288" r:id="rId14"/>
    <p:sldId id="291" r:id="rId15"/>
    <p:sldId id="280" r:id="rId16"/>
    <p:sldId id="287" r:id="rId17"/>
    <p:sldId id="293" r:id="rId18"/>
    <p:sldId id="294" r:id="rId19"/>
    <p:sldId id="281" r:id="rId20"/>
    <p:sldId id="283"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3861" autoAdjust="0"/>
  </p:normalViewPr>
  <p:slideViewPr>
    <p:cSldViewPr snapToGrid="0">
      <p:cViewPr>
        <p:scale>
          <a:sx n="96" d="100"/>
          <a:sy n="96" d="100"/>
        </p:scale>
        <p:origin x="1832" y="1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23454;&#3956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CX\Desktop\&#23454;&#39564;.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ltLang="zh-CN" baseline="0">
                <a:latin typeface="Times New Roman" panose="02020603050405020304" pitchFamily="18" charset="0"/>
                <a:ea typeface="宋体" panose="02010600030101010101" pitchFamily="2" charset="-122"/>
              </a:rPr>
              <a:t>36</a:t>
            </a:r>
            <a:r>
              <a:rPr lang="zh-CN" altLang="en-US" baseline="0">
                <a:latin typeface="Times New Roman" panose="02020603050405020304" pitchFamily="18" charset="0"/>
                <a:ea typeface="宋体" panose="02010600030101010101" pitchFamily="2" charset="-122"/>
              </a:rPr>
              <a:t>线程</a:t>
            </a:r>
            <a:endParaRPr lang="zh-CN" baseline="0">
              <a:latin typeface="Times New Roman" panose="02020603050405020304" pitchFamily="18" charset="0"/>
              <a:ea typeface="宋体" panose="02010600030101010101" pitchFamily="2" charset="-122"/>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v>映射前</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Sheet4!$A$1:$A$5</c:f>
              <c:numCache>
                <c:formatCode>0.000_);[Red]\(0.000\)</c:formatCode>
                <c:ptCount val="5"/>
                <c:pt idx="0">
                  <c:v>653.84799999999996</c:v>
                </c:pt>
                <c:pt idx="1">
                  <c:v>804.33199999999999</c:v>
                </c:pt>
                <c:pt idx="2">
                  <c:v>777.83699999999999</c:v>
                </c:pt>
                <c:pt idx="3">
                  <c:v>648.99</c:v>
                </c:pt>
                <c:pt idx="4">
                  <c:v>785.69299999999998</c:v>
                </c:pt>
              </c:numCache>
            </c:numRef>
          </c:val>
          <c:extLst>
            <c:ext xmlns:c16="http://schemas.microsoft.com/office/drawing/2014/chart" uri="{C3380CC4-5D6E-409C-BE32-E72D297353CC}">
              <c16:uniqueId val="{00000000-09D1-4747-8882-DD4AD5DC2C28}"/>
            </c:ext>
          </c:extLst>
        </c:ser>
        <c:ser>
          <c:idx val="1"/>
          <c:order val="1"/>
          <c:tx>
            <c:v>映射后</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Sheet4!$B$1:$B$5</c:f>
              <c:numCache>
                <c:formatCode>0.000_);[Red]\(0.000\)</c:formatCode>
                <c:ptCount val="5"/>
                <c:pt idx="0">
                  <c:v>679.38</c:v>
                </c:pt>
                <c:pt idx="1">
                  <c:v>741.95600000000002</c:v>
                </c:pt>
                <c:pt idx="2">
                  <c:v>682.36199999999997</c:v>
                </c:pt>
                <c:pt idx="3">
                  <c:v>677.91200000000003</c:v>
                </c:pt>
                <c:pt idx="4">
                  <c:v>691.46100000000001</c:v>
                </c:pt>
              </c:numCache>
            </c:numRef>
          </c:val>
          <c:extLst>
            <c:ext xmlns:c16="http://schemas.microsoft.com/office/drawing/2014/chart" uri="{C3380CC4-5D6E-409C-BE32-E72D297353CC}">
              <c16:uniqueId val="{00000001-09D1-4747-8882-DD4AD5DC2C28}"/>
            </c:ext>
          </c:extLst>
        </c:ser>
        <c:dLbls>
          <c:dLblPos val="outEnd"/>
          <c:showLegendKey val="0"/>
          <c:showVal val="1"/>
          <c:showCatName val="0"/>
          <c:showSerName val="0"/>
          <c:showPercent val="0"/>
          <c:showBubbleSize val="0"/>
        </c:dLbls>
        <c:gapWidth val="164"/>
        <c:overlap val="-22"/>
        <c:axId val="55806032"/>
        <c:axId val="55800048"/>
      </c:barChart>
      <c:catAx>
        <c:axId val="558060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t>实验次数</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0048"/>
        <c:crosses val="autoZero"/>
        <c:auto val="1"/>
        <c:lblAlgn val="ctr"/>
        <c:lblOffset val="100"/>
        <c:noMultiLvlLbl val="0"/>
      </c:catAx>
      <c:valAx>
        <c:axId val="5580004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t>运行时间</a:t>
                </a:r>
                <a:r>
                  <a:rPr lang="en-US"/>
                  <a:t>(s)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0.000_);[Red]\(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6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ltLang="zh-CN" baseline="0">
                <a:latin typeface="Times New Roman" panose="02020603050405020304" pitchFamily="18" charset="0"/>
                <a:ea typeface="宋体" panose="02010600030101010101" pitchFamily="2" charset="-122"/>
              </a:rPr>
              <a:t>6</a:t>
            </a:r>
            <a:r>
              <a:rPr lang="zh-CN" altLang="en-US" baseline="0">
                <a:latin typeface="Times New Roman" panose="02020603050405020304" pitchFamily="18" charset="0"/>
                <a:ea typeface="宋体" panose="02010600030101010101" pitchFamily="2" charset="-122"/>
              </a:rPr>
              <a:t>线程</a:t>
            </a:r>
            <a:endParaRPr lang="zh-CN" baseline="0">
              <a:latin typeface="Times New Roman" panose="02020603050405020304" pitchFamily="18" charset="0"/>
              <a:ea typeface="宋体" panose="02010600030101010101" pitchFamily="2" charset="-122"/>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v>映射前</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Sheet1!$A$8:$A$12</c:f>
              <c:numCache>
                <c:formatCode>0.000_);[Red]\(0.000\)</c:formatCode>
                <c:ptCount val="5"/>
                <c:pt idx="0">
                  <c:v>158.983</c:v>
                </c:pt>
                <c:pt idx="1">
                  <c:v>159.505</c:v>
                </c:pt>
                <c:pt idx="2">
                  <c:v>158.19399999999999</c:v>
                </c:pt>
                <c:pt idx="3">
                  <c:v>162.09399999999999</c:v>
                </c:pt>
                <c:pt idx="4">
                  <c:v>158.31899999999999</c:v>
                </c:pt>
              </c:numCache>
            </c:numRef>
          </c:val>
          <c:extLst>
            <c:ext xmlns:c16="http://schemas.microsoft.com/office/drawing/2014/chart" uri="{C3380CC4-5D6E-409C-BE32-E72D297353CC}">
              <c16:uniqueId val="{00000000-2C29-4998-A985-B7B0037C1457}"/>
            </c:ext>
          </c:extLst>
        </c:ser>
        <c:ser>
          <c:idx val="1"/>
          <c:order val="1"/>
          <c:tx>
            <c:v>映射后</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Sheet1!$B$8:$B$12</c:f>
              <c:numCache>
                <c:formatCode>0.000_);[Red]\(0.000\)</c:formatCode>
                <c:ptCount val="5"/>
                <c:pt idx="0">
                  <c:v>160.483</c:v>
                </c:pt>
                <c:pt idx="1">
                  <c:v>157.79900000000001</c:v>
                </c:pt>
                <c:pt idx="2">
                  <c:v>157.86199999999999</c:v>
                </c:pt>
                <c:pt idx="3">
                  <c:v>159.73500000000001</c:v>
                </c:pt>
                <c:pt idx="4">
                  <c:v>156.44399999999999</c:v>
                </c:pt>
              </c:numCache>
            </c:numRef>
          </c:val>
          <c:extLst>
            <c:ext xmlns:c16="http://schemas.microsoft.com/office/drawing/2014/chart" uri="{C3380CC4-5D6E-409C-BE32-E72D297353CC}">
              <c16:uniqueId val="{00000001-2C29-4998-A985-B7B0037C1457}"/>
            </c:ext>
          </c:extLst>
        </c:ser>
        <c:dLbls>
          <c:dLblPos val="outEnd"/>
          <c:showLegendKey val="0"/>
          <c:showVal val="1"/>
          <c:showCatName val="0"/>
          <c:showSerName val="0"/>
          <c:showPercent val="0"/>
          <c:showBubbleSize val="0"/>
        </c:dLbls>
        <c:gapWidth val="164"/>
        <c:overlap val="-22"/>
        <c:axId val="55798416"/>
        <c:axId val="55804944"/>
      </c:barChart>
      <c:catAx>
        <c:axId val="5579841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实验次数</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4944"/>
        <c:crosses val="autoZero"/>
        <c:auto val="1"/>
        <c:lblAlgn val="ctr"/>
        <c:lblOffset val="100"/>
        <c:noMultiLvlLbl val="0"/>
      </c:catAx>
      <c:valAx>
        <c:axId val="55804944"/>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运行时间</a:t>
                </a:r>
                <a:r>
                  <a:rPr lang="en-US" altLang="zh-CN"/>
                  <a:t>(s)</a:t>
                </a:r>
                <a:endParaRPr lang="zh-CN" alt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0.000_);[Red]\(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984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ltLang="zh-CN"/>
              <a:t>12</a:t>
            </a:r>
            <a:r>
              <a:rPr lang="zh-CN" altLang="en-US"/>
              <a:t>线程</a:t>
            </a:r>
            <a:endParaRPr lang="zh-CN"/>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v>映射前</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Sheet1!$A$15:$A$19</c:f>
              <c:numCache>
                <c:formatCode>0.000_);[Red]\(0.000\)</c:formatCode>
                <c:ptCount val="5"/>
                <c:pt idx="0">
                  <c:v>226.649</c:v>
                </c:pt>
                <c:pt idx="1">
                  <c:v>221.96</c:v>
                </c:pt>
                <c:pt idx="2">
                  <c:v>221.75299999999999</c:v>
                </c:pt>
                <c:pt idx="3">
                  <c:v>223.39</c:v>
                </c:pt>
                <c:pt idx="4">
                  <c:v>222.41900000000001</c:v>
                </c:pt>
              </c:numCache>
            </c:numRef>
          </c:val>
          <c:extLst>
            <c:ext xmlns:c16="http://schemas.microsoft.com/office/drawing/2014/chart" uri="{C3380CC4-5D6E-409C-BE32-E72D297353CC}">
              <c16:uniqueId val="{00000000-D903-4963-86F7-A33699DB29BA}"/>
            </c:ext>
          </c:extLst>
        </c:ser>
        <c:ser>
          <c:idx val="1"/>
          <c:order val="1"/>
          <c:tx>
            <c:v>映射后</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Sheet1!$B$15:$B$19</c:f>
              <c:numCache>
                <c:formatCode>0.000_);[Red]\(0.000\)</c:formatCode>
                <c:ptCount val="5"/>
                <c:pt idx="0">
                  <c:v>218.77099999999999</c:v>
                </c:pt>
                <c:pt idx="1">
                  <c:v>218.303</c:v>
                </c:pt>
                <c:pt idx="2">
                  <c:v>216.62200000000001</c:v>
                </c:pt>
                <c:pt idx="3">
                  <c:v>220.303</c:v>
                </c:pt>
                <c:pt idx="4">
                  <c:v>219.56700000000001</c:v>
                </c:pt>
              </c:numCache>
            </c:numRef>
          </c:val>
          <c:extLst>
            <c:ext xmlns:c16="http://schemas.microsoft.com/office/drawing/2014/chart" uri="{C3380CC4-5D6E-409C-BE32-E72D297353CC}">
              <c16:uniqueId val="{00000001-D903-4963-86F7-A33699DB29BA}"/>
            </c:ext>
          </c:extLst>
        </c:ser>
        <c:dLbls>
          <c:dLblPos val="outEnd"/>
          <c:showLegendKey val="0"/>
          <c:showVal val="1"/>
          <c:showCatName val="0"/>
          <c:showSerName val="0"/>
          <c:showPercent val="0"/>
          <c:showBubbleSize val="0"/>
        </c:dLbls>
        <c:gapWidth val="164"/>
        <c:overlap val="-22"/>
        <c:axId val="55810384"/>
        <c:axId val="55796240"/>
      </c:barChart>
      <c:catAx>
        <c:axId val="558103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实验次数</a:t>
                </a:r>
                <a:endParaRPr lang="en-US" alt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96240"/>
        <c:crosses val="autoZero"/>
        <c:auto val="1"/>
        <c:lblAlgn val="ctr"/>
        <c:lblOffset val="100"/>
        <c:noMultiLvlLbl val="0"/>
      </c:catAx>
      <c:valAx>
        <c:axId val="5579624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运行时间</a:t>
                </a:r>
                <a:r>
                  <a:rPr lang="en-US" altLang="zh-CN"/>
                  <a:t>(s)</a:t>
                </a:r>
                <a:endParaRPr lang="zh-CN" alt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0.000_);[Red]\(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10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ltLang="zh-CN"/>
              <a:t>24</a:t>
            </a:r>
            <a:r>
              <a:rPr lang="zh-CN" altLang="en-US"/>
              <a:t>线程</a:t>
            </a:r>
            <a:endParaRPr lang="zh-CN"/>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barChart>
        <c:barDir val="col"/>
        <c:grouping val="clustered"/>
        <c:varyColors val="0"/>
        <c:ser>
          <c:idx val="0"/>
          <c:order val="0"/>
          <c:tx>
            <c:v>映射前</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Sheet1!$A$22:$A$26</c:f>
              <c:numCache>
                <c:formatCode>0.000_);[Red]\(0.000\)</c:formatCode>
                <c:ptCount val="5"/>
                <c:pt idx="0">
                  <c:v>412.02300000000002</c:v>
                </c:pt>
                <c:pt idx="1">
                  <c:v>415.32400000000001</c:v>
                </c:pt>
                <c:pt idx="2">
                  <c:v>424.48899999999998</c:v>
                </c:pt>
                <c:pt idx="3">
                  <c:v>420.77600000000001</c:v>
                </c:pt>
                <c:pt idx="4">
                  <c:v>417.68700000000001</c:v>
                </c:pt>
              </c:numCache>
            </c:numRef>
          </c:val>
          <c:extLst>
            <c:ext xmlns:c16="http://schemas.microsoft.com/office/drawing/2014/chart" uri="{C3380CC4-5D6E-409C-BE32-E72D297353CC}">
              <c16:uniqueId val="{00000000-EB4E-47B7-A8D0-B8A7D9D3205C}"/>
            </c:ext>
          </c:extLst>
        </c:ser>
        <c:ser>
          <c:idx val="1"/>
          <c:order val="1"/>
          <c:tx>
            <c:v>映射后</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Sheet1!$B$22:$B$26</c:f>
              <c:numCache>
                <c:formatCode>0.000_);[Red]\(0.000\)</c:formatCode>
                <c:ptCount val="5"/>
                <c:pt idx="0">
                  <c:v>412.55500000000001</c:v>
                </c:pt>
                <c:pt idx="1">
                  <c:v>385.995</c:v>
                </c:pt>
                <c:pt idx="2">
                  <c:v>414.13799999999998</c:v>
                </c:pt>
                <c:pt idx="3">
                  <c:v>387.95600000000002</c:v>
                </c:pt>
                <c:pt idx="4">
                  <c:v>419.44</c:v>
                </c:pt>
              </c:numCache>
            </c:numRef>
          </c:val>
          <c:extLst>
            <c:ext xmlns:c16="http://schemas.microsoft.com/office/drawing/2014/chart" uri="{C3380CC4-5D6E-409C-BE32-E72D297353CC}">
              <c16:uniqueId val="{00000001-EB4E-47B7-A8D0-B8A7D9D3205C}"/>
            </c:ext>
          </c:extLst>
        </c:ser>
        <c:dLbls>
          <c:dLblPos val="outEnd"/>
          <c:showLegendKey val="0"/>
          <c:showVal val="1"/>
          <c:showCatName val="0"/>
          <c:showSerName val="0"/>
          <c:showPercent val="0"/>
          <c:showBubbleSize val="0"/>
        </c:dLbls>
        <c:gapWidth val="164"/>
        <c:overlap val="-22"/>
        <c:axId val="55806576"/>
        <c:axId val="55808208"/>
      </c:barChart>
      <c:catAx>
        <c:axId val="5580657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实验次数</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8208"/>
        <c:crosses val="autoZero"/>
        <c:auto val="1"/>
        <c:lblAlgn val="ctr"/>
        <c:lblOffset val="100"/>
        <c:noMultiLvlLbl val="0"/>
      </c:catAx>
      <c:valAx>
        <c:axId val="5580820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运行时间</a:t>
                </a:r>
                <a:r>
                  <a:rPr lang="en-US" altLang="zh-CN"/>
                  <a:t>(s)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0.000_);[Red]\(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6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映射前</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4"/>
              <c:pt idx="0">
                <c:v>6</c:v>
              </c:pt>
              <c:pt idx="1">
                <c:v>12</c:v>
              </c:pt>
              <c:pt idx="2">
                <c:v>24</c:v>
              </c:pt>
              <c:pt idx="3">
                <c:v>36</c:v>
              </c:pt>
            </c:numLit>
          </c:cat>
          <c:val>
            <c:numRef>
              <c:f>Sheet1!$E$1:$E$4</c:f>
              <c:numCache>
                <c:formatCode>0.000_);[Red]\(0.000\)</c:formatCode>
                <c:ptCount val="4"/>
                <c:pt idx="0">
                  <c:v>159.41900000000001</c:v>
                </c:pt>
                <c:pt idx="1">
                  <c:v>223.23400000000001</c:v>
                </c:pt>
                <c:pt idx="2">
                  <c:v>418.06</c:v>
                </c:pt>
                <c:pt idx="3">
                  <c:v>734.14</c:v>
                </c:pt>
              </c:numCache>
            </c:numRef>
          </c:val>
          <c:extLst>
            <c:ext xmlns:c16="http://schemas.microsoft.com/office/drawing/2014/chart" uri="{C3380CC4-5D6E-409C-BE32-E72D297353CC}">
              <c16:uniqueId val="{00000000-ACC1-43B3-8089-FE9D9E58D3E5}"/>
            </c:ext>
          </c:extLst>
        </c:ser>
        <c:ser>
          <c:idx val="1"/>
          <c:order val="1"/>
          <c:tx>
            <c:v>映射后</c:v>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4"/>
              <c:pt idx="0">
                <c:v>6</c:v>
              </c:pt>
              <c:pt idx="1">
                <c:v>12</c:v>
              </c:pt>
              <c:pt idx="2">
                <c:v>24</c:v>
              </c:pt>
              <c:pt idx="3">
                <c:v>36</c:v>
              </c:pt>
            </c:numLit>
          </c:cat>
          <c:val>
            <c:numRef>
              <c:f>Sheet1!$F$1:$F$4</c:f>
              <c:numCache>
                <c:formatCode>0.000_);[Red]\(0.000\)</c:formatCode>
                <c:ptCount val="4"/>
                <c:pt idx="0">
                  <c:v>158.465</c:v>
                </c:pt>
                <c:pt idx="1">
                  <c:v>218.71299999999999</c:v>
                </c:pt>
                <c:pt idx="2">
                  <c:v>404.017</c:v>
                </c:pt>
                <c:pt idx="3">
                  <c:v>694.61400000000003</c:v>
                </c:pt>
              </c:numCache>
            </c:numRef>
          </c:val>
          <c:extLst>
            <c:ext xmlns:c16="http://schemas.microsoft.com/office/drawing/2014/chart" uri="{C3380CC4-5D6E-409C-BE32-E72D297353CC}">
              <c16:uniqueId val="{00000001-ACC1-43B3-8089-FE9D9E58D3E5}"/>
            </c:ext>
          </c:extLst>
        </c:ser>
        <c:dLbls>
          <c:dLblPos val="outEnd"/>
          <c:showLegendKey val="0"/>
          <c:showVal val="1"/>
          <c:showCatName val="0"/>
          <c:showSerName val="0"/>
          <c:showPercent val="0"/>
          <c:showBubbleSize val="0"/>
        </c:dLbls>
        <c:gapWidth val="164"/>
        <c:overlap val="-22"/>
        <c:axId val="55809296"/>
        <c:axId val="55798960"/>
      </c:barChart>
      <c:catAx>
        <c:axId val="55809296"/>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线程数</a:t>
                </a:r>
                <a:endParaRPr lang="zh-CN"/>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98960"/>
        <c:crosses val="autoZero"/>
        <c:auto val="1"/>
        <c:lblAlgn val="ctr"/>
        <c:lblOffset val="100"/>
        <c:noMultiLvlLbl val="0"/>
      </c:catAx>
      <c:valAx>
        <c:axId val="5579896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zh-CN" altLang="en-US"/>
                  <a:t>平均运行时间</a:t>
                </a:r>
                <a:r>
                  <a:rPr lang="en-US" altLang="zh-CN"/>
                  <a:t>(s)</a:t>
                </a:r>
                <a:endParaRPr lang="zh-CN"/>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CN"/>
            </a:p>
          </c:txPr>
        </c:title>
        <c:numFmt formatCode="0.000_);[Red]\(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9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rgbClr val="0070C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4"/>
              <c:pt idx="0">
                <c:v>6</c:v>
              </c:pt>
              <c:pt idx="1">
                <c:v>12</c:v>
              </c:pt>
              <c:pt idx="2">
                <c:v>24</c:v>
              </c:pt>
              <c:pt idx="3">
                <c:v>36</c:v>
              </c:pt>
            </c:numLit>
          </c:cat>
          <c:val>
            <c:numRef>
              <c:f>Sheet1!$C$29:$C$32</c:f>
              <c:numCache>
                <c:formatCode>0.00%</c:formatCode>
                <c:ptCount val="4"/>
                <c:pt idx="0">
                  <c:v>6.0000000000000001E-3</c:v>
                </c:pt>
                <c:pt idx="1">
                  <c:v>2.0299999999999999E-2</c:v>
                </c:pt>
                <c:pt idx="2">
                  <c:v>3.3599999999999998E-2</c:v>
                </c:pt>
                <c:pt idx="3">
                  <c:v>5.3800000000000001E-2</c:v>
                </c:pt>
              </c:numCache>
            </c:numRef>
          </c:val>
          <c:smooth val="0"/>
          <c:extLst>
            <c:ext xmlns:c16="http://schemas.microsoft.com/office/drawing/2014/chart" uri="{C3380CC4-5D6E-409C-BE32-E72D297353CC}">
              <c16:uniqueId val="{00000000-FCE7-417A-877D-201D0756AF33}"/>
            </c:ext>
          </c:extLst>
        </c:ser>
        <c:dLbls>
          <c:dLblPos val="t"/>
          <c:showLegendKey val="0"/>
          <c:showVal val="1"/>
          <c:showCatName val="0"/>
          <c:showSerName val="0"/>
          <c:showPercent val="0"/>
          <c:showBubbleSize val="0"/>
        </c:dLbls>
        <c:smooth val="0"/>
        <c:axId val="55801680"/>
        <c:axId val="55805488"/>
      </c:lineChart>
      <c:catAx>
        <c:axId val="55801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b="1"/>
                  <a:t>线程数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5488"/>
        <c:crosses val="autoZero"/>
        <c:auto val="1"/>
        <c:lblAlgn val="ctr"/>
        <c:lblOffset val="100"/>
        <c:noMultiLvlLbl val="0"/>
      </c:catAx>
      <c:valAx>
        <c:axId val="55805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b="1"/>
                  <a:t>加速比</a:t>
                </a:r>
                <a:r>
                  <a:rPr lang="en-US" altLang="zh-CN" b="1"/>
                  <a:t>%</a:t>
                </a:r>
                <a:endParaRPr lang="zh-CN" alt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01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Sheet5!$A$2</c:f>
              <c:strCache>
                <c:ptCount val="1"/>
                <c:pt idx="0">
                  <c:v>CLASS A</c:v>
                </c:pt>
              </c:strCache>
            </c:strRef>
          </c:tx>
          <c:spPr>
            <a:solidFill>
              <a:schemeClr val="accent1"/>
            </a:solidFill>
            <a:ln>
              <a:noFill/>
            </a:ln>
            <a:effectLst/>
          </c:spPr>
          <c:invertIfNegative val="0"/>
          <c:cat>
            <c:strRef>
              <c:f>Sheet5!$B$1:$T$1</c:f>
              <c:strCache>
                <c:ptCount val="19"/>
                <c:pt idx="0">
                  <c:v>BT</c:v>
                </c:pt>
                <c:pt idx="2">
                  <c:v>UA</c:v>
                </c:pt>
                <c:pt idx="4">
                  <c:v>SP</c:v>
                </c:pt>
                <c:pt idx="6">
                  <c:v>LU</c:v>
                </c:pt>
                <c:pt idx="8">
                  <c:v>CG</c:v>
                </c:pt>
                <c:pt idx="10">
                  <c:v>FT</c:v>
                </c:pt>
                <c:pt idx="12">
                  <c:v>MG</c:v>
                </c:pt>
                <c:pt idx="14">
                  <c:v>EP</c:v>
                </c:pt>
                <c:pt idx="16">
                  <c:v>IS</c:v>
                </c:pt>
                <c:pt idx="18">
                  <c:v>DC</c:v>
                </c:pt>
              </c:strCache>
            </c:strRef>
          </c:cat>
          <c:val>
            <c:numRef>
              <c:f>Sheet5!$B$2:$T$2</c:f>
              <c:numCache>
                <c:formatCode>General</c:formatCode>
                <c:ptCount val="19"/>
                <c:pt idx="0" formatCode="0.00%">
                  <c:v>3.0010718113611935E-2</c:v>
                </c:pt>
                <c:pt idx="2" formatCode="0.00%">
                  <c:v>6.6510172143974935E-2</c:v>
                </c:pt>
                <c:pt idx="4" formatCode="0.00%">
                  <c:v>0.28208812260536392</c:v>
                </c:pt>
                <c:pt idx="6" formatCode="0.00%">
                  <c:v>0.12351543942992875</c:v>
                </c:pt>
                <c:pt idx="8" formatCode="0.00%">
                  <c:v>0.26470588235294124</c:v>
                </c:pt>
                <c:pt idx="10" formatCode="0.00%">
                  <c:v>0.15079365079365076</c:v>
                </c:pt>
                <c:pt idx="12" formatCode="0.00%">
                  <c:v>0.21739130434782614</c:v>
                </c:pt>
                <c:pt idx="14" formatCode="0.00%">
                  <c:v>9.1397849462365663E-2</c:v>
                </c:pt>
                <c:pt idx="16" formatCode="0.00%">
                  <c:v>0.10526315789473679</c:v>
                </c:pt>
                <c:pt idx="18" formatCode="0.00%">
                  <c:v>0.1480314960629921</c:v>
                </c:pt>
              </c:numCache>
            </c:numRef>
          </c:val>
          <c:extLst>
            <c:ext xmlns:c16="http://schemas.microsoft.com/office/drawing/2014/chart" uri="{C3380CC4-5D6E-409C-BE32-E72D297353CC}">
              <c16:uniqueId val="{00000000-E831-4347-B5BB-B1BF3138ABCD}"/>
            </c:ext>
          </c:extLst>
        </c:ser>
        <c:ser>
          <c:idx val="1"/>
          <c:order val="1"/>
          <c:tx>
            <c:strRef>
              <c:f>Sheet5!$A$3</c:f>
              <c:strCache>
                <c:ptCount val="1"/>
                <c:pt idx="0">
                  <c:v>CLASS B</c:v>
                </c:pt>
              </c:strCache>
            </c:strRef>
          </c:tx>
          <c:spPr>
            <a:solidFill>
              <a:schemeClr val="accent2"/>
            </a:solidFill>
            <a:ln>
              <a:noFill/>
            </a:ln>
            <a:effectLst/>
          </c:spPr>
          <c:invertIfNegative val="0"/>
          <c:cat>
            <c:strRef>
              <c:f>Sheet5!$B$1:$T$1</c:f>
              <c:strCache>
                <c:ptCount val="19"/>
                <c:pt idx="0">
                  <c:v>BT</c:v>
                </c:pt>
                <c:pt idx="2">
                  <c:v>UA</c:v>
                </c:pt>
                <c:pt idx="4">
                  <c:v>SP</c:v>
                </c:pt>
                <c:pt idx="6">
                  <c:v>LU</c:v>
                </c:pt>
                <c:pt idx="8">
                  <c:v>CG</c:v>
                </c:pt>
                <c:pt idx="10">
                  <c:v>FT</c:v>
                </c:pt>
                <c:pt idx="12">
                  <c:v>MG</c:v>
                </c:pt>
                <c:pt idx="14">
                  <c:v>EP</c:v>
                </c:pt>
                <c:pt idx="16">
                  <c:v>IS</c:v>
                </c:pt>
                <c:pt idx="18">
                  <c:v>DC</c:v>
                </c:pt>
              </c:strCache>
            </c:strRef>
          </c:cat>
          <c:val>
            <c:numRef>
              <c:f>Sheet5!$B$3:$T$3</c:f>
              <c:numCache>
                <c:formatCode>General</c:formatCode>
                <c:ptCount val="19"/>
                <c:pt idx="0" formatCode="0.00%">
                  <c:v>1.1894194922776526E-2</c:v>
                </c:pt>
                <c:pt idx="2" formatCode="0.00%">
                  <c:v>9.119812583667998E-2</c:v>
                </c:pt>
                <c:pt idx="4" formatCode="0.00%">
                  <c:v>0.29083636363636362</c:v>
                </c:pt>
                <c:pt idx="6" formatCode="0.00%">
                  <c:v>0.1197916666666667</c:v>
                </c:pt>
                <c:pt idx="8" formatCode="0.00%">
                  <c:v>0.28712871287128711</c:v>
                </c:pt>
                <c:pt idx="10" formatCode="0.00%">
                  <c:v>0.14428739693757367</c:v>
                </c:pt>
                <c:pt idx="12" formatCode="0.00%">
                  <c:v>0.20742358078602624</c:v>
                </c:pt>
                <c:pt idx="14" formatCode="0.00%">
                  <c:v>4.4274809160305351E-2</c:v>
                </c:pt>
                <c:pt idx="16" formatCode="0.00%">
                  <c:v>9.9999999999999908E-2</c:v>
                </c:pt>
                <c:pt idx="18" formatCode="0.00%">
                  <c:v>0</c:v>
                </c:pt>
              </c:numCache>
            </c:numRef>
          </c:val>
          <c:extLst>
            <c:ext xmlns:c16="http://schemas.microsoft.com/office/drawing/2014/chart" uri="{C3380CC4-5D6E-409C-BE32-E72D297353CC}">
              <c16:uniqueId val="{00000001-E831-4347-B5BB-B1BF3138ABCD}"/>
            </c:ext>
          </c:extLst>
        </c:ser>
        <c:dLbls>
          <c:showLegendKey val="0"/>
          <c:showVal val="0"/>
          <c:showCatName val="0"/>
          <c:showSerName val="0"/>
          <c:showPercent val="0"/>
          <c:showBubbleSize val="0"/>
        </c:dLbls>
        <c:gapWidth val="150"/>
        <c:axId val="55799504"/>
        <c:axId val="55810928"/>
      </c:barChart>
      <c:catAx>
        <c:axId val="55799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a:t>NAS-OMP</a:t>
                </a:r>
                <a:endParaRPr lang="zh-C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810928"/>
        <c:crosses val="autoZero"/>
        <c:auto val="1"/>
        <c:lblAlgn val="ctr"/>
        <c:lblOffset val="100"/>
        <c:noMultiLvlLbl val="0"/>
      </c:catAx>
      <c:valAx>
        <c:axId val="5581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a:t>Performance gains</a:t>
                </a:r>
                <a:r>
                  <a:rPr lang="en-US" altLang="zh-CN" sz="1200"/>
                  <a:t>%</a:t>
                </a:r>
                <a:endParaRPr lang="zh-CN" sz="12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799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31955-C48C-44B7-8BD0-939E58D87D30}" type="datetimeFigureOut">
              <a:rPr lang="zh-CN" altLang="en-US" smtClean="0"/>
              <a:t>2020/6/30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C9E0D-467D-44A5-9250-3ACAD2E7A073}" type="slidenum">
              <a:rPr lang="zh-CN" altLang="en-US" smtClean="0"/>
              <a:t>‹#›</a:t>
            </a:fld>
            <a:endParaRPr lang="zh-CN" altLang="en-US"/>
          </a:p>
        </p:txBody>
      </p:sp>
    </p:spTree>
    <p:extLst>
      <p:ext uri="{BB962C8B-B14F-4D97-AF65-F5344CB8AC3E}">
        <p14:creationId xmlns:p14="http://schemas.microsoft.com/office/powerpoint/2010/main" val="115700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3137429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startAt="2"/>
            </a:pPr>
            <a:r>
              <a:rPr lang="zh-CN" altLang="zh-CN" sz="1200" kern="1200" dirty="0">
                <a:solidFill>
                  <a:schemeClr val="tx1"/>
                </a:solidFill>
                <a:effectLst/>
                <a:latin typeface="+mn-lt"/>
                <a:ea typeface="+mn-ea"/>
                <a:cs typeface="+mn-cs"/>
              </a:rPr>
              <a:t>引入额外控制功能。</a:t>
            </a:r>
          </a:p>
          <a:p>
            <a:pPr marL="0" lvl="0" indent="0">
              <a:buFont typeface="+mj-lt"/>
              <a:buNone/>
            </a:pPr>
            <a:r>
              <a:rPr lang="zh-CN" altLang="zh-CN" sz="1200" kern="1200" dirty="0">
                <a:solidFill>
                  <a:schemeClr val="tx1"/>
                </a:solidFill>
                <a:effectLst/>
                <a:latin typeface="+mn-lt"/>
                <a:ea typeface="+mn-ea"/>
                <a:cs typeface="+mn-cs"/>
              </a:rPr>
              <a:t>设置动态的执行时间间隔，根据此次计算的映射分组结果与上次之间的差异，若差异较大，适当减少执行映射流程的时间间隔，若差异不大，适当增加。</a:t>
            </a:r>
          </a:p>
          <a:p>
            <a:pPr marL="0" lvl="0" indent="0">
              <a:buFont typeface="+mj-lt"/>
              <a:buNone/>
            </a:pPr>
            <a:r>
              <a:rPr lang="zh-CN" altLang="zh-CN" sz="1200" kern="1200" dirty="0">
                <a:solidFill>
                  <a:schemeClr val="tx1"/>
                </a:solidFill>
                <a:effectLst/>
                <a:latin typeface="+mn-lt"/>
                <a:ea typeface="+mn-ea"/>
                <a:cs typeface="+mn-cs"/>
              </a:rPr>
              <a:t>设置老化技术，降低前面通信量矩阵的权重。由于每次映射计算依赖于当前通信量矩阵中的元素值，因此每执行完一轮映射，需要更新通信矩阵的值，使之前统计到的通信情况不影响后续的映射决策。</a:t>
            </a:r>
          </a:p>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13</a:t>
            </a:fld>
            <a:endParaRPr lang="zh-CN" altLang="en-US"/>
          </a:p>
        </p:txBody>
      </p:sp>
    </p:spTree>
    <p:extLst>
      <p:ext uri="{BB962C8B-B14F-4D97-AF65-F5344CB8AC3E}">
        <p14:creationId xmlns:p14="http://schemas.microsoft.com/office/powerpoint/2010/main" val="2073871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20</a:t>
            </a:fld>
            <a:endParaRPr lang="zh-CN" altLang="en-US"/>
          </a:p>
        </p:txBody>
      </p:sp>
    </p:spTree>
    <p:extLst>
      <p:ext uri="{BB962C8B-B14F-4D97-AF65-F5344CB8AC3E}">
        <p14:creationId xmlns:p14="http://schemas.microsoft.com/office/powerpoint/2010/main" val="183007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8603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多线程并行程序运行时，各个线程之间进行数据交换和共享的过程即称为线程间通信过程。在大多数多核、众核处理器为基础搭建的计算机平台中，线程间通信过程是借助不同线程访问同一数据单元的隐式模式进行的，多个不同线程对同一数据的访问可能在主存中、可能有的各节点上内存中或者各节点内部的各级高速缓存中。图</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描述了隐式通信模式在某个</a:t>
            </a:r>
            <a:r>
              <a:rPr lang="en-US" altLang="zh-CN" sz="1200" kern="1200" dirty="0">
                <a:solidFill>
                  <a:schemeClr val="tx1"/>
                </a:solidFill>
                <a:effectLst/>
                <a:latin typeface="+mn-lt"/>
                <a:ea typeface="+mn-ea"/>
                <a:cs typeface="+mn-cs"/>
              </a:rPr>
              <a:t>NUMA</a:t>
            </a:r>
            <a:r>
              <a:rPr lang="zh-CN" altLang="zh-CN" sz="1200" kern="1200" dirty="0">
                <a:solidFill>
                  <a:schemeClr val="tx1"/>
                </a:solidFill>
                <a:effectLst/>
                <a:latin typeface="+mn-lt"/>
                <a:ea typeface="+mn-ea"/>
                <a:cs typeface="+mn-cs"/>
              </a:rPr>
              <a:t>架构的多核处理器上的表现情况。图示是一个单节点，双</a:t>
            </a:r>
            <a:r>
              <a:rPr lang="en-US" altLang="zh-CN" sz="1200" kern="1200" dirty="0">
                <a:solidFill>
                  <a:schemeClr val="tx1"/>
                </a:solidFill>
                <a:effectLst/>
                <a:latin typeface="+mn-lt"/>
                <a:ea typeface="+mn-ea"/>
                <a:cs typeface="+mn-cs"/>
              </a:rPr>
              <a:t>Socket</a:t>
            </a:r>
            <a:r>
              <a:rPr lang="zh-CN" altLang="zh-CN" sz="1200" kern="1200" dirty="0">
                <a:solidFill>
                  <a:schemeClr val="tx1"/>
                </a:solidFill>
                <a:effectLst/>
                <a:latin typeface="+mn-lt"/>
                <a:ea typeface="+mn-ea"/>
                <a:cs typeface="+mn-cs"/>
              </a:rPr>
              <a:t>结构，其中每个</a:t>
            </a:r>
            <a:r>
              <a:rPr lang="en-US" altLang="zh-CN" sz="1200" kern="1200" dirty="0">
                <a:solidFill>
                  <a:schemeClr val="tx1"/>
                </a:solidFill>
                <a:effectLst/>
                <a:latin typeface="+mn-lt"/>
                <a:ea typeface="+mn-ea"/>
                <a:cs typeface="+mn-cs"/>
              </a:rPr>
              <a:t>Socket</a:t>
            </a:r>
            <a:r>
              <a:rPr lang="zh-CN" altLang="zh-CN" sz="1200" kern="1200" dirty="0">
                <a:solidFill>
                  <a:schemeClr val="tx1"/>
                </a:solidFill>
                <a:effectLst/>
                <a:latin typeface="+mn-lt"/>
                <a:ea typeface="+mn-ea"/>
                <a:cs typeface="+mn-cs"/>
              </a:rPr>
              <a:t>有若干核心的体系结构；每个核心分别单独拥有一个</a:t>
            </a:r>
            <a:r>
              <a:rPr lang="en-US" altLang="zh-CN" sz="1200" kern="1200" dirty="0">
                <a:solidFill>
                  <a:schemeClr val="tx1"/>
                </a:solidFill>
                <a:effectLst/>
                <a:latin typeface="+mn-lt"/>
                <a:ea typeface="+mn-ea"/>
                <a:cs typeface="+mn-cs"/>
              </a:rPr>
              <a:t>L1</a:t>
            </a:r>
            <a:r>
              <a:rPr lang="zh-CN" altLang="zh-CN" sz="1200" kern="1200" dirty="0">
                <a:solidFill>
                  <a:schemeClr val="tx1"/>
                </a:solidFill>
                <a:effectLst/>
                <a:latin typeface="+mn-lt"/>
                <a:ea typeface="+mn-ea"/>
                <a:cs typeface="+mn-cs"/>
              </a:rPr>
              <a:t>指令和数据</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，两个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核共享</a:t>
            </a:r>
            <a:r>
              <a:rPr lang="en-US" altLang="zh-CN" sz="1200" kern="1200" dirty="0">
                <a:solidFill>
                  <a:schemeClr val="tx1"/>
                </a:solidFill>
                <a:effectLst/>
                <a:latin typeface="+mn-lt"/>
                <a:ea typeface="+mn-ea"/>
                <a:cs typeface="+mn-cs"/>
              </a:rPr>
              <a:t>L2 Cache</a:t>
            </a:r>
            <a:r>
              <a:rPr lang="zh-CN" altLang="zh-CN" sz="1200" kern="1200" dirty="0">
                <a:solidFill>
                  <a:schemeClr val="tx1"/>
                </a:solidFill>
                <a:effectLst/>
                <a:latin typeface="+mn-lt"/>
                <a:ea typeface="+mn-ea"/>
                <a:cs typeface="+mn-cs"/>
              </a:rPr>
              <a:t>，全部</a:t>
            </a:r>
            <a:r>
              <a:rPr lang="en-US" altLang="zh-CN" sz="1200" kern="1200" dirty="0">
                <a:solidFill>
                  <a:schemeClr val="tx1"/>
                </a:solidFill>
                <a:effectLst/>
                <a:latin typeface="+mn-lt"/>
                <a:ea typeface="+mn-ea"/>
                <a:cs typeface="+mn-cs"/>
              </a:rPr>
              <a:t>processor</a:t>
            </a:r>
            <a:r>
              <a:rPr lang="zh-CN" altLang="zh-CN" sz="1200" kern="1200" dirty="0">
                <a:solidFill>
                  <a:schemeClr val="tx1"/>
                </a:solidFill>
                <a:effectLst/>
                <a:latin typeface="+mn-lt"/>
                <a:ea typeface="+mn-ea"/>
                <a:cs typeface="+mn-cs"/>
              </a:rPr>
              <a:t>上的核心共享</a:t>
            </a:r>
            <a:r>
              <a:rPr lang="en-US" altLang="zh-CN" sz="1200" kern="1200" dirty="0">
                <a:solidFill>
                  <a:schemeClr val="tx1"/>
                </a:solidFill>
                <a:effectLst/>
                <a:latin typeface="+mn-lt"/>
                <a:ea typeface="+mn-ea"/>
                <a:cs typeface="+mn-cs"/>
              </a:rPr>
              <a:t>L3 Cache</a:t>
            </a:r>
            <a:r>
              <a:rPr lang="zh-CN" altLang="zh-CN" sz="1200" kern="1200" dirty="0">
                <a:solidFill>
                  <a:schemeClr val="tx1"/>
                </a:solidFill>
                <a:effectLst/>
                <a:latin typeface="+mn-lt"/>
                <a:ea typeface="+mn-ea"/>
                <a:cs typeface="+mn-cs"/>
              </a:rPr>
              <a:t>，以及每个</a:t>
            </a:r>
            <a:r>
              <a:rPr lang="en-US" altLang="zh-CN" sz="1200" kern="1200" dirty="0">
                <a:solidFill>
                  <a:schemeClr val="tx1"/>
                </a:solidFill>
                <a:effectLst/>
                <a:latin typeface="+mn-lt"/>
                <a:ea typeface="+mn-ea"/>
                <a:cs typeface="+mn-cs"/>
              </a:rPr>
              <a:t>processor</a:t>
            </a:r>
            <a:r>
              <a:rPr lang="zh-CN" altLang="zh-CN" sz="1200" kern="1200" dirty="0">
                <a:solidFill>
                  <a:schemeClr val="tx1"/>
                </a:solidFill>
                <a:effectLst/>
                <a:latin typeface="+mn-lt"/>
                <a:ea typeface="+mn-ea"/>
                <a:cs typeface="+mn-cs"/>
              </a:rPr>
              <a:t>包含一块主存。当发生通信过程</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时，两个核上的线程访问他们所在核心共享的</a:t>
            </a:r>
            <a:r>
              <a:rPr lang="en-US" altLang="zh-CN" sz="1200" kern="1200" dirty="0">
                <a:solidFill>
                  <a:schemeClr val="tx1"/>
                </a:solidFill>
                <a:effectLst/>
                <a:latin typeface="+mn-lt"/>
                <a:ea typeface="+mn-ea"/>
                <a:cs typeface="+mn-cs"/>
              </a:rPr>
              <a:t>L2 Cache</a:t>
            </a:r>
            <a:r>
              <a:rPr lang="zh-CN" altLang="zh-CN" sz="1200" kern="1200" dirty="0">
                <a:solidFill>
                  <a:schemeClr val="tx1"/>
                </a:solidFill>
                <a:effectLst/>
                <a:latin typeface="+mn-lt"/>
                <a:ea typeface="+mn-ea"/>
                <a:cs typeface="+mn-cs"/>
              </a:rPr>
              <a:t>上的数据，这种情况数据访问快，通信开销较小；发生通信过程</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时，两个线程访问他们所在处理器的</a:t>
            </a:r>
            <a:r>
              <a:rPr lang="en-US" altLang="zh-CN" sz="1200" kern="1200" dirty="0">
                <a:solidFill>
                  <a:schemeClr val="tx1"/>
                </a:solidFill>
                <a:effectLst/>
                <a:latin typeface="+mn-lt"/>
                <a:ea typeface="+mn-ea"/>
                <a:cs typeface="+mn-cs"/>
              </a:rPr>
              <a:t>L3 Cache</a:t>
            </a:r>
            <a:r>
              <a:rPr lang="zh-CN" altLang="zh-CN" sz="1200" kern="1200" dirty="0">
                <a:solidFill>
                  <a:schemeClr val="tx1"/>
                </a:solidFill>
                <a:effectLst/>
                <a:latin typeface="+mn-lt"/>
                <a:ea typeface="+mn-ea"/>
                <a:cs typeface="+mn-cs"/>
              </a:rPr>
              <a:t>上的数据，这种情况通信开销较</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更大；发生通信过程</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时，两个线程的通信需要通过片间互连来完成，这种情况通信开销较</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要大得多。这就是程序运行时线程间通信不均匀的问题。</a:t>
            </a:r>
          </a:p>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4</a:t>
            </a:fld>
            <a:endParaRPr lang="zh-CN" altLang="en-US"/>
          </a:p>
        </p:txBody>
      </p:sp>
    </p:spTree>
    <p:extLst>
      <p:ext uri="{BB962C8B-B14F-4D97-AF65-F5344CB8AC3E}">
        <p14:creationId xmlns:p14="http://schemas.microsoft.com/office/powerpoint/2010/main" val="142667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3C9E0D-467D-44A5-9250-3ACAD2E7A073}" type="slidenum">
              <a:rPr lang="zh-CN" altLang="en-US" smtClean="0"/>
              <a:t>5</a:t>
            </a:fld>
            <a:endParaRPr lang="zh-CN" altLang="en-US"/>
          </a:p>
        </p:txBody>
      </p:sp>
    </p:spTree>
    <p:extLst>
      <p:ext uri="{BB962C8B-B14F-4D97-AF65-F5344CB8AC3E}">
        <p14:creationId xmlns:p14="http://schemas.microsoft.com/office/powerpoint/2010/main" val="419056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整个动态映射机制实现为操作系统的一个内核模块，使用前将其编译进内核。随后正常编译、运行所需处理的应用程序即可（运行时需将可执行文件命名为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环境下运行</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app.x</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整个映射机制伴随程序运行的整个过程，通过周期性地执行通信检测、映射计算、线程迁移三个模块，不断调整线程与计算核心的绑定情况，使程序更好地运行。</a:t>
            </a:r>
          </a:p>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8</a:t>
            </a:fld>
            <a:endParaRPr lang="zh-CN" altLang="en-US"/>
          </a:p>
        </p:txBody>
      </p:sp>
    </p:spTree>
    <p:extLst>
      <p:ext uri="{BB962C8B-B14F-4D97-AF65-F5344CB8AC3E}">
        <p14:creationId xmlns:p14="http://schemas.microsoft.com/office/powerpoint/2010/main" val="99756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buClr>
                <a:schemeClr val="accent1"/>
              </a:buClr>
              <a:buFont typeface="+mj-lt"/>
              <a:buAutoNum type="arabicPeriod"/>
            </a:pPr>
            <a:r>
              <a:rPr lang="zh-CN" altLang="zh-CN" dirty="0">
                <a:latin typeface="等线" panose="02010600030101010101" pitchFamily="2" charset="-122"/>
                <a:ea typeface="+mn-ea"/>
              </a:rPr>
              <a:t>检测到应用程序开始执行，线程已创建，则映射控制流程开始工作。</a:t>
            </a:r>
          </a:p>
          <a:p>
            <a:pPr marL="342900" lvl="0" indent="-342900">
              <a:buClr>
                <a:schemeClr val="accent1"/>
              </a:buClr>
              <a:buFont typeface="+mj-lt"/>
              <a:buAutoNum type="arabicPeriod"/>
            </a:pPr>
            <a:r>
              <a:rPr lang="zh-CN" altLang="zh-CN" dirty="0">
                <a:latin typeface="等线" panose="02010600030101010101" pitchFamily="2" charset="-122"/>
                <a:ea typeface="+mn-ea"/>
              </a:rPr>
              <a:t>执行通信检测模块。利用系统内各线程产生页错误的信息，进行线程间通信量的统计。</a:t>
            </a:r>
          </a:p>
          <a:p>
            <a:pPr marL="342900" lvl="0" indent="-342900">
              <a:buClr>
                <a:schemeClr val="accent1"/>
              </a:buClr>
              <a:buFont typeface="+mj-lt"/>
              <a:buAutoNum type="arabicPeriod"/>
            </a:pPr>
            <a:r>
              <a:rPr lang="zh-CN" altLang="zh-CN" dirty="0">
                <a:latin typeface="等线" panose="02010600030101010101" pitchFamily="2" charset="-122"/>
                <a:ea typeface="+mn-ea"/>
              </a:rPr>
              <a:t>执行映射计算模块。根据统计到的通信量情况，结合具体的计算机架构，采用层次化分组的方法，将程序运行的全部线程划分为多个组。</a:t>
            </a:r>
          </a:p>
          <a:p>
            <a:pPr marL="342900" lvl="0" indent="-342900">
              <a:buClr>
                <a:schemeClr val="accent1"/>
              </a:buClr>
              <a:buFont typeface="+mj-lt"/>
              <a:buAutoNum type="arabicPeriod"/>
            </a:pPr>
            <a:r>
              <a:rPr lang="zh-CN" altLang="zh-CN" dirty="0">
                <a:latin typeface="等线" panose="02010600030101010101" pitchFamily="2" charset="-122"/>
                <a:ea typeface="+mn-ea"/>
              </a:rPr>
              <a:t>执行迁移模块。根据重新计算好的分组，为程序运行的每个线程设置对应的</a:t>
            </a:r>
            <a:r>
              <a:rPr lang="en-US" altLang="zh-CN" dirty="0" err="1">
                <a:latin typeface="等线" panose="02010600030101010101" pitchFamily="2" charset="-122"/>
                <a:ea typeface="+mn-ea"/>
              </a:rPr>
              <a:t>cpu</a:t>
            </a:r>
            <a:r>
              <a:rPr lang="zh-CN" altLang="zh-CN" dirty="0">
                <a:latin typeface="等线" panose="02010600030101010101" pitchFamily="2" charset="-122"/>
                <a:ea typeface="+mn-ea"/>
              </a:rPr>
              <a:t>掩码，使线程绑定到对应的</a:t>
            </a:r>
            <a:r>
              <a:rPr lang="en-US" altLang="zh-CN" dirty="0" err="1">
                <a:latin typeface="等线" panose="02010600030101010101" pitchFamily="2" charset="-122"/>
                <a:ea typeface="+mn-ea"/>
              </a:rPr>
              <a:t>cpu</a:t>
            </a:r>
            <a:r>
              <a:rPr lang="zh-CN" altLang="zh-CN" dirty="0">
                <a:latin typeface="等线" panose="02010600030101010101" pitchFamily="2" charset="-122"/>
                <a:ea typeface="+mn-ea"/>
              </a:rPr>
              <a:t>核心上，完成一轮映射。</a:t>
            </a:r>
          </a:p>
          <a:p>
            <a:pPr marL="342900" lvl="0" indent="-342900">
              <a:buClr>
                <a:schemeClr val="accent1"/>
              </a:buClr>
              <a:buFont typeface="+mj-lt"/>
              <a:buAutoNum type="arabicPeriod"/>
            </a:pPr>
            <a:r>
              <a:rPr lang="zh-CN" altLang="zh-CN" dirty="0">
                <a:latin typeface="等线" panose="02010600030101010101" pitchFamily="2" charset="-122"/>
                <a:ea typeface="+mn-ea"/>
              </a:rPr>
              <a:t>周期性重复步骤</a:t>
            </a:r>
            <a:r>
              <a:rPr lang="en-US" altLang="zh-CN" dirty="0">
                <a:latin typeface="等线" panose="02010600030101010101" pitchFamily="2" charset="-122"/>
                <a:ea typeface="+mn-ea"/>
              </a:rPr>
              <a:t>2,3,4</a:t>
            </a:r>
            <a:r>
              <a:rPr lang="zh-CN" altLang="zh-CN" dirty="0">
                <a:latin typeface="等线" panose="02010600030101010101" pitchFamily="2" charset="-122"/>
                <a:ea typeface="+mn-ea"/>
              </a:rPr>
              <a:t>，直到检测到全部线程退出，程序运行结束。</a:t>
            </a:r>
          </a:p>
          <a:p>
            <a:endParaRPr lang="zh-CN" altLang="en-US" dirty="0"/>
          </a:p>
        </p:txBody>
      </p:sp>
      <p:sp>
        <p:nvSpPr>
          <p:cNvPr id="4" name="灯片编号占位符 3"/>
          <p:cNvSpPr>
            <a:spLocks noGrp="1"/>
          </p:cNvSpPr>
          <p:nvPr>
            <p:ph type="sldNum" sz="quarter" idx="10"/>
          </p:nvPr>
        </p:nvSpPr>
        <p:spPr/>
        <p:txBody>
          <a:bodyPr/>
          <a:lstStyle/>
          <a:p>
            <a:fld id="{CF3C9E0D-467D-44A5-9250-3ACAD2E7A073}" type="slidenum">
              <a:rPr lang="zh-CN" altLang="en-US" smtClean="0"/>
              <a:t>9</a:t>
            </a:fld>
            <a:endParaRPr lang="zh-CN" altLang="en-US"/>
          </a:p>
        </p:txBody>
      </p:sp>
    </p:spTree>
    <p:extLst>
      <p:ext uri="{BB962C8B-B14F-4D97-AF65-F5344CB8AC3E}">
        <p14:creationId xmlns:p14="http://schemas.microsoft.com/office/powerpoint/2010/main" val="119035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r>
              <a:rPr lang="zh-CN" altLang="zh-CN" sz="1200" kern="1200" dirty="0">
                <a:solidFill>
                  <a:schemeClr val="tx1"/>
                </a:solidFill>
                <a:effectLst/>
                <a:latin typeface="+mn-lt"/>
                <a:ea typeface="+mn-ea"/>
                <a:cs typeface="+mn-cs"/>
              </a:rPr>
              <a:t>若程序运行中的线程需要某一组数据进行计算，且进行地址映射后该数据并未存在于对应的内存页上，则会产生页错误，引起页错误中断。如果能统计到产生页错误的物理地址信息和进行此时处理的线程</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信息，就表明该线程要访问该物理地址上的数据；如果能多次检测到该数据所在页产生多个由不同线程处理的页错误，就表明多个不同的线程分别要访问同一数据。</a:t>
            </a:r>
          </a:p>
          <a:p>
            <a:pPr marL="228600" lvl="0" indent="-228600">
              <a:buFont typeface="+mj-lt"/>
              <a:buAutoNum type="arabicPeriod"/>
            </a:pPr>
            <a:r>
              <a:rPr lang="zh-CN" altLang="zh-CN" sz="1200" kern="1200" dirty="0">
                <a:solidFill>
                  <a:schemeClr val="tx1"/>
                </a:solidFill>
                <a:effectLst/>
                <a:latin typeface="+mn-lt"/>
                <a:ea typeface="+mn-ea"/>
                <a:cs typeface="+mn-cs"/>
              </a:rPr>
              <a:t>引入额外页错误，周期性对之前产生过页错误的内存页做如下处理：清除其页表保留位的内容，如若此，下次其余线程访问该页上的数据时引起一种软缺页错误。</a:t>
            </a:r>
          </a:p>
          <a:p>
            <a:pPr marL="228600" lvl="0" indent="-228600">
              <a:buFont typeface="+mj-lt"/>
              <a:buAutoNum type="arabicPeriod"/>
            </a:pPr>
            <a:r>
              <a:rPr lang="zh-CN" altLang="zh-CN" sz="1200" kern="1200" dirty="0">
                <a:solidFill>
                  <a:schemeClr val="tx1"/>
                </a:solidFill>
                <a:effectLst/>
                <a:latin typeface="+mn-lt"/>
                <a:ea typeface="+mn-ea"/>
                <a:cs typeface="+mn-cs"/>
              </a:rPr>
              <a:t>若系统中出现正常的缺页错误中断，由操作系统自行处理；如果出现引入的额外缺页错误，由通信检测机制自定义的中断控制进行处理。</a:t>
            </a:r>
          </a:p>
          <a:p>
            <a:pPr marL="228600" lvl="0" indent="-228600">
              <a:buFont typeface="+mj-lt"/>
              <a:buAutoNum type="arabicPeriod"/>
            </a:pPr>
            <a:r>
              <a:rPr lang="zh-CN" altLang="zh-CN" sz="1200" kern="1200" dirty="0">
                <a:solidFill>
                  <a:schemeClr val="tx1"/>
                </a:solidFill>
                <a:effectLst/>
                <a:latin typeface="+mn-lt"/>
                <a:ea typeface="+mn-ea"/>
                <a:cs typeface="+mn-cs"/>
              </a:rPr>
              <a:t>统计通信量信息，依赖一个</a:t>
            </a:r>
            <a:r>
              <a:rPr lang="en-US" altLang="zh-CN" sz="1200" kern="1200" dirty="0">
                <a:solidFill>
                  <a:schemeClr val="tx1"/>
                </a:solidFill>
                <a:effectLst/>
                <a:latin typeface="+mn-lt"/>
                <a:ea typeface="+mn-ea"/>
                <a:cs typeface="+mn-cs"/>
              </a:rPr>
              <a:t>hash table</a:t>
            </a:r>
            <a:r>
              <a:rPr lang="zh-CN" altLang="zh-CN" sz="1200" kern="1200" dirty="0">
                <a:solidFill>
                  <a:schemeClr val="tx1"/>
                </a:solidFill>
                <a:effectLst/>
                <a:latin typeface="+mn-lt"/>
                <a:ea typeface="+mn-ea"/>
                <a:cs typeface="+mn-cs"/>
              </a:rPr>
              <a:t>，用不同的物理地址块作为索引，每个索引项的值是不同的线程</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；使用一个通信量矩阵，实时更新矩阵元素值，统计各索引值中的线程情况。最终矩阵表示的就是程序运行时线程之间的通信量。</a:t>
            </a: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10</a:t>
            </a:fld>
            <a:endParaRPr lang="zh-CN" altLang="en-US"/>
          </a:p>
        </p:txBody>
      </p:sp>
    </p:spTree>
    <p:extLst>
      <p:ext uri="{BB962C8B-B14F-4D97-AF65-F5344CB8AC3E}">
        <p14:creationId xmlns:p14="http://schemas.microsoft.com/office/powerpoint/2010/main" val="223696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r>
              <a:rPr lang="zh-CN" altLang="zh-CN" sz="1200" kern="1200">
                <a:solidFill>
                  <a:schemeClr val="tx1"/>
                </a:solidFill>
                <a:effectLst/>
                <a:latin typeface="+mn-lt"/>
                <a:ea typeface="+mn-ea"/>
                <a:cs typeface="+mn-cs"/>
              </a:rPr>
              <a:t>根据通信检测得到的矩阵，构造描述线程间通信量的无向图，图中顶点表示各线程，边上的权值表示通信量。对无向图进行分组划分，使权值大的边上的两个顶点尽可能分为一组。</a:t>
            </a:r>
          </a:p>
          <a:p>
            <a:pPr marL="228600" lvl="0" indent="-228600">
              <a:buFont typeface="+mj-lt"/>
              <a:buAutoNum type="arabicPeriod"/>
            </a:pPr>
            <a:r>
              <a:rPr lang="zh-CN" altLang="zh-CN" sz="1200" kern="1200">
                <a:solidFill>
                  <a:schemeClr val="tx1"/>
                </a:solidFill>
                <a:effectLst/>
                <a:latin typeface="+mn-lt"/>
                <a:ea typeface="+mn-ea"/>
                <a:cs typeface="+mn-cs"/>
              </a:rPr>
              <a:t>根据计算机层次体系结构的实际情况（节点数，处理器数，共享</a:t>
            </a:r>
            <a:r>
              <a:rPr lang="en-US" altLang="zh-CN" sz="1200" kern="1200">
                <a:solidFill>
                  <a:schemeClr val="tx1"/>
                </a:solidFill>
                <a:effectLst/>
                <a:latin typeface="+mn-lt"/>
                <a:ea typeface="+mn-ea"/>
                <a:cs typeface="+mn-cs"/>
              </a:rPr>
              <a:t>cache</a:t>
            </a:r>
            <a:r>
              <a:rPr lang="zh-CN" altLang="zh-CN" sz="1200" kern="1200">
                <a:solidFill>
                  <a:schemeClr val="tx1"/>
                </a:solidFill>
                <a:effectLst/>
                <a:latin typeface="+mn-lt"/>
                <a:ea typeface="+mn-ea"/>
                <a:cs typeface="+mn-cs"/>
              </a:rPr>
              <a:t>的核数等）确定具体的组的数量和大小。</a:t>
            </a:r>
          </a:p>
          <a:p>
            <a:pPr marL="228600" lvl="0" indent="-228600">
              <a:buFont typeface="+mj-lt"/>
              <a:buAutoNum type="arabicPeriod"/>
            </a:pPr>
            <a:r>
              <a:rPr lang="zh-CN" altLang="zh-CN" sz="1200" kern="1200">
                <a:solidFill>
                  <a:schemeClr val="tx1"/>
                </a:solidFill>
                <a:effectLst/>
                <a:latin typeface="+mn-lt"/>
                <a:ea typeface="+mn-ea"/>
                <a:cs typeface="+mn-cs"/>
              </a:rPr>
              <a:t>使用</a:t>
            </a:r>
            <a:r>
              <a:rPr lang="en-US" altLang="zh-CN" sz="1200" kern="1200">
                <a:solidFill>
                  <a:schemeClr val="tx1"/>
                </a:solidFill>
                <a:effectLst/>
                <a:latin typeface="+mn-lt"/>
                <a:ea typeface="+mn-ea"/>
                <a:cs typeface="+mn-cs"/>
              </a:rPr>
              <a:t>Scotch mapping library</a:t>
            </a:r>
            <a:r>
              <a:rPr lang="zh-CN" altLang="zh-CN" sz="1200" kern="1200">
                <a:solidFill>
                  <a:schemeClr val="tx1"/>
                </a:solidFill>
                <a:effectLst/>
                <a:latin typeface="+mn-lt"/>
                <a:ea typeface="+mn-ea"/>
                <a:cs typeface="+mn-cs"/>
              </a:rPr>
              <a:t>提供的划分算法进行具体映射分组的计算。</a:t>
            </a: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11</a:t>
            </a:fld>
            <a:endParaRPr lang="zh-CN" altLang="en-US"/>
          </a:p>
        </p:txBody>
      </p:sp>
    </p:spTree>
    <p:extLst>
      <p:ext uri="{BB962C8B-B14F-4D97-AF65-F5344CB8AC3E}">
        <p14:creationId xmlns:p14="http://schemas.microsoft.com/office/powerpoint/2010/main" val="243894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Font typeface="+mj-lt"/>
              <a:buAutoNum type="arabicPeriod"/>
            </a:pPr>
            <a:r>
              <a:rPr lang="zh-CN" altLang="zh-CN" sz="1200" kern="1200" dirty="0">
                <a:solidFill>
                  <a:schemeClr val="tx1"/>
                </a:solidFill>
                <a:effectLst/>
                <a:latin typeface="+mn-lt"/>
                <a:ea typeface="+mn-ea"/>
                <a:cs typeface="+mn-cs"/>
              </a:rPr>
              <a:t>使用调用内核函数的方法实现迁移模块，完成线程映射。</a:t>
            </a:r>
          </a:p>
          <a:p>
            <a:pPr marL="0" indent="0">
              <a:buFont typeface="+mj-lt"/>
              <a:buNone/>
            </a:pPr>
            <a:r>
              <a:rPr lang="zh-CN" altLang="zh-CN" sz="1200" kern="1200" dirty="0">
                <a:solidFill>
                  <a:schemeClr val="tx1"/>
                </a:solidFill>
                <a:effectLst/>
                <a:latin typeface="+mn-lt"/>
                <a:ea typeface="+mn-ea"/>
                <a:cs typeface="+mn-cs"/>
              </a:rPr>
              <a:t>根据线程分组结果，通过操作系统的一组宏定义设置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更改各线程的</a:t>
            </a:r>
            <a:r>
              <a:rPr lang="en-US" altLang="zh-CN" sz="1200" kern="1200" dirty="0" err="1">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关联掩码，然后直接调用内核函数</a:t>
            </a:r>
            <a:r>
              <a:rPr lang="en-US" altLang="zh-CN" sz="1200" kern="1200" dirty="0" err="1">
                <a:solidFill>
                  <a:schemeClr val="tx1"/>
                </a:solidFill>
                <a:effectLst/>
                <a:latin typeface="+mn-lt"/>
                <a:ea typeface="+mn-ea"/>
                <a:cs typeface="+mn-cs"/>
              </a:rPr>
              <a:t>sched_setaffinity</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sizeof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cpu_set_t</a:t>
            </a:r>
            <a:r>
              <a:rPr lang="en-US" altLang="zh-CN" sz="1200" kern="1200" dirty="0">
                <a:solidFill>
                  <a:schemeClr val="tx1"/>
                </a:solidFill>
                <a:effectLst/>
                <a:latin typeface="+mn-lt"/>
                <a:ea typeface="+mn-ea"/>
                <a:cs typeface="+mn-cs"/>
              </a:rPr>
              <a:t>), &amp;mask)</a:t>
            </a:r>
            <a:r>
              <a:rPr lang="zh-CN" altLang="zh-CN" sz="1200" kern="1200" dirty="0">
                <a:solidFill>
                  <a:schemeClr val="tx1"/>
                </a:solidFill>
                <a:effectLst/>
                <a:latin typeface="+mn-lt"/>
                <a:ea typeface="+mn-ea"/>
                <a:cs typeface="+mn-cs"/>
              </a:rPr>
              <a:t>，完成线程到核的绑定，即完成映射。</a:t>
            </a:r>
          </a:p>
        </p:txBody>
      </p:sp>
      <p:sp>
        <p:nvSpPr>
          <p:cNvPr id="4" name="灯片编号占位符 3"/>
          <p:cNvSpPr>
            <a:spLocks noGrp="1"/>
          </p:cNvSpPr>
          <p:nvPr>
            <p:ph type="sldNum" sz="quarter" idx="10"/>
          </p:nvPr>
        </p:nvSpPr>
        <p:spPr/>
        <p:txBody>
          <a:bodyPr/>
          <a:lstStyle/>
          <a:p>
            <a:fld id="{CF3C9E0D-467D-44A5-9250-3ACAD2E7A073}" type="slidenum">
              <a:rPr lang="zh-CN" altLang="en-US" smtClean="0"/>
              <a:t>12</a:t>
            </a:fld>
            <a:endParaRPr lang="zh-CN" altLang="en-US"/>
          </a:p>
        </p:txBody>
      </p:sp>
    </p:spTree>
    <p:extLst>
      <p:ext uri="{BB962C8B-B14F-4D97-AF65-F5344CB8AC3E}">
        <p14:creationId xmlns:p14="http://schemas.microsoft.com/office/powerpoint/2010/main" val="74068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81288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196970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150481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863971130"/>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99762594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1724476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9552604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9931061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77265112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367686071"/>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4395778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371149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50791769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14100148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70956452"/>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83963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81586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56333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98563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9371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6156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D1BAB7B-9F61-4ADE-85B1-2EC33D503B81}" type="datetimeFigureOut">
              <a:rPr lang="zh-CN" altLang="en-US" smtClean="0"/>
              <a:t>2020/6/30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20669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BAB7B-9F61-4ADE-85B1-2EC33D503B81}" type="datetimeFigureOut">
              <a:rPr lang="zh-CN" altLang="en-US" smtClean="0"/>
              <a:t>2020/6/30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0F286-9A80-455F-8205-7029EDB62BD7}" type="slidenum">
              <a:rPr lang="zh-CN" altLang="en-US" smtClean="0"/>
              <a:t>‹#›</a:t>
            </a:fld>
            <a:endParaRPr lang="zh-CN" altLang="en-US"/>
          </a:p>
        </p:txBody>
      </p:sp>
    </p:spTree>
    <p:extLst>
      <p:ext uri="{BB962C8B-B14F-4D97-AF65-F5344CB8AC3E}">
        <p14:creationId xmlns:p14="http://schemas.microsoft.com/office/powerpoint/2010/main" val="44182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B39401-49A5-4516-A68F-54744A6B47CE}" type="datetimeFigureOut">
              <a:rPr lang="zh-CN" altLang="en-US" smtClean="0"/>
              <a:t>2020/6/30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 y="6445605"/>
            <a:ext cx="9143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userDrawn="1"/>
        </p:nvSpPr>
        <p:spPr>
          <a:xfrm>
            <a:off x="-1" y="6445605"/>
            <a:ext cx="796835"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496111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0" y="2371725"/>
            <a:ext cx="9144000" cy="108585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流程图: 手动输入 18"/>
          <p:cNvSpPr/>
          <p:nvPr/>
        </p:nvSpPr>
        <p:spPr>
          <a:xfrm rot="5400000">
            <a:off x="2913221" y="549115"/>
            <a:ext cx="457202" cy="628364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0 h 10791"/>
              <a:gd name="connsiteX1" fmla="*/ 10000 w 10000"/>
              <a:gd name="connsiteY1" fmla="*/ 791 h 10791"/>
              <a:gd name="connsiteX2" fmla="*/ 10000 w 10000"/>
              <a:gd name="connsiteY2" fmla="*/ 10791 h 10791"/>
              <a:gd name="connsiteX3" fmla="*/ 0 w 10000"/>
              <a:gd name="connsiteY3" fmla="*/ 10791 h 10791"/>
              <a:gd name="connsiteX4" fmla="*/ 0 w 10000"/>
              <a:gd name="connsiteY4" fmla="*/ 0 h 10791"/>
              <a:gd name="connsiteX0" fmla="*/ 0 w 10000"/>
              <a:gd name="connsiteY0" fmla="*/ 0 h 10791"/>
              <a:gd name="connsiteX1" fmla="*/ 10000 w 10000"/>
              <a:gd name="connsiteY1" fmla="*/ 325 h 10791"/>
              <a:gd name="connsiteX2" fmla="*/ 10000 w 10000"/>
              <a:gd name="connsiteY2" fmla="*/ 10791 h 10791"/>
              <a:gd name="connsiteX3" fmla="*/ 0 w 10000"/>
              <a:gd name="connsiteY3" fmla="*/ 10791 h 10791"/>
              <a:gd name="connsiteX4" fmla="*/ 0 w 10000"/>
              <a:gd name="connsiteY4" fmla="*/ 0 h 10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791">
                <a:moveTo>
                  <a:pt x="0" y="0"/>
                </a:moveTo>
                <a:lnTo>
                  <a:pt x="10000" y="325"/>
                </a:lnTo>
                <a:lnTo>
                  <a:pt x="10000" y="10791"/>
                </a:lnTo>
                <a:lnTo>
                  <a:pt x="0" y="10791"/>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2" name="流程图: 手动输入 21"/>
          <p:cNvSpPr/>
          <p:nvPr/>
        </p:nvSpPr>
        <p:spPr>
          <a:xfrm rot="16200000" flipH="1">
            <a:off x="7403215" y="2178754"/>
            <a:ext cx="457385" cy="30241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52"/>
              <a:gd name="connsiteY0" fmla="*/ 481 h 10000"/>
              <a:gd name="connsiteX1" fmla="*/ 10052 w 10052"/>
              <a:gd name="connsiteY1" fmla="*/ 0 h 10000"/>
              <a:gd name="connsiteX2" fmla="*/ 10052 w 10052"/>
              <a:gd name="connsiteY2" fmla="*/ 10000 h 10000"/>
              <a:gd name="connsiteX3" fmla="*/ 52 w 10052"/>
              <a:gd name="connsiteY3" fmla="*/ 10000 h 10000"/>
              <a:gd name="connsiteX4" fmla="*/ 0 w 10052"/>
              <a:gd name="connsiteY4" fmla="*/ 481 h 10000"/>
              <a:gd name="connsiteX0" fmla="*/ 30 w 10004"/>
              <a:gd name="connsiteY0" fmla="*/ 643 h 10000"/>
              <a:gd name="connsiteX1" fmla="*/ 10004 w 10004"/>
              <a:gd name="connsiteY1" fmla="*/ 0 h 10000"/>
              <a:gd name="connsiteX2" fmla="*/ 10004 w 10004"/>
              <a:gd name="connsiteY2" fmla="*/ 10000 h 10000"/>
              <a:gd name="connsiteX3" fmla="*/ 4 w 10004"/>
              <a:gd name="connsiteY3" fmla="*/ 10000 h 10000"/>
              <a:gd name="connsiteX4" fmla="*/ 30 w 10004"/>
              <a:gd name="connsiteY4" fmla="*/ 64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30" y="643"/>
                </a:moveTo>
                <a:lnTo>
                  <a:pt x="10004" y="0"/>
                </a:lnTo>
                <a:lnTo>
                  <a:pt x="10004" y="10000"/>
                </a:lnTo>
                <a:lnTo>
                  <a:pt x="4" y="10000"/>
                </a:lnTo>
                <a:cubicBezTo>
                  <a:pt x="-13" y="6827"/>
                  <a:pt x="47" y="3816"/>
                  <a:pt x="30" y="643"/>
                </a:cubicBezTo>
                <a:close/>
              </a:path>
            </a:pathLst>
          </a:custGeom>
          <a:solidFill>
            <a:schemeClr val="bg2">
              <a:lumMod val="90000"/>
            </a:schemeClr>
          </a:solidFill>
          <a:ln w="41275">
            <a:solidFill>
              <a:schemeClr val="bg1"/>
            </a:solidFill>
            <a:miter lim="800000"/>
            <a:headEnd/>
            <a:tailEnd/>
          </a:ln>
        </p:spPr>
        <p:txBody>
          <a:bodyPr anchor="ctr"/>
          <a:lstStyle/>
          <a:p>
            <a:pPr algn="ctr">
              <a:spcBef>
                <a:spcPct val="0"/>
              </a:spcBef>
              <a:buFont typeface="Arial" panose="020B0604020202020204" pitchFamily="34" charset="0"/>
              <a:buNone/>
            </a:pPr>
            <a:endParaRPr lang="zh-CN" altLang="en-US" sz="1350">
              <a:solidFill>
                <a:srgbClr val="FFFFFF"/>
              </a:solidFill>
              <a:latin typeface="宋体" panose="02010600030101010101" pitchFamily="2" charset="-122"/>
              <a:ea typeface="宋体" panose="02010600030101010101" pitchFamily="2" charset="-122"/>
            </a:endParaRPr>
          </a:p>
        </p:txBody>
      </p:sp>
      <p:sp>
        <p:nvSpPr>
          <p:cNvPr id="23" name="TextBox 22"/>
          <p:cNvSpPr txBox="1"/>
          <p:nvPr/>
        </p:nvSpPr>
        <p:spPr>
          <a:xfrm>
            <a:off x="595245" y="2660063"/>
            <a:ext cx="7953509" cy="461665"/>
          </a:xfrm>
          <a:prstGeom prst="rect">
            <a:avLst/>
          </a:prstGeom>
          <a:noFill/>
        </p:spPr>
        <p:txBody>
          <a:bodyPr wrap="square">
            <a:spAutoFit/>
          </a:bodyPr>
          <a:lstStyle/>
          <a:p>
            <a:pPr algn="ctr">
              <a:defRPr/>
            </a:pPr>
            <a:r>
              <a:rPr lang="zh-CN" altLang="zh-CN"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面向</a:t>
            </a:r>
            <a:r>
              <a:rPr lang="zh-CN" altLang="en-US"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多核</a:t>
            </a:r>
            <a:r>
              <a:rPr lang="zh-CN" altLang="zh-CN"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处理器平台的多线程动态映射优化</a:t>
            </a:r>
            <a:r>
              <a:rPr lang="zh-CN" altLang="en-US" sz="24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研究</a:t>
            </a:r>
          </a:p>
        </p:txBody>
      </p:sp>
      <p:sp>
        <p:nvSpPr>
          <p:cNvPr id="24" name="TextBox 23"/>
          <p:cNvSpPr txBox="1"/>
          <p:nvPr/>
        </p:nvSpPr>
        <p:spPr>
          <a:xfrm>
            <a:off x="937456" y="3506560"/>
            <a:ext cx="3929281" cy="369332"/>
          </a:xfrm>
          <a:prstGeom prst="rect">
            <a:avLst/>
          </a:prstGeom>
          <a:noFill/>
        </p:spPr>
        <p:txBody>
          <a:bodyPr wrap="none">
            <a:spAutoFit/>
          </a:bodyPr>
          <a:lstStyle/>
          <a:p>
            <a:pPr algn="ctr">
              <a:defRPr/>
            </a:pPr>
            <a:r>
              <a:rPr lang="zh-CN" altLang="en-US">
                <a:solidFill>
                  <a:schemeClr val="bg1"/>
                </a:solidFill>
                <a:latin typeface="微软雅黑" pitchFamily="34" charset="-122"/>
                <a:ea typeface="微软雅黑" pitchFamily="34" charset="-122"/>
              </a:rPr>
              <a:t>计算机科学与技术        </a:t>
            </a:r>
            <a:r>
              <a:rPr lang="en-US" altLang="zh-CN">
                <a:solidFill>
                  <a:schemeClr val="bg1"/>
                </a:solidFill>
                <a:latin typeface="微软雅黑" pitchFamily="34" charset="-122"/>
                <a:ea typeface="微软雅黑" pitchFamily="34" charset="-122"/>
              </a:rPr>
              <a:t>3117033001</a:t>
            </a:r>
            <a:endParaRPr lang="zh-CN" altLang="en-US" dirty="0">
              <a:solidFill>
                <a:schemeClr val="bg1"/>
              </a:solidFill>
              <a:latin typeface="微软雅黑" pitchFamily="34" charset="-122"/>
              <a:ea typeface="微软雅黑" pitchFamily="34" charset="-122"/>
            </a:endParaRPr>
          </a:p>
        </p:txBody>
      </p:sp>
      <p:cxnSp>
        <p:nvCxnSpPr>
          <p:cNvPr id="26" name="直接连接符 25"/>
          <p:cNvCxnSpPr/>
          <p:nvPr/>
        </p:nvCxnSpPr>
        <p:spPr>
          <a:xfrm>
            <a:off x="1026000" y="2588200"/>
            <a:ext cx="7380000" cy="0"/>
          </a:xfrm>
          <a:prstGeom prst="line">
            <a:avLst/>
          </a:prstGeom>
          <a:noFill/>
          <a:ln w="9525" cap="flat" cmpd="sng" algn="ctr">
            <a:solidFill>
              <a:sysClr val="window" lastClr="FFFFFF"/>
            </a:solidFill>
            <a:prstDash val="solid"/>
          </a:ln>
          <a:effectLst/>
        </p:spPr>
      </p:cxnSp>
      <p:cxnSp>
        <p:nvCxnSpPr>
          <p:cNvPr id="27" name="直接连接符 26"/>
          <p:cNvCxnSpPr/>
          <p:nvPr/>
        </p:nvCxnSpPr>
        <p:spPr>
          <a:xfrm>
            <a:off x="1026732" y="3223649"/>
            <a:ext cx="7380000" cy="0"/>
          </a:xfrm>
          <a:prstGeom prst="line">
            <a:avLst/>
          </a:prstGeom>
          <a:noFill/>
          <a:ln w="9525" cap="flat" cmpd="sng" algn="ctr">
            <a:solidFill>
              <a:sysClr val="window" lastClr="FFFFFF"/>
            </a:solidFill>
            <a:prstDash val="solid"/>
          </a:ln>
          <a:effectLst/>
        </p:spPr>
      </p:cxnSp>
      <p:grpSp>
        <p:nvGrpSpPr>
          <p:cNvPr id="30" name="组合 29"/>
          <p:cNvGrpSpPr/>
          <p:nvPr/>
        </p:nvGrpSpPr>
        <p:grpSpPr>
          <a:xfrm>
            <a:off x="5261521" y="5137082"/>
            <a:ext cx="3207091" cy="300082"/>
            <a:chOff x="2446032" y="4729712"/>
            <a:chExt cx="4276121" cy="400108"/>
          </a:xfrm>
        </p:grpSpPr>
        <p:sp>
          <p:nvSpPr>
            <p:cNvPr id="31" name="TextBox 30"/>
            <p:cNvSpPr txBox="1"/>
            <p:nvPr/>
          </p:nvSpPr>
          <p:spPr bwMode="auto">
            <a:xfrm>
              <a:off x="3552391" y="4729712"/>
              <a:ext cx="938719" cy="400108"/>
            </a:xfrm>
            <a:prstGeom prst="rect">
              <a:avLst/>
            </a:prstGeom>
            <a:noFill/>
          </p:spPr>
          <p:txBody>
            <a:bodyPr wrap="none">
              <a:spAutoFit/>
            </a:bodyPr>
            <a:lstStyle/>
            <a:p>
              <a:pPr>
                <a:defRPr/>
              </a:pPr>
              <a:r>
                <a:rPr lang="zh-CN" altLang="en-US" sz="1350" b="1" dirty="0">
                  <a:solidFill>
                    <a:prstClr val="black">
                      <a:lumMod val="50000"/>
                      <a:lumOff val="50000"/>
                    </a:prstClr>
                  </a:solidFill>
                  <a:latin typeface="微软雅黑" pitchFamily="34" charset="-122"/>
                  <a:ea typeface="微软雅黑" pitchFamily="34" charset="-122"/>
                </a:rPr>
                <a:t>鲁晨欣</a:t>
              </a:r>
            </a:p>
          </p:txBody>
        </p:sp>
        <p:sp>
          <p:nvSpPr>
            <p:cNvPr id="32" name="TextBox 31"/>
            <p:cNvSpPr txBox="1"/>
            <p:nvPr/>
          </p:nvSpPr>
          <p:spPr bwMode="auto">
            <a:xfrm>
              <a:off x="2446032" y="4729712"/>
              <a:ext cx="1169551" cy="400108"/>
            </a:xfrm>
            <a:prstGeom prst="rect">
              <a:avLst/>
            </a:prstGeom>
            <a:noFill/>
          </p:spPr>
          <p:txBody>
            <a:bodyPr wrap="none">
              <a:spAutoFit/>
            </a:bodyPr>
            <a:lstStyle/>
            <a:p>
              <a:pPr>
                <a:defRPr/>
              </a:pPr>
              <a:r>
                <a:rPr lang="zh-CN" altLang="en-US" sz="1350" b="1" dirty="0">
                  <a:solidFill>
                    <a:srgbClr val="1F497D"/>
                  </a:solidFill>
                  <a:latin typeface="微软雅黑" pitchFamily="34" charset="-122"/>
                  <a:ea typeface="微软雅黑" pitchFamily="34" charset="-122"/>
                </a:rPr>
                <a:t>答辩人：</a:t>
              </a:r>
            </a:p>
          </p:txBody>
        </p:sp>
        <p:sp>
          <p:nvSpPr>
            <p:cNvPr id="33" name="TextBox 32"/>
            <p:cNvSpPr txBox="1"/>
            <p:nvPr/>
          </p:nvSpPr>
          <p:spPr bwMode="auto">
            <a:xfrm>
              <a:off x="5783434" y="4729712"/>
              <a:ext cx="938719" cy="400108"/>
            </a:xfrm>
            <a:prstGeom prst="rect">
              <a:avLst/>
            </a:prstGeom>
            <a:noFill/>
          </p:spPr>
          <p:txBody>
            <a:bodyPr wrap="none">
              <a:spAutoFit/>
            </a:bodyPr>
            <a:lstStyle/>
            <a:p>
              <a:pPr>
                <a:defRPr/>
              </a:pPr>
              <a:r>
                <a:rPr lang="zh-CN" altLang="en-US" sz="1350" b="1" dirty="0">
                  <a:solidFill>
                    <a:prstClr val="black">
                      <a:lumMod val="50000"/>
                      <a:lumOff val="50000"/>
                    </a:prstClr>
                  </a:solidFill>
                  <a:latin typeface="微软雅黑" pitchFamily="34" charset="-122"/>
                  <a:ea typeface="微软雅黑" pitchFamily="34" charset="-122"/>
                </a:rPr>
                <a:t>张兴军</a:t>
              </a:r>
            </a:p>
          </p:txBody>
        </p:sp>
        <p:sp>
          <p:nvSpPr>
            <p:cNvPr id="34" name="TextBox 33"/>
            <p:cNvSpPr txBox="1"/>
            <p:nvPr/>
          </p:nvSpPr>
          <p:spPr bwMode="auto">
            <a:xfrm>
              <a:off x="4970754" y="4729712"/>
              <a:ext cx="938719" cy="400108"/>
            </a:xfrm>
            <a:prstGeom prst="rect">
              <a:avLst/>
            </a:prstGeom>
            <a:noFill/>
          </p:spPr>
          <p:txBody>
            <a:bodyPr wrap="none">
              <a:spAutoFit/>
            </a:bodyPr>
            <a:lstStyle/>
            <a:p>
              <a:pPr>
                <a:defRPr/>
              </a:pPr>
              <a:r>
                <a:rPr lang="zh-CN" altLang="en-US" sz="1350" b="1" dirty="0">
                  <a:solidFill>
                    <a:srgbClr val="1F497D"/>
                  </a:solidFill>
                  <a:latin typeface="微软雅黑" pitchFamily="34" charset="-122"/>
                  <a:ea typeface="微软雅黑" pitchFamily="34" charset="-122"/>
                </a:rPr>
                <a:t>导师：</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00" y="1512000"/>
            <a:ext cx="2305135" cy="616829"/>
          </a:xfrm>
          <a:prstGeom prst="rect">
            <a:avLst/>
          </a:prstGeom>
        </p:spPr>
      </p:pic>
    </p:spTree>
    <p:extLst>
      <p:ext uri="{BB962C8B-B14F-4D97-AF65-F5344CB8AC3E}">
        <p14:creationId xmlns:p14="http://schemas.microsoft.com/office/powerpoint/2010/main" val="420889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0-#ppt_w/2"/>
                                          </p:val>
                                        </p:tav>
                                        <p:tav tm="100000">
                                          <p:val>
                                            <p:strVal val="#ppt_x"/>
                                          </p:val>
                                        </p:tav>
                                      </p:tavLst>
                                    </p:anim>
                                    <p:anim calcmode="lin" valueType="num">
                                      <p:cBhvr additive="base">
                                        <p:cTn id="13" dur="250" fill="hold"/>
                                        <p:tgtEl>
                                          <p:spTgt spid="19"/>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1+#ppt_w/2"/>
                                          </p:val>
                                        </p:tav>
                                        <p:tav tm="100000">
                                          <p:val>
                                            <p:strVal val="#ppt_x"/>
                                          </p:val>
                                        </p:tav>
                                      </p:tavLst>
                                    </p:anim>
                                    <p:anim calcmode="lin" valueType="num">
                                      <p:cBhvr additive="base">
                                        <p:cTn id="17" dur="25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650"/>
                            </p:stCondLst>
                            <p:childTnLst>
                              <p:par>
                                <p:cTn id="19" presetID="2" presetClass="entr" presetSubtype="9"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0-#ppt_h/2"/>
                                          </p:val>
                                        </p:tav>
                                        <p:tav tm="100000">
                                          <p:val>
                                            <p:strVal val="#ppt_y"/>
                                          </p:val>
                                        </p:tav>
                                      </p:tavLst>
                                    </p:anim>
                                  </p:childTnLst>
                                </p:cTn>
                              </p:par>
                            </p:childTnLst>
                          </p:cTn>
                        </p:par>
                        <p:par>
                          <p:cTn id="23" fill="hold">
                            <p:stCondLst>
                              <p:cond delay="1150"/>
                            </p:stCondLst>
                            <p:childTnLst>
                              <p:par>
                                <p:cTn id="24" presetID="2" presetClass="entr" presetSubtype="8"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50" fill="hold"/>
                                        <p:tgtEl>
                                          <p:spTgt spid="26"/>
                                        </p:tgtEl>
                                        <p:attrNameLst>
                                          <p:attrName>ppt_x</p:attrName>
                                        </p:attrNameLst>
                                      </p:cBhvr>
                                      <p:tavLst>
                                        <p:tav tm="0">
                                          <p:val>
                                            <p:strVal val="0-#ppt_w/2"/>
                                          </p:val>
                                        </p:tav>
                                        <p:tav tm="100000">
                                          <p:val>
                                            <p:strVal val="#ppt_x"/>
                                          </p:val>
                                        </p:tav>
                                      </p:tavLst>
                                    </p:anim>
                                    <p:anim calcmode="lin" valueType="num">
                                      <p:cBhvr additive="base">
                                        <p:cTn id="27" dur="250" fill="hold"/>
                                        <p:tgtEl>
                                          <p:spTgt spid="26"/>
                                        </p:tgtEl>
                                        <p:attrNameLst>
                                          <p:attrName>ppt_y</p:attrName>
                                        </p:attrNameLst>
                                      </p:cBhvr>
                                      <p:tavLst>
                                        <p:tav tm="0">
                                          <p:val>
                                            <p:strVal val="#ppt_y"/>
                                          </p:val>
                                        </p:tav>
                                        <p:tav tm="100000">
                                          <p:val>
                                            <p:strVal val="#ppt_y"/>
                                          </p:val>
                                        </p:tav>
                                      </p:tavLst>
                                    </p:anim>
                                  </p:childTnLst>
                                </p:cTn>
                              </p:par>
                            </p:childTnLst>
                          </p:cTn>
                        </p:par>
                        <p:par>
                          <p:cTn id="28" fill="hold">
                            <p:stCondLst>
                              <p:cond delay="1400"/>
                            </p:stCondLst>
                            <p:childTnLst>
                              <p:par>
                                <p:cTn id="29" presetID="2" presetClass="entr" presetSubtype="2"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1+#ppt_w/2"/>
                                          </p:val>
                                        </p:tav>
                                        <p:tav tm="100000">
                                          <p:val>
                                            <p:strVal val="#ppt_x"/>
                                          </p:val>
                                        </p:tav>
                                      </p:tavLst>
                                    </p:anim>
                                    <p:anim calcmode="lin" valueType="num">
                                      <p:cBhvr additive="base">
                                        <p:cTn id="32" dur="250" fill="hold"/>
                                        <p:tgtEl>
                                          <p:spTgt spid="27"/>
                                        </p:tgtEl>
                                        <p:attrNameLst>
                                          <p:attrName>ppt_y</p:attrName>
                                        </p:attrNameLst>
                                      </p:cBhvr>
                                      <p:tavLst>
                                        <p:tav tm="0">
                                          <p:val>
                                            <p:strVal val="#ppt_y"/>
                                          </p:val>
                                        </p:tav>
                                        <p:tav tm="100000">
                                          <p:val>
                                            <p:strVal val="#ppt_y"/>
                                          </p:val>
                                        </p:tav>
                                      </p:tavLst>
                                    </p:anim>
                                  </p:childTnLst>
                                </p:cTn>
                              </p:par>
                            </p:childTnLst>
                          </p:cTn>
                        </p:par>
                        <p:par>
                          <p:cTn id="33" fill="hold">
                            <p:stCondLst>
                              <p:cond delay="165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250"/>
                                        <p:tgtEl>
                                          <p:spTgt spid="24"/>
                                        </p:tgtEl>
                                      </p:cBhvr>
                                    </p:animEffect>
                                  </p:childTnLst>
                                </p:cTn>
                              </p:par>
                            </p:childTnLst>
                          </p:cTn>
                        </p:par>
                        <p:par>
                          <p:cTn id="37" fill="hold">
                            <p:stCondLst>
                              <p:cond delay="2900"/>
                            </p:stCondLst>
                            <p:childTnLst>
                              <p:par>
                                <p:cTn id="38" presetID="22" presetClass="entr" presetSubtype="8"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2" grpId="0"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680294"/>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a:solidFill>
                  <a:schemeClr val="accent1">
                    <a:lumMod val="75000"/>
                  </a:schemeClr>
                </a:solidFill>
                <a:latin typeface="+mn-ea"/>
              </a:rPr>
              <a:t>通信检测模块</a:t>
            </a:r>
            <a:endParaRPr lang="zh-CN" altLang="en-US" sz="2000" b="1" dirty="0">
              <a:solidFill>
                <a:schemeClr val="accent1">
                  <a:lumMod val="75000"/>
                </a:schemeClr>
              </a:solidFill>
              <a:latin typeface="+mn-ea"/>
            </a:endParaRPr>
          </a:p>
        </p:txBody>
      </p:sp>
      <p:sp>
        <p:nvSpPr>
          <p:cNvPr id="21" name="文本框 20">
            <a:extLst>
              <a:ext uri="{FF2B5EF4-FFF2-40B4-BE49-F238E27FC236}">
                <a16:creationId xmlns:a16="http://schemas.microsoft.com/office/drawing/2014/main" id="{420F350E-0FD4-4316-BD91-3AE49109B735}"/>
              </a:ext>
            </a:extLst>
          </p:cNvPr>
          <p:cNvSpPr txBox="1"/>
          <p:nvPr/>
        </p:nvSpPr>
        <p:spPr>
          <a:xfrm>
            <a:off x="211932" y="1182287"/>
            <a:ext cx="3867699" cy="2862322"/>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Ø"/>
            </a:pPr>
            <a:r>
              <a:rPr lang="zh-CN" altLang="zh-CN"/>
              <a:t>基于页错误</a:t>
            </a:r>
            <a:endParaRPr lang="en-US" altLang="zh-CN"/>
          </a:p>
          <a:p>
            <a:pPr lvl="1">
              <a:lnSpc>
                <a:spcPct val="150000"/>
              </a:lnSpc>
              <a:buClr>
                <a:schemeClr val="accent1">
                  <a:lumMod val="75000"/>
                </a:schemeClr>
              </a:buClr>
            </a:pPr>
            <a:r>
              <a:rPr lang="zh-CN" altLang="en-US" sz="1600"/>
              <a:t>表示线程访问数据情况</a:t>
            </a:r>
            <a:endParaRPr lang="en-US" altLang="zh-CN" sz="1600"/>
          </a:p>
          <a:p>
            <a:pPr marL="285750" indent="-285750">
              <a:lnSpc>
                <a:spcPct val="150000"/>
              </a:lnSpc>
              <a:buClr>
                <a:schemeClr val="accent1">
                  <a:lumMod val="75000"/>
                </a:schemeClr>
              </a:buClr>
              <a:buFont typeface="Wingdings" panose="05000000000000000000" pitchFamily="2" charset="2"/>
              <a:buChar char="Ø"/>
            </a:pPr>
            <a:r>
              <a:rPr lang="zh-CN" altLang="zh-CN"/>
              <a:t>引入额外页错误</a:t>
            </a:r>
            <a:endParaRPr lang="en-US" altLang="zh-CN"/>
          </a:p>
          <a:p>
            <a:pPr lvl="1">
              <a:lnSpc>
                <a:spcPct val="150000"/>
              </a:lnSpc>
              <a:buClr>
                <a:schemeClr val="accent1">
                  <a:lumMod val="75000"/>
                </a:schemeClr>
              </a:buClr>
            </a:pPr>
            <a:r>
              <a:rPr lang="zh-CN" altLang="en-US" sz="1600"/>
              <a:t>反映不同线程对相同数据访问情况，产生通信量</a:t>
            </a:r>
            <a:endParaRPr lang="en-US" altLang="zh-CN" sz="1600"/>
          </a:p>
          <a:p>
            <a:pPr marL="285750" indent="-285750">
              <a:lnSpc>
                <a:spcPct val="150000"/>
              </a:lnSpc>
              <a:buClr>
                <a:schemeClr val="accent1">
                  <a:lumMod val="75000"/>
                </a:schemeClr>
              </a:buClr>
              <a:buFont typeface="Wingdings" panose="05000000000000000000" pitchFamily="2" charset="2"/>
              <a:buChar char="Ø"/>
            </a:pPr>
            <a:r>
              <a:rPr lang="zh-CN" altLang="zh-CN"/>
              <a:t>统计通信量信息</a:t>
            </a:r>
            <a:endParaRPr lang="en-US" altLang="zh-CN"/>
          </a:p>
          <a:p>
            <a:pPr lvl="1">
              <a:lnSpc>
                <a:spcPct val="150000"/>
              </a:lnSpc>
              <a:buClr>
                <a:schemeClr val="accent1">
                  <a:lumMod val="75000"/>
                </a:schemeClr>
              </a:buClr>
            </a:pPr>
            <a:r>
              <a:rPr lang="zh-CN" altLang="en-US" sz="1600">
                <a:latin typeface="等线" panose="02010600030101010101" pitchFamily="2" charset="-122"/>
                <a:ea typeface="等线" panose="02010600030101010101" pitchFamily="2" charset="-122"/>
              </a:rPr>
              <a:t>借助额外的数据结构</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3"/>
          <a:stretch>
            <a:fillRect/>
          </a:stretch>
        </p:blipFill>
        <p:spPr>
          <a:xfrm>
            <a:off x="3900376" y="438656"/>
            <a:ext cx="5059077" cy="3356085"/>
          </a:xfrm>
          <a:prstGeom prst="rect">
            <a:avLst/>
          </a:prstGeom>
        </p:spPr>
      </p:pic>
      <p:pic>
        <p:nvPicPr>
          <p:cNvPr id="16" name="图片 15"/>
          <p:cNvPicPr>
            <a:picLocks noChangeAspect="1"/>
          </p:cNvPicPr>
          <p:nvPr/>
        </p:nvPicPr>
        <p:blipFill>
          <a:blip r:embed="rId4"/>
          <a:stretch>
            <a:fillRect/>
          </a:stretch>
        </p:blipFill>
        <p:spPr>
          <a:xfrm>
            <a:off x="652418" y="4594651"/>
            <a:ext cx="3552183" cy="1791671"/>
          </a:xfrm>
          <a:prstGeom prst="rect">
            <a:avLst/>
          </a:prstGeom>
        </p:spPr>
      </p:pic>
      <p:sp>
        <p:nvSpPr>
          <p:cNvPr id="17" name="文本框 16"/>
          <p:cNvSpPr txBox="1"/>
          <p:nvPr/>
        </p:nvSpPr>
        <p:spPr>
          <a:xfrm>
            <a:off x="831674" y="4135054"/>
            <a:ext cx="3372927" cy="369332"/>
          </a:xfrm>
          <a:prstGeom prst="rect">
            <a:avLst/>
          </a:prstGeom>
          <a:noFill/>
        </p:spPr>
        <p:txBody>
          <a:bodyPr wrap="square" rtlCol="0">
            <a:spAutoFit/>
          </a:bodyPr>
          <a:lstStyle/>
          <a:p>
            <a:r>
              <a:rPr lang="zh-CN" altLang="en-US"/>
              <a:t>统计页错误信息的</a:t>
            </a:r>
            <a:r>
              <a:rPr lang="en-US" altLang="zh-CN"/>
              <a:t>hash table</a:t>
            </a:r>
            <a:endParaRPr lang="zh-CN" altLang="en-US"/>
          </a:p>
        </p:txBody>
      </p:sp>
      <p:pic>
        <p:nvPicPr>
          <p:cNvPr id="18" name="图片 17"/>
          <p:cNvPicPr>
            <a:picLocks noChangeAspect="1"/>
          </p:cNvPicPr>
          <p:nvPr/>
        </p:nvPicPr>
        <p:blipFill>
          <a:blip r:embed="rId5"/>
          <a:stretch>
            <a:fillRect/>
          </a:stretch>
        </p:blipFill>
        <p:spPr>
          <a:xfrm>
            <a:off x="5485527" y="4562092"/>
            <a:ext cx="2545871" cy="1965506"/>
          </a:xfrm>
          <a:prstGeom prst="rect">
            <a:avLst/>
          </a:prstGeom>
        </p:spPr>
      </p:pic>
      <p:sp>
        <p:nvSpPr>
          <p:cNvPr id="19" name="文本框 18"/>
          <p:cNvSpPr txBox="1"/>
          <p:nvPr/>
        </p:nvSpPr>
        <p:spPr>
          <a:xfrm>
            <a:off x="5221715" y="4135054"/>
            <a:ext cx="3073496" cy="369332"/>
          </a:xfrm>
          <a:prstGeom prst="rect">
            <a:avLst/>
          </a:prstGeom>
          <a:noFill/>
        </p:spPr>
        <p:txBody>
          <a:bodyPr wrap="square" rtlCol="0">
            <a:spAutoFit/>
          </a:bodyPr>
          <a:lstStyle/>
          <a:p>
            <a:r>
              <a:rPr lang="zh-CN" altLang="en-US"/>
              <a:t>由</a:t>
            </a:r>
            <a:r>
              <a:rPr lang="en-US" altLang="zh-CN"/>
              <a:t>hash table</a:t>
            </a:r>
            <a:r>
              <a:rPr lang="zh-CN" altLang="en-US"/>
              <a:t>更新通信矩阵</a:t>
            </a:r>
          </a:p>
        </p:txBody>
      </p:sp>
    </p:spTree>
    <p:extLst>
      <p:ext uri="{BB962C8B-B14F-4D97-AF65-F5344CB8AC3E}">
        <p14:creationId xmlns:p14="http://schemas.microsoft.com/office/powerpoint/2010/main" val="26736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680294"/>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a:solidFill>
                  <a:schemeClr val="accent1">
                    <a:lumMod val="75000"/>
                  </a:schemeClr>
                </a:solidFill>
                <a:latin typeface="+mn-ea"/>
              </a:rPr>
              <a:t>映射计算模块</a:t>
            </a:r>
            <a:endParaRPr lang="zh-CN" altLang="en-US" sz="2000" b="1" dirty="0">
              <a:solidFill>
                <a:schemeClr val="accent1">
                  <a:lumMod val="75000"/>
                </a:schemeClr>
              </a:solidFill>
              <a:latin typeface="+mn-ea"/>
            </a:endParaRPr>
          </a:p>
        </p:txBody>
      </p:sp>
      <p:pic>
        <p:nvPicPr>
          <p:cNvPr id="22" name="图片 21"/>
          <p:cNvPicPr>
            <a:picLocks noChangeAspect="1"/>
          </p:cNvPicPr>
          <p:nvPr/>
        </p:nvPicPr>
        <p:blipFill>
          <a:blip r:embed="rId3"/>
          <a:stretch>
            <a:fillRect/>
          </a:stretch>
        </p:blipFill>
        <p:spPr>
          <a:xfrm>
            <a:off x="527448" y="3306957"/>
            <a:ext cx="3792591" cy="3187506"/>
          </a:xfrm>
          <a:prstGeom prst="rect">
            <a:avLst/>
          </a:prstGeom>
        </p:spPr>
      </p:pic>
      <p:pic>
        <p:nvPicPr>
          <p:cNvPr id="23" name="图片 22"/>
          <p:cNvPicPr>
            <a:picLocks noChangeAspect="1"/>
          </p:cNvPicPr>
          <p:nvPr/>
        </p:nvPicPr>
        <p:blipFill>
          <a:blip r:embed="rId4"/>
          <a:stretch>
            <a:fillRect/>
          </a:stretch>
        </p:blipFill>
        <p:spPr>
          <a:xfrm>
            <a:off x="1317037" y="1461772"/>
            <a:ext cx="2213412" cy="1951544"/>
          </a:xfrm>
          <a:prstGeom prst="rect">
            <a:avLst/>
          </a:prstGeom>
        </p:spPr>
      </p:pic>
      <p:pic>
        <p:nvPicPr>
          <p:cNvPr id="24" name="图片 23"/>
          <p:cNvPicPr>
            <a:picLocks noChangeAspect="1"/>
          </p:cNvPicPr>
          <p:nvPr/>
        </p:nvPicPr>
        <p:blipFill>
          <a:blip r:embed="rId5"/>
          <a:stretch>
            <a:fillRect/>
          </a:stretch>
        </p:blipFill>
        <p:spPr>
          <a:xfrm>
            <a:off x="5109628" y="1945651"/>
            <a:ext cx="3849825" cy="3247617"/>
          </a:xfrm>
          <a:prstGeom prst="rect">
            <a:avLst/>
          </a:prstGeom>
        </p:spPr>
      </p:pic>
      <p:sp>
        <p:nvSpPr>
          <p:cNvPr id="25" name="右箭头 24"/>
          <p:cNvSpPr/>
          <p:nvPr/>
        </p:nvSpPr>
        <p:spPr>
          <a:xfrm>
            <a:off x="4092639" y="3297441"/>
            <a:ext cx="661978" cy="373238"/>
          </a:xfrm>
          <a:prstGeom prst="rightArrow">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矩形 1"/>
          <p:cNvSpPr/>
          <p:nvPr/>
        </p:nvSpPr>
        <p:spPr>
          <a:xfrm>
            <a:off x="2999631" y="836007"/>
            <a:ext cx="4602863" cy="369332"/>
          </a:xfrm>
          <a:prstGeom prst="rect">
            <a:avLst/>
          </a:prstGeom>
        </p:spPr>
        <p:txBody>
          <a:bodyPr wrap="none">
            <a:spAutoFit/>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Scotch mapping library</a:t>
            </a:r>
            <a:r>
              <a:rPr lang="zh-CN" altLang="en-US">
                <a:latin typeface="微软雅黑" panose="020B0503020204020204" pitchFamily="34" charset="-122"/>
                <a:ea typeface="微软雅黑" panose="020B0503020204020204" pitchFamily="34" charset="-122"/>
                <a:cs typeface="Times New Roman" panose="02020603050405020304" pitchFamily="18" charset="0"/>
              </a:rPr>
              <a:t>提供的图划分算法</a:t>
            </a:r>
            <a:endParaRPr lang="zh-CN" altLang="en-US"/>
          </a:p>
        </p:txBody>
      </p:sp>
    </p:spTree>
    <p:extLst>
      <p:ext uri="{BB962C8B-B14F-4D97-AF65-F5344CB8AC3E}">
        <p14:creationId xmlns:p14="http://schemas.microsoft.com/office/powerpoint/2010/main" val="21878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1" name="文本框 20">
            <a:extLst>
              <a:ext uri="{FF2B5EF4-FFF2-40B4-BE49-F238E27FC236}">
                <a16:creationId xmlns:a16="http://schemas.microsoft.com/office/drawing/2014/main" id="{420F350E-0FD4-4316-BD91-3AE49109B735}"/>
              </a:ext>
            </a:extLst>
          </p:cNvPr>
          <p:cNvSpPr txBox="1"/>
          <p:nvPr/>
        </p:nvSpPr>
        <p:spPr>
          <a:xfrm>
            <a:off x="211932" y="1182287"/>
            <a:ext cx="8766572" cy="458908"/>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n"/>
            </a:pPr>
            <a:r>
              <a:rPr lang="zh-CN" altLang="en-US">
                <a:solidFill>
                  <a:schemeClr val="accent1">
                    <a:lumMod val="75000"/>
                  </a:schemeClr>
                </a:solidFill>
                <a:latin typeface="微软雅黑" panose="020B0503020204020204" pitchFamily="34" charset="-122"/>
                <a:ea typeface="微软雅黑" panose="020B0503020204020204" pitchFamily="34" charset="-122"/>
              </a:rPr>
              <a:t>程序检测</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211EBC5-6A6E-430C-85C3-89C374353F47}"/>
              </a:ext>
            </a:extLst>
          </p:cNvPr>
          <p:cNvSpPr txBox="1"/>
          <p:nvPr/>
        </p:nvSpPr>
        <p:spPr>
          <a:xfrm>
            <a:off x="211932" y="1698132"/>
            <a:ext cx="8766572"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调用内核函数</a:t>
            </a:r>
            <a:r>
              <a:rPr lang="en-US" altLang="zh-CN" dirty="0" err="1">
                <a:latin typeface="Times New Roman" panose="02020603050405020304" pitchFamily="18" charset="0"/>
                <a:ea typeface="等线" panose="02010600030101010101" pitchFamily="2" charset="-122"/>
              </a:rPr>
              <a:t>do_fork</a:t>
            </a:r>
            <a:r>
              <a:rPr lang="en-US" altLang="zh-CN" dirty="0">
                <a:latin typeface="Times New Roman" panose="02020603050405020304" pitchFamily="18" charset="0"/>
                <a:ea typeface="等线" panose="02010600030101010101" pitchFamily="2" charset="-122"/>
              </a:rPr>
              <a:t>()</a:t>
            </a:r>
            <a:r>
              <a:rPr lang="zh-CN" altLang="en-US" dirty="0">
                <a:latin typeface="Times New Roman" panose="02020603050405020304" pitchFamily="18" charset="0"/>
                <a:ea typeface="等线" panose="02010600030101010101" pitchFamily="2" charset="-122"/>
              </a:rPr>
              <a:t>，</a:t>
            </a:r>
            <a:r>
              <a:rPr lang="en-US" altLang="zh-CN" dirty="0" err="1">
                <a:latin typeface="Times New Roman" panose="02020603050405020304" pitchFamily="18" charset="0"/>
                <a:ea typeface="等线" panose="02010600030101010101" pitchFamily="2" charset="-122"/>
              </a:rPr>
              <a:t>do_exit</a:t>
            </a:r>
            <a:r>
              <a:rPr lang="en-US" altLang="zh-CN" dirty="0">
                <a:latin typeface="Times New Roman" panose="02020603050405020304" pitchFamily="18" charset="0"/>
                <a:ea typeface="等线" panose="02010600030101010101" pitchFamily="2" charset="-122"/>
              </a:rPr>
              <a:t>()</a:t>
            </a:r>
            <a:r>
              <a:rPr lang="zh-CN" altLang="en-US" dirty="0">
                <a:latin typeface="Times New Roman" panose="02020603050405020304" pitchFamily="18" charset="0"/>
                <a:ea typeface="等线" panose="02010600030101010101" pitchFamily="2" charset="-122"/>
              </a:rPr>
              <a:t>，获取线程的创建和退出</a:t>
            </a: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线程创建，进入映射机制执行流程</a:t>
            </a: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线程退出，恢复现场</a:t>
            </a:r>
            <a:endParaRPr lang="en-US" altLang="zh-CN" dirty="0">
              <a:latin typeface="Times New Roman" panose="02020603050405020304" pitchFamily="18" charset="0"/>
              <a:ea typeface="等线" panose="02010600030101010101" pitchFamily="2" charset="-122"/>
            </a:endParaRPr>
          </a:p>
        </p:txBody>
      </p:sp>
      <p:sp>
        <p:nvSpPr>
          <p:cNvPr id="6" name="文本框 5">
            <a:extLst>
              <a:ext uri="{FF2B5EF4-FFF2-40B4-BE49-F238E27FC236}">
                <a16:creationId xmlns:a16="http://schemas.microsoft.com/office/drawing/2014/main" id="{CD40F836-A859-47AB-84A5-363C4AEA1EA3}"/>
              </a:ext>
            </a:extLst>
          </p:cNvPr>
          <p:cNvSpPr txBox="1"/>
          <p:nvPr/>
        </p:nvSpPr>
        <p:spPr>
          <a:xfrm>
            <a:off x="211932" y="3225691"/>
            <a:ext cx="8766572"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使用内核提供的宏定义更改</a:t>
            </a:r>
            <a:r>
              <a:rPr lang="en-US" altLang="zh-CN" dirty="0" err="1">
                <a:latin typeface="Times New Roman" panose="02020603050405020304" pitchFamily="18" charset="0"/>
                <a:ea typeface="等线" panose="02010600030101010101" pitchFamily="2" charset="-122"/>
              </a:rPr>
              <a:t>cpu</a:t>
            </a:r>
            <a:r>
              <a:rPr lang="zh-CN" altLang="en-US" dirty="0">
                <a:latin typeface="Times New Roman" panose="02020603050405020304" pitchFamily="18" charset="0"/>
                <a:ea typeface="等线" panose="02010600030101010101" pitchFamily="2" charset="-122"/>
              </a:rPr>
              <a:t>关联掩码</a:t>
            </a:r>
            <a:r>
              <a:rPr lang="en-US" altLang="zh-CN" dirty="0">
                <a:latin typeface="Times New Roman" panose="02020603050405020304" pitchFamily="18" charset="0"/>
                <a:ea typeface="等线" panose="02010600030101010101" pitchFamily="2" charset="-122"/>
              </a:rPr>
              <a:t>mask.</a:t>
            </a: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endParaRPr lang="en-US" altLang="zh-CN" dirty="0">
              <a:latin typeface="Times New Roman" panose="02020603050405020304" pitchFamily="18" charset="0"/>
              <a:ea typeface="等线" panose="02010600030101010101" pitchFamily="2" charset="-122"/>
            </a:endParaRPr>
          </a:p>
          <a:p>
            <a:endParaRPr lang="en-US" altLang="zh-CN" dirty="0">
              <a:latin typeface="Times New Roman" panose="02020603050405020304" pitchFamily="18" charset="0"/>
              <a:ea typeface="等线" panose="02010600030101010101" pitchFamily="2" charset="-122"/>
            </a:endParaRPr>
          </a:p>
          <a:p>
            <a:pPr marL="285750" indent="-285750">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直接内核函数</a:t>
            </a:r>
            <a:r>
              <a:rPr lang="en-US" altLang="zh-CN" dirty="0">
                <a:latin typeface="Times New Roman" panose="02020603050405020304" pitchFamily="18" charset="0"/>
                <a:ea typeface="等线" panose="02010600030101010101" pitchFamily="2" charset="-122"/>
              </a:rPr>
              <a:t>int </a:t>
            </a:r>
            <a:r>
              <a:rPr lang="en-US" altLang="zh-CN" dirty="0" err="1">
                <a:latin typeface="Times New Roman" panose="02020603050405020304" pitchFamily="18" charset="0"/>
                <a:ea typeface="等线" panose="02010600030101010101" pitchFamily="2" charset="-122"/>
              </a:rPr>
              <a:t>sched_setaffinity</a:t>
            </a:r>
            <a:r>
              <a:rPr lang="en-US" altLang="zh-CN" dirty="0">
                <a:latin typeface="Times New Roman" panose="02020603050405020304" pitchFamily="18" charset="0"/>
                <a:ea typeface="等线" panose="02010600030101010101" pitchFamily="2" charset="-122"/>
              </a:rPr>
              <a:t> (</a:t>
            </a:r>
            <a:r>
              <a:rPr lang="en-US" altLang="zh-CN" dirty="0" err="1">
                <a:latin typeface="Times New Roman" panose="02020603050405020304" pitchFamily="18" charset="0"/>
                <a:ea typeface="等线" panose="02010600030101010101" pitchFamily="2" charset="-122"/>
              </a:rPr>
              <a:t>pid</a:t>
            </a:r>
            <a:r>
              <a:rPr lang="en-US" altLang="zh-CN" dirty="0">
                <a:latin typeface="Times New Roman" panose="02020603050405020304" pitchFamily="18" charset="0"/>
                <a:ea typeface="等线" panose="02010600030101010101" pitchFamily="2" charset="-122"/>
              </a:rPr>
              <a:t>, </a:t>
            </a:r>
            <a:r>
              <a:rPr lang="en-US" altLang="zh-CN" dirty="0" err="1">
                <a:latin typeface="Times New Roman" panose="02020603050405020304" pitchFamily="18" charset="0"/>
                <a:ea typeface="等线" panose="02010600030101010101" pitchFamily="2" charset="-122"/>
              </a:rPr>
              <a:t>sizeof</a:t>
            </a:r>
            <a:r>
              <a:rPr lang="en-US" altLang="zh-CN" dirty="0">
                <a:latin typeface="Times New Roman" panose="02020603050405020304" pitchFamily="18" charset="0"/>
                <a:ea typeface="等线" panose="02010600030101010101" pitchFamily="2" charset="-122"/>
              </a:rPr>
              <a:t>(</a:t>
            </a:r>
            <a:r>
              <a:rPr lang="en-US" altLang="zh-CN" dirty="0" err="1">
                <a:latin typeface="Times New Roman" panose="02020603050405020304" pitchFamily="18" charset="0"/>
                <a:ea typeface="等线" panose="02010600030101010101" pitchFamily="2" charset="-122"/>
              </a:rPr>
              <a:t>cpu_set_t</a:t>
            </a:r>
            <a:r>
              <a:rPr lang="en-US" altLang="zh-CN" dirty="0">
                <a:latin typeface="Times New Roman" panose="02020603050405020304" pitchFamily="18" charset="0"/>
                <a:ea typeface="等线" panose="02010600030101010101" pitchFamily="2" charset="-122"/>
              </a:rPr>
              <a:t>), &amp;mask)</a:t>
            </a:r>
            <a:r>
              <a:rPr lang="zh-CN" altLang="en-US" dirty="0">
                <a:latin typeface="Times New Roman" panose="02020603050405020304" pitchFamily="18" charset="0"/>
                <a:ea typeface="等线" panose="02010600030101010101" pitchFamily="2" charset="-122"/>
              </a:rPr>
              <a:t>，设置具体线程的</a:t>
            </a:r>
            <a:r>
              <a:rPr lang="en-US" altLang="zh-CN" dirty="0">
                <a:latin typeface="Times New Roman" panose="02020603050405020304" pitchFamily="18" charset="0"/>
                <a:ea typeface="等线" panose="02010600030101010101" pitchFamily="2" charset="-122"/>
              </a:rPr>
              <a:t>mask. </a:t>
            </a:r>
            <a:r>
              <a:rPr lang="zh-CN" altLang="en-US" dirty="0">
                <a:latin typeface="Times New Roman" panose="02020603050405020304" pitchFamily="18" charset="0"/>
                <a:ea typeface="等线" panose="02010600030101010101" pitchFamily="2" charset="-122"/>
              </a:rPr>
              <a:t>完成各线程的绑定，实现一轮映射。</a:t>
            </a:r>
            <a:endParaRPr lang="en-US" altLang="zh-CN" dirty="0">
              <a:latin typeface="Times New Roman" panose="02020603050405020304" pitchFamily="18" charset="0"/>
              <a:ea typeface="等线" panose="02010600030101010101" pitchFamily="2" charset="-122"/>
            </a:endParaRPr>
          </a:p>
        </p:txBody>
      </p:sp>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211932" y="657087"/>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dirty="0">
                <a:solidFill>
                  <a:schemeClr val="accent1">
                    <a:lumMod val="75000"/>
                  </a:schemeClr>
                </a:solidFill>
                <a:latin typeface="+mn-ea"/>
              </a:rPr>
              <a:t>程序检测和线程迁移</a:t>
            </a:r>
          </a:p>
        </p:txBody>
      </p:sp>
      <p:sp>
        <p:nvSpPr>
          <p:cNvPr id="17" name="文本框 16">
            <a:extLst>
              <a:ext uri="{FF2B5EF4-FFF2-40B4-BE49-F238E27FC236}">
                <a16:creationId xmlns:a16="http://schemas.microsoft.com/office/drawing/2014/main" id="{420F350E-0FD4-4316-BD91-3AE49109B735}"/>
              </a:ext>
            </a:extLst>
          </p:cNvPr>
          <p:cNvSpPr txBox="1"/>
          <p:nvPr/>
        </p:nvSpPr>
        <p:spPr>
          <a:xfrm>
            <a:off x="211932" y="2705653"/>
            <a:ext cx="8766572" cy="458908"/>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rPr>
              <a:t>线程迁移</a:t>
            </a:r>
            <a:endParaRPr lang="zh-CN" altLang="en-US" sz="1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91579" y="3729498"/>
            <a:ext cx="4180952" cy="1238095"/>
          </a:xfrm>
          <a:prstGeom prst="rect">
            <a:avLst/>
          </a:prstGeom>
        </p:spPr>
      </p:pic>
    </p:spTree>
    <p:extLst>
      <p:ext uri="{BB962C8B-B14F-4D97-AF65-F5344CB8AC3E}">
        <p14:creationId xmlns:p14="http://schemas.microsoft.com/office/powerpoint/2010/main" val="327449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1" name="文本框 20">
            <a:extLst>
              <a:ext uri="{FF2B5EF4-FFF2-40B4-BE49-F238E27FC236}">
                <a16:creationId xmlns:a16="http://schemas.microsoft.com/office/drawing/2014/main" id="{420F350E-0FD4-4316-BD91-3AE49109B735}"/>
              </a:ext>
            </a:extLst>
          </p:cNvPr>
          <p:cNvSpPr txBox="1"/>
          <p:nvPr/>
        </p:nvSpPr>
        <p:spPr>
          <a:xfrm>
            <a:off x="211932" y="1182287"/>
            <a:ext cx="8766572" cy="458908"/>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n"/>
            </a:pPr>
            <a:r>
              <a:rPr lang="zh-CN" altLang="en-US">
                <a:solidFill>
                  <a:schemeClr val="accent1">
                    <a:lumMod val="75000"/>
                  </a:schemeClr>
                </a:solidFill>
                <a:latin typeface="微软雅黑" panose="020B0503020204020204" pitchFamily="34" charset="-122"/>
                <a:ea typeface="微软雅黑" panose="020B0503020204020204" pitchFamily="34" charset="-122"/>
              </a:rPr>
              <a:t>时间间隔</a:t>
            </a:r>
            <a:r>
              <a:rPr lang="en-US" altLang="zh-CN">
                <a:solidFill>
                  <a:schemeClr val="accent1">
                    <a:lumMod val="75000"/>
                  </a:schemeClr>
                </a:solidFill>
                <a:latin typeface="微软雅黑" panose="020B0503020204020204" pitchFamily="34" charset="-122"/>
                <a:ea typeface="微软雅黑" panose="020B0503020204020204" pitchFamily="34" charset="-122"/>
              </a:rPr>
              <a:t>interval</a:t>
            </a:r>
            <a:r>
              <a:rPr lang="zh-CN" altLang="en-US">
                <a:solidFill>
                  <a:schemeClr val="accent1">
                    <a:lumMod val="75000"/>
                  </a:schemeClr>
                </a:solidFill>
                <a:latin typeface="微软雅黑" panose="020B0503020204020204" pitchFamily="34" charset="-122"/>
                <a:ea typeface="微软雅黑" panose="020B0503020204020204" pitchFamily="34" charset="-122"/>
              </a:rPr>
              <a:t>的设置</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211EBC5-6A6E-430C-85C3-89C374353F47}"/>
              </a:ext>
            </a:extLst>
          </p:cNvPr>
          <p:cNvSpPr txBox="1"/>
          <p:nvPr/>
        </p:nvSpPr>
        <p:spPr>
          <a:xfrm>
            <a:off x="211932" y="1698132"/>
            <a:ext cx="8766572" cy="1421928"/>
          </a:xfrm>
          <a:prstGeom prst="rect">
            <a:avLst/>
          </a:prstGeom>
          <a:noFill/>
        </p:spPr>
        <p:txBody>
          <a:bodyPr wrap="square" rtlCol="0">
            <a:spAutoFit/>
          </a:bodyPr>
          <a:lstStyle/>
          <a:p>
            <a:pPr marL="285750" lvl="1" indent="-285750">
              <a:lnSpc>
                <a:spcPct val="120000"/>
              </a:lnSpc>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动态调整：如果计算出的映射分组与上一次相比没发生变化，适当增加</a:t>
            </a:r>
            <a:r>
              <a:rPr lang="en-US" altLang="zh-CN" dirty="0">
                <a:latin typeface="Times New Roman" panose="02020603050405020304" pitchFamily="18" charset="0"/>
                <a:ea typeface="等线" panose="02010600030101010101" pitchFamily="2" charset="-122"/>
              </a:rPr>
              <a:t>interval</a:t>
            </a:r>
            <a:r>
              <a:rPr lang="zh-CN" altLang="en-US" dirty="0">
                <a:latin typeface="Times New Roman" panose="02020603050405020304" pitchFamily="18" charset="0"/>
                <a:ea typeface="等线" panose="02010600030101010101" pitchFamily="2" charset="-122"/>
              </a:rPr>
              <a:t>（程序里设置为</a:t>
            </a:r>
            <a:r>
              <a:rPr lang="en-US" altLang="zh-CN" dirty="0">
                <a:latin typeface="Times New Roman" panose="02020603050405020304" pitchFamily="18" charset="0"/>
                <a:ea typeface="等线" panose="02010600030101010101" pitchFamily="2" charset="-122"/>
              </a:rPr>
              <a:t>+50ms</a:t>
            </a:r>
            <a:r>
              <a:rPr lang="zh-CN" altLang="en-US" dirty="0">
                <a:latin typeface="Times New Roman" panose="02020603050405020304" pitchFamily="18" charset="0"/>
                <a:ea typeface="等线" panose="02010600030101010101" pitchFamily="2" charset="-122"/>
              </a:rPr>
              <a:t>）；如果与上次的不一样，减少</a:t>
            </a:r>
            <a:r>
              <a:rPr lang="en-US" altLang="zh-CN" dirty="0">
                <a:latin typeface="Times New Roman" panose="02020603050405020304" pitchFamily="18" charset="0"/>
                <a:ea typeface="等线" panose="02010600030101010101" pitchFamily="2" charset="-122"/>
              </a:rPr>
              <a:t>interval</a:t>
            </a:r>
            <a:r>
              <a:rPr lang="zh-CN" altLang="en-US" dirty="0">
                <a:latin typeface="Times New Roman" panose="02020603050405020304" pitchFamily="18" charset="0"/>
                <a:ea typeface="等线" panose="02010600030101010101" pitchFamily="2" charset="-122"/>
              </a:rPr>
              <a:t>（</a:t>
            </a:r>
            <a:r>
              <a:rPr lang="en-US" altLang="zh-CN" dirty="0">
                <a:latin typeface="Times New Roman" panose="02020603050405020304" pitchFamily="18" charset="0"/>
                <a:ea typeface="等线" panose="02010600030101010101" pitchFamily="2" charset="-122"/>
              </a:rPr>
              <a:t>-50ms</a:t>
            </a:r>
            <a:r>
              <a:rPr lang="zh-CN" altLang="en-US" dirty="0">
                <a:latin typeface="Times New Roman" panose="02020603050405020304" pitchFamily="18" charset="0"/>
                <a:ea typeface="等线" panose="02010600030101010101" pitchFamily="2" charset="-122"/>
              </a:rPr>
              <a:t>）。</a:t>
            </a:r>
            <a:endParaRPr lang="en-US" altLang="zh-CN" dirty="0">
              <a:latin typeface="Times New Roman" panose="02020603050405020304" pitchFamily="18" charset="0"/>
              <a:ea typeface="等线" panose="02010600030101010101" pitchFamily="2" charset="-122"/>
            </a:endParaRPr>
          </a:p>
          <a:p>
            <a:pPr marL="285750" lvl="1" indent="-285750">
              <a:lnSpc>
                <a:spcPct val="120000"/>
              </a:lnSpc>
              <a:buFont typeface="Wingdings" panose="05000000000000000000" pitchFamily="2" charset="2"/>
              <a:buChar char="Ø"/>
            </a:pPr>
            <a:r>
              <a:rPr lang="zh-CN" altLang="en-US" dirty="0">
                <a:latin typeface="Times New Roman" panose="02020603050405020304" pitchFamily="18" charset="0"/>
                <a:ea typeface="等线" panose="02010600030101010101" pitchFamily="2" charset="-122"/>
              </a:rPr>
              <a:t>为减少映射开销，控制周期在一定范围内（程序里设置为</a:t>
            </a:r>
            <a:r>
              <a:rPr lang="en-US" altLang="zh-CN" dirty="0">
                <a:latin typeface="Times New Roman" panose="02020603050405020304" pitchFamily="18" charset="0"/>
                <a:ea typeface="等线" panose="02010600030101010101" pitchFamily="2" charset="-122"/>
              </a:rPr>
              <a:t>50ms-2s</a:t>
            </a:r>
            <a:r>
              <a:rPr lang="zh-CN" altLang="en-US" dirty="0">
                <a:latin typeface="Times New Roman" panose="02020603050405020304" pitchFamily="18" charset="0"/>
                <a:ea typeface="等线" panose="02010600030101010101" pitchFamily="2" charset="-122"/>
              </a:rPr>
              <a:t>之间）。</a:t>
            </a:r>
            <a:endParaRPr lang="en-US" altLang="zh-CN" dirty="0">
              <a:latin typeface="Times New Roman" panose="02020603050405020304" pitchFamily="18" charset="0"/>
              <a:ea typeface="等线" panose="02010600030101010101" pitchFamily="2" charset="-122"/>
            </a:endParaRPr>
          </a:p>
          <a:p>
            <a:pPr marL="285750" lvl="1" indent="-285750">
              <a:lnSpc>
                <a:spcPct val="120000"/>
              </a:lnSpc>
              <a:buFont typeface="Wingdings" panose="05000000000000000000" pitchFamily="2" charset="2"/>
              <a:buChar char="Ø"/>
            </a:pPr>
            <a:r>
              <a:rPr lang="en-US" altLang="zh-CN" dirty="0">
                <a:latin typeface="Times New Roman" panose="02020603050405020304" pitchFamily="18" charset="0"/>
                <a:ea typeface="等线" panose="02010600030101010101" pitchFamily="2" charset="-122"/>
              </a:rPr>
              <a:t>Interval</a:t>
            </a:r>
            <a:r>
              <a:rPr lang="zh-CN" altLang="en-US" dirty="0">
                <a:latin typeface="Times New Roman" panose="02020603050405020304" pitchFamily="18" charset="0"/>
                <a:ea typeface="等线" panose="02010600030101010101" pitchFamily="2" charset="-122"/>
              </a:rPr>
              <a:t>可作为评估映射性能的一个变量。</a:t>
            </a:r>
            <a:endParaRPr lang="en-US" altLang="zh-CN" dirty="0">
              <a:latin typeface="Times New Roman" panose="02020603050405020304" pitchFamily="18" charset="0"/>
              <a:ea typeface="等线"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D40F836-A859-47AB-84A5-363C4AEA1EA3}"/>
                  </a:ext>
                </a:extLst>
              </p:cNvPr>
              <p:cNvSpPr txBox="1"/>
              <p:nvPr/>
            </p:nvSpPr>
            <p:spPr>
              <a:xfrm>
                <a:off x="211932" y="3838058"/>
                <a:ext cx="8766572" cy="1754326"/>
              </a:xfrm>
              <a:prstGeom prst="rect">
                <a:avLst/>
              </a:prstGeom>
              <a:noFill/>
            </p:spPr>
            <p:txBody>
              <a:bodyPr wrap="square" rtlCol="0">
                <a:spAutoFit/>
              </a:bodyPr>
              <a:lstStyle/>
              <a:p>
                <a:pPr marL="285750" lvl="1" indent="-285750">
                  <a:lnSpc>
                    <a:spcPct val="120000"/>
                  </a:lnSpc>
                  <a:buFont typeface="Wingdings" panose="05000000000000000000" pitchFamily="2" charset="2"/>
                  <a:buChar char="Ø"/>
                </a:pPr>
                <a:r>
                  <a:rPr lang="zh-CN" altLang="en-US">
                    <a:latin typeface="Times New Roman" panose="02020603050405020304" pitchFamily="18" charset="0"/>
                    <a:ea typeface="等线" panose="02010600030101010101" pitchFamily="2" charset="-122"/>
                  </a:rPr>
                  <a:t>相当于一个过滤的过程：把上一次使用的通信矩阵元素值*系数</a:t>
                </a:r>
                <a14:m>
                  <m:oMath xmlns:m="http://schemas.openxmlformats.org/officeDocument/2006/math">
                    <m:r>
                      <a:rPr lang="zh-CN" altLang="en-US" i="1" smtClean="0">
                        <a:latin typeface="Cambria Math" panose="02040503050406030204" pitchFamily="18" charset="0"/>
                        <a:ea typeface="等线" panose="02010600030101010101" pitchFamily="2" charset="-122"/>
                      </a:rPr>
                      <m:t>𝛼</m:t>
                    </m:r>
                  </m:oMath>
                </a14:m>
                <a:r>
                  <a:rPr lang="zh-CN" altLang="en-US">
                    <a:latin typeface="Times New Roman" panose="02020603050405020304" pitchFamily="18" charset="0"/>
                    <a:ea typeface="等线" panose="02010600030101010101" pitchFamily="2" charset="-122"/>
                  </a:rPr>
                  <a:t>（</a:t>
                </a:r>
                <a14:m>
                  <m:oMath xmlns:m="http://schemas.openxmlformats.org/officeDocument/2006/math">
                    <m:r>
                      <a:rPr lang="en-US" altLang="zh-CN">
                        <a:latin typeface="Cambria Math" panose="02040503050406030204" pitchFamily="18" charset="0"/>
                        <a:ea typeface="等线" panose="02010600030101010101" pitchFamily="2" charset="-122"/>
                      </a:rPr>
                      <m:t>0</m:t>
                    </m:r>
                    <m:r>
                      <a:rPr lang="en-US" altLang="zh-CN" i="1" smtClean="0">
                        <a:latin typeface="Cambria Math" panose="02040503050406030204" pitchFamily="18" charset="0"/>
                        <a:ea typeface="Cambria Math" panose="02040503050406030204" pitchFamily="18" charset="0"/>
                      </a:rPr>
                      <m:t>&lt;</m:t>
                    </m:r>
                    <m:r>
                      <a:rPr lang="zh-CN" altLang="en-US" i="1" smtClean="0">
                        <a:latin typeface="Cambria Math" panose="02040503050406030204" pitchFamily="18" charset="0"/>
                        <a:ea typeface="等线" panose="02010600030101010101" pitchFamily="2" charset="-122"/>
                      </a:rPr>
                      <m:t>𝛼</m:t>
                    </m:r>
                    <m:r>
                      <a:rPr lang="en-US" altLang="zh-CN"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1</m:t>
                    </m:r>
                  </m:oMath>
                </a14:m>
                <a:r>
                  <a:rPr lang="zh-CN" altLang="en-US">
                    <a:latin typeface="Times New Roman" panose="02020603050405020304" pitchFamily="18" charset="0"/>
                    <a:ea typeface="等线" panose="02010600030101010101" pitchFamily="2" charset="-122"/>
                  </a:rPr>
                  <a:t>）为了</a:t>
                </a:r>
                <a:r>
                  <a:rPr lang="zh-CN" altLang="en-US">
                    <a:latin typeface="Times New Roman" panose="02020603050405020304" pitchFamily="18" charset="0"/>
                  </a:rPr>
                  <a:t>计算简单，</a:t>
                </a:r>
                <a:r>
                  <a:rPr lang="zh-CN" altLang="en-US">
                    <a:latin typeface="Times New Roman" panose="02020603050405020304" pitchFamily="18" charset="0"/>
                    <a:ea typeface="等线" panose="02010600030101010101" pitchFamily="2" charset="-122"/>
                  </a:rPr>
                  <a:t>程序里设置为</a:t>
                </a:r>
                <a:r>
                  <a:rPr lang="en-US" altLang="zh-CN">
                    <a:latin typeface="Times New Roman" panose="02020603050405020304" pitchFamily="18" charset="0"/>
                    <a:ea typeface="等线" panose="02010600030101010101" pitchFamily="2" charset="-122"/>
                  </a:rPr>
                  <a:t>0.75</a:t>
                </a:r>
              </a:p>
              <a:p>
                <a:pPr marL="0" lvl="1">
                  <a:lnSpc>
                    <a:spcPct val="12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等线" panose="02010600030101010101" pitchFamily="2" charset="-122"/>
                            </a:rPr>
                          </m:ctrlPr>
                        </m:sSubPr>
                        <m:e>
                          <m:r>
                            <a:rPr lang="en-US" altLang="zh-CN">
                              <a:latin typeface="Cambria Math" panose="02040503050406030204" pitchFamily="18" charset="0"/>
                              <a:ea typeface="等线" panose="02010600030101010101" pitchFamily="2" charset="-122"/>
                            </a:rPr>
                            <m:t>𝑚𝑎𝑡𝑟𝑖𝑥</m:t>
                          </m:r>
                        </m:e>
                        <m:sub>
                          <m:r>
                            <a:rPr lang="en-US" altLang="zh-CN">
                              <a:latin typeface="Cambria Math" panose="02040503050406030204" pitchFamily="18" charset="0"/>
                              <a:ea typeface="等线" panose="02010600030101010101" pitchFamily="2" charset="-122"/>
                            </a:rPr>
                            <m:t>𝑛𝑒𝑤</m:t>
                          </m:r>
                        </m:sub>
                      </m:sSub>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𝑖</m:t>
                          </m:r>
                        </m:e>
                      </m:d>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𝑗</m:t>
                          </m:r>
                        </m:e>
                      </m:d>
                      <m:r>
                        <a:rPr lang="en-US" altLang="zh-CN">
                          <a:latin typeface="Cambria Math" panose="02040503050406030204" pitchFamily="18" charset="0"/>
                          <a:ea typeface="等线" panose="02010600030101010101" pitchFamily="2" charset="-122"/>
                        </a:rPr>
                        <m:t>=</m:t>
                      </m:r>
                      <m:sSub>
                        <m:sSubPr>
                          <m:ctrlPr>
                            <a:rPr lang="en-US" altLang="zh-CN" i="1">
                              <a:latin typeface="Cambria Math" panose="02040503050406030204" pitchFamily="18" charset="0"/>
                              <a:ea typeface="等线" panose="02010600030101010101" pitchFamily="2" charset="-122"/>
                            </a:rPr>
                          </m:ctrlPr>
                        </m:sSubPr>
                        <m:e>
                          <m:r>
                            <a:rPr lang="en-US" altLang="zh-CN">
                              <a:latin typeface="Cambria Math" panose="02040503050406030204" pitchFamily="18" charset="0"/>
                              <a:ea typeface="等线" panose="02010600030101010101" pitchFamily="2" charset="-122"/>
                            </a:rPr>
                            <m:t>𝑚𝑎𝑡𝑟𝑖𝑥</m:t>
                          </m:r>
                        </m:e>
                        <m:sub>
                          <m:r>
                            <a:rPr lang="en-US" altLang="zh-CN">
                              <a:latin typeface="Cambria Math" panose="02040503050406030204" pitchFamily="18" charset="0"/>
                              <a:ea typeface="等线" panose="02010600030101010101" pitchFamily="2" charset="-122"/>
                            </a:rPr>
                            <m:t>𝑜𝑙𝑑</m:t>
                          </m:r>
                        </m:sub>
                      </m:sSub>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𝑖</m:t>
                          </m:r>
                        </m:e>
                      </m:d>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𝑗</m:t>
                          </m:r>
                        </m:e>
                      </m:d>
                      <m:r>
                        <a:rPr lang="en-US" altLang="zh-CN">
                          <a:latin typeface="Cambria Math" panose="02040503050406030204" pitchFamily="18" charset="0"/>
                          <a:ea typeface="等线" panose="02010600030101010101" pitchFamily="2" charset="-122"/>
                        </a:rPr>
                        <m:t>−(</m:t>
                      </m:r>
                      <m:sSub>
                        <m:sSubPr>
                          <m:ctrlPr>
                            <a:rPr lang="en-US" altLang="zh-CN" i="1">
                              <a:latin typeface="Cambria Math" panose="02040503050406030204" pitchFamily="18" charset="0"/>
                              <a:ea typeface="等线" panose="02010600030101010101" pitchFamily="2" charset="-122"/>
                            </a:rPr>
                          </m:ctrlPr>
                        </m:sSubPr>
                        <m:e>
                          <m:r>
                            <a:rPr lang="en-US" altLang="zh-CN">
                              <a:latin typeface="Cambria Math" panose="02040503050406030204" pitchFamily="18" charset="0"/>
                              <a:ea typeface="等线" panose="02010600030101010101" pitchFamily="2" charset="-122"/>
                            </a:rPr>
                            <m:t>𝑚𝑎𝑡𝑟𝑖𝑥</m:t>
                          </m:r>
                        </m:e>
                        <m:sub>
                          <m:r>
                            <a:rPr lang="en-US" altLang="zh-CN">
                              <a:latin typeface="Cambria Math" panose="02040503050406030204" pitchFamily="18" charset="0"/>
                              <a:ea typeface="等线" panose="02010600030101010101" pitchFamily="2" charset="-122"/>
                            </a:rPr>
                            <m:t>𝑜𝑙𝑑</m:t>
                          </m:r>
                        </m:sub>
                      </m:sSub>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𝑖</m:t>
                          </m:r>
                        </m:e>
                      </m:d>
                      <m:d>
                        <m:dPr>
                          <m:begChr m:val="["/>
                          <m:endChr m:val="]"/>
                          <m:ctrlPr>
                            <a:rPr lang="en-US" altLang="zh-CN" i="1">
                              <a:latin typeface="Cambria Math" panose="02040503050406030204" pitchFamily="18" charset="0"/>
                              <a:ea typeface="等线" panose="02010600030101010101" pitchFamily="2" charset="-122"/>
                            </a:rPr>
                          </m:ctrlPr>
                        </m:dPr>
                        <m:e>
                          <m:r>
                            <a:rPr lang="en-US" altLang="zh-CN">
                              <a:latin typeface="Cambria Math" panose="02040503050406030204" pitchFamily="18" charset="0"/>
                              <a:ea typeface="等线" panose="02010600030101010101" pitchFamily="2" charset="-122"/>
                            </a:rPr>
                            <m:t>𝑗</m:t>
                          </m:r>
                        </m:e>
                      </m:d>
                      <m:r>
                        <a:rPr lang="en-US" altLang="zh-CN">
                          <a:latin typeface="Cambria Math" panose="02040503050406030204" pitchFamily="18" charset="0"/>
                          <a:ea typeface="等线" panose="02010600030101010101" pitchFamily="2" charset="-122"/>
                        </a:rPr>
                        <m:t>≫2)</m:t>
                      </m:r>
                    </m:oMath>
                  </m:oMathPara>
                </a14:m>
                <a:endParaRPr lang="en-US" altLang="zh-CN">
                  <a:latin typeface="Times New Roman" panose="02020603050405020304" pitchFamily="18" charset="0"/>
                  <a:ea typeface="等线" panose="02010600030101010101" pitchFamily="2" charset="-122"/>
                </a:endParaRPr>
              </a:p>
              <a:p>
                <a:pPr marL="285750" lvl="1" indent="-285750">
                  <a:lnSpc>
                    <a:spcPct val="120000"/>
                  </a:lnSpc>
                  <a:buFont typeface="Wingdings" panose="05000000000000000000" pitchFamily="2" charset="2"/>
                  <a:buChar char="Ø"/>
                </a:pPr>
                <a:r>
                  <a:rPr lang="zh-CN" altLang="en-US">
                    <a:latin typeface="Times New Roman" panose="02020603050405020304" pitchFamily="18" charset="0"/>
                    <a:ea typeface="等线" panose="02010600030101010101" pitchFamily="2" charset="-122"/>
                  </a:rPr>
                  <a:t>降低程序运行前期通信情况对后续映射计算的影响，避免了一些不必要的迁移。</a:t>
                </a:r>
                <a:endParaRPr lang="en-US" altLang="zh-CN">
                  <a:latin typeface="Times New Roman" panose="02020603050405020304" pitchFamily="18" charset="0"/>
                  <a:ea typeface="等线" panose="02010600030101010101" pitchFamily="2" charset="-122"/>
                </a:endParaRPr>
              </a:p>
              <a:p>
                <a:pPr marL="285750" lvl="1" indent="-285750">
                  <a:lnSpc>
                    <a:spcPct val="120000"/>
                  </a:lnSpc>
                  <a:buFont typeface="Wingdings" panose="05000000000000000000" pitchFamily="2" charset="2"/>
                  <a:buChar char="Ø"/>
                </a:pPr>
                <a:r>
                  <a:rPr lang="zh-CN" altLang="en-US">
                    <a:latin typeface="Times New Roman" panose="02020603050405020304" pitchFamily="18" charset="0"/>
                    <a:ea typeface="等线" panose="02010600030101010101" pitchFamily="2" charset="-122"/>
                  </a:rPr>
                  <a:t>老化系数</a:t>
                </a:r>
                <a14:m>
                  <m:oMath xmlns:m="http://schemas.openxmlformats.org/officeDocument/2006/math">
                    <m:r>
                      <a:rPr lang="zh-CN" altLang="en-US" i="1">
                        <a:latin typeface="Cambria Math" panose="02040503050406030204" pitchFamily="18" charset="0"/>
                      </a:rPr>
                      <m:t>𝛼</m:t>
                    </m:r>
                  </m:oMath>
                </a14:m>
                <a:r>
                  <a:rPr lang="zh-CN" altLang="en-US">
                    <a:latin typeface="Times New Roman" panose="02020603050405020304" pitchFamily="18" charset="0"/>
                    <a:ea typeface="等线" panose="02010600030101010101" pitchFamily="2" charset="-122"/>
                  </a:rPr>
                  <a:t>可作为评估映射性能的一个变量。</a:t>
                </a:r>
                <a:endParaRPr lang="en-US" altLang="zh-CN">
                  <a:latin typeface="Times New Roman" panose="02020603050405020304" pitchFamily="18" charset="0"/>
                  <a:ea typeface="等线" panose="02010600030101010101" pitchFamily="2" charset="-122"/>
                </a:endParaRPr>
              </a:p>
            </p:txBody>
          </p:sp>
        </mc:Choice>
        <mc:Fallback xmlns="">
          <p:sp>
            <p:nvSpPr>
              <p:cNvPr id="6" name="文本框 5">
                <a:extLst>
                  <a:ext uri="{FF2B5EF4-FFF2-40B4-BE49-F238E27FC236}">
                    <a16:creationId xmlns:a16="http://schemas.microsoft.com/office/drawing/2014/main" id="{CD40F836-A859-47AB-84A5-363C4AEA1EA3}"/>
                  </a:ext>
                </a:extLst>
              </p:cNvPr>
              <p:cNvSpPr txBox="1">
                <a:spLocks noRot="1" noChangeAspect="1" noMove="1" noResize="1" noEditPoints="1" noAdjustHandles="1" noChangeArrowheads="1" noChangeShapeType="1" noTextEdit="1"/>
              </p:cNvSpPr>
              <p:nvPr/>
            </p:nvSpPr>
            <p:spPr>
              <a:xfrm>
                <a:off x="211932" y="3838058"/>
                <a:ext cx="8766572" cy="1754326"/>
              </a:xfrm>
              <a:prstGeom prst="rect">
                <a:avLst/>
              </a:prstGeom>
              <a:blipFill>
                <a:blip r:embed="rId3"/>
                <a:stretch>
                  <a:fillRect l="-487" t="-348" b="-3833"/>
                </a:stretch>
              </a:blipFill>
            </p:spPr>
            <p:txBody>
              <a:bodyPr/>
              <a:lstStyle/>
              <a:p>
                <a:r>
                  <a:rPr lang="zh-CN" altLang="en-US">
                    <a:noFill/>
                  </a:rPr>
                  <a:t> </a:t>
                </a:r>
              </a:p>
            </p:txBody>
          </p:sp>
        </mc:Fallback>
      </mc:AlternateContent>
      <p:sp>
        <p:nvSpPr>
          <p:cNvPr id="16" name="文本占位符 9">
            <a:extLst>
              <a:ext uri="{FF2B5EF4-FFF2-40B4-BE49-F238E27FC236}">
                <a16:creationId xmlns:a16="http://schemas.microsoft.com/office/drawing/2014/main" id="{B840B545-7615-4C7A-973A-6182E229D766}"/>
              </a:ext>
            </a:extLst>
          </p:cNvPr>
          <p:cNvSpPr txBox="1">
            <a:spLocks/>
          </p:cNvSpPr>
          <p:nvPr/>
        </p:nvSpPr>
        <p:spPr>
          <a:xfrm>
            <a:off x="211932" y="657087"/>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2000" b="1">
                <a:solidFill>
                  <a:schemeClr val="accent1">
                    <a:lumMod val="75000"/>
                  </a:schemeClr>
                </a:solidFill>
                <a:latin typeface="+mn-ea"/>
              </a:rPr>
              <a:t>动态时间间隔调整和老化处理</a:t>
            </a:r>
            <a:endParaRPr lang="zh-CN" altLang="en-US" sz="2000" b="1" dirty="0">
              <a:solidFill>
                <a:schemeClr val="accent1">
                  <a:lumMod val="75000"/>
                </a:schemeClr>
              </a:solidFill>
              <a:latin typeface="+mn-ea"/>
            </a:endParaRPr>
          </a:p>
        </p:txBody>
      </p:sp>
      <p:sp>
        <p:nvSpPr>
          <p:cNvPr id="17" name="文本框 16">
            <a:extLst>
              <a:ext uri="{FF2B5EF4-FFF2-40B4-BE49-F238E27FC236}">
                <a16:creationId xmlns:a16="http://schemas.microsoft.com/office/drawing/2014/main" id="{420F350E-0FD4-4316-BD91-3AE49109B735}"/>
              </a:ext>
            </a:extLst>
          </p:cNvPr>
          <p:cNvSpPr txBox="1"/>
          <p:nvPr/>
        </p:nvSpPr>
        <p:spPr>
          <a:xfrm>
            <a:off x="211932" y="3318774"/>
            <a:ext cx="8766572" cy="458908"/>
          </a:xfrm>
          <a:prstGeom prst="rect">
            <a:avLst/>
          </a:prstGeom>
          <a:noFill/>
        </p:spPr>
        <p:txBody>
          <a:bodyPr wrap="square" rtlCol="0">
            <a:spAutoFit/>
          </a:bodyPr>
          <a:lstStyle/>
          <a:p>
            <a:pPr marL="285750" indent="-285750">
              <a:lnSpc>
                <a:spcPct val="150000"/>
              </a:lnSpc>
              <a:buClr>
                <a:schemeClr val="accent1">
                  <a:lumMod val="75000"/>
                </a:schemeClr>
              </a:buClr>
              <a:buFont typeface="Wingdings" panose="05000000000000000000" pitchFamily="2" charset="2"/>
              <a:buChar char="n"/>
            </a:pPr>
            <a:r>
              <a:rPr lang="zh-CN" altLang="en-US">
                <a:solidFill>
                  <a:schemeClr val="accent1">
                    <a:lumMod val="75000"/>
                  </a:schemeClr>
                </a:solidFill>
                <a:latin typeface="微软雅黑" panose="020B0503020204020204" pitchFamily="34" charset="-122"/>
                <a:ea typeface="微软雅黑" panose="020B0503020204020204" pitchFamily="34" charset="-122"/>
              </a:rPr>
              <a:t>老化处理</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50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26218" y="720000"/>
            <a:ext cx="8766572" cy="4939814"/>
          </a:xfrm>
          <a:prstGeom prst="rect">
            <a:avLst/>
          </a:prstGeom>
          <a:noFill/>
        </p:spPr>
        <p:txBody>
          <a:bodyPr wrap="square" rtlCol="0">
            <a:spAutoFit/>
          </a:bodyPr>
          <a:lstStyle/>
          <a:p>
            <a:pPr marL="285750" lvl="0" indent="-285750" algn="just">
              <a:lnSpc>
                <a:spcPct val="150000"/>
              </a:lnSpc>
              <a:buClr>
                <a:srgbClr val="4472C4">
                  <a:lumMod val="75000"/>
                </a:srgb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lnSpc>
                <a:spcPct val="150000"/>
              </a:lnSpc>
              <a:buClr>
                <a:srgbClr val="4472C4">
                  <a:lumMod val="75000"/>
                </a:srgbClr>
              </a:buClr>
              <a:buFont typeface="+mj-ea"/>
              <a:buAutoNum type="circleNumDbPlain"/>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设计合理有效的动态线程到核映射优化机制</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2"/>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编写程序开发这一映射优化机制。</a:t>
            </a: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完成，实现为操作系统内核模块</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3"/>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从多个方面实验比较优化效果。</a:t>
            </a: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部分完成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lnSpc>
                <a:spcPct val="150000"/>
              </a:lnSpc>
              <a:buClr>
                <a:srgbClr val="4472C4">
                  <a:lumMod val="75000"/>
                </a:srgbClr>
              </a:buClr>
              <a:buFont typeface="+mj-ea"/>
              <a:buAutoNum type="circleNumDbPlain" startAt="4"/>
            </a:pP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考虑可扩展性问题，引入其他创新，进一步提升优化性能</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ct val="150000"/>
              </a:lnSpc>
              <a:buClr>
                <a:srgbClr val="4472C4">
                  <a:lumMod val="75000"/>
                </a:srgbClr>
              </a:buCl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待完成</a:t>
            </a: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lnSpc>
                <a:spcPct val="150000"/>
              </a:lnSpc>
              <a:buClr>
                <a:srgbClr val="4472C4">
                  <a:lumMod val="75000"/>
                </a:srgb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成果情况</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buClr>
                <a:srgbClr val="4472C4">
                  <a:lumMod val="75000"/>
                </a:srgbClr>
              </a:buClr>
            </a:pPr>
            <a:endPar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rgbClr val="4472C4">
                  <a:lumMod val="75000"/>
                </a:srgbClr>
              </a:buClr>
              <a:buFont typeface="Wingdings" panose="05000000000000000000" pitchFamily="2" charset="2"/>
              <a:buChar char="n"/>
            </a:pPr>
            <a:r>
              <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完成工作量</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algn="just">
              <a:lnSpc>
                <a:spcPct val="150000"/>
              </a:lnSpc>
              <a:buClr>
                <a:srgbClr val="4472C4">
                  <a:lumMod val="75000"/>
                </a:srgbClr>
              </a:buClr>
              <a:buFont typeface="Arial" panose="020B0604020202020204" pitchFamily="34" charset="0"/>
              <a:buChar char="•"/>
            </a:pPr>
            <a:r>
              <a:rPr lang="en-US" altLang="zh-CN" sz="16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70%</a:t>
            </a:r>
          </a:p>
        </p:txBody>
      </p:sp>
    </p:spTree>
    <p:extLst>
      <p:ext uri="{BB962C8B-B14F-4D97-AF65-F5344CB8AC3E}">
        <p14:creationId xmlns:p14="http://schemas.microsoft.com/office/powerpoint/2010/main" val="171241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1" name="文本框 10">
            <a:extLst>
              <a:ext uri="{FF2B5EF4-FFF2-40B4-BE49-F238E27FC236}">
                <a16:creationId xmlns:a16="http://schemas.microsoft.com/office/drawing/2014/main" id="{60ADFF8D-9DFD-4044-B1D5-10083A2F562F}"/>
              </a:ext>
            </a:extLst>
          </p:cNvPr>
          <p:cNvSpPr txBox="1"/>
          <p:nvPr/>
        </p:nvSpPr>
        <p:spPr>
          <a:xfrm>
            <a:off x="211932" y="720000"/>
            <a:ext cx="8766571" cy="3000821"/>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rPr>
              <a:t>CFD rotor——</a:t>
            </a:r>
            <a:r>
              <a:rPr lang="en-US" altLang="zh-CN" dirty="0" err="1">
                <a:latin typeface="Times New Roman" panose="02020603050405020304" pitchFamily="18" charset="0"/>
                <a:ea typeface="宋体" panose="02010600030101010101" pitchFamily="2" charset="-122"/>
              </a:rPr>
              <a:t>OpenMP</a:t>
            </a:r>
            <a:r>
              <a:rPr lang="zh-CN" altLang="en-US" dirty="0">
                <a:latin typeface="Times New Roman" panose="02020603050405020304" pitchFamily="18" charset="0"/>
                <a:ea typeface="宋体" panose="02010600030101010101" pitchFamily="2" charset="-122"/>
              </a:rPr>
              <a:t>版本</a:t>
            </a:r>
            <a:endParaRPr lang="en-US" altLang="zh-CN" dirty="0">
              <a:latin typeface="Times New Roman" panose="02020603050405020304" pitchFamily="18" charset="0"/>
              <a:ea typeface="宋体" panose="02010600030101010101" pitchFamily="2" charset="-122"/>
            </a:endParaRPr>
          </a:p>
          <a:p>
            <a:pPr>
              <a:lnSpc>
                <a:spcPct val="150000"/>
              </a:lnSpc>
            </a:pPr>
            <a:r>
              <a:rPr lang="zh-CN" altLang="en-US" dirty="0">
                <a:latin typeface="Times New Roman" panose="02020603050405020304" pitchFamily="18" charset="0"/>
                <a:ea typeface="宋体" panose="02010600030101010101" pitchFamily="2" charset="-122"/>
              </a:rPr>
              <a:t>测试该</a:t>
            </a:r>
            <a:r>
              <a:rPr lang="en-US" altLang="zh-CN" dirty="0">
                <a:latin typeface="Times New Roman" panose="02020603050405020304" pitchFamily="18" charset="0"/>
                <a:ea typeface="宋体" panose="02010600030101010101" pitchFamily="2" charset="-122"/>
              </a:rPr>
              <a:t>rotor</a:t>
            </a:r>
            <a:r>
              <a:rPr lang="zh-CN" altLang="en-US" dirty="0">
                <a:latin typeface="Times New Roman" panose="02020603050405020304" pitchFamily="18" charset="0"/>
                <a:ea typeface="宋体" panose="02010600030101010101" pitchFamily="2" charset="-122"/>
              </a:rPr>
              <a:t>程序加入映射机制以及运行在目前集群上的效果</a:t>
            </a:r>
            <a:endParaRPr lang="en-US" altLang="zh-CN" dirty="0">
              <a:latin typeface="Times New Roman" panose="02020603050405020304" pitchFamily="18" charset="0"/>
              <a:ea typeface="宋体" panose="02010600030101010101" pitchFamily="2" charset="-122"/>
            </a:endParaRPr>
          </a:p>
          <a:p>
            <a:pPr marL="800100" lvl="1" indent="-342900">
              <a:lnSpc>
                <a:spcPct val="150000"/>
              </a:lnSpc>
              <a:buFont typeface="+mj-lt"/>
              <a:buAutoNum type="arabicPeriod"/>
            </a:pPr>
            <a:r>
              <a:rPr lang="en-US" altLang="zh-CN" dirty="0">
                <a:latin typeface="Times New Roman" panose="02020603050405020304" pitchFamily="18" charset="0"/>
                <a:ea typeface="宋体" panose="02010600030101010101" pitchFamily="2" charset="-122"/>
              </a:rPr>
              <a:t>80</a:t>
            </a:r>
            <a:r>
              <a:rPr lang="zh-CN" altLang="en-US" dirty="0">
                <a:latin typeface="Times New Roman" panose="02020603050405020304" pitchFamily="18" charset="0"/>
                <a:ea typeface="宋体" panose="02010600030101010101" pitchFamily="2" charset="-122"/>
              </a:rPr>
              <a:t>核</a:t>
            </a:r>
            <a:r>
              <a:rPr lang="en-US" altLang="zh-CN" dirty="0" err="1">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集群，</a:t>
            </a:r>
            <a:r>
              <a:rPr lang="en-US" altLang="zh-CN" dirty="0">
                <a:latin typeface="Times New Roman" panose="02020603050405020304" pitchFamily="18" charset="0"/>
                <a:ea typeface="宋体" panose="02010600030101010101" pitchFamily="2" charset="-122"/>
              </a:rPr>
              <a:t>1processor</a:t>
            </a:r>
            <a:r>
              <a:rPr lang="zh-CN" altLang="en-US" dirty="0">
                <a:latin typeface="Times New Roman" panose="02020603050405020304" pitchFamily="18" charset="0"/>
                <a:ea typeface="宋体" panose="02010600030101010101" pitchFamily="2" charset="-122"/>
              </a:rPr>
              <a:t>含</a:t>
            </a:r>
            <a:r>
              <a:rPr lang="en-US" altLang="zh-CN" dirty="0">
                <a:latin typeface="Times New Roman" panose="02020603050405020304" pitchFamily="18" charset="0"/>
                <a:ea typeface="宋体" panose="02010600030101010101" pitchFamily="2" charset="-122"/>
              </a:rPr>
              <a:t>10cores</a:t>
            </a:r>
            <a:r>
              <a:rPr lang="zh-CN" altLang="en-US" dirty="0">
                <a:latin typeface="Times New Roman" panose="02020603050405020304" pitchFamily="18" charset="0"/>
                <a:ea typeface="宋体" panose="02010600030101010101" pitchFamily="2" charset="-122"/>
              </a:rPr>
              <a:t>，共享同一级</a:t>
            </a:r>
            <a:r>
              <a:rPr lang="en-US" altLang="zh-CN" dirty="0">
                <a:latin typeface="Times New Roman" panose="02020603050405020304" pitchFamily="18" charset="0"/>
                <a:ea typeface="宋体" panose="02010600030101010101" pitchFamily="2" charset="-122"/>
              </a:rPr>
              <a:t>cache. </a:t>
            </a:r>
            <a:r>
              <a:rPr lang="zh-CN" altLang="en-US" dirty="0">
                <a:latin typeface="Times New Roman" panose="02020603050405020304" pitchFamily="18" charset="0"/>
                <a:ea typeface="宋体" panose="02010600030101010101" pitchFamily="2" charset="-122"/>
              </a:rPr>
              <a:t>分组时</a:t>
            </a:r>
            <a:r>
              <a:rPr lang="en-US" altLang="zh-CN" dirty="0">
                <a:latin typeface="Times New Roman" panose="02020603050405020304" pitchFamily="18" charset="0"/>
                <a:ea typeface="宋体" panose="02010600030101010101" pitchFamily="2" charset="-122"/>
              </a:rPr>
              <a:t>10cpu</a:t>
            </a:r>
            <a:r>
              <a:rPr lang="zh-CN" altLang="en-US" dirty="0">
                <a:latin typeface="Times New Roman" panose="02020603050405020304" pitchFamily="18" charset="0"/>
                <a:ea typeface="宋体" panose="02010600030101010101" pitchFamily="2" charset="-122"/>
              </a:rPr>
              <a:t>为一组，组内</a:t>
            </a:r>
            <a:r>
              <a:rPr lang="en-US" altLang="zh-CN" dirty="0" err="1">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通信开销相当。</a:t>
            </a:r>
            <a:endParaRPr lang="en-US" altLang="zh-CN" dirty="0">
              <a:latin typeface="Times New Roman" panose="02020603050405020304" pitchFamily="18" charset="0"/>
              <a:ea typeface="宋体" panose="02010600030101010101" pitchFamily="2" charset="-122"/>
            </a:endParaRPr>
          </a:p>
          <a:p>
            <a:pPr marL="800100" lvl="1" indent="-342900">
              <a:lnSpc>
                <a:spcPct val="150000"/>
              </a:lnSpc>
              <a:buFont typeface="+mj-lt"/>
              <a:buAutoNum type="arabicPeriod"/>
            </a:pPr>
            <a:r>
              <a:rPr lang="zh-CN" altLang="en-US" dirty="0">
                <a:latin typeface="Times New Roman" panose="02020603050405020304" pitchFamily="18" charset="0"/>
                <a:ea typeface="宋体" panose="02010600030101010101" pitchFamily="2" charset="-122"/>
              </a:rPr>
              <a:t>考虑到应用程序特点，实验中分别以</a:t>
            </a:r>
            <a:r>
              <a:rPr lang="en-US" altLang="zh-CN" b="1" dirty="0">
                <a:latin typeface="Times New Roman" panose="02020603050405020304" pitchFamily="18" charset="0"/>
                <a:ea typeface="宋体" panose="02010600030101010101" pitchFamily="2" charset="-122"/>
              </a:rPr>
              <a:t>6,12,24,36</a:t>
            </a:r>
            <a:r>
              <a:rPr lang="zh-CN" altLang="en-US" dirty="0">
                <a:latin typeface="Times New Roman" panose="02020603050405020304" pitchFamily="18" charset="0"/>
                <a:ea typeface="宋体" panose="02010600030101010101" pitchFamily="2" charset="-122"/>
              </a:rPr>
              <a:t>线程运行，分别表示程序</a:t>
            </a:r>
            <a:r>
              <a:rPr lang="zh-CN" altLang="en-US" b="1" dirty="0">
                <a:latin typeface="Times New Roman" panose="02020603050405020304" pitchFamily="18" charset="0"/>
                <a:ea typeface="宋体" panose="02010600030101010101" pitchFamily="2" charset="-122"/>
              </a:rPr>
              <a:t>分别跨</a:t>
            </a:r>
            <a:r>
              <a:rPr lang="en-US" altLang="zh-CN" b="1" dirty="0">
                <a:latin typeface="Times New Roman" panose="02020603050405020304" pitchFamily="18" charset="0"/>
                <a:ea typeface="宋体" panose="02010600030101010101" pitchFamily="2" charset="-122"/>
              </a:rPr>
              <a:t>1,2,3,4</a:t>
            </a:r>
            <a:r>
              <a:rPr lang="zh-CN" altLang="en-US" b="1" dirty="0">
                <a:latin typeface="Times New Roman" panose="02020603050405020304" pitchFamily="18" charset="0"/>
                <a:ea typeface="宋体" panose="02010600030101010101" pitchFamily="2" charset="-122"/>
              </a:rPr>
              <a:t>个</a:t>
            </a:r>
            <a:r>
              <a:rPr lang="en-US" altLang="zh-CN" b="1" dirty="0">
                <a:latin typeface="Times New Roman" panose="02020603050405020304" pitchFamily="18" charset="0"/>
                <a:ea typeface="宋体" panose="02010600030101010101" pitchFamily="2" charset="-122"/>
              </a:rPr>
              <a:t>processor</a:t>
            </a:r>
            <a:r>
              <a:rPr lang="zh-CN" altLang="en-US" dirty="0">
                <a:latin typeface="Times New Roman" panose="02020603050405020304" pitchFamily="18" charset="0"/>
                <a:ea typeface="宋体" panose="02010600030101010101" pitchFamily="2" charset="-122"/>
              </a:rPr>
              <a:t>运行；</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8959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1" name="文本框 10">
            <a:extLst>
              <a:ext uri="{FF2B5EF4-FFF2-40B4-BE49-F238E27FC236}">
                <a16:creationId xmlns:a16="http://schemas.microsoft.com/office/drawing/2014/main" id="{60ADFF8D-9DFD-4044-B1D5-10083A2F562F}"/>
              </a:ext>
            </a:extLst>
          </p:cNvPr>
          <p:cNvSpPr txBox="1"/>
          <p:nvPr/>
        </p:nvSpPr>
        <p:spPr>
          <a:xfrm>
            <a:off x="211932" y="720000"/>
            <a:ext cx="8766571" cy="458908"/>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 </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2" name="图表 11"/>
          <p:cNvGraphicFramePr>
            <a:graphicFrameLocks/>
          </p:cNvGraphicFramePr>
          <p:nvPr>
            <p:extLst>
              <p:ext uri="{D42A27DB-BD31-4B8C-83A1-F6EECF244321}">
                <p14:modId xmlns:p14="http://schemas.microsoft.com/office/powerpoint/2010/main" val="1954112522"/>
              </p:ext>
            </p:extLst>
          </p:nvPr>
        </p:nvGraphicFramePr>
        <p:xfrm>
          <a:off x="4752379" y="4106138"/>
          <a:ext cx="3747677" cy="2600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a:graphicFrameLocks/>
          </p:cNvGraphicFramePr>
          <p:nvPr>
            <p:extLst>
              <p:ext uri="{D42A27DB-BD31-4B8C-83A1-F6EECF244321}">
                <p14:modId xmlns:p14="http://schemas.microsoft.com/office/powerpoint/2010/main" val="3461661170"/>
              </p:ext>
            </p:extLst>
          </p:nvPr>
        </p:nvGraphicFramePr>
        <p:xfrm>
          <a:off x="608192" y="1400899"/>
          <a:ext cx="3775095" cy="27100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2763628285"/>
              </p:ext>
            </p:extLst>
          </p:nvPr>
        </p:nvGraphicFramePr>
        <p:xfrm>
          <a:off x="4752379" y="1369970"/>
          <a:ext cx="3747677" cy="26433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a:graphicFrameLocks/>
          </p:cNvGraphicFramePr>
          <p:nvPr>
            <p:extLst>
              <p:ext uri="{D42A27DB-BD31-4B8C-83A1-F6EECF244321}">
                <p14:modId xmlns:p14="http://schemas.microsoft.com/office/powerpoint/2010/main" val="3119074814"/>
              </p:ext>
            </p:extLst>
          </p:nvPr>
        </p:nvGraphicFramePr>
        <p:xfrm>
          <a:off x="602360" y="4166467"/>
          <a:ext cx="3775095" cy="271009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405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Graphic spid="1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1" name="文本框 10">
            <a:extLst>
              <a:ext uri="{FF2B5EF4-FFF2-40B4-BE49-F238E27FC236}">
                <a16:creationId xmlns:a16="http://schemas.microsoft.com/office/drawing/2014/main" id="{60ADFF8D-9DFD-4044-B1D5-10083A2F562F}"/>
              </a:ext>
            </a:extLst>
          </p:cNvPr>
          <p:cNvSpPr txBox="1"/>
          <p:nvPr/>
        </p:nvSpPr>
        <p:spPr>
          <a:xfrm>
            <a:off x="211932" y="720000"/>
            <a:ext cx="8766571" cy="458715"/>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 </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图表 11"/>
          <p:cNvGraphicFramePr>
            <a:graphicFrameLocks/>
          </p:cNvGraphicFramePr>
          <p:nvPr>
            <p:extLst>
              <p:ext uri="{D42A27DB-BD31-4B8C-83A1-F6EECF244321}">
                <p14:modId xmlns:p14="http://schemas.microsoft.com/office/powerpoint/2010/main" val="2801833079"/>
              </p:ext>
            </p:extLst>
          </p:nvPr>
        </p:nvGraphicFramePr>
        <p:xfrm>
          <a:off x="373317" y="1351799"/>
          <a:ext cx="4194515" cy="3440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a:graphicFrameLocks/>
          </p:cNvGraphicFramePr>
          <p:nvPr>
            <p:extLst>
              <p:ext uri="{D42A27DB-BD31-4B8C-83A1-F6EECF244321}">
                <p14:modId xmlns:p14="http://schemas.microsoft.com/office/powerpoint/2010/main" val="1748407252"/>
              </p:ext>
            </p:extLst>
          </p:nvPr>
        </p:nvGraphicFramePr>
        <p:xfrm>
          <a:off x="4740837" y="1695662"/>
          <a:ext cx="4128955" cy="3096483"/>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a:extLst>
              <a:ext uri="{FF2B5EF4-FFF2-40B4-BE49-F238E27FC236}">
                <a16:creationId xmlns:a16="http://schemas.microsoft.com/office/drawing/2014/main" id="{60ADFF8D-9DFD-4044-B1D5-10083A2F562F}"/>
              </a:ext>
            </a:extLst>
          </p:cNvPr>
          <p:cNvSpPr txBox="1"/>
          <p:nvPr/>
        </p:nvSpPr>
        <p:spPr>
          <a:xfrm>
            <a:off x="184546" y="4770100"/>
            <a:ext cx="8766571" cy="1985159"/>
          </a:xfrm>
          <a:prstGeom prst="rect">
            <a:avLst/>
          </a:prstGeom>
          <a:noFill/>
        </p:spPr>
        <p:txBody>
          <a:bodyPr wrap="square" rtlCol="0">
            <a:spAutoFit/>
          </a:bodyPr>
          <a:lstStyle/>
          <a:p>
            <a:pPr marL="69750" indent="-285750" algn="just">
              <a:lnSpc>
                <a:spcPct val="150000"/>
              </a:lnSpc>
              <a:buClr>
                <a:schemeClr val="accent1">
                  <a:lumMod val="75000"/>
                </a:schemeClr>
              </a:buClr>
              <a:buSzPct val="100000"/>
              <a:buFont typeface="Wingdings" panose="05000000000000000000" pitchFamily="2" charset="2"/>
              <a:buChar char="n"/>
            </a:pPr>
            <a:r>
              <a:rPr lang="zh-CN" altLang="en-US">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结论</a:t>
            </a:r>
            <a:endParaRPr lang="en-US" altLang="zh-CN">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chemeClr val="accent1">
                  <a:lumMod val="75000"/>
                </a:schemeClr>
              </a:buClr>
              <a:buSzPct val="100000"/>
              <a:buFont typeface="Wingdings" panose="05000000000000000000" pitchFamily="2" charset="2"/>
              <a:buChar char="Ø"/>
            </a:pPr>
            <a:r>
              <a:rPr lang="zh-CN" altLang="zh-CN" sz="1600"/>
              <a:t>映射机制对于各线程负载均匀且计算密集型的</a:t>
            </a:r>
            <a:r>
              <a:rPr lang="en-US" altLang="zh-CN" sz="1600"/>
              <a:t>CFD</a:t>
            </a:r>
            <a:r>
              <a:rPr lang="zh-CN" altLang="zh-CN" sz="1600"/>
              <a:t>程序，有一定的优化效果，但仅有少量的性能提升</a:t>
            </a:r>
            <a:r>
              <a:rPr lang="zh-CN" altLang="en-US" sz="1600"/>
              <a:t>。</a:t>
            </a:r>
            <a:endParaRPr lang="en-US" altLang="zh-CN" sz="1600"/>
          </a:p>
          <a:p>
            <a:pPr marL="285750" indent="-285750" algn="just">
              <a:lnSpc>
                <a:spcPct val="150000"/>
              </a:lnSpc>
              <a:buClr>
                <a:schemeClr val="accent1">
                  <a:lumMod val="75000"/>
                </a:schemeClr>
              </a:buClr>
              <a:buSzPct val="100000"/>
              <a:buFont typeface="Wingdings" panose="05000000000000000000" pitchFamily="2" charset="2"/>
              <a:buChar char="Ø"/>
            </a:pPr>
            <a:r>
              <a:rPr lang="zh-CN" altLang="zh-CN" sz="1600"/>
              <a:t>线程数越多，跨越的</a:t>
            </a:r>
            <a:r>
              <a:rPr lang="en-US" altLang="zh-CN" sz="1600"/>
              <a:t>processor</a:t>
            </a:r>
            <a:r>
              <a:rPr lang="zh-CN" altLang="zh-CN" sz="1600"/>
              <a:t>越多，映射机制产生的加速比越大</a:t>
            </a:r>
            <a:r>
              <a:rPr lang="zh-CN" altLang="en-US" sz="1600"/>
              <a:t>。</a:t>
            </a:r>
            <a:endParaRPr lang="en-US" altLang="zh-CN" sz="1600"/>
          </a:p>
          <a:p>
            <a:pPr marL="285750" indent="-285750" algn="just">
              <a:lnSpc>
                <a:spcPct val="150000"/>
              </a:lnSpc>
              <a:buClr>
                <a:schemeClr val="accent1">
                  <a:lumMod val="75000"/>
                </a:schemeClr>
              </a:buClr>
              <a:buSzPct val="100000"/>
              <a:buFont typeface="Wingdings" panose="05000000000000000000" pitchFamily="2" charset="2"/>
              <a:buChar char="Ø"/>
            </a:pPr>
            <a:r>
              <a:rPr lang="zh-CN" altLang="zh-CN" sz="1600"/>
              <a:t>所运行程序没有用满申请到的全部核</a:t>
            </a:r>
            <a:r>
              <a:rPr lang="zh-CN" altLang="en-US" sz="1600"/>
              <a:t>，</a:t>
            </a:r>
            <a:r>
              <a:rPr lang="zh-CN" altLang="zh-CN" sz="1600"/>
              <a:t>实验数据说服力有限</a:t>
            </a:r>
            <a:r>
              <a:rPr lang="zh-CN" altLang="en-US" sz="1600"/>
              <a:t>。</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557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15</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1615827"/>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实验</a:t>
            </a:r>
          </a:p>
          <a:p>
            <a:pPr algn="just">
              <a:lnSpc>
                <a:spcPct val="150000"/>
              </a:lnSpc>
              <a:buClr>
                <a:schemeClr val="accent1">
                  <a:lumMod val="75000"/>
                </a:schemeClr>
              </a:buClr>
            </a:pPr>
            <a:r>
              <a:rPr lang="en-US" altLang="zh-CN" sz="1600" dirty="0">
                <a:latin typeface="Times New Roman" panose="02020603050405020304" pitchFamily="18" charset="0"/>
                <a:ea typeface="宋体" panose="02010600030101010101" pitchFamily="2" charset="-122"/>
              </a:rPr>
              <a:t>NAS Parallel Benchmark-</a:t>
            </a:r>
            <a:r>
              <a:rPr lang="en-US" altLang="zh-CN" sz="1600" dirty="0" err="1">
                <a:latin typeface="Times New Roman" panose="02020603050405020304" pitchFamily="18" charset="0"/>
                <a:ea typeface="宋体" panose="02010600030101010101" pitchFamily="2" charset="-122"/>
              </a:rPr>
              <a:t>OpenMP</a:t>
            </a:r>
            <a:r>
              <a:rPr lang="zh-CN" altLang="en-US" sz="1600" dirty="0">
                <a:latin typeface="Times New Roman" panose="02020603050405020304" pitchFamily="18" charset="0"/>
                <a:ea typeface="宋体" panose="02010600030101010101" pitchFamily="2" charset="-122"/>
              </a:rPr>
              <a:t>版本</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buClr>
                <a:schemeClr val="accent1">
                  <a:lumMod val="75000"/>
                </a:schemeClr>
              </a:buCl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核单机上（</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2cores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共享</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L2Cache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8cores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共享</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L3cores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）分别运行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class=A, 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两种规模的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Benchmark.</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21273F41-73AF-4F3B-BF37-400C79DD64F7}"/>
              </a:ext>
            </a:extLst>
          </p:cNvPr>
          <p:cNvSpPr txBox="1"/>
          <p:nvPr/>
        </p:nvSpPr>
        <p:spPr>
          <a:xfrm>
            <a:off x="217845" y="6046538"/>
            <a:ext cx="8766572" cy="646331"/>
          </a:xfrm>
          <a:prstGeom prst="rect">
            <a:avLst/>
          </a:prstGeom>
          <a:noFill/>
          <a:ln w="9525">
            <a:solidFill>
              <a:schemeClr val="tx1"/>
            </a:solidFill>
          </a:ln>
        </p:spPr>
        <p:txBody>
          <a:bodyPr wrap="square" rtlCol="0">
            <a:spAutoFit/>
          </a:bodyPr>
          <a:lstStyle/>
          <a:p>
            <a:pPr algn="just"/>
            <a:r>
              <a:rPr lang="zh-CN" altLang="en-US">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结论：</a:t>
            </a:r>
            <a:r>
              <a:rPr lang="zh-CN" altLang="zh-CN"/>
              <a:t>映射机制对于</a:t>
            </a:r>
            <a:r>
              <a:rPr lang="en-US" altLang="zh-CN"/>
              <a:t>NPB</a:t>
            </a:r>
            <a:r>
              <a:rPr lang="zh-CN" altLang="zh-CN"/>
              <a:t>程序集的各程序均有不同程度的性能提升，表明总体上此动态映射机制在单独的多核处理器上是有效的</a:t>
            </a:r>
            <a:r>
              <a:rPr lang="en-US" altLang="zh-CN"/>
              <a:t>.</a:t>
            </a:r>
            <a:endParaRPr lang="zh-CN" altLang="en-US" dirty="0">
              <a:latin typeface="Times New Roman" panose="02020603050405020304" pitchFamily="18" charset="0"/>
              <a:ea typeface="微软雅黑" panose="020B0503020204020204" pitchFamily="34" charset="-122"/>
            </a:endParaRPr>
          </a:p>
        </p:txBody>
      </p:sp>
      <p:graphicFrame>
        <p:nvGraphicFramePr>
          <p:cNvPr id="19" name="图表 18"/>
          <p:cNvGraphicFramePr>
            <a:graphicFrameLocks/>
          </p:cNvGraphicFramePr>
          <p:nvPr>
            <p:extLst>
              <p:ext uri="{D42A27DB-BD31-4B8C-83A1-F6EECF244321}">
                <p14:modId xmlns:p14="http://schemas.microsoft.com/office/powerpoint/2010/main" val="2468004907"/>
              </p:ext>
            </p:extLst>
          </p:nvPr>
        </p:nvGraphicFramePr>
        <p:xfrm>
          <a:off x="733919" y="2245972"/>
          <a:ext cx="7433275" cy="38067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771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754910" y="6495654"/>
            <a:ext cx="4090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17</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05</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下一步计划</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 name="文本框 1">
            <a:extLst>
              <a:ext uri="{FF2B5EF4-FFF2-40B4-BE49-F238E27FC236}">
                <a16:creationId xmlns:a16="http://schemas.microsoft.com/office/drawing/2014/main" id="{1FA33A8E-4109-4E70-AD8C-8612237398B4}"/>
              </a:ext>
            </a:extLst>
          </p:cNvPr>
          <p:cNvSpPr txBox="1"/>
          <p:nvPr/>
        </p:nvSpPr>
        <p:spPr>
          <a:xfrm>
            <a:off x="211932" y="720000"/>
            <a:ext cx="8766572" cy="4893647"/>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下一步计划</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chemeClr val="accent1">
                  <a:lumMod val="75000"/>
                </a:schemeClr>
              </a:buClr>
              <a:buFont typeface="+mj-ea"/>
              <a:buAutoNum type="circleNumDbPlain"/>
            </a:pPr>
            <a:r>
              <a:rPr lang="en-US" altLang="zh-CN" dirty="0">
                <a:latin typeface="Times New Roman" panose="02020603050405020304" pitchFamily="18" charset="0"/>
                <a:ea typeface="微软雅黑" panose="020B0503020204020204" pitchFamily="34" charset="-122"/>
              </a:rPr>
              <a:t>2019.07~2019.08</a:t>
            </a:r>
            <a:r>
              <a:rPr lang="zh-CN" altLang="zh-CN" dirty="0">
                <a:latin typeface="Times New Roman" panose="02020603050405020304" pitchFamily="18" charset="0"/>
                <a:ea typeface="微软雅黑" panose="020B0503020204020204" pitchFamily="34" charset="-122"/>
              </a:rPr>
              <a:t>：在现有实验的基础上，继续完善多种映射机制效果的性能测试。</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Clr>
                <a:schemeClr val="accent1">
                  <a:lumMod val="75000"/>
                </a:schemeClr>
              </a:buClr>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完善已完成的两组实验，尽量消除无关因素对结果的干扰。</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Clr>
                <a:schemeClr val="accent1">
                  <a:lumMod val="75000"/>
                </a:schemeClr>
              </a:buClr>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改变每一轮映射的时间间隔、老化比率等变量；引入其他</a:t>
            </a:r>
            <a:r>
              <a:rPr lang="zh-CN" altLang="en-US" sz="1600" dirty="0">
                <a:latin typeface="微软雅黑" panose="020B0503020204020204" pitchFamily="34" charset="-122"/>
                <a:ea typeface="微软雅黑" panose="020B0503020204020204" pitchFamily="34" charset="-122"/>
              </a:rPr>
              <a:t>评测</a:t>
            </a:r>
            <a:r>
              <a:rPr lang="zh-CN" altLang="zh-CN" sz="1600" dirty="0">
                <a:latin typeface="微软雅黑" panose="020B0503020204020204" pitchFamily="34" charset="-122"/>
                <a:ea typeface="微软雅黑" panose="020B0503020204020204" pitchFamily="34" charset="-122"/>
              </a:rPr>
              <a:t>指标。</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chemeClr val="accent1">
                  <a:lumMod val="75000"/>
                </a:schemeClr>
              </a:buClr>
              <a:buFont typeface="+mj-ea"/>
              <a:buAutoNum type="circleNumDbPlain" startAt="2"/>
            </a:pPr>
            <a:r>
              <a:rPr lang="en-US" altLang="zh-CN" dirty="0">
                <a:latin typeface="Times New Roman" panose="02020603050405020304" pitchFamily="18" charset="0"/>
                <a:ea typeface="微软雅黑" panose="020B0503020204020204" pitchFamily="34" charset="-122"/>
              </a:rPr>
              <a:t>2019.09~2019.12</a:t>
            </a:r>
            <a:r>
              <a:rPr lang="zh-CN" altLang="zh-CN" dirty="0">
                <a:latin typeface="Times New Roman" panose="02020603050405020304" pitchFamily="18" charset="0"/>
                <a:ea typeface="微软雅黑" panose="020B0503020204020204" pitchFamily="34" charset="-122"/>
              </a:rPr>
              <a:t>：在现有研究基础之上，研究其在多节点大规模计算机上的可扩展性。</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lvl="0" indent="-285750" algn="just">
              <a:lnSpc>
                <a:spcPct val="150000"/>
              </a:lnSpc>
              <a:buClr>
                <a:schemeClr val="accent1">
                  <a:lumMod val="75000"/>
                </a:schemeClr>
              </a:buClr>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考虑将机制移植到更大规模的计算机上，由于实现为一个内核模块，故需要拥有管理员权限的集群。</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chemeClr val="accent1">
                  <a:lumMod val="75000"/>
                </a:schemeClr>
              </a:buClr>
              <a:buFont typeface="+mj-ea"/>
              <a:buAutoNum type="circleNumDbPlain" startAt="3"/>
            </a:pPr>
            <a:r>
              <a:rPr lang="en-US" altLang="zh-CN" dirty="0">
                <a:latin typeface="Times New Roman" panose="02020603050405020304" pitchFamily="18" charset="0"/>
                <a:ea typeface="微软雅黑" panose="020B0503020204020204" pitchFamily="34" charset="-122"/>
              </a:rPr>
              <a:t>2019.12~2020.03</a:t>
            </a:r>
            <a:r>
              <a:rPr lang="zh-CN" altLang="zh-CN" dirty="0">
                <a:latin typeface="Times New Roman" panose="02020603050405020304" pitchFamily="18" charset="0"/>
                <a:ea typeface="微软雅黑" panose="020B0503020204020204" pitchFamily="34" charset="-122"/>
              </a:rPr>
              <a:t>：在现有研究基础之上，寻找合适的创新点，进一步优化现有机制，达到更好的实验效果。</a:t>
            </a:r>
            <a:endParaRPr lang="en-US" altLang="zh-CN" dirty="0">
              <a:latin typeface="Times New Roman" panose="02020603050405020304" pitchFamily="18" charset="0"/>
              <a:ea typeface="微软雅黑" panose="020B0503020204020204" pitchFamily="34" charset="-122"/>
            </a:endParaRPr>
          </a:p>
          <a:p>
            <a:pPr marL="285750" indent="-285750" algn="just">
              <a:lnSpc>
                <a:spcPct val="150000"/>
              </a:lnSpc>
              <a:buClr>
                <a:schemeClr val="accent1">
                  <a:lumMod val="75000"/>
                </a:schemeClr>
              </a:buClr>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从通信检测机制和映射分组算法这两方面入手，进行创新，实现更好的优化效果。</a:t>
            </a:r>
            <a:endParaRPr lang="zh-CN" altLang="en-US" sz="1600" dirty="0">
              <a:latin typeface="微软雅黑" panose="020B0503020204020204" pitchFamily="34" charset="-122"/>
              <a:ea typeface="微软雅黑" panose="020B0503020204020204" pitchFamily="34" charset="-122"/>
            </a:endParaRPr>
          </a:p>
          <a:p>
            <a:pPr marL="342900" indent="-342900" algn="just">
              <a:lnSpc>
                <a:spcPct val="150000"/>
              </a:lnSpc>
              <a:buClr>
                <a:schemeClr val="accent1">
                  <a:lumMod val="75000"/>
                </a:schemeClr>
              </a:buClr>
              <a:buFont typeface="+mj-ea"/>
              <a:buAutoNum type="circleNumDbPlain" startAt="3"/>
            </a:pPr>
            <a:r>
              <a:rPr lang="en-US" altLang="zh-CN" dirty="0">
                <a:latin typeface="Times New Roman" panose="02020603050405020304" pitchFamily="18" charset="0"/>
                <a:ea typeface="微软雅黑" panose="020B0503020204020204" pitchFamily="34" charset="-122"/>
              </a:rPr>
              <a:t>2020.03~2020.05</a:t>
            </a:r>
            <a:r>
              <a:rPr lang="zh-CN" altLang="en-US"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撰写毕业论文和小论文。</a:t>
            </a:r>
          </a:p>
        </p:txBody>
      </p:sp>
    </p:spTree>
    <p:extLst>
      <p:ext uri="{BB962C8B-B14F-4D97-AF65-F5344CB8AC3E}">
        <p14:creationId xmlns:p14="http://schemas.microsoft.com/office/powerpoint/2010/main" val="26493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26851"/>
            <a:ext cx="2527662" cy="404814"/>
            <a:chOff x="0" y="543360"/>
            <a:chExt cx="3370216" cy="539752"/>
          </a:xfrm>
        </p:grpSpPr>
        <p:grpSp>
          <p:nvGrpSpPr>
            <p:cNvPr id="5" name="组合 4"/>
            <p:cNvGrpSpPr/>
            <p:nvPr/>
          </p:nvGrpSpPr>
          <p:grpSpPr>
            <a:xfrm>
              <a:off x="0" y="543360"/>
              <a:ext cx="3370216" cy="493480"/>
              <a:chOff x="0" y="288812"/>
              <a:chExt cx="3370216" cy="493480"/>
            </a:xfrm>
            <a:solidFill>
              <a:srgbClr val="131426"/>
            </a:solidFill>
          </p:grpSpPr>
          <p:sp>
            <p:nvSpPr>
              <p:cNvPr id="7" name="矩形 6"/>
              <p:cNvSpPr/>
              <p:nvPr/>
            </p:nvSpPr>
            <p:spPr>
              <a:xfrm>
                <a:off x="0" y="288812"/>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sp>
          <p:nvSpPr>
            <p:cNvPr id="6" name="文本框 3"/>
            <p:cNvSpPr txBox="1"/>
            <p:nvPr/>
          </p:nvSpPr>
          <p:spPr>
            <a:xfrm>
              <a:off x="898051" y="590669"/>
              <a:ext cx="1492327" cy="492443"/>
            </a:xfrm>
            <a:prstGeom prst="rect">
              <a:avLst/>
            </a:prstGeom>
            <a:noFill/>
          </p:spPr>
          <p:txBody>
            <a:bodyPr wrap="square" rtlCol="0">
              <a:spAutoFit/>
            </a:bodyPr>
            <a:lstStyle/>
            <a:p>
              <a:pPr defTabSz="685800"/>
              <a:r>
                <a:rPr lang="zh-CN" altLang="en-US" dirty="0">
                  <a:solidFill>
                    <a:prstClr val="white"/>
                  </a:solidFill>
                  <a:latin typeface="微软雅黑" panose="020B0503020204020204" pitchFamily="34" charset="-122"/>
                  <a:ea typeface="微软雅黑" panose="020B0503020204020204" pitchFamily="34" charset="-122"/>
                </a:rPr>
                <a:t>目   录</a:t>
              </a:r>
            </a:p>
          </p:txBody>
        </p:sp>
      </p:grpSp>
      <p:grpSp>
        <p:nvGrpSpPr>
          <p:cNvPr id="129" name="组合 128"/>
          <p:cNvGrpSpPr/>
          <p:nvPr/>
        </p:nvGrpSpPr>
        <p:grpSpPr>
          <a:xfrm>
            <a:off x="8589947" y="6538905"/>
            <a:ext cx="224839" cy="224839"/>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grpSp>
        <p:nvGrpSpPr>
          <p:cNvPr id="132" name="组合 131"/>
          <p:cNvGrpSpPr/>
          <p:nvPr/>
        </p:nvGrpSpPr>
        <p:grpSpPr>
          <a:xfrm flipH="1">
            <a:off x="8178399" y="6543040"/>
            <a:ext cx="224839" cy="224839"/>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Calibri"/>
                <a:ea typeface="宋体" panose="02010600030101010101" pitchFamily="2" charset="-122"/>
              </a:endParaRPr>
            </a:p>
          </p:txBody>
        </p:sp>
      </p:grpSp>
      <p:grpSp>
        <p:nvGrpSpPr>
          <p:cNvPr id="43" name="组合 42"/>
          <p:cNvGrpSpPr/>
          <p:nvPr/>
        </p:nvGrpSpPr>
        <p:grpSpPr>
          <a:xfrm>
            <a:off x="1792783" y="910189"/>
            <a:ext cx="5430977" cy="764267"/>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选题背景及意义</a:t>
              </a:r>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1</a:t>
              </a:r>
              <a:endParaRPr lang="zh-CN" altLang="en-US" sz="2775" dirty="0">
                <a:solidFill>
                  <a:prstClr val="white"/>
                </a:solidFill>
                <a:latin typeface="Calibri"/>
                <a:ea typeface="宋体" panose="02010600030101010101" pitchFamily="2" charset="-122"/>
              </a:endParaRPr>
            </a:p>
          </p:txBody>
        </p:sp>
      </p:grpSp>
      <p:grpSp>
        <p:nvGrpSpPr>
          <p:cNvPr id="46" name="组合 45"/>
          <p:cNvGrpSpPr/>
          <p:nvPr/>
        </p:nvGrpSpPr>
        <p:grpSpPr>
          <a:xfrm>
            <a:off x="1792783" y="1782756"/>
            <a:ext cx="5430977" cy="764267"/>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研究现状</a:t>
              </a: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2</a:t>
              </a:r>
              <a:endParaRPr lang="zh-CN" altLang="en-US" sz="2775" dirty="0">
                <a:solidFill>
                  <a:prstClr val="white"/>
                </a:solidFill>
                <a:latin typeface="Calibri"/>
                <a:ea typeface="宋体" panose="02010600030101010101" pitchFamily="2" charset="-122"/>
              </a:endParaRPr>
            </a:p>
          </p:txBody>
        </p:sp>
      </p:grpSp>
      <p:grpSp>
        <p:nvGrpSpPr>
          <p:cNvPr id="49" name="组合 48"/>
          <p:cNvGrpSpPr/>
          <p:nvPr/>
        </p:nvGrpSpPr>
        <p:grpSpPr>
          <a:xfrm>
            <a:off x="1792783" y="2655323"/>
            <a:ext cx="5430977" cy="735951"/>
            <a:chOff x="1098018" y="2888588"/>
            <a:chExt cx="6947964" cy="737210"/>
          </a:xfrm>
        </p:grpSpPr>
        <p:sp>
          <p:nvSpPr>
            <p:cNvPr id="50" name="任意多边形 49"/>
            <p:cNvSpPr/>
            <p:nvPr/>
          </p:nvSpPr>
          <p:spPr>
            <a:xfrm>
              <a:off x="2699790" y="2962310"/>
              <a:ext cx="5346192" cy="589767"/>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研究内容</a:t>
              </a: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3</a:t>
              </a:r>
              <a:endParaRPr lang="zh-CN" altLang="en-US" sz="2775" dirty="0">
                <a:solidFill>
                  <a:prstClr val="white"/>
                </a:solidFill>
                <a:latin typeface="Calibri"/>
                <a:ea typeface="宋体" panose="02010600030101010101" pitchFamily="2" charset="-122"/>
              </a:endParaRPr>
            </a:p>
          </p:txBody>
        </p:sp>
      </p:grpSp>
      <p:grpSp>
        <p:nvGrpSpPr>
          <p:cNvPr id="52" name="组合 51"/>
          <p:cNvGrpSpPr/>
          <p:nvPr/>
        </p:nvGrpSpPr>
        <p:grpSpPr>
          <a:xfrm>
            <a:off x="1792783" y="3499574"/>
            <a:ext cx="5430977" cy="730856"/>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研究进展</a:t>
              </a:r>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dirty="0">
                  <a:solidFill>
                    <a:prstClr val="white"/>
                  </a:solidFill>
                  <a:latin typeface="Calibri"/>
                  <a:ea typeface="宋体" panose="02010600030101010101" pitchFamily="2" charset="-122"/>
                </a:rPr>
                <a:t>4</a:t>
              </a:r>
              <a:endParaRPr lang="zh-CN" altLang="en-US" sz="2775" dirty="0">
                <a:solidFill>
                  <a:prstClr val="white"/>
                </a:solidFill>
                <a:latin typeface="Calibri"/>
                <a:ea typeface="宋体" panose="02010600030101010101" pitchFamily="2" charset="-122"/>
              </a:endParaRPr>
            </a:p>
          </p:txBody>
        </p:sp>
      </p:grpSp>
      <p:grpSp>
        <p:nvGrpSpPr>
          <p:cNvPr id="55" name="组合 54"/>
          <p:cNvGrpSpPr/>
          <p:nvPr/>
        </p:nvGrpSpPr>
        <p:grpSpPr>
          <a:xfrm>
            <a:off x="1792783" y="4338730"/>
            <a:ext cx="5430977" cy="730856"/>
            <a:chOff x="1098018" y="4436731"/>
            <a:chExt cx="6947964" cy="737210"/>
          </a:xfrm>
        </p:grpSpPr>
        <p:sp>
          <p:nvSpPr>
            <p:cNvPr id="56" name="任意多边形 55"/>
            <p:cNvSpPr/>
            <p:nvPr/>
          </p:nvSpPr>
          <p:spPr>
            <a:xfrm>
              <a:off x="2699790" y="4510455"/>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588" lvl="1" indent="-128588" defTabSz="533400">
                <a:lnSpc>
                  <a:spcPct val="90000"/>
                </a:lnSpc>
                <a:spcBef>
                  <a:spcPct val="0"/>
                </a:spcBef>
                <a:spcAft>
                  <a:spcPct val="15000"/>
                </a:spcAft>
                <a:buFontTx/>
                <a:buChar char="••"/>
              </a:pPr>
              <a:r>
                <a:rPr lang="zh-CN" altLang="en-US" sz="1600" dirty="0">
                  <a:solidFill>
                    <a:prstClr val="black">
                      <a:hueOff val="0"/>
                      <a:satOff val="0"/>
                      <a:lumOff val="0"/>
                      <a:alphaOff val="0"/>
                    </a:prstClr>
                  </a:solidFill>
                </a:rPr>
                <a:t>下一步计划</a:t>
              </a:r>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a:solidFill>
                    <a:prstClr val="white"/>
                  </a:solidFill>
                  <a:latin typeface="Calibri"/>
                  <a:ea typeface="宋体" panose="02010600030101010101" pitchFamily="2" charset="-122"/>
                </a:rPr>
                <a:t>5</a:t>
              </a:r>
              <a:endParaRPr lang="zh-CN" altLang="en-US" sz="2775" dirty="0">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8986468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85725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0" y="2371725"/>
            <a:ext cx="9144000" cy="1789834"/>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3023657" y="3055306"/>
            <a:ext cx="2492991" cy="646331"/>
          </a:xfrm>
          <a:prstGeom prst="rect">
            <a:avLst/>
          </a:prstGeom>
          <a:noFill/>
        </p:spPr>
        <p:txBody>
          <a:bodyPr wrap="none">
            <a:spAutoFit/>
          </a:bodyPr>
          <a:lstStyle/>
          <a:p>
            <a:pPr algn="ctr">
              <a:defRPr/>
            </a:pPr>
            <a:r>
              <a:rPr lang="zh-CN" altLang="en-US" sz="3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谢谢聆听！</a:t>
            </a:r>
          </a:p>
        </p:txBody>
      </p:sp>
    </p:spTree>
    <p:extLst>
      <p:ext uri="{BB962C8B-B14F-4D97-AF65-F5344CB8AC3E}">
        <p14:creationId xmlns:p14="http://schemas.microsoft.com/office/powerpoint/2010/main" val="2041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9"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3748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43" name="内容占位符 6">
            <a:extLst>
              <a:ext uri="{FF2B5EF4-FFF2-40B4-BE49-F238E27FC236}">
                <a16:creationId xmlns:a16="http://schemas.microsoft.com/office/drawing/2014/main" id="{79DCBBB5-4AE5-4E53-99F8-AEB79E75E8AC}"/>
              </a:ext>
            </a:extLst>
          </p:cNvPr>
          <p:cNvSpPr txBox="1">
            <a:spLocks/>
          </p:cNvSpPr>
          <p:nvPr/>
        </p:nvSpPr>
        <p:spPr>
          <a:xfrm>
            <a:off x="211931" y="720000"/>
            <a:ext cx="8674257" cy="533028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000" indent="-3420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项目背景</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000" indent="-3420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国家“十三五”重点研发计划：面向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级计算机的大型流体机械并行计算软件系统</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800" dirty="0">
                <a:latin typeface="微软雅黑" panose="020B0503020204020204" pitchFamily="34" charset="-122"/>
                <a:ea typeface="微软雅黑" panose="020B0503020204020204" pitchFamily="34" charset="-122"/>
              </a:rPr>
              <a:t>构建面向</a:t>
            </a:r>
            <a:r>
              <a:rPr lang="en-US" altLang="zh-CN" sz="1800" dirty="0">
                <a:latin typeface="微软雅黑" panose="020B0503020204020204" pitchFamily="34" charset="-122"/>
                <a:ea typeface="微软雅黑" panose="020B0503020204020204" pitchFamily="34" charset="-122"/>
              </a:rPr>
              <a:t>E</a:t>
            </a:r>
            <a:r>
              <a:rPr lang="zh-CN" altLang="en-US" sz="1800" dirty="0">
                <a:latin typeface="微软雅黑" panose="020B0503020204020204" pitchFamily="34" charset="-122"/>
                <a:ea typeface="微软雅黑" panose="020B0503020204020204" pitchFamily="34" charset="-122"/>
              </a:rPr>
              <a:t>级计算机的多层次异构并行软件框架；面向</a:t>
            </a:r>
            <a:r>
              <a:rPr lang="en-US" altLang="zh-CN" sz="1800" dirty="0">
                <a:latin typeface="微软雅黑" panose="020B0503020204020204" pitchFamily="34" charset="-122"/>
                <a:ea typeface="微软雅黑" panose="020B0503020204020204" pitchFamily="34" charset="-122"/>
              </a:rPr>
              <a:t>E</a:t>
            </a:r>
            <a:r>
              <a:rPr lang="zh-CN" altLang="en-US" sz="1800" dirty="0">
                <a:latin typeface="微软雅黑" panose="020B0503020204020204" pitchFamily="34" charset="-122"/>
                <a:ea typeface="微软雅黑" panose="020B0503020204020204" pitchFamily="34" charset="-122"/>
              </a:rPr>
              <a:t>级计算机，提出适合于大型流体机械并行计算模型的弹性映射方案，及其层间自聚类通信模型和层内自感知资源分配方法；通过分析大型流体机械不同计算模型的数据特性，验证并行软件框架的高可扩展性；开发基于向量化、层次化的缓存数据分块、计算与通信重叠、数据复用等优化技术，实现并行软件的高效能等。</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91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1297832"/>
            <a:ext cx="8766572" cy="957947"/>
          </a:xfrm>
          <a:prstGeom prst="rect">
            <a:avLst/>
          </a:prstGeom>
        </p:spPr>
        <p:txBody>
          <a:bodyPr vert="horz" lIns="91440" tIns="45720" rIns="91440" bIns="45720" rtlCol="0" anchor="t" anchorCtr="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线程间</a:t>
            </a:r>
            <a:r>
              <a:rPr lang="zh-CN" altLang="en-US" dirty="0">
                <a:latin typeface="微软雅黑" panose="020B0503020204020204" pitchFamily="34" charset="-122"/>
                <a:ea typeface="微软雅黑" panose="020B0503020204020204" pitchFamily="34" charset="-122"/>
              </a:rPr>
              <a:t>隐式</a:t>
            </a:r>
            <a:r>
              <a:rPr lang="zh-CN" altLang="zh-CN" dirty="0">
                <a:latin typeface="微软雅黑" panose="020B0503020204020204" pitchFamily="34" charset="-122"/>
                <a:ea typeface="微软雅黑" panose="020B0503020204020204" pitchFamily="34" charset="-122"/>
              </a:rPr>
              <a:t>通信</a:t>
            </a:r>
            <a:r>
              <a:rPr lang="zh-CN" altLang="en-US" dirty="0">
                <a:latin typeface="微软雅黑" panose="020B0503020204020204" pitchFamily="34" charset="-122"/>
                <a:ea typeface="微软雅黑" panose="020B0503020204020204" pitchFamily="34" charset="-122"/>
              </a:rPr>
              <a:t>模式</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多线程并行程序</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，各个线程之间进行数据交换和共享的过程</a:t>
            </a:r>
            <a:r>
              <a:rPr lang="zh-CN" altLang="en-US"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1B10091-807D-440B-86D4-452C33587632}"/>
              </a:ext>
            </a:extLst>
          </p:cNvPr>
          <p:cNvSpPr txBox="1"/>
          <p:nvPr/>
        </p:nvSpPr>
        <p:spPr>
          <a:xfrm>
            <a:off x="211932" y="2326239"/>
            <a:ext cx="8239125" cy="523220"/>
          </a:xfrm>
          <a:prstGeom prst="rect">
            <a:avLst/>
          </a:prstGeom>
          <a:noFill/>
        </p:spPr>
        <p:txBody>
          <a:bodyPr wrap="square" rtlCol="0">
            <a:spAutoFit/>
          </a:bodyPr>
          <a:lstStyle/>
          <a:p>
            <a:pPr marL="342900" indent="-342900" algn="just" defTabSz="914400">
              <a:lnSpc>
                <a:spcPct val="140000"/>
              </a:lnSpc>
              <a:spcBef>
                <a:spcPts val="1000"/>
              </a:spcBef>
              <a:buClr>
                <a:schemeClr val="accent1">
                  <a:lumMod val="75000"/>
                </a:schemeClr>
              </a:buClr>
              <a:buSzPct val="1000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通信</a:t>
            </a:r>
            <a:r>
              <a:rPr lang="zh-CN" altLang="zh-CN" sz="2000" dirty="0">
                <a:latin typeface="微软雅黑" panose="020B0503020204020204" pitchFamily="34" charset="-122"/>
                <a:ea typeface="微软雅黑" panose="020B0503020204020204" pitchFamily="34" charset="-122"/>
              </a:rPr>
              <a:t>不均匀</a:t>
            </a:r>
            <a:r>
              <a:rPr lang="zh-CN" altLang="en-US" sz="2000" dirty="0">
                <a:latin typeface="微软雅黑" panose="020B0503020204020204" pitchFamily="34" charset="-122"/>
                <a:ea typeface="微软雅黑" panose="020B0503020204020204" pitchFamily="34" charset="-122"/>
              </a:rPr>
              <a:t>，影响访存性能。</a:t>
            </a:r>
            <a:endParaRPr lang="en-US" altLang="zh-CN" sz="2000" dirty="0">
              <a:latin typeface="微软雅黑" panose="020B0503020204020204" pitchFamily="34" charset="-122"/>
              <a:ea typeface="微软雅黑" panose="020B0503020204020204" pitchFamily="34" charset="-122"/>
            </a:endParaRPr>
          </a:p>
        </p:txBody>
      </p:sp>
      <p:sp>
        <p:nvSpPr>
          <p:cNvPr id="25" name="文本占位符 9">
            <a:extLst>
              <a:ext uri="{FF2B5EF4-FFF2-40B4-BE49-F238E27FC236}">
                <a16:creationId xmlns:a16="http://schemas.microsoft.com/office/drawing/2014/main" id="{6E7857B3-C96E-410B-B8FD-65B5AED399F0}"/>
              </a:ext>
            </a:extLst>
          </p:cNvPr>
          <p:cNvSpPr txBox="1">
            <a:spLocks/>
          </p:cNvSpPr>
          <p:nvPr/>
        </p:nvSpPr>
        <p:spPr>
          <a:xfrm>
            <a:off x="211932" y="720000"/>
            <a:ext cx="8766572" cy="539840"/>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000" indent="-342000" algn="just">
              <a:lnSpc>
                <a:spcPct val="150000"/>
              </a:lnSpc>
              <a:buClr>
                <a:schemeClr val="accent1">
                  <a:lumMod val="75000"/>
                </a:schemeClr>
              </a:buClr>
              <a:buSzPct val="100000"/>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主要问题描述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183109818"/>
              </p:ext>
            </p:extLst>
          </p:nvPr>
        </p:nvGraphicFramePr>
        <p:xfrm>
          <a:off x="1506585" y="3071707"/>
          <a:ext cx="6122496" cy="3061248"/>
        </p:xfrm>
        <a:graphic>
          <a:graphicData uri="http://schemas.openxmlformats.org/presentationml/2006/ole">
            <mc:AlternateContent xmlns:mc="http://schemas.openxmlformats.org/markup-compatibility/2006">
              <mc:Choice xmlns:v="urn:schemas-microsoft-com:vml" Requires="v">
                <p:oleObj spid="_x0000_s1052" name="Visio" r:id="rId4" imgW="9344133" imgH="4676747" progId="Visio.Drawing.15">
                  <p:embed/>
                </p:oleObj>
              </mc:Choice>
              <mc:Fallback>
                <p:oleObj name="Visio" r:id="rId4" imgW="9344133" imgH="46767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85" y="3071707"/>
                        <a:ext cx="6122496" cy="3061248"/>
                      </a:xfrm>
                      <a:prstGeom prst="rect">
                        <a:avLst/>
                      </a:prstGeom>
                      <a:noFill/>
                    </p:spPr>
                  </p:pic>
                </p:oleObj>
              </mc:Fallback>
            </mc:AlternateContent>
          </a:graphicData>
        </a:graphic>
      </p:graphicFrame>
      <p:sp>
        <p:nvSpPr>
          <p:cNvPr id="15" name="MH_Number_1"/>
          <p:cNvSpPr>
            <a:spLocks noChangeArrowheads="1"/>
          </p:cNvSpPr>
          <p:nvPr/>
        </p:nvSpPr>
        <p:spPr bwMode="auto">
          <a:xfrm>
            <a:off x="25003"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6" name="MH_Entry_1"/>
          <p:cNvSpPr>
            <a:spLocks noChangeArrowheads="1"/>
          </p:cNvSpPr>
          <p:nvPr/>
        </p:nvSpPr>
        <p:spPr bwMode="auto">
          <a:xfrm>
            <a:off x="435768"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Tree>
    <p:extLst>
      <p:ext uri="{BB962C8B-B14F-4D97-AF65-F5344CB8AC3E}">
        <p14:creationId xmlns:p14="http://schemas.microsoft.com/office/powerpoint/2010/main" val="27569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3748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17" name="文本框 16">
            <a:extLst>
              <a:ext uri="{FF2B5EF4-FFF2-40B4-BE49-F238E27FC236}">
                <a16:creationId xmlns:a16="http://schemas.microsoft.com/office/drawing/2014/main" id="{25DCF0C7-1345-4E25-A684-75D9D2BCECF2}"/>
              </a:ext>
            </a:extLst>
          </p:cNvPr>
          <p:cNvSpPr txBox="1"/>
          <p:nvPr/>
        </p:nvSpPr>
        <p:spPr>
          <a:xfrm>
            <a:off x="211932" y="3469055"/>
            <a:ext cx="8688228" cy="1615827"/>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n"/>
            </a:pP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挑战</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本研究与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应用程序的特点</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计算机平台架构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密切相关，映射策略的创新如何能适用于更多具体的应用程序，更好地结合平台特性？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映射机制如何做到在引入尽量小的额外开销的前提下，大幅度提升程序性能？</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BC234AC7-DFF0-4A65-87FD-CBE2E7DAFDAA}"/>
              </a:ext>
            </a:extLst>
          </p:cNvPr>
          <p:cNvSpPr txBox="1"/>
          <p:nvPr/>
        </p:nvSpPr>
        <p:spPr>
          <a:xfrm>
            <a:off x="224155" y="944856"/>
            <a:ext cx="8697516"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目标任务</a:t>
            </a: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rPr>
              <a:t>面向Ｅ级系统大规模并行可扩展分层弹性映射机制（课题任务书）；</a:t>
            </a:r>
            <a:endParaRPr lang="en-US" altLang="zh-CN" sz="1600" dirty="0">
              <a:latin typeface="微软雅黑" panose="020B0503020204020204" pitchFamily="34" charset="-122"/>
              <a:ea typeface="微软雅黑" panose="020B0503020204020204" pitchFamily="34" charset="-122"/>
            </a:endParaRPr>
          </a:p>
          <a:p>
            <a:pPr marL="342900" indent="-342900" algn="just">
              <a:lnSpc>
                <a:spcPct val="150000"/>
              </a:lnSpc>
              <a:buSzPct val="100000"/>
              <a:buFont typeface="+mj-ea"/>
              <a:buAutoNum type="circleNumDbPlain"/>
            </a:pPr>
            <a:r>
              <a:rPr lang="zh-CN" altLang="zh-CN" sz="1600" dirty="0">
                <a:latin typeface="微软雅黑" panose="020B0503020204020204" pitchFamily="34" charset="-122"/>
                <a:ea typeface="微软雅黑" panose="020B0503020204020204" pitchFamily="34" charset="-122"/>
              </a:rPr>
              <a:t>针对</a:t>
            </a:r>
            <a:r>
              <a:rPr lang="zh-CN" altLang="en-US" sz="1600" dirty="0">
                <a:latin typeface="微软雅黑" panose="020B0503020204020204" pitchFamily="34" charset="-122"/>
                <a:ea typeface="微软雅黑" panose="020B0503020204020204" pitchFamily="34" charset="-122"/>
              </a:rPr>
              <a:t>多线程</a:t>
            </a:r>
            <a:r>
              <a:rPr lang="zh-CN" altLang="zh-CN" sz="1600" dirty="0">
                <a:latin typeface="微软雅黑" panose="020B0503020204020204" pitchFamily="34" charset="-122"/>
                <a:ea typeface="微软雅黑" panose="020B0503020204020204" pitchFamily="34" charset="-122"/>
              </a:rPr>
              <a:t>程序运行时，</a:t>
            </a:r>
            <a:r>
              <a:rPr lang="zh-CN" altLang="zh-CN" sz="1600" b="1" dirty="0">
                <a:latin typeface="微软雅黑" panose="020B0503020204020204" pitchFamily="34" charset="-122"/>
                <a:ea typeface="微软雅黑" panose="020B0503020204020204" pitchFamily="34" charset="-122"/>
              </a:rPr>
              <a:t>由数据交换和共享产生的线程间通信不均匀</a:t>
            </a:r>
            <a:r>
              <a:rPr lang="zh-CN" altLang="zh-CN" sz="1600" dirty="0">
                <a:latin typeface="微软雅黑" panose="020B0503020204020204" pitchFamily="34" charset="-122"/>
                <a:ea typeface="微软雅黑" panose="020B0503020204020204" pitchFamily="34" charset="-122"/>
              </a:rPr>
              <a:t>导致的程序运行性能下降的问题，设计合理的线程到核的映射机制，从而提升程序性能</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lgn="just">
              <a:lnSpc>
                <a:spcPct val="150000"/>
              </a:lnSpc>
              <a:buSzPct val="100000"/>
              <a:buFont typeface="+mj-ea"/>
              <a:buAutoNum type="circleNumDbPlain"/>
            </a:pPr>
            <a:r>
              <a:rPr lang="zh-CN" altLang="en-US" sz="1600" dirty="0">
                <a:latin typeface="微软雅黑" panose="020B0503020204020204" pitchFamily="34" charset="-122"/>
                <a:ea typeface="微软雅黑" panose="020B0503020204020204" pitchFamily="34" charset="-122"/>
              </a:rPr>
              <a:t>编写代码实现这样的映射机制，使之成为可运行的系统。</a:t>
            </a:r>
          </a:p>
        </p:txBody>
      </p:sp>
    </p:spTree>
    <p:extLst>
      <p:ext uri="{BB962C8B-B14F-4D97-AF65-F5344CB8AC3E}">
        <p14:creationId xmlns:p14="http://schemas.microsoft.com/office/powerpoint/2010/main" val="40257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研究现状</a:t>
            </a: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a:latin typeface="微软雅黑" panose="020B0503020204020204" pitchFamily="34" charset="-122"/>
                <a:ea typeface="微软雅黑" panose="020B0503020204020204" pitchFamily="34" charset="-122"/>
              </a:rPr>
              <a:t>同样是研究线程到核映射的方法。早期核数较少时，通过类似于枚举的方法，执行全部可能的映射情况，选择性能最佳的方式。</a:t>
            </a:r>
            <a:endParaRPr lang="en-US" altLang="zh-CN" sz="180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16" name="内容占位符 10">
            <a:extLst>
              <a:ext uri="{FF2B5EF4-FFF2-40B4-BE49-F238E27FC236}">
                <a16:creationId xmlns:a16="http://schemas.microsoft.com/office/drawing/2014/main" id="{4510EED1-DEF5-463C-B9F6-F127FE4DD06B}"/>
              </a:ext>
            </a:extLst>
          </p:cNvPr>
          <p:cNvSpPr txBox="1">
            <a:spLocks/>
          </p:cNvSpPr>
          <p:nvPr/>
        </p:nvSpPr>
        <p:spPr>
          <a:xfrm>
            <a:off x="211932" y="1707374"/>
            <a:ext cx="4360068" cy="4307059"/>
          </a:xfrm>
          <a:prstGeom prst="rect">
            <a:avLst/>
          </a:prstGeom>
        </p:spPr>
        <p:txBody>
          <a:bodyPr vert="horz" lIns="91440" tIns="45720" rIns="91440" bIns="45720" rtlCol="0" anchor="t" anchorCtr="0">
            <a:normAutofit fontScale="4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sz="3800">
                <a:solidFill>
                  <a:schemeClr val="accent1">
                    <a:lumMod val="75000"/>
                  </a:schemeClr>
                </a:solidFill>
                <a:latin typeface="微软雅黑" panose="020B0503020204020204" pitchFamily="34" charset="-122"/>
                <a:ea typeface="微软雅黑" panose="020B0503020204020204" pitchFamily="34" charset="-122"/>
              </a:rPr>
              <a:t>枚举择优的方法</a:t>
            </a:r>
            <a:endParaRPr lang="zh-CN" altLang="en-US" sz="450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nSpc>
                <a:spcPct val="150000"/>
              </a:lnSpc>
              <a:buSzPct val="120000"/>
              <a:buFont typeface="+mj-ea"/>
              <a:buAutoNum type="circleNumDbPlain"/>
            </a:pPr>
            <a:r>
              <a:rPr lang="en-US" altLang="zh-CN" sz="3800">
                <a:latin typeface="Times New Roman" panose="02020603050405020304" pitchFamily="18" charset="0"/>
                <a:ea typeface="微软雅黑" panose="020B0503020204020204" pitchFamily="34" charset="-122"/>
              </a:rPr>
              <a:t>Autopin</a:t>
            </a:r>
            <a:r>
              <a:rPr lang="zh-CN" altLang="en-US" sz="3800">
                <a:latin typeface="Times New Roman" panose="02020603050405020304" pitchFamily="18" charset="0"/>
                <a:ea typeface="微软雅黑" panose="020B0503020204020204" pitchFamily="34" charset="-122"/>
              </a:rPr>
              <a:t>，通过观</a:t>
            </a:r>
            <a:r>
              <a:rPr lang="zh-CN" altLang="zh-CN" sz="3800">
                <a:latin typeface="Times New Roman" panose="02020603050405020304" pitchFamily="18" charset="0"/>
                <a:ea typeface="微软雅黑" panose="020B0503020204020204" pitchFamily="34" charset="-122"/>
              </a:rPr>
              <a:t>测</a:t>
            </a:r>
            <a:r>
              <a:rPr lang="en-US" altLang="zh-CN" sz="3800">
                <a:latin typeface="Times New Roman" panose="02020603050405020304" pitchFamily="18" charset="0"/>
                <a:ea typeface="微软雅黑" panose="020B0503020204020204" pitchFamily="34" charset="-122"/>
              </a:rPr>
              <a:t>IPC (Instructions per Cycle</a:t>
            </a:r>
            <a:r>
              <a:rPr lang="zh-CN" altLang="zh-CN" sz="3800">
                <a:latin typeface="Times New Roman" panose="02020603050405020304" pitchFamily="18" charset="0"/>
                <a:ea typeface="微软雅黑" panose="020B0503020204020204" pitchFamily="34" charset="-122"/>
              </a:rPr>
              <a:t>，每个时钟周期执行的指令数</a:t>
            </a:r>
            <a:r>
              <a:rPr lang="en-US" altLang="zh-CN" sz="3800">
                <a:latin typeface="Times New Roman" panose="02020603050405020304" pitchFamily="18" charset="0"/>
                <a:ea typeface="微软雅黑" panose="020B0503020204020204" pitchFamily="34" charset="-122"/>
              </a:rPr>
              <a:t>) </a:t>
            </a:r>
            <a:r>
              <a:rPr lang="zh-CN" altLang="zh-CN" sz="3800">
                <a:latin typeface="Times New Roman" panose="02020603050405020304" pitchFamily="18" charset="0"/>
                <a:ea typeface="微软雅黑" panose="020B0503020204020204" pitchFamily="34" charset="-122"/>
              </a:rPr>
              <a:t>，</a:t>
            </a:r>
            <a:r>
              <a:rPr lang="zh-CN" altLang="en-US" sz="3800">
                <a:latin typeface="Times New Roman" panose="02020603050405020304" pitchFamily="18" charset="0"/>
                <a:ea typeface="微软雅黑" panose="020B0503020204020204" pitchFamily="34" charset="-122"/>
              </a:rPr>
              <a:t>从各种映射决策中</a:t>
            </a:r>
            <a:r>
              <a:rPr lang="zh-CN" altLang="zh-CN" sz="3800">
                <a:latin typeface="Times New Roman" panose="02020603050405020304" pitchFamily="18" charset="0"/>
                <a:ea typeface="微软雅黑" panose="020B0503020204020204" pitchFamily="34" charset="-122"/>
              </a:rPr>
              <a:t>选择具有最高</a:t>
            </a:r>
            <a:r>
              <a:rPr lang="en-US" altLang="zh-CN" sz="3800">
                <a:latin typeface="Times New Roman" panose="02020603050405020304" pitchFamily="18" charset="0"/>
                <a:ea typeface="微软雅黑" panose="020B0503020204020204" pitchFamily="34" charset="-122"/>
              </a:rPr>
              <a:t>IPC</a:t>
            </a:r>
            <a:r>
              <a:rPr lang="zh-CN" altLang="zh-CN" sz="3800">
                <a:latin typeface="Times New Roman" panose="02020603050405020304" pitchFamily="18" charset="0"/>
                <a:ea typeface="微软雅黑" panose="020B0503020204020204" pitchFamily="34" charset="-122"/>
              </a:rPr>
              <a:t>值的方案来执行应用程序 </a:t>
            </a:r>
            <a:r>
              <a:rPr lang="en-US" altLang="zh-CN" sz="3800" b="1">
                <a:latin typeface="Times New Roman" panose="02020603050405020304" pitchFamily="18" charset="0"/>
                <a:ea typeface="微软雅黑" panose="020B0503020204020204" pitchFamily="34" charset="-122"/>
              </a:rPr>
              <a:t>[1]</a:t>
            </a:r>
            <a:r>
              <a:rPr lang="zh-CN" altLang="en-US" sz="3800">
                <a:latin typeface="Times New Roman" panose="02020603050405020304" pitchFamily="18" charset="0"/>
                <a:ea typeface="微软雅黑" panose="020B0503020204020204" pitchFamily="34" charset="-122"/>
              </a:rPr>
              <a:t>；</a:t>
            </a:r>
            <a:endParaRPr lang="en-US" altLang="zh-CN" sz="3800">
              <a:latin typeface="Times New Roman" panose="02020603050405020304" pitchFamily="18" charset="0"/>
              <a:ea typeface="微软雅黑" panose="020B0503020204020204" pitchFamily="34" charset="-122"/>
            </a:endParaRPr>
          </a:p>
          <a:p>
            <a:pPr marL="457200" indent="-457200">
              <a:lnSpc>
                <a:spcPct val="150000"/>
              </a:lnSpc>
              <a:buSzPct val="120000"/>
              <a:buFont typeface="+mj-ea"/>
              <a:buAutoNum type="circleNumDbPlain"/>
            </a:pPr>
            <a:r>
              <a:rPr lang="en-US" altLang="zh-CN" sz="3800">
                <a:latin typeface="Times New Roman" panose="02020603050405020304" pitchFamily="18" charset="0"/>
                <a:ea typeface="微软雅黑" panose="020B0503020204020204" pitchFamily="34" charset="-122"/>
              </a:rPr>
              <a:t>BlackBox</a:t>
            </a:r>
            <a:r>
              <a:rPr lang="zh-CN" altLang="en-US" sz="3800">
                <a:latin typeface="Times New Roman" panose="02020603050405020304" pitchFamily="18" charset="0"/>
                <a:ea typeface="微软雅黑" panose="020B0503020204020204" pitchFamily="34" charset="-122"/>
              </a:rPr>
              <a:t>主要针对具备</a:t>
            </a:r>
            <a:r>
              <a:rPr lang="en-US" altLang="zh-CN" sz="3800">
                <a:latin typeface="Times New Roman" panose="02020603050405020304" pitchFamily="18" charset="0"/>
                <a:ea typeface="微软雅黑" panose="020B0503020204020204" pitchFamily="34" charset="-122"/>
              </a:rPr>
              <a:t>SMP</a:t>
            </a:r>
            <a:r>
              <a:rPr lang="zh-CN" altLang="en-US" sz="3800">
                <a:latin typeface="Times New Roman" panose="02020603050405020304" pitchFamily="18" charset="0"/>
                <a:ea typeface="微软雅黑" panose="020B0503020204020204" pitchFamily="34" charset="-122"/>
              </a:rPr>
              <a:t>的处理器，运行双线程的</a:t>
            </a:r>
            <a:r>
              <a:rPr lang="en-US" altLang="zh-CN" sz="3800">
                <a:latin typeface="Times New Roman" panose="02020603050405020304" pitchFamily="18" charset="0"/>
                <a:ea typeface="微软雅黑" panose="020B0503020204020204" pitchFamily="34" charset="-122"/>
              </a:rPr>
              <a:t>producer-consumer</a:t>
            </a:r>
            <a:r>
              <a:rPr lang="zh-CN" altLang="en-US" sz="3800">
                <a:latin typeface="Times New Roman" panose="02020603050405020304" pitchFamily="18" charset="0"/>
                <a:ea typeface="微软雅黑" panose="020B0503020204020204" pitchFamily="34" charset="-122"/>
              </a:rPr>
              <a:t>程序，</a:t>
            </a:r>
            <a:r>
              <a:rPr lang="zh-CN" altLang="zh-CN" sz="3800">
                <a:latin typeface="Times New Roman" panose="02020603050405020304" pitchFamily="18" charset="0"/>
                <a:ea typeface="微软雅黑" panose="020B0503020204020204" pitchFamily="34" charset="-122"/>
              </a:rPr>
              <a:t>测量每种映射的总体性能来选择最佳映射</a:t>
            </a:r>
            <a:r>
              <a:rPr lang="en-US" altLang="zh-CN" sz="3800" b="1">
                <a:latin typeface="Times New Roman" panose="02020603050405020304" pitchFamily="18" charset="0"/>
                <a:ea typeface="微软雅黑" panose="020B0503020204020204" pitchFamily="34" charset="-122"/>
              </a:rPr>
              <a:t>[2]</a:t>
            </a:r>
            <a:r>
              <a:rPr lang="zh-CN" altLang="en-US" sz="3800">
                <a:latin typeface="Times New Roman" panose="02020603050405020304" pitchFamily="18" charset="0"/>
                <a:ea typeface="微软雅黑" panose="020B0503020204020204" pitchFamily="34" charset="-122"/>
              </a:rPr>
              <a:t>；</a:t>
            </a:r>
            <a:endParaRPr lang="en-US" altLang="zh-CN" sz="3800">
              <a:latin typeface="Times New Roman" panose="02020603050405020304" pitchFamily="18" charset="0"/>
              <a:ea typeface="微软雅黑" panose="020B0503020204020204" pitchFamily="34" charset="-122"/>
            </a:endParaRPr>
          </a:p>
        </p:txBody>
      </p:sp>
      <p:sp>
        <p:nvSpPr>
          <p:cNvPr id="17" name="内容占位符 18">
            <a:extLst>
              <a:ext uri="{FF2B5EF4-FFF2-40B4-BE49-F238E27FC236}">
                <a16:creationId xmlns:a16="http://schemas.microsoft.com/office/drawing/2014/main" id="{26424E3E-BD7F-4742-8190-0D931C5DC783}"/>
              </a:ext>
            </a:extLst>
          </p:cNvPr>
          <p:cNvSpPr txBox="1">
            <a:spLocks/>
          </p:cNvSpPr>
          <p:nvPr/>
        </p:nvSpPr>
        <p:spPr>
          <a:xfrm>
            <a:off x="4835724" y="1707374"/>
            <a:ext cx="3671292" cy="3321321"/>
          </a:xfrm>
          <a:prstGeom prst="rect">
            <a:avLst/>
          </a:prstGeom>
        </p:spPr>
        <p:txBody>
          <a:bodyPr anchor="t" anchorCtr="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900" dirty="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9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a:latin typeface="Times New Roman" panose="02020603050405020304" pitchFamily="18" charset="0"/>
                <a:ea typeface="微软雅黑" panose="020B0503020204020204" pitchFamily="34" charset="-122"/>
              </a:rPr>
              <a:t>只允许核数较少或者并行程序线程数较少的情况，这样引入的额外开销不大。</a:t>
            </a:r>
            <a:endParaRPr lang="en-US" altLang="zh-CN" sz="1800">
              <a:latin typeface="Times New Roman" panose="02020603050405020304" pitchFamily="18" charset="0"/>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a:latin typeface="Times New Roman" panose="02020603050405020304" pitchFamily="18" charset="0"/>
                <a:ea typeface="微软雅黑" panose="020B0503020204020204" pitchFamily="34" charset="-122"/>
              </a:rPr>
              <a:t>属于静态的方法，需要先行运行多遍应用程序。选择最合适的方法后，以后运行此程序，映射策略就可以不变了。</a:t>
            </a:r>
            <a:endParaRPr lang="en-US" altLang="zh-CN" sz="1800" dirty="0">
              <a:latin typeface="Times New Roman" panose="02020603050405020304" pitchFamily="18" charset="0"/>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800">
                <a:latin typeface="Times New Roman" panose="02020603050405020304" pitchFamily="18" charset="0"/>
                <a:ea typeface="微软雅黑" panose="020B0503020204020204" pitchFamily="34" charset="-122"/>
              </a:rPr>
              <a:t>通用性不强，平台可移植性差</a:t>
            </a:r>
            <a:r>
              <a:rPr lang="zh-CN" altLang="en-US" sz="180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834A438C-0B9B-4FE6-8FA9-C8809CA8E0E8}"/>
              </a:ext>
            </a:extLst>
          </p:cNvPr>
          <p:cNvSpPr txBox="1"/>
          <p:nvPr/>
        </p:nvSpPr>
        <p:spPr>
          <a:xfrm>
            <a:off x="211932" y="5815197"/>
            <a:ext cx="8766572" cy="738664"/>
          </a:xfrm>
          <a:prstGeom prst="rect">
            <a:avLst/>
          </a:prstGeom>
          <a:noFill/>
        </p:spPr>
        <p:txBody>
          <a:bodyPr wrap="square" rtlCol="0">
            <a:spAutoFit/>
          </a:bodyPr>
          <a:lstStyle/>
          <a:p>
            <a:r>
              <a:rPr lang="en-US" altLang="zh-CN" sz="1400" b="1"/>
              <a:t>[1</a:t>
            </a:r>
            <a:r>
              <a:rPr lang="en-US" altLang="zh-CN" sz="1400"/>
              <a:t>] Autopin: automated optimization of thread-to-core pinning on multicore systems. High-performance Embedded Architectures &amp; Compilers, 11</a:t>
            </a:r>
          </a:p>
          <a:p>
            <a:r>
              <a:rPr lang="en-US" altLang="zh-CN" sz="1400" b="1"/>
              <a:t>[2] </a:t>
            </a:r>
            <a:r>
              <a:rPr lang="en-US" altLang="zh-CN" sz="1400"/>
              <a:t>Thread Assignment of Multithreaded Network Applications in Multicore/Multithreaded Processors. TPDS, 13</a:t>
            </a:r>
          </a:p>
        </p:txBody>
      </p:sp>
    </p:spTree>
    <p:extLst>
      <p:ext uri="{BB962C8B-B14F-4D97-AF65-F5344CB8AC3E}">
        <p14:creationId xmlns:p14="http://schemas.microsoft.com/office/powerpoint/2010/main" val="146899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研究现状</a:t>
            </a: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109415"/>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Clr>
                <a:schemeClr val="accent1">
                  <a:lumMod val="75000"/>
                </a:schemeClr>
              </a:buClr>
              <a:buSzPct val="100000"/>
              <a:buFont typeface="Wingdings" panose="05000000000000000000" pitchFamily="2" charset="2"/>
              <a:buChar char="n"/>
            </a:pPr>
            <a:r>
              <a:rPr lang="zh-CN" altLang="en-US" sz="1800">
                <a:latin typeface="微软雅黑" panose="020B0503020204020204" pitchFamily="34" charset="-122"/>
                <a:ea typeface="微软雅黑" panose="020B0503020204020204" pitchFamily="34" charset="-122"/>
              </a:rPr>
              <a:t>动态的研究线程到核映射的方法。多核</a:t>
            </a:r>
            <a:r>
              <a:rPr lang="en-US" altLang="zh-CN" sz="1800">
                <a:latin typeface="微软雅黑" panose="020B0503020204020204" pitchFamily="34" charset="-122"/>
                <a:ea typeface="微软雅黑" panose="020B0503020204020204" pitchFamily="34" charset="-122"/>
              </a:rPr>
              <a:t>NUMA</a:t>
            </a:r>
            <a:r>
              <a:rPr lang="zh-CN" altLang="en-US" sz="1800">
                <a:latin typeface="微软雅黑" panose="020B0503020204020204" pitchFamily="34" charset="-122"/>
                <a:ea typeface="微软雅黑" panose="020B0503020204020204" pitchFamily="34" charset="-122"/>
              </a:rPr>
              <a:t>架构平台，通信不均匀。其他的线程间通信检测方法。</a:t>
            </a:r>
            <a:endParaRPr lang="en-US" altLang="zh-CN" sz="1800">
              <a:latin typeface="微软雅黑" panose="020B0503020204020204" pitchFamily="34" charset="-122"/>
              <a:ea typeface="微软雅黑" panose="020B0503020204020204" pitchFamily="34" charset="-122"/>
            </a:endParaRPr>
          </a:p>
          <a:p>
            <a:pPr algn="just">
              <a:lnSpc>
                <a:spcPct val="150000"/>
              </a:lnSpc>
              <a:buSzPct val="100000"/>
            </a:pPr>
            <a:endParaRPr lang="en-US" altLang="zh-CN" sz="1800" dirty="0"/>
          </a:p>
        </p:txBody>
      </p:sp>
      <p:sp>
        <p:nvSpPr>
          <p:cNvPr id="16" name="内容占位符 10">
            <a:extLst>
              <a:ext uri="{FF2B5EF4-FFF2-40B4-BE49-F238E27FC236}">
                <a16:creationId xmlns:a16="http://schemas.microsoft.com/office/drawing/2014/main" id="{4510EED1-DEF5-463C-B9F6-F127FE4DD06B}"/>
              </a:ext>
            </a:extLst>
          </p:cNvPr>
          <p:cNvSpPr txBox="1">
            <a:spLocks/>
          </p:cNvSpPr>
          <p:nvPr/>
        </p:nvSpPr>
        <p:spPr>
          <a:xfrm>
            <a:off x="211932" y="1707374"/>
            <a:ext cx="4360068" cy="2259320"/>
          </a:xfrm>
          <a:prstGeom prst="rect">
            <a:avLst/>
          </a:prstGeom>
        </p:spPr>
        <p:txBody>
          <a:bodyPr vert="horz" lIns="91440" tIns="45720" rIns="91440" bIns="45720" rtlCol="0" anchor="t" anchorCtr="0">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sz="1600">
                <a:solidFill>
                  <a:schemeClr val="accent1">
                    <a:lumMod val="75000"/>
                  </a:schemeClr>
                </a:solidFill>
                <a:latin typeface="微软雅黑" panose="020B0503020204020204" pitchFamily="34" charset="-122"/>
                <a:ea typeface="微软雅黑" panose="020B0503020204020204" pitchFamily="34" charset="-122"/>
              </a:rPr>
              <a:t>通信检测方法</a:t>
            </a:r>
          </a:p>
          <a:p>
            <a:pPr marL="342900" indent="-342900">
              <a:lnSpc>
                <a:spcPct val="150000"/>
              </a:lnSpc>
              <a:buSzPct val="120000"/>
              <a:buFont typeface="+mj-ea"/>
              <a:buAutoNum type="circleNumDbPlain"/>
            </a:pPr>
            <a:r>
              <a:rPr lang="zh-CN" altLang="en-US" sz="1600">
                <a:latin typeface="Times New Roman" panose="02020603050405020304" pitchFamily="18" charset="0"/>
                <a:ea typeface="微软雅黑" panose="020B0503020204020204" pitchFamily="34" charset="-122"/>
              </a:rPr>
              <a:t>采用硬件计数器，间接统计通信情况，对每个拥有</a:t>
            </a:r>
            <a:r>
              <a:rPr lang="en-US" altLang="zh-CN" sz="1600">
                <a:latin typeface="Times New Roman" panose="02020603050405020304" pitchFamily="18" charset="0"/>
                <a:ea typeface="微软雅黑" panose="020B0503020204020204" pitchFamily="34" charset="-122"/>
              </a:rPr>
              <a:t>L1</a:t>
            </a:r>
            <a:r>
              <a:rPr lang="zh-CN" altLang="en-US" sz="1600">
                <a:latin typeface="Times New Roman" panose="02020603050405020304" pitchFamily="18" charset="0"/>
                <a:ea typeface="微软雅黑" panose="020B0503020204020204" pitchFamily="34" charset="-122"/>
              </a:rPr>
              <a:t>独立</a:t>
            </a:r>
            <a:r>
              <a:rPr lang="en-US" altLang="zh-CN" sz="1600">
                <a:latin typeface="Times New Roman" panose="02020603050405020304" pitchFamily="18" charset="0"/>
                <a:ea typeface="微软雅黑" panose="020B0503020204020204" pitchFamily="34" charset="-122"/>
              </a:rPr>
              <a:t>cache</a:t>
            </a:r>
            <a:r>
              <a:rPr lang="zh-CN" altLang="en-US" sz="1600">
                <a:latin typeface="Times New Roman" panose="02020603050405020304" pitchFamily="18" charset="0"/>
                <a:ea typeface="微软雅黑" panose="020B0503020204020204" pitchFamily="34" charset="-122"/>
              </a:rPr>
              <a:t>的核设立一个硬件计数器，记录其他核的线程对该核</a:t>
            </a:r>
            <a:r>
              <a:rPr lang="en-US" altLang="zh-CN" sz="1600">
                <a:latin typeface="Times New Roman" panose="02020603050405020304" pitchFamily="18" charset="0"/>
                <a:ea typeface="微软雅黑" panose="020B0503020204020204" pitchFamily="34" charset="-122"/>
              </a:rPr>
              <a:t>L1cache</a:t>
            </a:r>
            <a:r>
              <a:rPr lang="zh-CN" altLang="en-US" sz="1600">
                <a:latin typeface="Times New Roman" panose="02020603050405020304" pitchFamily="18" charset="0"/>
                <a:ea typeface="微软雅黑" panose="020B0503020204020204" pitchFamily="34" charset="-122"/>
              </a:rPr>
              <a:t>中共享</a:t>
            </a:r>
            <a:r>
              <a:rPr lang="en-US" altLang="zh-CN" sz="1600">
                <a:latin typeface="Times New Roman" panose="02020603050405020304" pitchFamily="18" charset="0"/>
                <a:ea typeface="微软雅黑" panose="020B0503020204020204" pitchFamily="34" charset="-122"/>
              </a:rPr>
              <a:t>cache line</a:t>
            </a:r>
            <a:r>
              <a:rPr lang="zh-CN" altLang="en-US" sz="1600">
                <a:latin typeface="Times New Roman" panose="02020603050405020304" pitchFamily="18" charset="0"/>
                <a:ea typeface="微软雅黑" panose="020B0503020204020204" pitchFamily="34" charset="-122"/>
              </a:rPr>
              <a:t>产生的读写访问操作</a:t>
            </a:r>
            <a:r>
              <a:rPr lang="en-US" altLang="zh-CN" sz="1600" b="1">
                <a:latin typeface="Times New Roman" panose="02020603050405020304" pitchFamily="18" charset="0"/>
                <a:ea typeface="微软雅黑" panose="020B0503020204020204" pitchFamily="34" charset="-122"/>
              </a:rPr>
              <a:t>[3]</a:t>
            </a:r>
            <a:r>
              <a:rPr lang="zh-CN" altLang="en-US" sz="1600" b="1">
                <a:latin typeface="Times New Roman" panose="02020603050405020304" pitchFamily="18" charset="0"/>
                <a:ea typeface="微软雅黑" panose="020B0503020204020204" pitchFamily="34" charset="-122"/>
              </a:rPr>
              <a:t>；</a:t>
            </a:r>
            <a:endParaRPr lang="en-US" altLang="zh-CN" sz="1600">
              <a:latin typeface="Times New Roman" panose="02020603050405020304" pitchFamily="18" charset="0"/>
              <a:ea typeface="微软雅黑" panose="020B0503020204020204" pitchFamily="34" charset="-122"/>
            </a:endParaRPr>
          </a:p>
        </p:txBody>
      </p:sp>
      <p:sp>
        <p:nvSpPr>
          <p:cNvPr id="17" name="内容占位符 18">
            <a:extLst>
              <a:ext uri="{FF2B5EF4-FFF2-40B4-BE49-F238E27FC236}">
                <a16:creationId xmlns:a16="http://schemas.microsoft.com/office/drawing/2014/main" id="{26424E3E-BD7F-4742-8190-0D931C5DC783}"/>
              </a:ext>
            </a:extLst>
          </p:cNvPr>
          <p:cNvSpPr txBox="1">
            <a:spLocks/>
          </p:cNvSpPr>
          <p:nvPr/>
        </p:nvSpPr>
        <p:spPr>
          <a:xfrm>
            <a:off x="4835724" y="1707375"/>
            <a:ext cx="3671292" cy="2259319"/>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60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500">
                <a:latin typeface="Times New Roman" panose="02020603050405020304" pitchFamily="18" charset="0"/>
                <a:ea typeface="微软雅黑" panose="020B0503020204020204" pitchFamily="34" charset="-122"/>
              </a:rPr>
              <a:t>需要访问到</a:t>
            </a:r>
            <a:r>
              <a:rPr lang="en-US" altLang="zh-CN" sz="1500">
                <a:latin typeface="Times New Roman" panose="02020603050405020304" pitchFamily="18" charset="0"/>
                <a:ea typeface="微软雅黑" panose="020B0503020204020204" pitchFamily="34" charset="-122"/>
              </a:rPr>
              <a:t>cache line</a:t>
            </a:r>
            <a:r>
              <a:rPr lang="zh-CN" altLang="en-US" sz="1500">
                <a:latin typeface="Times New Roman" panose="02020603050405020304" pitchFamily="18" charset="0"/>
                <a:ea typeface="微软雅黑" panose="020B0503020204020204" pitchFamily="34" charset="-122"/>
              </a:rPr>
              <a:t>粒度，一般</a:t>
            </a:r>
            <a:r>
              <a:rPr lang="zh-CN" altLang="en-US" sz="15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500">
                <a:latin typeface="Times New Roman" panose="02020603050405020304" pitchFamily="18" charset="0"/>
                <a:ea typeface="微软雅黑" panose="020B0503020204020204" pitchFamily="34" charset="-122"/>
              </a:rPr>
              <a:t>情况下实机无法实现，需要搭建模拟器。</a:t>
            </a:r>
            <a:endParaRPr lang="en-US" altLang="zh-CN" sz="1500">
              <a:latin typeface="Times New Roman" panose="02020603050405020304" pitchFamily="18" charset="0"/>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zh-CN" altLang="en-US" sz="1500">
                <a:latin typeface="微软雅黑" panose="020B0503020204020204" pitchFamily="34" charset="-122"/>
                <a:ea typeface="微软雅黑" panose="020B0503020204020204" pitchFamily="34" charset="-122"/>
                <a:cs typeface="Times New Roman" panose="02020603050405020304" pitchFamily="18" charset="0"/>
              </a:rPr>
              <a:t>每个核心需要设置一个硬件计数器，核数多开销大。</a:t>
            </a:r>
            <a:endParaRPr lang="en-US" altLang="zh-CN" sz="15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834A438C-0B9B-4FE6-8FA9-C8809CA8E0E8}"/>
              </a:ext>
            </a:extLst>
          </p:cNvPr>
          <p:cNvSpPr txBox="1"/>
          <p:nvPr/>
        </p:nvSpPr>
        <p:spPr>
          <a:xfrm>
            <a:off x="211932" y="5815197"/>
            <a:ext cx="8766572" cy="738664"/>
          </a:xfrm>
          <a:prstGeom prst="rect">
            <a:avLst/>
          </a:prstGeom>
          <a:noFill/>
        </p:spPr>
        <p:txBody>
          <a:bodyPr wrap="square" rtlCol="0">
            <a:spAutoFit/>
          </a:bodyPr>
          <a:lstStyle/>
          <a:p>
            <a:r>
              <a:rPr lang="en-US" altLang="zh-CN" sz="1400" b="1"/>
              <a:t>[3] </a:t>
            </a:r>
            <a:r>
              <a:rPr lang="en-US" altLang="zh-CN" sz="1400"/>
              <a:t>Communication-aware process and thread mapping using online communication detection. Parallel Computing, 15</a:t>
            </a:r>
          </a:p>
          <a:p>
            <a:r>
              <a:rPr lang="en-US" altLang="zh-CN" sz="1400" b="1"/>
              <a:t>[4] </a:t>
            </a:r>
            <a:r>
              <a:rPr lang="en-US" altLang="zh-CN" sz="1400"/>
              <a:t>Parallel hypergraph partitioning for scientiﬁc computing. IPDPS, 06</a:t>
            </a:r>
          </a:p>
          <a:p>
            <a:r>
              <a:rPr lang="en-US" altLang="zh-CN" sz="1400" b="1"/>
              <a:t>[5] </a:t>
            </a:r>
            <a:r>
              <a:rPr lang="en-US" altLang="zh-CN" sz="1400"/>
              <a:t>An efﬁcient algorithm for communication-based task mapping. ’15</a:t>
            </a:r>
          </a:p>
        </p:txBody>
      </p:sp>
      <p:sp>
        <p:nvSpPr>
          <p:cNvPr id="14" name="内容占位符 10">
            <a:extLst>
              <a:ext uri="{FF2B5EF4-FFF2-40B4-BE49-F238E27FC236}">
                <a16:creationId xmlns:a16="http://schemas.microsoft.com/office/drawing/2014/main" id="{4510EED1-DEF5-463C-B9F6-F127FE4DD06B}"/>
              </a:ext>
            </a:extLst>
          </p:cNvPr>
          <p:cNvSpPr txBox="1">
            <a:spLocks/>
          </p:cNvSpPr>
          <p:nvPr/>
        </p:nvSpPr>
        <p:spPr>
          <a:xfrm>
            <a:off x="211932" y="3966694"/>
            <a:ext cx="4623792" cy="1583397"/>
          </a:xfrm>
          <a:prstGeom prst="rect">
            <a:avLst/>
          </a:prstGeom>
        </p:spPr>
        <p:txBody>
          <a:bodyPr vert="horz" lIns="91440" tIns="45720" rIns="91440" bIns="45720" rtlCol="0" anchor="t" anchorCtr="0">
            <a:normAutofit fontScale="4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lnSpc>
                <a:spcPct val="150000"/>
              </a:lnSpc>
              <a:buSzPct val="100000"/>
              <a:buFont typeface="Wingdings" panose="05000000000000000000" pitchFamily="2" charset="2"/>
              <a:buChar char="Ø"/>
            </a:pPr>
            <a:r>
              <a:rPr lang="zh-CN" altLang="en-US" sz="4000">
                <a:solidFill>
                  <a:schemeClr val="accent1">
                    <a:lumMod val="75000"/>
                  </a:schemeClr>
                </a:solidFill>
                <a:latin typeface="微软雅黑" panose="020B0503020204020204" pitchFamily="34" charset="-122"/>
                <a:ea typeface="微软雅黑" panose="020B0503020204020204" pitchFamily="34" charset="-122"/>
              </a:rPr>
              <a:t>映射分组方法</a:t>
            </a:r>
          </a:p>
          <a:p>
            <a:pPr marL="342900" indent="-342900">
              <a:lnSpc>
                <a:spcPct val="150000"/>
              </a:lnSpc>
              <a:buSzPct val="120000"/>
              <a:buFont typeface="+mj-ea"/>
              <a:buAutoNum type="circleNumDbPlain"/>
            </a:pPr>
            <a:r>
              <a:rPr lang="zh-CN" altLang="en-US" sz="4000">
                <a:latin typeface="Times New Roman" panose="02020603050405020304" pitchFamily="18" charset="0"/>
                <a:ea typeface="微软雅黑" panose="020B0503020204020204" pitchFamily="34" charset="-122"/>
              </a:rPr>
              <a:t>基于通用的带权图表示的图划分算法</a:t>
            </a:r>
            <a:r>
              <a:rPr lang="en-US" altLang="zh-CN" sz="4000">
                <a:latin typeface="Times New Roman" panose="02020603050405020304" pitchFamily="18" charset="0"/>
                <a:ea typeface="微软雅黑" panose="020B0503020204020204" pitchFamily="34" charset="-122"/>
              </a:rPr>
              <a:t>Zoltan</a:t>
            </a:r>
            <a:r>
              <a:rPr lang="en-US" altLang="zh-CN" sz="4000" b="1">
                <a:latin typeface="Times New Roman" panose="02020603050405020304" pitchFamily="18" charset="0"/>
                <a:ea typeface="微软雅黑" panose="020B0503020204020204" pitchFamily="34" charset="-122"/>
              </a:rPr>
              <a:t>[4]</a:t>
            </a:r>
            <a:r>
              <a:rPr lang="zh-CN" altLang="en-US" sz="4000">
                <a:latin typeface="Times New Roman" panose="02020603050405020304" pitchFamily="18" charset="0"/>
                <a:ea typeface="微软雅黑" panose="020B0503020204020204" pitchFamily="34" charset="-122"/>
              </a:rPr>
              <a:t>；</a:t>
            </a:r>
            <a:endParaRPr lang="en-US" altLang="zh-CN" sz="4000">
              <a:latin typeface="Times New Roman" panose="02020603050405020304" pitchFamily="18" charset="0"/>
              <a:ea typeface="微软雅黑" panose="020B0503020204020204" pitchFamily="34" charset="-122"/>
            </a:endParaRPr>
          </a:p>
          <a:p>
            <a:pPr marL="342900" indent="-342900">
              <a:lnSpc>
                <a:spcPct val="150000"/>
              </a:lnSpc>
              <a:buSzPct val="120000"/>
              <a:buFont typeface="+mj-ea"/>
              <a:buAutoNum type="circleNumDbPlain"/>
            </a:pPr>
            <a:r>
              <a:rPr lang="zh-CN" altLang="en-US" sz="4000">
                <a:latin typeface="Times New Roman" panose="02020603050405020304" pitchFamily="18" charset="0"/>
                <a:ea typeface="微软雅黑" panose="020B0503020204020204" pitchFamily="34" charset="-122"/>
              </a:rPr>
              <a:t>基于拓扑树的分层分组算法</a:t>
            </a:r>
            <a:r>
              <a:rPr lang="en-US" altLang="zh-CN" sz="4000">
                <a:latin typeface="Times New Roman" panose="02020603050405020304" pitchFamily="18" charset="0"/>
                <a:ea typeface="微软雅黑" panose="020B0503020204020204" pitchFamily="34" charset="-122"/>
              </a:rPr>
              <a:t>EagerMap</a:t>
            </a:r>
            <a:r>
              <a:rPr lang="en-US" altLang="zh-CN" sz="4000" b="1">
                <a:latin typeface="Times New Roman" panose="02020603050405020304" pitchFamily="18" charset="0"/>
                <a:ea typeface="微软雅黑" panose="020B0503020204020204" pitchFamily="34" charset="-122"/>
              </a:rPr>
              <a:t>[5]</a:t>
            </a:r>
            <a:r>
              <a:rPr lang="zh-CN" altLang="en-US" sz="4000">
                <a:latin typeface="Times New Roman" panose="02020603050405020304" pitchFamily="18" charset="0"/>
                <a:ea typeface="微软雅黑" panose="020B0503020204020204" pitchFamily="34" charset="-122"/>
              </a:rPr>
              <a:t>；</a:t>
            </a:r>
            <a:endParaRPr lang="en-US" altLang="zh-CN" sz="4000">
              <a:latin typeface="Times New Roman" panose="02020603050405020304" pitchFamily="18" charset="0"/>
              <a:ea typeface="微软雅黑" panose="020B0503020204020204" pitchFamily="34" charset="-122"/>
            </a:endParaRPr>
          </a:p>
          <a:p>
            <a:pPr marL="342900" indent="-342900">
              <a:lnSpc>
                <a:spcPct val="150000"/>
              </a:lnSpc>
              <a:buSzPct val="120000"/>
              <a:buFont typeface="+mj-ea"/>
              <a:buAutoNum type="circleNumDbPlain"/>
            </a:pPr>
            <a:endParaRPr lang="en-US" altLang="zh-CN" sz="4000">
              <a:latin typeface="Times New Roman" panose="02020603050405020304" pitchFamily="18" charset="0"/>
              <a:ea typeface="微软雅黑" panose="020B0503020204020204" pitchFamily="34" charset="-122"/>
            </a:endParaRPr>
          </a:p>
        </p:txBody>
      </p:sp>
      <p:sp>
        <p:nvSpPr>
          <p:cNvPr id="15" name="内容占位符 18">
            <a:extLst>
              <a:ext uri="{FF2B5EF4-FFF2-40B4-BE49-F238E27FC236}">
                <a16:creationId xmlns:a16="http://schemas.microsoft.com/office/drawing/2014/main" id="{26424E3E-BD7F-4742-8190-0D931C5DC783}"/>
              </a:ext>
            </a:extLst>
          </p:cNvPr>
          <p:cNvSpPr txBox="1">
            <a:spLocks/>
          </p:cNvSpPr>
          <p:nvPr/>
        </p:nvSpPr>
        <p:spPr>
          <a:xfrm>
            <a:off x="4835724" y="3966694"/>
            <a:ext cx="3671292" cy="1618481"/>
          </a:xfrm>
          <a:prstGeom prst="rect">
            <a:avLst/>
          </a:prstGeom>
        </p:spPr>
        <p:txBody>
          <a:bodyPr anchor="t" anchorCtr="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defTabSz="457200">
              <a:lnSpc>
                <a:spcPct val="130000"/>
              </a:lnSpc>
              <a:spcBef>
                <a:spcPct val="20000"/>
              </a:spcBef>
              <a:spcAft>
                <a:spcPts val="600"/>
              </a:spcAft>
              <a:buClr>
                <a:schemeClr val="accent1">
                  <a:lumMod val="75000"/>
                </a:schemeClr>
              </a:buClr>
              <a:buSzPct val="100000"/>
              <a:buFont typeface="Wingdings" panose="05000000000000000000" pitchFamily="2" charset="2"/>
              <a:buChar char="Ø"/>
            </a:pPr>
            <a:r>
              <a:rPr lang="zh-CN" altLang="en-US" sz="1600">
                <a:solidFill>
                  <a:schemeClr val="accent1">
                    <a:lumMod val="75000"/>
                  </a:schemeClr>
                </a:solidFill>
                <a:latin typeface="微软雅黑" panose="020B0503020204020204" pitchFamily="34" charset="-122"/>
                <a:ea typeface="微软雅黑" panose="020B0503020204020204" pitchFamily="34" charset="-122"/>
              </a:rPr>
              <a:t>方法缺陷</a:t>
            </a:r>
            <a:endParaRPr lang="en-US" altLang="zh-CN" sz="16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600">
                <a:latin typeface="Times New Roman" panose="02020603050405020304" pitchFamily="18" charset="0"/>
                <a:ea typeface="微软雅黑" panose="020B0503020204020204" pitchFamily="34" charset="-122"/>
              </a:rPr>
              <a:t>[4]</a:t>
            </a:r>
            <a:r>
              <a:rPr lang="zh-CN" altLang="en-US" sz="1600">
                <a:latin typeface="Times New Roman" panose="02020603050405020304" pitchFamily="18" charset="0"/>
                <a:ea typeface="微软雅黑" panose="020B0503020204020204" pitchFamily="34" charset="-122"/>
              </a:rPr>
              <a:t>方法没有考虑计算机架构的层次性。</a:t>
            </a:r>
            <a:endParaRPr lang="en-US" altLang="zh-CN" sz="1600" dirty="0">
              <a:latin typeface="Times New Roman" panose="02020603050405020304" pitchFamily="18" charset="0"/>
              <a:ea typeface="微软雅黑" panose="020B0503020204020204" pitchFamily="34" charset="-122"/>
            </a:endParaRPr>
          </a:p>
          <a:p>
            <a:pPr marL="457200" indent="-457200" defTabSz="457200">
              <a:lnSpc>
                <a:spcPct val="130000"/>
              </a:lnSpc>
              <a:spcBef>
                <a:spcPct val="20000"/>
              </a:spcBef>
              <a:spcAft>
                <a:spcPts val="600"/>
              </a:spcAft>
              <a:buClr>
                <a:schemeClr val="accent1">
                  <a:lumMod val="75000"/>
                </a:schemeClr>
              </a:buClr>
              <a:buSzPct val="120000"/>
              <a:buFont typeface="+mj-ea"/>
              <a:buAutoNum type="circleNumDbPlain"/>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方法采用启发式算法，容易陷入局部最优。</a:t>
            </a:r>
            <a:endParaRPr lang="en-US" altLang="zh-CN" sz="160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572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5" name="文本占位符 9">
            <a:extLst>
              <a:ext uri="{FF2B5EF4-FFF2-40B4-BE49-F238E27FC236}">
                <a16:creationId xmlns:a16="http://schemas.microsoft.com/office/drawing/2014/main" id="{6E7857B3-C96E-410B-B8FD-65B5AED399F0}"/>
              </a:ext>
            </a:extLst>
          </p:cNvPr>
          <p:cNvSpPr txBox="1">
            <a:spLocks/>
          </p:cNvSpPr>
          <p:nvPr/>
        </p:nvSpPr>
        <p:spPr>
          <a:xfrm>
            <a:off x="211932" y="1288638"/>
            <a:ext cx="8766572" cy="381649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just">
              <a:lnSpc>
                <a:spcPct val="150000"/>
              </a:lnSpc>
              <a:buClr>
                <a:schemeClr val="accent1">
                  <a:lumMod val="75000"/>
                </a:schemeClr>
              </a:buClr>
              <a:buSzPct val="100000"/>
              <a:buFont typeface="+mj-lt"/>
              <a:buAutoNum type="romanUcPeriod"/>
            </a:pPr>
            <a:r>
              <a:rPr lang="zh-CN" altLang="en-US" sz="2000" dirty="0">
                <a:latin typeface="微软雅黑" panose="020B0503020204020204" pitchFamily="34" charset="-122"/>
                <a:ea typeface="微软雅黑" panose="020B0503020204020204" pitchFamily="34" charset="-122"/>
              </a:rPr>
              <a:t>多线程环境下动态线程到核映射机制的研究</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zh-CN" altLang="en-US" sz="2000" dirty="0">
                <a:latin typeface="微软雅黑" panose="020B0503020204020204" pitchFamily="34" charset="-122"/>
                <a:ea typeface="微软雅黑" panose="020B0503020204020204" pitchFamily="34" charset="-122"/>
              </a:rPr>
              <a:t>针对</a:t>
            </a:r>
            <a:r>
              <a:rPr lang="zh-CN" altLang="zh-CN" sz="2000" dirty="0"/>
              <a:t>多线程程序数据交换共享不均匀导致的性能下降问题</a:t>
            </a:r>
            <a:r>
              <a:rPr lang="zh-CN" altLang="en-US" sz="2000" dirty="0"/>
              <a:t>，从弹性动态映射的角度进行优化解决。</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endParaRPr lang="en-US" altLang="zh-CN" sz="2000" dirty="0">
              <a:latin typeface="微软雅黑" panose="020B0503020204020204" pitchFamily="34" charset="-122"/>
              <a:ea typeface="微软雅黑" panose="020B0503020204020204" pitchFamily="34" charset="-122"/>
            </a:endParaRPr>
          </a:p>
          <a:p>
            <a:pPr marL="514350" indent="-514350" algn="just">
              <a:lnSpc>
                <a:spcPct val="150000"/>
              </a:lnSpc>
              <a:buClr>
                <a:schemeClr val="accent1">
                  <a:lumMod val="75000"/>
                </a:schemeClr>
              </a:buClr>
              <a:buSzPct val="100000"/>
              <a:buFont typeface="+mj-lt"/>
              <a:buAutoNum type="romanUcPeriod" startAt="2"/>
            </a:pPr>
            <a:r>
              <a:rPr lang="zh-CN" altLang="en-US" sz="2000" dirty="0">
                <a:latin typeface="微软雅黑" panose="020B0503020204020204" pitchFamily="34" charset="-122"/>
                <a:ea typeface="微软雅黑" panose="020B0503020204020204" pitchFamily="34" charset="-122"/>
              </a:rPr>
              <a:t>多线程并行程序通信检测，线程分组等过程的方法研究</a:t>
            </a:r>
            <a:endParaRPr lang="en-US" altLang="zh-CN" sz="2000" dirty="0">
              <a:latin typeface="微软雅黑" panose="020B0503020204020204" pitchFamily="34" charset="-122"/>
              <a:ea typeface="微软雅黑" panose="020B0503020204020204" pitchFamily="34" charset="-122"/>
            </a:endParaRPr>
          </a:p>
          <a:p>
            <a:pPr algn="just">
              <a:lnSpc>
                <a:spcPct val="150000"/>
              </a:lnSpc>
              <a:buClr>
                <a:schemeClr val="accent1">
                  <a:lumMod val="75000"/>
                </a:schemeClr>
              </a:buClr>
              <a:buSzPct val="100000"/>
            </a:pPr>
            <a:r>
              <a:rPr lang="zh-CN" altLang="en-US" sz="1800" dirty="0">
                <a:latin typeface="微软雅黑" panose="020B0503020204020204" pitchFamily="34" charset="-122"/>
                <a:ea typeface="微软雅黑" panose="020B0503020204020204" pitchFamily="34" charset="-122"/>
              </a:rPr>
              <a:t>针对弹性动态映射在通信检测和映射计算两方面存在的挑战，为保证不引入较大开销同时总体性能得到优化，研究合理、优秀的通信检测及线程分组的方法。</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719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4" name="Oval 5"/>
          <p:cNvSpPr>
            <a:spLocks noChangeArrowheads="1"/>
          </p:cNvSpPr>
          <p:nvPr/>
        </p:nvSpPr>
        <p:spPr bwMode="auto">
          <a:xfrm>
            <a:off x="527448" y="64800"/>
            <a:ext cx="8616553" cy="6667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5" name="Oval 5"/>
          <p:cNvSpPr>
            <a:spLocks noChangeArrowheads="1"/>
          </p:cNvSpPr>
          <p:nvPr/>
        </p:nvSpPr>
        <p:spPr bwMode="auto">
          <a:xfrm>
            <a:off x="8808244" y="6494463"/>
            <a:ext cx="304800" cy="304800"/>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596" name="矩形 4"/>
          <p:cNvSpPr>
            <a:spLocks noChangeArrowheads="1"/>
          </p:cNvSpPr>
          <p:nvPr/>
        </p:nvSpPr>
        <p:spPr bwMode="auto">
          <a:xfrm>
            <a:off x="8811015" y="6495654"/>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15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7" name="MH_Number_1"/>
          <p:cNvSpPr>
            <a:spLocks noChangeArrowheads="1"/>
          </p:cNvSpPr>
          <p:nvPr/>
        </p:nvSpPr>
        <p:spPr bwMode="auto">
          <a:xfrm>
            <a:off x="25004" y="64800"/>
            <a:ext cx="37385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2100"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4598" name="MH_Entry_1"/>
          <p:cNvSpPr>
            <a:spLocks noChangeArrowheads="1"/>
          </p:cNvSpPr>
          <p:nvPr/>
        </p:nvSpPr>
        <p:spPr bwMode="auto">
          <a:xfrm>
            <a:off x="435769" y="64800"/>
            <a:ext cx="3020616" cy="3738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研究进展</a:t>
            </a:r>
            <a:endParaRPr lang="zh-CN" altLang="en-US" sz="1350" dirty="0">
              <a:latin typeface="Arial" panose="020B0604020202020204" pitchFamily="34" charset="0"/>
            </a:endParaRPr>
          </a:p>
        </p:txBody>
      </p:sp>
      <p:sp>
        <p:nvSpPr>
          <p:cNvPr id="24599" name="Oval 5"/>
          <p:cNvSpPr>
            <a:spLocks noChangeArrowheads="1"/>
          </p:cNvSpPr>
          <p:nvPr/>
        </p:nvSpPr>
        <p:spPr bwMode="auto">
          <a:xfrm>
            <a:off x="1" y="6726635"/>
            <a:ext cx="8766572" cy="72628"/>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0" name="Oval 5"/>
          <p:cNvSpPr>
            <a:spLocks noChangeArrowheads="1"/>
          </p:cNvSpPr>
          <p:nvPr/>
        </p:nvSpPr>
        <p:spPr bwMode="auto">
          <a:xfrm rot="5400000">
            <a:off x="5927325" y="3281841"/>
            <a:ext cx="6300000" cy="69056"/>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4601" name="Oval 5"/>
          <p:cNvSpPr>
            <a:spLocks noChangeArrowheads="1"/>
          </p:cNvSpPr>
          <p:nvPr/>
        </p:nvSpPr>
        <p:spPr bwMode="auto">
          <a:xfrm rot="5400000">
            <a:off x="-3055064" y="3543618"/>
            <a:ext cx="6228000" cy="67865"/>
          </a:xfrm>
          <a:prstGeom prst="rect">
            <a:avLst/>
          </a:prstGeom>
          <a:solidFill>
            <a:srgbClr val="1F4E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1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p>
        </p:txBody>
      </p:sp>
      <p:sp>
        <p:nvSpPr>
          <p:cNvPr id="20" name="文本占位符 9">
            <a:extLst>
              <a:ext uri="{FF2B5EF4-FFF2-40B4-BE49-F238E27FC236}">
                <a16:creationId xmlns:a16="http://schemas.microsoft.com/office/drawing/2014/main" id="{B840B545-7615-4C7A-973A-6182E229D766}"/>
              </a:ext>
            </a:extLst>
          </p:cNvPr>
          <p:cNvSpPr txBox="1">
            <a:spLocks/>
          </p:cNvSpPr>
          <p:nvPr/>
        </p:nvSpPr>
        <p:spPr>
          <a:xfrm>
            <a:off x="211932" y="720000"/>
            <a:ext cx="8766572" cy="144599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40000"/>
              </a:lnSpc>
              <a:buClr>
                <a:schemeClr val="accent1">
                  <a:lumMod val="75000"/>
                </a:schemeClr>
              </a:buClr>
              <a:buSzPct val="100000"/>
              <a:buFont typeface="Wingdings" panose="05000000000000000000" pitchFamily="2" charset="2"/>
              <a:buChar char="n"/>
            </a:pPr>
            <a:r>
              <a:rPr lang="zh-CN" altLang="en-US" sz="2000" b="1">
                <a:solidFill>
                  <a:schemeClr val="accent1">
                    <a:lumMod val="75000"/>
                  </a:schemeClr>
                </a:solidFill>
                <a:latin typeface="+mn-ea"/>
              </a:rPr>
              <a:t>映射机制流程</a:t>
            </a:r>
            <a:endParaRPr lang="en-US" altLang="zh-CN" sz="2000" b="1">
              <a:solidFill>
                <a:schemeClr val="accent1">
                  <a:lumMod val="75000"/>
                </a:schemeClr>
              </a:solidFill>
              <a:latin typeface="+mn-ea"/>
            </a:endParaRPr>
          </a:p>
          <a:p>
            <a:pPr algn="just">
              <a:lnSpc>
                <a:spcPct val="140000"/>
              </a:lnSpc>
              <a:buClr>
                <a:schemeClr val="accent1">
                  <a:lumMod val="75000"/>
                </a:schemeClr>
              </a:buClr>
              <a:buSzPct val="100000"/>
            </a:pPr>
            <a:r>
              <a:rPr lang="zh-CN" altLang="en-US" sz="2000"/>
              <a:t>使通信频繁的线程运行在物理接近的核</a:t>
            </a:r>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230180178"/>
              </p:ext>
            </p:extLst>
          </p:nvPr>
        </p:nvGraphicFramePr>
        <p:xfrm>
          <a:off x="4646278" y="638677"/>
          <a:ext cx="4288301" cy="5827692"/>
        </p:xfrm>
        <a:graphic>
          <a:graphicData uri="http://schemas.openxmlformats.org/presentationml/2006/ole">
            <mc:AlternateContent xmlns:mc="http://schemas.openxmlformats.org/markup-compatibility/2006">
              <mc:Choice xmlns:v="urn:schemas-microsoft-com:vml" Requires="v">
                <p:oleObj spid="_x0000_s2075" name="Visio" r:id="rId4" imgW="5324607" imgH="7220092" progId="Visio.Drawing.15">
                  <p:embed/>
                </p:oleObj>
              </mc:Choice>
              <mc:Fallback>
                <p:oleObj name="Visio" r:id="rId4" imgW="5324607" imgH="722009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278" y="638677"/>
                        <a:ext cx="4288301" cy="5827692"/>
                      </a:xfrm>
                      <a:prstGeom prst="rect">
                        <a:avLst/>
                      </a:prstGeom>
                      <a:noFill/>
                    </p:spPr>
                  </p:pic>
                </p:oleObj>
              </mc:Fallback>
            </mc:AlternateContent>
          </a:graphicData>
        </a:graphic>
      </p:graphicFrame>
      <p:sp>
        <p:nvSpPr>
          <p:cNvPr id="22" name="文本框 21"/>
          <p:cNvSpPr txBox="1"/>
          <p:nvPr/>
        </p:nvSpPr>
        <p:spPr>
          <a:xfrm>
            <a:off x="527448" y="2447334"/>
            <a:ext cx="3525828" cy="3185487"/>
          </a:xfrm>
          <a:prstGeom prst="rect">
            <a:avLst/>
          </a:prstGeom>
          <a:noFill/>
        </p:spPr>
        <p:txBody>
          <a:bodyPr wrap="square" rtlCol="0">
            <a:spAutoFit/>
          </a:bodyPr>
          <a:lstStyle/>
          <a:p>
            <a:pPr marL="342900" indent="-342900">
              <a:lnSpc>
                <a:spcPct val="150000"/>
              </a:lnSpc>
              <a:buClr>
                <a:schemeClr val="accent1"/>
              </a:buClr>
              <a:buFont typeface="Wingdings" panose="05000000000000000000" pitchFamily="2" charset="2"/>
              <a:buChar char="Ø"/>
            </a:pPr>
            <a:r>
              <a:rPr lang="zh-CN" altLang="en-US" dirty="0"/>
              <a:t>通信检测模块</a:t>
            </a:r>
            <a:endParaRPr lang="en-US" altLang="zh-CN" dirty="0"/>
          </a:p>
          <a:p>
            <a:pPr lvl="1">
              <a:lnSpc>
                <a:spcPct val="150000"/>
              </a:lnSpc>
            </a:pPr>
            <a:r>
              <a:rPr lang="zh-CN" altLang="zh-CN" sz="1600" dirty="0"/>
              <a:t>基于页错误的</a:t>
            </a:r>
            <a:r>
              <a:rPr lang="zh-CN" altLang="en-US" sz="1600" dirty="0"/>
              <a:t>统计</a:t>
            </a:r>
            <a:r>
              <a:rPr lang="zh-CN" altLang="zh-CN" sz="1600" dirty="0"/>
              <a:t>方法</a:t>
            </a:r>
            <a:endParaRPr lang="en-US" altLang="zh-CN" sz="1600" dirty="0"/>
          </a:p>
          <a:p>
            <a:pPr marL="800100" lvl="1" indent="-342900">
              <a:lnSpc>
                <a:spcPct val="150000"/>
              </a:lnSpc>
              <a:buFont typeface="Wingdings" panose="05000000000000000000" pitchFamily="2" charset="2"/>
              <a:buChar char="p"/>
            </a:pPr>
            <a:endParaRPr lang="en-US" altLang="zh-CN" sz="1600" dirty="0"/>
          </a:p>
          <a:p>
            <a:pPr marL="285750" indent="-285750">
              <a:lnSpc>
                <a:spcPct val="150000"/>
              </a:lnSpc>
              <a:buClr>
                <a:schemeClr val="accent1"/>
              </a:buClr>
              <a:buFont typeface="Wingdings" panose="05000000000000000000" pitchFamily="2" charset="2"/>
              <a:buChar char="Ø"/>
            </a:pPr>
            <a:r>
              <a:rPr lang="zh-CN" altLang="en-US" dirty="0"/>
              <a:t> 映射计算模块</a:t>
            </a:r>
            <a:endParaRPr lang="en-US" altLang="zh-CN" dirty="0"/>
          </a:p>
          <a:p>
            <a:pPr lvl="1">
              <a:lnSpc>
                <a:spcPct val="150000"/>
              </a:lnSpc>
            </a:pPr>
            <a:r>
              <a:rPr lang="zh-CN" altLang="zh-CN" sz="1600" dirty="0"/>
              <a:t>基于体系结构的图划分算法</a:t>
            </a:r>
            <a:endParaRPr lang="en-US" altLang="zh-CN" sz="1600" dirty="0"/>
          </a:p>
          <a:p>
            <a:pPr marL="800100" lvl="1" indent="-342900">
              <a:lnSpc>
                <a:spcPct val="150000"/>
              </a:lnSpc>
              <a:buFont typeface="Wingdings" panose="05000000000000000000" pitchFamily="2" charset="2"/>
              <a:buChar char="p"/>
            </a:pPr>
            <a:endParaRPr lang="en-US" altLang="zh-CN" sz="1600" dirty="0"/>
          </a:p>
          <a:p>
            <a:pPr marL="342900" indent="-342900">
              <a:lnSpc>
                <a:spcPct val="150000"/>
              </a:lnSpc>
              <a:buClr>
                <a:schemeClr val="accent1"/>
              </a:buClr>
              <a:buFont typeface="Wingdings" panose="05000000000000000000" pitchFamily="2" charset="2"/>
              <a:buChar char="Ø"/>
            </a:pPr>
            <a:r>
              <a:rPr lang="zh-CN" altLang="en-US" dirty="0"/>
              <a:t>迁移及映射控制模块</a:t>
            </a:r>
            <a:endParaRPr lang="en-US" altLang="zh-CN" dirty="0"/>
          </a:p>
          <a:p>
            <a:pPr lvl="1">
              <a:lnSpc>
                <a:spcPct val="150000"/>
              </a:lnSpc>
            </a:pPr>
            <a:r>
              <a:rPr lang="zh-CN" altLang="zh-CN" sz="1600" dirty="0"/>
              <a:t>调用内核函数</a:t>
            </a:r>
            <a:r>
              <a:rPr lang="zh-CN" altLang="en-US" sz="1600" dirty="0"/>
              <a:t>，引入额外控制</a:t>
            </a:r>
            <a:endParaRPr lang="en-US" altLang="zh-CN" sz="1400" dirty="0"/>
          </a:p>
        </p:txBody>
      </p:sp>
    </p:spTree>
    <p:extLst>
      <p:ext uri="{BB962C8B-B14F-4D97-AF65-F5344CB8AC3E}">
        <p14:creationId xmlns:p14="http://schemas.microsoft.com/office/powerpoint/2010/main" val="21142907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2151</TotalTime>
  <Words>2889</Words>
  <Application>Microsoft Macintosh PowerPoint</Application>
  <PresentationFormat>全屏显示(4:3)</PresentationFormat>
  <Paragraphs>245</Paragraphs>
  <Slides>20</Slides>
  <Notes>11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2" baseType="lpstr">
      <vt:lpstr>等线</vt:lpstr>
      <vt:lpstr>宋体</vt:lpstr>
      <vt:lpstr>微软雅黑</vt:lpstr>
      <vt:lpstr>Arial</vt:lpstr>
      <vt:lpstr>Calibri</vt:lpstr>
      <vt:lpstr>Calibri Light</vt:lpstr>
      <vt:lpstr>Cambria Math</vt:lpstr>
      <vt:lpstr>Times New Roman</vt:lpstr>
      <vt:lpstr>Wingdings</vt:lpstr>
      <vt:lpstr>Office 主题​​</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 晨</dc:creator>
  <cp:lastModifiedBy>钰鑫 张</cp:lastModifiedBy>
  <cp:revision>685</cp:revision>
  <dcterms:created xsi:type="dcterms:W3CDTF">2018-07-01T03:57:07Z</dcterms:created>
  <dcterms:modified xsi:type="dcterms:W3CDTF">2020-07-01T02:45:47Z</dcterms:modified>
</cp:coreProperties>
</file>