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7"/>
  </p:notesMasterIdLst>
  <p:sldIdLst>
    <p:sldId id="296" r:id="rId3"/>
    <p:sldId id="271" r:id="rId4"/>
    <p:sldId id="262" r:id="rId5"/>
    <p:sldId id="277" r:id="rId6"/>
    <p:sldId id="297" r:id="rId7"/>
    <p:sldId id="272" r:id="rId8"/>
    <p:sldId id="274" r:id="rId9"/>
    <p:sldId id="295" r:id="rId10"/>
    <p:sldId id="298" r:id="rId11"/>
    <p:sldId id="289" r:id="rId12"/>
    <p:sldId id="284" r:id="rId13"/>
    <p:sldId id="286" r:id="rId14"/>
    <p:sldId id="290" r:id="rId15"/>
    <p:sldId id="299" r:id="rId16"/>
    <p:sldId id="288" r:id="rId17"/>
    <p:sldId id="291" r:id="rId18"/>
    <p:sldId id="280" r:id="rId19"/>
    <p:sldId id="301" r:id="rId20"/>
    <p:sldId id="287" r:id="rId21"/>
    <p:sldId id="281" r:id="rId22"/>
    <p:sldId id="302" r:id="rId23"/>
    <p:sldId id="303" r:id="rId24"/>
    <p:sldId id="300" r:id="rId25"/>
    <p:sldId id="261"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57" autoAdjust="0"/>
    <p:restoredTop sz="94118" autoAdjust="0"/>
  </p:normalViewPr>
  <p:slideViewPr>
    <p:cSldViewPr snapToGrid="0">
      <p:cViewPr varScale="1">
        <p:scale>
          <a:sx n="108" d="100"/>
          <a:sy n="108" d="100"/>
        </p:scale>
        <p:origin x="1240" y="18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631955-C48C-44B7-8BD0-939E58D87D30}" type="datetimeFigureOut">
              <a:rPr lang="zh-CN" altLang="en-US" smtClean="0"/>
              <a:t>2020/7/2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3C9E0D-467D-44A5-9250-3ACAD2E7A073}" type="slidenum">
              <a:rPr lang="zh-CN" altLang="en-US" smtClean="0"/>
              <a:t>‹#›</a:t>
            </a:fld>
            <a:endParaRPr lang="zh-CN" altLang="en-US"/>
          </a:p>
        </p:txBody>
      </p:sp>
    </p:spTree>
    <p:extLst>
      <p:ext uri="{BB962C8B-B14F-4D97-AF65-F5344CB8AC3E}">
        <p14:creationId xmlns:p14="http://schemas.microsoft.com/office/powerpoint/2010/main" val="1157009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t>1</a:t>
            </a:fld>
            <a:endParaRPr lang="zh-CN" altLang="en-US"/>
          </a:p>
        </p:txBody>
      </p:sp>
    </p:spTree>
    <p:extLst>
      <p:ext uri="{BB962C8B-B14F-4D97-AF65-F5344CB8AC3E}">
        <p14:creationId xmlns:p14="http://schemas.microsoft.com/office/powerpoint/2010/main" val="3137429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lvl="0" indent="-228600">
              <a:buFont typeface="+mj-lt"/>
              <a:buAutoNum type="arabicPeriod"/>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F3C9E0D-467D-44A5-9250-3ACAD2E7A073}" type="slidenum">
              <a:rPr lang="zh-CN" altLang="en-US" smtClean="0"/>
              <a:t>14</a:t>
            </a:fld>
            <a:endParaRPr lang="zh-CN" altLang="en-US"/>
          </a:p>
        </p:txBody>
      </p:sp>
    </p:spTree>
    <p:extLst>
      <p:ext uri="{BB962C8B-B14F-4D97-AF65-F5344CB8AC3E}">
        <p14:creationId xmlns:p14="http://schemas.microsoft.com/office/powerpoint/2010/main" val="3338298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lvl="0" indent="-228600">
              <a:buFont typeface="+mj-lt"/>
              <a:buAutoNum type="arabicPeriod"/>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F3C9E0D-467D-44A5-9250-3ACAD2E7A073}" type="slidenum">
              <a:rPr lang="zh-CN" altLang="en-US" smtClean="0"/>
              <a:t>15</a:t>
            </a:fld>
            <a:endParaRPr lang="zh-CN" altLang="en-US"/>
          </a:p>
        </p:txBody>
      </p:sp>
    </p:spTree>
    <p:extLst>
      <p:ext uri="{BB962C8B-B14F-4D97-AF65-F5344CB8AC3E}">
        <p14:creationId xmlns:p14="http://schemas.microsoft.com/office/powerpoint/2010/main" val="740688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3C9E0D-467D-44A5-9250-3ACAD2E7A073}" type="slidenum">
              <a:rPr lang="zh-CN" altLang="en-US" smtClean="0"/>
              <a:t>16</a:t>
            </a:fld>
            <a:endParaRPr lang="zh-CN" altLang="en-US"/>
          </a:p>
        </p:txBody>
      </p:sp>
    </p:spTree>
    <p:extLst>
      <p:ext uri="{BB962C8B-B14F-4D97-AF65-F5344CB8AC3E}">
        <p14:creationId xmlns:p14="http://schemas.microsoft.com/office/powerpoint/2010/main" val="2073871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24</a:t>
            </a:fld>
            <a:endParaRPr lang="zh-CN" altLang="en-US"/>
          </a:p>
        </p:txBody>
      </p:sp>
    </p:spTree>
    <p:extLst>
      <p:ext uri="{BB962C8B-B14F-4D97-AF65-F5344CB8AC3E}">
        <p14:creationId xmlns:p14="http://schemas.microsoft.com/office/powerpoint/2010/main" val="1830072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15C117-C0D3-478F-A650-DDB9633867F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18603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3C9E0D-467D-44A5-9250-3ACAD2E7A073}" type="slidenum">
              <a:rPr lang="zh-CN" altLang="en-US" smtClean="0"/>
              <a:t>4</a:t>
            </a:fld>
            <a:endParaRPr lang="zh-CN" altLang="en-US"/>
          </a:p>
        </p:txBody>
      </p:sp>
    </p:spTree>
    <p:extLst>
      <p:ext uri="{BB962C8B-B14F-4D97-AF65-F5344CB8AC3E}">
        <p14:creationId xmlns:p14="http://schemas.microsoft.com/office/powerpoint/2010/main" val="1426671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3C9E0D-467D-44A5-9250-3ACAD2E7A073}" type="slidenum">
              <a:rPr lang="zh-CN" altLang="en-US" smtClean="0"/>
              <a:t>5</a:t>
            </a:fld>
            <a:endParaRPr lang="zh-CN" altLang="en-US"/>
          </a:p>
        </p:txBody>
      </p:sp>
    </p:spTree>
    <p:extLst>
      <p:ext uri="{BB962C8B-B14F-4D97-AF65-F5344CB8AC3E}">
        <p14:creationId xmlns:p14="http://schemas.microsoft.com/office/powerpoint/2010/main" val="3371743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3C9E0D-467D-44A5-9250-3ACAD2E7A073}" type="slidenum">
              <a:rPr lang="zh-CN" altLang="en-US" smtClean="0"/>
              <a:t>6</a:t>
            </a:fld>
            <a:endParaRPr lang="zh-CN" altLang="en-US"/>
          </a:p>
        </p:txBody>
      </p:sp>
    </p:spTree>
    <p:extLst>
      <p:ext uri="{BB962C8B-B14F-4D97-AF65-F5344CB8AC3E}">
        <p14:creationId xmlns:p14="http://schemas.microsoft.com/office/powerpoint/2010/main" val="4190565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3C9E0D-467D-44A5-9250-3ACAD2E7A073}" type="slidenum">
              <a:rPr lang="zh-CN" altLang="en-US" smtClean="0"/>
              <a:t>10</a:t>
            </a:fld>
            <a:endParaRPr lang="zh-CN" altLang="en-US"/>
          </a:p>
        </p:txBody>
      </p:sp>
    </p:spTree>
    <p:extLst>
      <p:ext uri="{BB962C8B-B14F-4D97-AF65-F5344CB8AC3E}">
        <p14:creationId xmlns:p14="http://schemas.microsoft.com/office/powerpoint/2010/main" val="997566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3C9E0D-467D-44A5-9250-3ACAD2E7A073}" type="slidenum">
              <a:rPr lang="zh-CN" altLang="en-US" smtClean="0"/>
              <a:t>11</a:t>
            </a:fld>
            <a:endParaRPr lang="zh-CN" altLang="en-US"/>
          </a:p>
        </p:txBody>
      </p:sp>
    </p:spTree>
    <p:extLst>
      <p:ext uri="{BB962C8B-B14F-4D97-AF65-F5344CB8AC3E}">
        <p14:creationId xmlns:p14="http://schemas.microsoft.com/office/powerpoint/2010/main" val="1190354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lvl="0" indent="-228600">
              <a:buFont typeface="+mj-lt"/>
              <a:buAutoNum type="arabicPeriod"/>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F3C9E0D-467D-44A5-9250-3ACAD2E7A073}" type="slidenum">
              <a:rPr lang="zh-CN" altLang="en-US" smtClean="0"/>
              <a:t>12</a:t>
            </a:fld>
            <a:endParaRPr lang="zh-CN" altLang="en-US"/>
          </a:p>
        </p:txBody>
      </p:sp>
    </p:spTree>
    <p:extLst>
      <p:ext uri="{BB962C8B-B14F-4D97-AF65-F5344CB8AC3E}">
        <p14:creationId xmlns:p14="http://schemas.microsoft.com/office/powerpoint/2010/main" val="2236967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lvl="0" indent="-228600">
              <a:buFont typeface="+mj-lt"/>
              <a:buAutoNum type="arabicPeriod"/>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F3C9E0D-467D-44A5-9250-3ACAD2E7A073}" type="slidenum">
              <a:rPr lang="zh-CN" altLang="en-US" smtClean="0"/>
              <a:t>13</a:t>
            </a:fld>
            <a:endParaRPr lang="zh-CN" altLang="en-US"/>
          </a:p>
        </p:txBody>
      </p:sp>
    </p:spTree>
    <p:extLst>
      <p:ext uri="{BB962C8B-B14F-4D97-AF65-F5344CB8AC3E}">
        <p14:creationId xmlns:p14="http://schemas.microsoft.com/office/powerpoint/2010/main" val="2438946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D1BAB7B-9F61-4ADE-85B1-2EC33D503B81}" type="datetimeFigureOut">
              <a:rPr lang="zh-CN" altLang="en-US" smtClean="0"/>
              <a:t>2020/7/2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20F286-9A80-455F-8205-7029EDB62BD7}" type="slidenum">
              <a:rPr lang="zh-CN" altLang="en-US" smtClean="0"/>
              <a:t>‹#›</a:t>
            </a:fld>
            <a:endParaRPr lang="zh-CN" altLang="en-US"/>
          </a:p>
        </p:txBody>
      </p:sp>
    </p:spTree>
    <p:extLst>
      <p:ext uri="{BB962C8B-B14F-4D97-AF65-F5344CB8AC3E}">
        <p14:creationId xmlns:p14="http://schemas.microsoft.com/office/powerpoint/2010/main" val="2812880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D1BAB7B-9F61-4ADE-85B1-2EC33D503B81}" type="datetimeFigureOut">
              <a:rPr lang="zh-CN" altLang="en-US" smtClean="0"/>
              <a:t>2020/7/2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20F286-9A80-455F-8205-7029EDB62BD7}" type="slidenum">
              <a:rPr lang="zh-CN" altLang="en-US" smtClean="0"/>
              <a:t>‹#›</a:t>
            </a:fld>
            <a:endParaRPr lang="zh-CN" altLang="en-US"/>
          </a:p>
        </p:txBody>
      </p:sp>
    </p:spTree>
    <p:extLst>
      <p:ext uri="{BB962C8B-B14F-4D97-AF65-F5344CB8AC3E}">
        <p14:creationId xmlns:p14="http://schemas.microsoft.com/office/powerpoint/2010/main" val="1969706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D1BAB7B-9F61-4ADE-85B1-2EC33D503B81}" type="datetimeFigureOut">
              <a:rPr lang="zh-CN" altLang="en-US" smtClean="0"/>
              <a:t>2020/7/2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20F286-9A80-455F-8205-7029EDB62BD7}" type="slidenum">
              <a:rPr lang="zh-CN" altLang="en-US" smtClean="0"/>
              <a:t>‹#›</a:t>
            </a:fld>
            <a:endParaRPr lang="zh-CN" altLang="en-US"/>
          </a:p>
        </p:txBody>
      </p:sp>
    </p:spTree>
    <p:extLst>
      <p:ext uri="{BB962C8B-B14F-4D97-AF65-F5344CB8AC3E}">
        <p14:creationId xmlns:p14="http://schemas.microsoft.com/office/powerpoint/2010/main" val="1504818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1B39401-49A5-4516-A68F-54744A6B47CE}" type="datetimeFigureOut">
              <a:rPr lang="zh-CN" altLang="en-US" smtClean="0"/>
              <a:t>2020/7/2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863971130"/>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B39401-49A5-4516-A68F-54744A6B47CE}" type="datetimeFigureOut">
              <a:rPr lang="zh-CN" altLang="en-US" smtClean="0"/>
              <a:t>2020/7/2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997625941"/>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1B39401-49A5-4516-A68F-54744A6B47CE}" type="datetimeFigureOut">
              <a:rPr lang="zh-CN" altLang="en-US" smtClean="0"/>
              <a:t>2020/7/2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1717244761"/>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1B39401-49A5-4516-A68F-54744A6B47CE}" type="datetimeFigureOut">
              <a:rPr lang="zh-CN" altLang="en-US" smtClean="0"/>
              <a:t>2020/7/2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3495526041"/>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1B39401-49A5-4516-A68F-54744A6B47CE}" type="datetimeFigureOut">
              <a:rPr lang="zh-CN" altLang="en-US" smtClean="0"/>
              <a:t>2020/7/2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1799310611"/>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1B39401-49A5-4516-A68F-54744A6B47CE}" type="datetimeFigureOut">
              <a:rPr lang="zh-CN" altLang="en-US" smtClean="0"/>
              <a:t>2020/7/2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772651126"/>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B39401-49A5-4516-A68F-54744A6B47CE}" type="datetimeFigureOut">
              <a:rPr lang="zh-CN" altLang="en-US" smtClean="0"/>
              <a:t>2020/7/2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3367686071"/>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1B39401-49A5-4516-A68F-54744A6B47CE}" type="datetimeFigureOut">
              <a:rPr lang="zh-CN" altLang="en-US" smtClean="0"/>
              <a:t>2020/7/2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3643957786"/>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D1BAB7B-9F61-4ADE-85B1-2EC33D503B81}" type="datetimeFigureOut">
              <a:rPr lang="zh-CN" altLang="en-US" smtClean="0"/>
              <a:t>2020/7/2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20F286-9A80-455F-8205-7029EDB62BD7}" type="slidenum">
              <a:rPr lang="zh-CN" altLang="en-US" smtClean="0"/>
              <a:t>‹#›</a:t>
            </a:fld>
            <a:endParaRPr lang="zh-CN" altLang="en-US"/>
          </a:p>
        </p:txBody>
      </p:sp>
    </p:spTree>
    <p:extLst>
      <p:ext uri="{BB962C8B-B14F-4D97-AF65-F5344CB8AC3E}">
        <p14:creationId xmlns:p14="http://schemas.microsoft.com/office/powerpoint/2010/main" val="37114973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1B39401-49A5-4516-A68F-54744A6B47CE}" type="datetimeFigureOut">
              <a:rPr lang="zh-CN" altLang="en-US" smtClean="0"/>
              <a:t>2020/7/2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507917693"/>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B39401-49A5-4516-A68F-54744A6B47CE}" type="datetimeFigureOut">
              <a:rPr lang="zh-CN" altLang="en-US" smtClean="0"/>
              <a:t>2020/7/2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3141001482"/>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B39401-49A5-4516-A68F-54744A6B47CE}" type="datetimeFigureOut">
              <a:rPr lang="zh-CN" altLang="en-US" smtClean="0"/>
              <a:t>2020/7/2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3470956452"/>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D1BAB7B-9F61-4ADE-85B1-2EC33D503B81}" type="datetimeFigureOut">
              <a:rPr lang="zh-CN" altLang="en-US" smtClean="0"/>
              <a:t>2020/7/2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20F286-9A80-455F-8205-7029EDB62BD7}" type="slidenum">
              <a:rPr lang="zh-CN" altLang="en-US" smtClean="0"/>
              <a:t>‹#›</a:t>
            </a:fld>
            <a:endParaRPr lang="zh-CN" altLang="en-US"/>
          </a:p>
        </p:txBody>
      </p:sp>
    </p:spTree>
    <p:extLst>
      <p:ext uri="{BB962C8B-B14F-4D97-AF65-F5344CB8AC3E}">
        <p14:creationId xmlns:p14="http://schemas.microsoft.com/office/powerpoint/2010/main" val="83963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D1BAB7B-9F61-4ADE-85B1-2EC33D503B81}" type="datetimeFigureOut">
              <a:rPr lang="zh-CN" altLang="en-US" smtClean="0"/>
              <a:t>2020/7/2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A20F286-9A80-455F-8205-7029EDB62BD7}" type="slidenum">
              <a:rPr lang="zh-CN" altLang="en-US" smtClean="0"/>
              <a:t>‹#›</a:t>
            </a:fld>
            <a:endParaRPr lang="zh-CN" altLang="en-US"/>
          </a:p>
        </p:txBody>
      </p:sp>
    </p:spTree>
    <p:extLst>
      <p:ext uri="{BB962C8B-B14F-4D97-AF65-F5344CB8AC3E}">
        <p14:creationId xmlns:p14="http://schemas.microsoft.com/office/powerpoint/2010/main" val="2815869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D1BAB7B-9F61-4ADE-85B1-2EC33D503B81}" type="datetimeFigureOut">
              <a:rPr lang="zh-CN" altLang="en-US" smtClean="0"/>
              <a:t>2020/7/2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A20F286-9A80-455F-8205-7029EDB62BD7}" type="slidenum">
              <a:rPr lang="zh-CN" altLang="en-US" smtClean="0"/>
              <a:t>‹#›</a:t>
            </a:fld>
            <a:endParaRPr lang="zh-CN" altLang="en-US"/>
          </a:p>
        </p:txBody>
      </p:sp>
    </p:spTree>
    <p:extLst>
      <p:ext uri="{BB962C8B-B14F-4D97-AF65-F5344CB8AC3E}">
        <p14:creationId xmlns:p14="http://schemas.microsoft.com/office/powerpoint/2010/main" val="563330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D1BAB7B-9F61-4ADE-85B1-2EC33D503B81}" type="datetimeFigureOut">
              <a:rPr lang="zh-CN" altLang="en-US" smtClean="0"/>
              <a:t>2020/7/2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A20F286-9A80-455F-8205-7029EDB62BD7}" type="slidenum">
              <a:rPr lang="zh-CN" altLang="en-US" smtClean="0"/>
              <a:t>‹#›</a:t>
            </a:fld>
            <a:endParaRPr lang="zh-CN" altLang="en-US"/>
          </a:p>
        </p:txBody>
      </p:sp>
    </p:spTree>
    <p:extLst>
      <p:ext uri="{BB962C8B-B14F-4D97-AF65-F5344CB8AC3E}">
        <p14:creationId xmlns:p14="http://schemas.microsoft.com/office/powerpoint/2010/main" val="2985637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1BAB7B-9F61-4ADE-85B1-2EC33D503B81}" type="datetimeFigureOut">
              <a:rPr lang="zh-CN" altLang="en-US" smtClean="0"/>
              <a:t>2020/7/2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A20F286-9A80-455F-8205-7029EDB62BD7}" type="slidenum">
              <a:rPr lang="zh-CN" altLang="en-US" smtClean="0"/>
              <a:t>‹#›</a:t>
            </a:fld>
            <a:endParaRPr lang="zh-CN" altLang="en-US"/>
          </a:p>
        </p:txBody>
      </p:sp>
    </p:spTree>
    <p:extLst>
      <p:ext uri="{BB962C8B-B14F-4D97-AF65-F5344CB8AC3E}">
        <p14:creationId xmlns:p14="http://schemas.microsoft.com/office/powerpoint/2010/main" val="937140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7D1BAB7B-9F61-4ADE-85B1-2EC33D503B81}" type="datetimeFigureOut">
              <a:rPr lang="zh-CN" altLang="en-US" smtClean="0"/>
              <a:t>2020/7/2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A20F286-9A80-455F-8205-7029EDB62BD7}" type="slidenum">
              <a:rPr lang="zh-CN" altLang="en-US" smtClean="0"/>
              <a:t>‹#›</a:t>
            </a:fld>
            <a:endParaRPr lang="zh-CN" altLang="en-US"/>
          </a:p>
        </p:txBody>
      </p:sp>
    </p:spTree>
    <p:extLst>
      <p:ext uri="{BB962C8B-B14F-4D97-AF65-F5344CB8AC3E}">
        <p14:creationId xmlns:p14="http://schemas.microsoft.com/office/powerpoint/2010/main" val="2615636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7D1BAB7B-9F61-4ADE-85B1-2EC33D503B81}" type="datetimeFigureOut">
              <a:rPr lang="zh-CN" altLang="en-US" smtClean="0"/>
              <a:t>2020/7/2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A20F286-9A80-455F-8205-7029EDB62BD7}" type="slidenum">
              <a:rPr lang="zh-CN" altLang="en-US" smtClean="0"/>
              <a:t>‹#›</a:t>
            </a:fld>
            <a:endParaRPr lang="zh-CN" altLang="en-US"/>
          </a:p>
        </p:txBody>
      </p:sp>
    </p:spTree>
    <p:extLst>
      <p:ext uri="{BB962C8B-B14F-4D97-AF65-F5344CB8AC3E}">
        <p14:creationId xmlns:p14="http://schemas.microsoft.com/office/powerpoint/2010/main" val="2066984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1BAB7B-9F61-4ADE-85B1-2EC33D503B81}" type="datetimeFigureOut">
              <a:rPr lang="zh-CN" altLang="en-US" smtClean="0"/>
              <a:t>2020/7/2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20F286-9A80-455F-8205-7029EDB62BD7}" type="slidenum">
              <a:rPr lang="zh-CN" altLang="en-US" smtClean="0"/>
              <a:t>‹#›</a:t>
            </a:fld>
            <a:endParaRPr lang="zh-CN" altLang="en-US"/>
          </a:p>
        </p:txBody>
      </p:sp>
    </p:spTree>
    <p:extLst>
      <p:ext uri="{BB962C8B-B14F-4D97-AF65-F5344CB8AC3E}">
        <p14:creationId xmlns:p14="http://schemas.microsoft.com/office/powerpoint/2010/main" val="441820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1B39401-49A5-4516-A68F-54744A6B47CE}" type="datetimeFigureOut">
              <a:rPr lang="zh-CN" altLang="en-US" smtClean="0"/>
              <a:t>2020/7/2</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99A888-F0A6-497F-A203-744BF10280CF}" type="slidenum">
              <a:rPr lang="zh-CN" altLang="en-US" smtClean="0"/>
              <a:t>‹#›</a:t>
            </a:fld>
            <a:endParaRPr lang="zh-CN" altLang="en-US"/>
          </a:p>
        </p:txBody>
      </p:sp>
      <p:sp>
        <p:nvSpPr>
          <p:cNvPr id="7" name="矩形 6"/>
          <p:cNvSpPr/>
          <p:nvPr userDrawn="1"/>
        </p:nvSpPr>
        <p:spPr>
          <a:xfrm>
            <a:off x="0" y="1"/>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userDrawn="1"/>
        </p:nvSpPr>
        <p:spPr>
          <a:xfrm>
            <a:off x="1" y="6445605"/>
            <a:ext cx="9143999" cy="41909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9" name="矩形 8"/>
          <p:cNvSpPr/>
          <p:nvPr userDrawn="1"/>
        </p:nvSpPr>
        <p:spPr>
          <a:xfrm>
            <a:off x="-1" y="6445605"/>
            <a:ext cx="796835" cy="41909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34961115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image" Target="../media/image14.tif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85725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0" y="2371725"/>
            <a:ext cx="9144000" cy="1085850"/>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buFont typeface="Arial" panose="020B0604020202020204" pitchFamily="34" charset="0"/>
              <a:buNone/>
            </a:pPr>
            <a:r>
              <a:rPr lang="en-US" altLang="zh-CN" dirty="0">
                <a:solidFill>
                  <a:schemeClr val="bg1"/>
                </a:solidFill>
                <a:latin typeface="微软雅黑" panose="020B0503020204020204" pitchFamily="34" charset="-122"/>
                <a:ea typeface="微软雅黑" panose="020B0503020204020204" pitchFamily="34" charset="-122"/>
              </a:rPr>
              <a:t> </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 name="流程图: 手动输入 18"/>
          <p:cNvSpPr/>
          <p:nvPr/>
        </p:nvSpPr>
        <p:spPr>
          <a:xfrm rot="5400000">
            <a:off x="2913221" y="549115"/>
            <a:ext cx="457202" cy="628364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0 h 10791"/>
              <a:gd name="connsiteX1" fmla="*/ 10000 w 10000"/>
              <a:gd name="connsiteY1" fmla="*/ 791 h 10791"/>
              <a:gd name="connsiteX2" fmla="*/ 10000 w 10000"/>
              <a:gd name="connsiteY2" fmla="*/ 10791 h 10791"/>
              <a:gd name="connsiteX3" fmla="*/ 0 w 10000"/>
              <a:gd name="connsiteY3" fmla="*/ 10791 h 10791"/>
              <a:gd name="connsiteX4" fmla="*/ 0 w 10000"/>
              <a:gd name="connsiteY4" fmla="*/ 0 h 10791"/>
              <a:gd name="connsiteX0" fmla="*/ 0 w 10000"/>
              <a:gd name="connsiteY0" fmla="*/ 0 h 10791"/>
              <a:gd name="connsiteX1" fmla="*/ 10000 w 10000"/>
              <a:gd name="connsiteY1" fmla="*/ 325 h 10791"/>
              <a:gd name="connsiteX2" fmla="*/ 10000 w 10000"/>
              <a:gd name="connsiteY2" fmla="*/ 10791 h 10791"/>
              <a:gd name="connsiteX3" fmla="*/ 0 w 10000"/>
              <a:gd name="connsiteY3" fmla="*/ 10791 h 10791"/>
              <a:gd name="connsiteX4" fmla="*/ 0 w 10000"/>
              <a:gd name="connsiteY4" fmla="*/ 0 h 10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791">
                <a:moveTo>
                  <a:pt x="0" y="0"/>
                </a:moveTo>
                <a:lnTo>
                  <a:pt x="10000" y="325"/>
                </a:lnTo>
                <a:lnTo>
                  <a:pt x="10000" y="10791"/>
                </a:lnTo>
                <a:lnTo>
                  <a:pt x="0" y="10791"/>
                </a:lnTo>
                <a:lnTo>
                  <a:pt x="0"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2" name="流程图: 手动输入 21"/>
          <p:cNvSpPr/>
          <p:nvPr/>
        </p:nvSpPr>
        <p:spPr>
          <a:xfrm rot="16200000" flipH="1">
            <a:off x="7403215" y="2178754"/>
            <a:ext cx="457385" cy="3024188"/>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52"/>
              <a:gd name="connsiteY0" fmla="*/ 481 h 10000"/>
              <a:gd name="connsiteX1" fmla="*/ 10052 w 10052"/>
              <a:gd name="connsiteY1" fmla="*/ 0 h 10000"/>
              <a:gd name="connsiteX2" fmla="*/ 10052 w 10052"/>
              <a:gd name="connsiteY2" fmla="*/ 10000 h 10000"/>
              <a:gd name="connsiteX3" fmla="*/ 52 w 10052"/>
              <a:gd name="connsiteY3" fmla="*/ 10000 h 10000"/>
              <a:gd name="connsiteX4" fmla="*/ 0 w 10052"/>
              <a:gd name="connsiteY4" fmla="*/ 481 h 10000"/>
              <a:gd name="connsiteX0" fmla="*/ 30 w 10004"/>
              <a:gd name="connsiteY0" fmla="*/ 643 h 10000"/>
              <a:gd name="connsiteX1" fmla="*/ 10004 w 10004"/>
              <a:gd name="connsiteY1" fmla="*/ 0 h 10000"/>
              <a:gd name="connsiteX2" fmla="*/ 10004 w 10004"/>
              <a:gd name="connsiteY2" fmla="*/ 10000 h 10000"/>
              <a:gd name="connsiteX3" fmla="*/ 4 w 10004"/>
              <a:gd name="connsiteY3" fmla="*/ 10000 h 10000"/>
              <a:gd name="connsiteX4" fmla="*/ 30 w 10004"/>
              <a:gd name="connsiteY4" fmla="*/ 643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 h="10000">
                <a:moveTo>
                  <a:pt x="30" y="643"/>
                </a:moveTo>
                <a:lnTo>
                  <a:pt x="10004" y="0"/>
                </a:lnTo>
                <a:lnTo>
                  <a:pt x="10004" y="10000"/>
                </a:lnTo>
                <a:lnTo>
                  <a:pt x="4" y="10000"/>
                </a:lnTo>
                <a:cubicBezTo>
                  <a:pt x="-13" y="6827"/>
                  <a:pt x="47" y="3816"/>
                  <a:pt x="30" y="643"/>
                </a:cubicBezTo>
                <a:close/>
              </a:path>
            </a:pathLst>
          </a:custGeom>
          <a:solidFill>
            <a:schemeClr val="bg2">
              <a:lumMod val="90000"/>
            </a:schemeClr>
          </a:solidFill>
          <a:ln w="41275">
            <a:solidFill>
              <a:schemeClr val="bg1"/>
            </a:solidFill>
            <a:miter lim="800000"/>
            <a:headEnd/>
            <a:tailEnd/>
          </a:ln>
        </p:spPr>
        <p:txBody>
          <a:bodyPr anchor="ctr"/>
          <a:lstStyle/>
          <a:p>
            <a:pPr algn="ctr">
              <a:spcBef>
                <a:spcPct val="0"/>
              </a:spcBef>
              <a:buFont typeface="Arial" panose="020B0604020202020204" pitchFamily="34" charset="0"/>
              <a:buNone/>
            </a:pPr>
            <a:endParaRPr lang="zh-CN" altLang="en-US" sz="1350">
              <a:solidFill>
                <a:srgbClr val="FFFFFF"/>
              </a:solidFill>
              <a:latin typeface="宋体" panose="02010600030101010101" pitchFamily="2" charset="-122"/>
              <a:ea typeface="宋体" panose="02010600030101010101" pitchFamily="2" charset="-122"/>
            </a:endParaRPr>
          </a:p>
        </p:txBody>
      </p:sp>
      <p:sp>
        <p:nvSpPr>
          <p:cNvPr id="23" name="TextBox 22"/>
          <p:cNvSpPr txBox="1"/>
          <p:nvPr/>
        </p:nvSpPr>
        <p:spPr>
          <a:xfrm>
            <a:off x="595245" y="2660063"/>
            <a:ext cx="7953509" cy="461665"/>
          </a:xfrm>
          <a:prstGeom prst="rect">
            <a:avLst/>
          </a:prstGeom>
          <a:noFill/>
        </p:spPr>
        <p:txBody>
          <a:bodyPr wrap="square">
            <a:spAutoFit/>
          </a:bodyPr>
          <a:lstStyle/>
          <a:p>
            <a:pPr algn="ctr">
              <a:defRPr/>
            </a:pPr>
            <a:r>
              <a:rPr lang="zh-CN" altLang="zh-CN" sz="2400" b="1" dirty="0">
                <a:solidFill>
                  <a:prstClr val="white"/>
                </a:solidFill>
                <a:effectLst>
                  <a:outerShdw blurRad="38100" dist="38100" dir="2700000" algn="tl">
                    <a:srgbClr val="000000">
                      <a:alpha val="43137"/>
                    </a:srgbClr>
                  </a:outerShdw>
                </a:effectLst>
                <a:latin typeface="微软雅黑" pitchFamily="34" charset="-122"/>
                <a:ea typeface="微软雅黑" pitchFamily="34" charset="-122"/>
              </a:rPr>
              <a:t>面向</a:t>
            </a:r>
            <a:r>
              <a:rPr lang="zh-CN" altLang="en-US" sz="2400" b="1" dirty="0">
                <a:solidFill>
                  <a:prstClr val="white"/>
                </a:solidFill>
                <a:effectLst>
                  <a:outerShdw blurRad="38100" dist="38100" dir="2700000" algn="tl">
                    <a:srgbClr val="000000">
                      <a:alpha val="43137"/>
                    </a:srgbClr>
                  </a:outerShdw>
                </a:effectLst>
                <a:latin typeface="微软雅黑" pitchFamily="34" charset="-122"/>
                <a:ea typeface="微软雅黑" pitchFamily="34" charset="-122"/>
              </a:rPr>
              <a:t>多核</a:t>
            </a:r>
            <a:r>
              <a:rPr lang="zh-CN" altLang="zh-CN" sz="2400" b="1" dirty="0">
                <a:solidFill>
                  <a:prstClr val="white"/>
                </a:solidFill>
                <a:effectLst>
                  <a:outerShdw blurRad="38100" dist="38100" dir="2700000" algn="tl">
                    <a:srgbClr val="000000">
                      <a:alpha val="43137"/>
                    </a:srgbClr>
                  </a:outerShdw>
                </a:effectLst>
                <a:latin typeface="微软雅黑" pitchFamily="34" charset="-122"/>
                <a:ea typeface="微软雅黑" pitchFamily="34" charset="-122"/>
              </a:rPr>
              <a:t>处理器平台的多线程映射优化</a:t>
            </a:r>
            <a:r>
              <a:rPr lang="zh-CN" altLang="en-US" sz="2400" b="1" dirty="0">
                <a:solidFill>
                  <a:prstClr val="white"/>
                </a:solidFill>
                <a:effectLst>
                  <a:outerShdw blurRad="38100" dist="38100" dir="2700000" algn="tl">
                    <a:srgbClr val="000000">
                      <a:alpha val="43137"/>
                    </a:srgbClr>
                  </a:outerShdw>
                </a:effectLst>
                <a:latin typeface="微软雅黑" pitchFamily="34" charset="-122"/>
                <a:ea typeface="微软雅黑" pitchFamily="34" charset="-122"/>
              </a:rPr>
              <a:t>研究与实现</a:t>
            </a:r>
          </a:p>
        </p:txBody>
      </p:sp>
      <p:sp>
        <p:nvSpPr>
          <p:cNvPr id="24" name="TextBox 23"/>
          <p:cNvSpPr txBox="1"/>
          <p:nvPr/>
        </p:nvSpPr>
        <p:spPr>
          <a:xfrm>
            <a:off x="1025999" y="3506182"/>
            <a:ext cx="3024189" cy="369332"/>
          </a:xfrm>
          <a:prstGeom prst="rect">
            <a:avLst/>
          </a:prstGeom>
          <a:noFill/>
        </p:spPr>
        <p:txBody>
          <a:bodyPr wrap="square">
            <a:spAutoFit/>
          </a:bodyPr>
          <a:lstStyle/>
          <a:p>
            <a:pPr algn="ctr">
              <a:defRPr/>
            </a:pPr>
            <a:r>
              <a:rPr lang="zh-CN" altLang="en-US" dirty="0">
                <a:solidFill>
                  <a:schemeClr val="bg1"/>
                </a:solidFill>
                <a:latin typeface="微软雅黑" pitchFamily="34" charset="-122"/>
                <a:ea typeface="微软雅黑" pitchFamily="34" charset="-122"/>
              </a:rPr>
              <a:t>软件工程        </a:t>
            </a:r>
            <a:r>
              <a:rPr lang="en-US" altLang="zh-CN" dirty="0">
                <a:solidFill>
                  <a:schemeClr val="bg1"/>
                </a:solidFill>
                <a:latin typeface="微软雅黑" pitchFamily="34" charset="-122"/>
                <a:ea typeface="微软雅黑" pitchFamily="34" charset="-122"/>
              </a:rPr>
              <a:t>3118311269</a:t>
            </a:r>
            <a:endParaRPr lang="zh-CN" altLang="en-US" dirty="0">
              <a:solidFill>
                <a:schemeClr val="bg1"/>
              </a:solidFill>
              <a:latin typeface="微软雅黑" pitchFamily="34" charset="-122"/>
              <a:ea typeface="微软雅黑" pitchFamily="34" charset="-122"/>
            </a:endParaRPr>
          </a:p>
        </p:txBody>
      </p:sp>
      <p:cxnSp>
        <p:nvCxnSpPr>
          <p:cNvPr id="26" name="直接连接符 25"/>
          <p:cNvCxnSpPr/>
          <p:nvPr/>
        </p:nvCxnSpPr>
        <p:spPr>
          <a:xfrm>
            <a:off x="1026000" y="2588200"/>
            <a:ext cx="7380000" cy="0"/>
          </a:xfrm>
          <a:prstGeom prst="line">
            <a:avLst/>
          </a:prstGeom>
          <a:noFill/>
          <a:ln w="9525" cap="flat" cmpd="sng" algn="ctr">
            <a:solidFill>
              <a:sysClr val="window" lastClr="FFFFFF"/>
            </a:solidFill>
            <a:prstDash val="solid"/>
          </a:ln>
          <a:effectLst/>
        </p:spPr>
      </p:cxnSp>
      <p:cxnSp>
        <p:nvCxnSpPr>
          <p:cNvPr id="27" name="直接连接符 26"/>
          <p:cNvCxnSpPr/>
          <p:nvPr/>
        </p:nvCxnSpPr>
        <p:spPr>
          <a:xfrm>
            <a:off x="1026732" y="3223649"/>
            <a:ext cx="7380000" cy="0"/>
          </a:xfrm>
          <a:prstGeom prst="line">
            <a:avLst/>
          </a:prstGeom>
          <a:noFill/>
          <a:ln w="9525" cap="flat" cmpd="sng" algn="ctr">
            <a:solidFill>
              <a:sysClr val="window" lastClr="FFFFFF"/>
            </a:solidFill>
            <a:prstDash val="solid"/>
          </a:ln>
          <a:effectLst/>
        </p:spPr>
      </p:cxnSp>
      <p:grpSp>
        <p:nvGrpSpPr>
          <p:cNvPr id="30" name="组合 29"/>
          <p:cNvGrpSpPr/>
          <p:nvPr/>
        </p:nvGrpSpPr>
        <p:grpSpPr>
          <a:xfrm>
            <a:off x="5261521" y="5137082"/>
            <a:ext cx="3207091" cy="300082"/>
            <a:chOff x="2446032" y="4729712"/>
            <a:chExt cx="4276121" cy="400108"/>
          </a:xfrm>
        </p:grpSpPr>
        <p:sp>
          <p:nvSpPr>
            <p:cNvPr id="31" name="TextBox 30"/>
            <p:cNvSpPr txBox="1"/>
            <p:nvPr/>
          </p:nvSpPr>
          <p:spPr bwMode="auto">
            <a:xfrm>
              <a:off x="3552391" y="4729712"/>
              <a:ext cx="938719" cy="400108"/>
            </a:xfrm>
            <a:prstGeom prst="rect">
              <a:avLst/>
            </a:prstGeom>
            <a:noFill/>
          </p:spPr>
          <p:txBody>
            <a:bodyPr wrap="none">
              <a:spAutoFit/>
            </a:bodyPr>
            <a:lstStyle/>
            <a:p>
              <a:pPr>
                <a:defRPr/>
              </a:pPr>
              <a:r>
                <a:rPr lang="zh-CN" altLang="en-US" sz="1350" b="1" dirty="0">
                  <a:solidFill>
                    <a:prstClr val="black">
                      <a:lumMod val="50000"/>
                      <a:lumOff val="50000"/>
                    </a:prstClr>
                  </a:solidFill>
                  <a:latin typeface="微软雅黑" pitchFamily="34" charset="-122"/>
                  <a:ea typeface="微软雅黑" pitchFamily="34" charset="-122"/>
                </a:rPr>
                <a:t>张钰鑫</a:t>
              </a:r>
            </a:p>
          </p:txBody>
        </p:sp>
        <p:sp>
          <p:nvSpPr>
            <p:cNvPr id="32" name="TextBox 31"/>
            <p:cNvSpPr txBox="1"/>
            <p:nvPr/>
          </p:nvSpPr>
          <p:spPr bwMode="auto">
            <a:xfrm>
              <a:off x="2446032" y="4729712"/>
              <a:ext cx="1169551" cy="400108"/>
            </a:xfrm>
            <a:prstGeom prst="rect">
              <a:avLst/>
            </a:prstGeom>
            <a:noFill/>
          </p:spPr>
          <p:txBody>
            <a:bodyPr wrap="none">
              <a:spAutoFit/>
            </a:bodyPr>
            <a:lstStyle/>
            <a:p>
              <a:pPr>
                <a:defRPr/>
              </a:pPr>
              <a:r>
                <a:rPr lang="zh-CN" altLang="en-US" sz="1350" b="1" dirty="0">
                  <a:solidFill>
                    <a:srgbClr val="1F497D"/>
                  </a:solidFill>
                  <a:latin typeface="微软雅黑" pitchFamily="34" charset="-122"/>
                  <a:ea typeface="微软雅黑" pitchFamily="34" charset="-122"/>
                </a:rPr>
                <a:t>答辩人：</a:t>
              </a:r>
            </a:p>
          </p:txBody>
        </p:sp>
        <p:sp>
          <p:nvSpPr>
            <p:cNvPr id="33" name="TextBox 32"/>
            <p:cNvSpPr txBox="1"/>
            <p:nvPr/>
          </p:nvSpPr>
          <p:spPr bwMode="auto">
            <a:xfrm>
              <a:off x="5783434" y="4729712"/>
              <a:ext cx="938719" cy="400108"/>
            </a:xfrm>
            <a:prstGeom prst="rect">
              <a:avLst/>
            </a:prstGeom>
            <a:noFill/>
          </p:spPr>
          <p:txBody>
            <a:bodyPr wrap="none">
              <a:spAutoFit/>
            </a:bodyPr>
            <a:lstStyle/>
            <a:p>
              <a:pPr>
                <a:defRPr/>
              </a:pPr>
              <a:r>
                <a:rPr lang="zh-CN" altLang="en-US" sz="1350" b="1" dirty="0">
                  <a:solidFill>
                    <a:prstClr val="black">
                      <a:lumMod val="50000"/>
                      <a:lumOff val="50000"/>
                    </a:prstClr>
                  </a:solidFill>
                  <a:latin typeface="微软雅黑" pitchFamily="34" charset="-122"/>
                  <a:ea typeface="微软雅黑" pitchFamily="34" charset="-122"/>
                </a:rPr>
                <a:t>张兴军</a:t>
              </a:r>
            </a:p>
          </p:txBody>
        </p:sp>
        <p:sp>
          <p:nvSpPr>
            <p:cNvPr id="34" name="TextBox 33"/>
            <p:cNvSpPr txBox="1"/>
            <p:nvPr/>
          </p:nvSpPr>
          <p:spPr bwMode="auto">
            <a:xfrm>
              <a:off x="4970754" y="4729712"/>
              <a:ext cx="938719" cy="400108"/>
            </a:xfrm>
            <a:prstGeom prst="rect">
              <a:avLst/>
            </a:prstGeom>
            <a:noFill/>
          </p:spPr>
          <p:txBody>
            <a:bodyPr wrap="none">
              <a:spAutoFit/>
            </a:bodyPr>
            <a:lstStyle/>
            <a:p>
              <a:pPr>
                <a:defRPr/>
              </a:pPr>
              <a:r>
                <a:rPr lang="zh-CN" altLang="en-US" sz="1350" b="1" dirty="0">
                  <a:solidFill>
                    <a:srgbClr val="1F497D"/>
                  </a:solidFill>
                  <a:latin typeface="微软雅黑" pitchFamily="34" charset="-122"/>
                  <a:ea typeface="微软雅黑" pitchFamily="34" charset="-122"/>
                </a:rPr>
                <a:t>导师：</a:t>
              </a:r>
            </a:p>
          </p:txBody>
        </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0000" y="1512000"/>
            <a:ext cx="2305135" cy="616829"/>
          </a:xfrm>
          <a:prstGeom prst="rect">
            <a:avLst/>
          </a:prstGeom>
        </p:spPr>
      </p:pic>
    </p:spTree>
    <p:extLst>
      <p:ext uri="{BB962C8B-B14F-4D97-AF65-F5344CB8AC3E}">
        <p14:creationId xmlns:p14="http://schemas.microsoft.com/office/powerpoint/2010/main" val="420889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0-#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250" fill="hold"/>
                                        <p:tgtEl>
                                          <p:spTgt spid="19"/>
                                        </p:tgtEl>
                                        <p:attrNameLst>
                                          <p:attrName>ppt_x</p:attrName>
                                        </p:attrNameLst>
                                      </p:cBhvr>
                                      <p:tavLst>
                                        <p:tav tm="0">
                                          <p:val>
                                            <p:strVal val="0-#ppt_w/2"/>
                                          </p:val>
                                        </p:tav>
                                        <p:tav tm="100000">
                                          <p:val>
                                            <p:strVal val="#ppt_x"/>
                                          </p:val>
                                        </p:tav>
                                      </p:tavLst>
                                    </p:anim>
                                    <p:anim calcmode="lin" valueType="num">
                                      <p:cBhvr additive="base">
                                        <p:cTn id="13" dur="250" fill="hold"/>
                                        <p:tgtEl>
                                          <p:spTgt spid="19"/>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15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250" fill="hold"/>
                                        <p:tgtEl>
                                          <p:spTgt spid="22"/>
                                        </p:tgtEl>
                                        <p:attrNameLst>
                                          <p:attrName>ppt_x</p:attrName>
                                        </p:attrNameLst>
                                      </p:cBhvr>
                                      <p:tavLst>
                                        <p:tav tm="0">
                                          <p:val>
                                            <p:strVal val="1+#ppt_w/2"/>
                                          </p:val>
                                        </p:tav>
                                        <p:tav tm="100000">
                                          <p:val>
                                            <p:strVal val="#ppt_x"/>
                                          </p:val>
                                        </p:tav>
                                      </p:tavLst>
                                    </p:anim>
                                    <p:anim calcmode="lin" valueType="num">
                                      <p:cBhvr additive="base">
                                        <p:cTn id="17" dur="250" fill="hold"/>
                                        <p:tgtEl>
                                          <p:spTgt spid="22"/>
                                        </p:tgtEl>
                                        <p:attrNameLst>
                                          <p:attrName>ppt_y</p:attrName>
                                        </p:attrNameLst>
                                      </p:cBhvr>
                                      <p:tavLst>
                                        <p:tav tm="0">
                                          <p:val>
                                            <p:strVal val="#ppt_y"/>
                                          </p:val>
                                        </p:tav>
                                        <p:tav tm="100000">
                                          <p:val>
                                            <p:strVal val="#ppt_y"/>
                                          </p:val>
                                        </p:tav>
                                      </p:tavLst>
                                    </p:anim>
                                  </p:childTnLst>
                                </p:cTn>
                              </p:par>
                            </p:childTnLst>
                          </p:cTn>
                        </p:par>
                        <p:par>
                          <p:cTn id="18" fill="hold">
                            <p:stCondLst>
                              <p:cond delay="650"/>
                            </p:stCondLst>
                            <p:childTnLst>
                              <p:par>
                                <p:cTn id="19" presetID="2" presetClass="entr" presetSubtype="9"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0-#ppt_w/2"/>
                                          </p:val>
                                        </p:tav>
                                        <p:tav tm="100000">
                                          <p:val>
                                            <p:strVal val="#ppt_x"/>
                                          </p:val>
                                        </p:tav>
                                      </p:tavLst>
                                    </p:anim>
                                    <p:anim calcmode="lin" valueType="num">
                                      <p:cBhvr additive="base">
                                        <p:cTn id="22" dur="500" fill="hold"/>
                                        <p:tgtEl>
                                          <p:spTgt spid="23"/>
                                        </p:tgtEl>
                                        <p:attrNameLst>
                                          <p:attrName>ppt_y</p:attrName>
                                        </p:attrNameLst>
                                      </p:cBhvr>
                                      <p:tavLst>
                                        <p:tav tm="0">
                                          <p:val>
                                            <p:strVal val="0-#ppt_h/2"/>
                                          </p:val>
                                        </p:tav>
                                        <p:tav tm="100000">
                                          <p:val>
                                            <p:strVal val="#ppt_y"/>
                                          </p:val>
                                        </p:tav>
                                      </p:tavLst>
                                    </p:anim>
                                  </p:childTnLst>
                                </p:cTn>
                              </p:par>
                            </p:childTnLst>
                          </p:cTn>
                        </p:par>
                        <p:par>
                          <p:cTn id="23" fill="hold">
                            <p:stCondLst>
                              <p:cond delay="1150"/>
                            </p:stCondLst>
                            <p:childTnLst>
                              <p:par>
                                <p:cTn id="24" presetID="2" presetClass="entr" presetSubtype="8" fill="hold" nodeType="afterEffect">
                                  <p:stCondLst>
                                    <p:cond delay="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50" fill="hold"/>
                                        <p:tgtEl>
                                          <p:spTgt spid="26"/>
                                        </p:tgtEl>
                                        <p:attrNameLst>
                                          <p:attrName>ppt_x</p:attrName>
                                        </p:attrNameLst>
                                      </p:cBhvr>
                                      <p:tavLst>
                                        <p:tav tm="0">
                                          <p:val>
                                            <p:strVal val="0-#ppt_w/2"/>
                                          </p:val>
                                        </p:tav>
                                        <p:tav tm="100000">
                                          <p:val>
                                            <p:strVal val="#ppt_x"/>
                                          </p:val>
                                        </p:tav>
                                      </p:tavLst>
                                    </p:anim>
                                    <p:anim calcmode="lin" valueType="num">
                                      <p:cBhvr additive="base">
                                        <p:cTn id="27" dur="250" fill="hold"/>
                                        <p:tgtEl>
                                          <p:spTgt spid="26"/>
                                        </p:tgtEl>
                                        <p:attrNameLst>
                                          <p:attrName>ppt_y</p:attrName>
                                        </p:attrNameLst>
                                      </p:cBhvr>
                                      <p:tavLst>
                                        <p:tav tm="0">
                                          <p:val>
                                            <p:strVal val="#ppt_y"/>
                                          </p:val>
                                        </p:tav>
                                        <p:tav tm="100000">
                                          <p:val>
                                            <p:strVal val="#ppt_y"/>
                                          </p:val>
                                        </p:tav>
                                      </p:tavLst>
                                    </p:anim>
                                  </p:childTnLst>
                                </p:cTn>
                              </p:par>
                            </p:childTnLst>
                          </p:cTn>
                        </p:par>
                        <p:par>
                          <p:cTn id="28" fill="hold">
                            <p:stCondLst>
                              <p:cond delay="1400"/>
                            </p:stCondLst>
                            <p:childTnLst>
                              <p:par>
                                <p:cTn id="29" presetID="2" presetClass="entr" presetSubtype="2" fill="hold" nodeType="after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250" fill="hold"/>
                                        <p:tgtEl>
                                          <p:spTgt spid="27"/>
                                        </p:tgtEl>
                                        <p:attrNameLst>
                                          <p:attrName>ppt_x</p:attrName>
                                        </p:attrNameLst>
                                      </p:cBhvr>
                                      <p:tavLst>
                                        <p:tav tm="0">
                                          <p:val>
                                            <p:strVal val="1+#ppt_w/2"/>
                                          </p:val>
                                        </p:tav>
                                        <p:tav tm="100000">
                                          <p:val>
                                            <p:strVal val="#ppt_x"/>
                                          </p:val>
                                        </p:tav>
                                      </p:tavLst>
                                    </p:anim>
                                    <p:anim calcmode="lin" valueType="num">
                                      <p:cBhvr additive="base">
                                        <p:cTn id="32" dur="250" fill="hold"/>
                                        <p:tgtEl>
                                          <p:spTgt spid="27"/>
                                        </p:tgtEl>
                                        <p:attrNameLst>
                                          <p:attrName>ppt_y</p:attrName>
                                        </p:attrNameLst>
                                      </p:cBhvr>
                                      <p:tavLst>
                                        <p:tav tm="0">
                                          <p:val>
                                            <p:strVal val="#ppt_y"/>
                                          </p:val>
                                        </p:tav>
                                        <p:tav tm="100000">
                                          <p:val>
                                            <p:strVal val="#ppt_y"/>
                                          </p:val>
                                        </p:tav>
                                      </p:tavLst>
                                    </p:anim>
                                  </p:childTnLst>
                                </p:cTn>
                              </p:par>
                            </p:childTnLst>
                          </p:cTn>
                        </p:par>
                        <p:par>
                          <p:cTn id="33" fill="hold">
                            <p:stCondLst>
                              <p:cond delay="1650"/>
                            </p:stCondLst>
                            <p:childTnLst>
                              <p:par>
                                <p:cTn id="34" presetID="22" presetClass="entr" presetSubtype="8"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1250"/>
                                        <p:tgtEl>
                                          <p:spTgt spid="24"/>
                                        </p:tgtEl>
                                      </p:cBhvr>
                                    </p:animEffect>
                                  </p:childTnLst>
                                </p:cTn>
                              </p:par>
                            </p:childTnLst>
                          </p:cTn>
                        </p:par>
                        <p:par>
                          <p:cTn id="37" fill="hold">
                            <p:stCondLst>
                              <p:cond delay="2900"/>
                            </p:stCondLst>
                            <p:childTnLst>
                              <p:par>
                                <p:cTn id="38" presetID="22" presetClass="entr" presetSubtype="8" fill="hold" nodeType="after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left)">
                                      <p:cBhvr>
                                        <p:cTn id="40" dur="1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animBg="1"/>
      <p:bldP spid="22" grpId="0" animBg="1"/>
      <p:bldP spid="23"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4" name="Oval 5"/>
          <p:cNvSpPr>
            <a:spLocks noChangeArrowheads="1"/>
          </p:cNvSpPr>
          <p:nvPr/>
        </p:nvSpPr>
        <p:spPr bwMode="auto">
          <a:xfrm>
            <a:off x="527448" y="64800"/>
            <a:ext cx="8616553" cy="6667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5" name="Oval 5"/>
          <p:cNvSpPr>
            <a:spLocks noChangeArrowheads="1"/>
          </p:cNvSpPr>
          <p:nvPr/>
        </p:nvSpPr>
        <p:spPr bwMode="auto">
          <a:xfrm>
            <a:off x="8808244" y="6494463"/>
            <a:ext cx="304800" cy="304800"/>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6" name="矩形 4"/>
          <p:cNvSpPr>
            <a:spLocks noChangeArrowheads="1"/>
          </p:cNvSpPr>
          <p:nvPr/>
        </p:nvSpPr>
        <p:spPr bwMode="auto">
          <a:xfrm>
            <a:off x="8811015" y="6495654"/>
            <a:ext cx="29687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6</a:t>
            </a:r>
            <a:endParaRPr lang="zh-CN" altLang="en-US"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7" name="MH_Number_1"/>
          <p:cNvSpPr>
            <a:spLocks noChangeArrowheads="1"/>
          </p:cNvSpPr>
          <p:nvPr/>
        </p:nvSpPr>
        <p:spPr bwMode="auto">
          <a:xfrm>
            <a:off x="25004" y="64800"/>
            <a:ext cx="37385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03</a:t>
            </a:r>
            <a:endParaRPr lang="zh-CN" altLang="en-US"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4598" name="MH_Entry_1"/>
          <p:cNvSpPr>
            <a:spLocks noChangeArrowheads="1"/>
          </p:cNvSpPr>
          <p:nvPr/>
        </p:nvSpPr>
        <p:spPr bwMode="auto">
          <a:xfrm>
            <a:off x="435769" y="64800"/>
            <a:ext cx="302061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研究内容</a:t>
            </a:r>
            <a:endParaRPr lang="zh-CN" altLang="en-US" sz="1350" dirty="0">
              <a:latin typeface="Arial" panose="020B0604020202020204" pitchFamily="34" charset="0"/>
            </a:endParaRPr>
          </a:p>
        </p:txBody>
      </p:sp>
      <p:sp>
        <p:nvSpPr>
          <p:cNvPr id="24599" name="Oval 5"/>
          <p:cNvSpPr>
            <a:spLocks noChangeArrowheads="1"/>
          </p:cNvSpPr>
          <p:nvPr/>
        </p:nvSpPr>
        <p:spPr bwMode="auto">
          <a:xfrm>
            <a:off x="1" y="6726635"/>
            <a:ext cx="8766572" cy="72628"/>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0" name="Oval 5"/>
          <p:cNvSpPr>
            <a:spLocks noChangeArrowheads="1"/>
          </p:cNvSpPr>
          <p:nvPr/>
        </p:nvSpPr>
        <p:spPr bwMode="auto">
          <a:xfrm rot="5400000">
            <a:off x="5927325" y="3281841"/>
            <a:ext cx="6300000" cy="690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1" name="Oval 5"/>
          <p:cNvSpPr>
            <a:spLocks noChangeArrowheads="1"/>
          </p:cNvSpPr>
          <p:nvPr/>
        </p:nvSpPr>
        <p:spPr bwMode="auto">
          <a:xfrm rot="5400000">
            <a:off x="-3055064" y="3543618"/>
            <a:ext cx="6228000" cy="6786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5" name="文本占位符 9">
            <a:extLst>
              <a:ext uri="{FF2B5EF4-FFF2-40B4-BE49-F238E27FC236}">
                <a16:creationId xmlns:a16="http://schemas.microsoft.com/office/drawing/2014/main" id="{6E7857B3-C96E-410B-B8FD-65B5AED399F0}"/>
              </a:ext>
            </a:extLst>
          </p:cNvPr>
          <p:cNvSpPr txBox="1">
            <a:spLocks/>
          </p:cNvSpPr>
          <p:nvPr/>
        </p:nvSpPr>
        <p:spPr>
          <a:xfrm>
            <a:off x="211932" y="1288638"/>
            <a:ext cx="8766572" cy="3816490"/>
          </a:xfrm>
          <a:prstGeom prst="rect">
            <a:avLst/>
          </a:prstGeom>
        </p:spPr>
        <p:txBody>
          <a:bodyPr vert="horz" lIns="91440" tIns="45720" rIns="91440" bIns="45720"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just">
              <a:lnSpc>
                <a:spcPct val="150000"/>
              </a:lnSpc>
              <a:buClr>
                <a:schemeClr val="accent1">
                  <a:lumMod val="75000"/>
                </a:schemeClr>
              </a:buClr>
              <a:buSzPct val="100000"/>
              <a:buFont typeface="+mj-lt"/>
              <a:buAutoNum type="romanUcPeriod"/>
            </a:pPr>
            <a:r>
              <a:rPr lang="zh-CN" altLang="en-US" sz="2000" dirty="0">
                <a:latin typeface="微软雅黑" panose="020B0503020204020204" pitchFamily="34" charset="-122"/>
                <a:ea typeface="微软雅黑" panose="020B0503020204020204" pitchFamily="34" charset="-122"/>
              </a:rPr>
              <a:t>多线程环境下线程到核映射机制的研究</a:t>
            </a:r>
            <a:endParaRPr lang="en-US" altLang="zh-CN" sz="2000" dirty="0">
              <a:latin typeface="微软雅黑" panose="020B0503020204020204" pitchFamily="34" charset="-122"/>
              <a:ea typeface="微软雅黑" panose="020B0503020204020204" pitchFamily="34" charset="-122"/>
            </a:endParaRPr>
          </a:p>
          <a:p>
            <a:pPr algn="just">
              <a:lnSpc>
                <a:spcPct val="150000"/>
              </a:lnSpc>
              <a:buClr>
                <a:schemeClr val="accent1">
                  <a:lumMod val="75000"/>
                </a:schemeClr>
              </a:buClr>
              <a:buSzPct val="100000"/>
            </a:pPr>
            <a:r>
              <a:rPr lang="zh-CN" altLang="en-US" sz="1800" dirty="0">
                <a:latin typeface="Microsoft YaHei" panose="020B0503020204020204" pitchFamily="34" charset="-122"/>
                <a:ea typeface="Microsoft YaHei" panose="020B0503020204020204" pitchFamily="34" charset="-122"/>
              </a:rPr>
              <a:t>针对</a:t>
            </a:r>
            <a:r>
              <a:rPr lang="zh-CN" altLang="zh-CN" sz="1800" dirty="0">
                <a:latin typeface="Microsoft YaHei" panose="020B0503020204020204" pitchFamily="34" charset="-122"/>
                <a:ea typeface="Microsoft YaHei" panose="020B0503020204020204" pitchFamily="34" charset="-122"/>
              </a:rPr>
              <a:t>多线程程序</a:t>
            </a:r>
            <a:r>
              <a:rPr lang="zh-CN" altLang="en-US" sz="1800" dirty="0">
                <a:latin typeface="Microsoft YaHei" panose="020B0503020204020204" pitchFamily="34" charset="-122"/>
                <a:ea typeface="Microsoft YaHei" panose="020B0503020204020204" pitchFamily="34" charset="-122"/>
              </a:rPr>
              <a:t>运行时过多的</a:t>
            </a:r>
            <a:r>
              <a:rPr lang="en-US" altLang="zh-CN" sz="1800" dirty="0">
                <a:latin typeface="Microsoft YaHei" panose="020B0503020204020204" pitchFamily="34" charset="-122"/>
                <a:ea typeface="Microsoft YaHei" panose="020B0503020204020204" pitchFamily="34" charset="-122"/>
              </a:rPr>
              <a:t>remote access</a:t>
            </a:r>
            <a:r>
              <a:rPr lang="zh-CN" altLang="en-US" sz="1800" dirty="0">
                <a:latin typeface="Microsoft YaHei" panose="020B0503020204020204" pitchFamily="34" charset="-122"/>
                <a:ea typeface="Microsoft YaHei" panose="020B0503020204020204" pitchFamily="34" charset="-122"/>
              </a:rPr>
              <a:t>及内存拥塞</a:t>
            </a:r>
            <a:r>
              <a:rPr lang="zh-CN" altLang="zh-CN" sz="1800" dirty="0">
                <a:latin typeface="Microsoft YaHei" panose="020B0503020204020204" pitchFamily="34" charset="-122"/>
                <a:ea typeface="Microsoft YaHei" panose="020B0503020204020204" pitchFamily="34" charset="-122"/>
              </a:rPr>
              <a:t>导致的性能下降问题</a:t>
            </a:r>
            <a:r>
              <a:rPr lang="zh-CN" altLang="en-US" sz="1800" dirty="0">
                <a:latin typeface="Microsoft YaHei" panose="020B0503020204020204" pitchFamily="34" charset="-122"/>
                <a:ea typeface="Microsoft YaHei" panose="020B0503020204020204" pitchFamily="34" charset="-122"/>
              </a:rPr>
              <a:t>，从弹性映射的角度进行优化解决</a:t>
            </a:r>
            <a:r>
              <a:rPr lang="zh-CN" altLang="en-US" sz="2000" dirty="0"/>
              <a:t>。</a:t>
            </a:r>
            <a:endParaRPr lang="en-US" altLang="zh-CN" sz="2000" dirty="0">
              <a:latin typeface="微软雅黑" panose="020B0503020204020204" pitchFamily="34" charset="-122"/>
              <a:ea typeface="微软雅黑" panose="020B0503020204020204" pitchFamily="34" charset="-122"/>
            </a:endParaRPr>
          </a:p>
          <a:p>
            <a:pPr algn="just">
              <a:lnSpc>
                <a:spcPct val="150000"/>
              </a:lnSpc>
              <a:buClr>
                <a:schemeClr val="accent1">
                  <a:lumMod val="75000"/>
                </a:schemeClr>
              </a:buClr>
              <a:buSzPct val="100000"/>
            </a:pPr>
            <a:endParaRPr lang="en-US" altLang="zh-CN" sz="2000" dirty="0">
              <a:latin typeface="微软雅黑" panose="020B0503020204020204" pitchFamily="34" charset="-122"/>
              <a:ea typeface="微软雅黑" panose="020B0503020204020204" pitchFamily="34" charset="-122"/>
            </a:endParaRPr>
          </a:p>
          <a:p>
            <a:pPr marL="514350" indent="-514350" algn="just">
              <a:lnSpc>
                <a:spcPct val="150000"/>
              </a:lnSpc>
              <a:buClr>
                <a:schemeClr val="accent1">
                  <a:lumMod val="75000"/>
                </a:schemeClr>
              </a:buClr>
              <a:buSzPct val="100000"/>
              <a:buFont typeface="+mj-lt"/>
              <a:buAutoNum type="romanUcPeriod" startAt="2"/>
            </a:pPr>
            <a:r>
              <a:rPr lang="zh-CN" altLang="en-US" sz="2000" dirty="0">
                <a:latin typeface="微软雅黑" panose="020B0503020204020204" pitchFamily="34" charset="-122"/>
                <a:ea typeface="微软雅黑" panose="020B0503020204020204" pitchFamily="34" charset="-122"/>
              </a:rPr>
              <a:t>多线程并行程序通信检测，线程分组等过程的方法研究</a:t>
            </a:r>
            <a:endParaRPr lang="en-US" altLang="zh-CN" sz="2000" dirty="0">
              <a:latin typeface="微软雅黑" panose="020B0503020204020204" pitchFamily="34" charset="-122"/>
              <a:ea typeface="微软雅黑" panose="020B0503020204020204" pitchFamily="34" charset="-122"/>
            </a:endParaRPr>
          </a:p>
          <a:p>
            <a:pPr algn="just">
              <a:lnSpc>
                <a:spcPct val="150000"/>
              </a:lnSpc>
              <a:buClr>
                <a:schemeClr val="accent1">
                  <a:lumMod val="75000"/>
                </a:schemeClr>
              </a:buClr>
              <a:buSzPct val="100000"/>
            </a:pPr>
            <a:r>
              <a:rPr lang="zh-CN" altLang="en-US" sz="1800" dirty="0">
                <a:latin typeface="微软雅黑" panose="020B0503020204020204" pitchFamily="34" charset="-122"/>
                <a:ea typeface="微软雅黑" panose="020B0503020204020204" pitchFamily="34" charset="-122"/>
              </a:rPr>
              <a:t>针对弹性映射在通信检测和映射计算两方面存在的挑战，为保证不引入较大开销同时总体性能得到优化，研究合理、优秀的通信检测及线程分组的方法。</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7195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4" name="Oval 5"/>
          <p:cNvSpPr>
            <a:spLocks noChangeArrowheads="1"/>
          </p:cNvSpPr>
          <p:nvPr/>
        </p:nvSpPr>
        <p:spPr bwMode="auto">
          <a:xfrm>
            <a:off x="527448" y="64800"/>
            <a:ext cx="8616553" cy="6667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5" name="Oval 5"/>
          <p:cNvSpPr>
            <a:spLocks noChangeArrowheads="1"/>
          </p:cNvSpPr>
          <p:nvPr/>
        </p:nvSpPr>
        <p:spPr bwMode="auto">
          <a:xfrm>
            <a:off x="8808244" y="6494463"/>
            <a:ext cx="304800" cy="304800"/>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6" name="矩形 4"/>
          <p:cNvSpPr>
            <a:spLocks noChangeArrowheads="1"/>
          </p:cNvSpPr>
          <p:nvPr/>
        </p:nvSpPr>
        <p:spPr bwMode="auto">
          <a:xfrm>
            <a:off x="8811015" y="6495654"/>
            <a:ext cx="29687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8</a:t>
            </a:r>
            <a:endParaRPr lang="zh-CN" altLang="en-US"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7" name="MH_Number_1"/>
          <p:cNvSpPr>
            <a:spLocks noChangeArrowheads="1"/>
          </p:cNvSpPr>
          <p:nvPr/>
        </p:nvSpPr>
        <p:spPr bwMode="auto">
          <a:xfrm>
            <a:off x="25004" y="64800"/>
            <a:ext cx="37385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04</a:t>
            </a:r>
            <a:endParaRPr lang="zh-CN" altLang="en-US"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4598" name="MH_Entry_1"/>
          <p:cNvSpPr>
            <a:spLocks noChangeArrowheads="1"/>
          </p:cNvSpPr>
          <p:nvPr/>
        </p:nvSpPr>
        <p:spPr bwMode="auto">
          <a:xfrm>
            <a:off x="435769" y="64800"/>
            <a:ext cx="302061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研究进展</a:t>
            </a:r>
            <a:endParaRPr lang="zh-CN" altLang="en-US" sz="1350" dirty="0">
              <a:latin typeface="Arial" panose="020B0604020202020204" pitchFamily="34" charset="0"/>
            </a:endParaRPr>
          </a:p>
        </p:txBody>
      </p:sp>
      <p:sp>
        <p:nvSpPr>
          <p:cNvPr id="24599" name="Oval 5"/>
          <p:cNvSpPr>
            <a:spLocks noChangeArrowheads="1"/>
          </p:cNvSpPr>
          <p:nvPr/>
        </p:nvSpPr>
        <p:spPr bwMode="auto">
          <a:xfrm>
            <a:off x="1" y="6726635"/>
            <a:ext cx="8766572" cy="72628"/>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0" name="Oval 5"/>
          <p:cNvSpPr>
            <a:spLocks noChangeArrowheads="1"/>
          </p:cNvSpPr>
          <p:nvPr/>
        </p:nvSpPr>
        <p:spPr bwMode="auto">
          <a:xfrm rot="5400000">
            <a:off x="5927325" y="3281841"/>
            <a:ext cx="6300000" cy="690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1" name="Oval 5"/>
          <p:cNvSpPr>
            <a:spLocks noChangeArrowheads="1"/>
          </p:cNvSpPr>
          <p:nvPr/>
        </p:nvSpPr>
        <p:spPr bwMode="auto">
          <a:xfrm rot="5400000">
            <a:off x="-3055064" y="3543618"/>
            <a:ext cx="6228000" cy="6786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0" name="文本占位符 9">
            <a:extLst>
              <a:ext uri="{FF2B5EF4-FFF2-40B4-BE49-F238E27FC236}">
                <a16:creationId xmlns:a16="http://schemas.microsoft.com/office/drawing/2014/main" id="{B840B545-7615-4C7A-973A-6182E229D766}"/>
              </a:ext>
            </a:extLst>
          </p:cNvPr>
          <p:cNvSpPr txBox="1">
            <a:spLocks/>
          </p:cNvSpPr>
          <p:nvPr/>
        </p:nvSpPr>
        <p:spPr>
          <a:xfrm>
            <a:off x="211932" y="720000"/>
            <a:ext cx="8766572" cy="1445990"/>
          </a:xfrm>
          <a:prstGeom prst="rect">
            <a:avLst/>
          </a:prstGeom>
        </p:spPr>
        <p:txBody>
          <a:bodyPr vert="horz" lIns="91440" tIns="45720" rIns="91440" bIns="45720"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40000"/>
              </a:lnSpc>
              <a:buClr>
                <a:schemeClr val="accent1">
                  <a:lumMod val="75000"/>
                </a:schemeClr>
              </a:buClr>
              <a:buSzPct val="100000"/>
              <a:buFont typeface="Wingdings" panose="05000000000000000000" pitchFamily="2" charset="2"/>
              <a:buChar char="n"/>
            </a:pPr>
            <a:r>
              <a:rPr lang="zh-CN" altLang="en-US" sz="2000" b="1" dirty="0">
                <a:solidFill>
                  <a:schemeClr val="accent1">
                    <a:lumMod val="75000"/>
                  </a:schemeClr>
                </a:solidFill>
                <a:latin typeface="+mn-ea"/>
              </a:rPr>
              <a:t>映射机制流程</a:t>
            </a:r>
            <a:endParaRPr lang="en-US" altLang="zh-CN" sz="2000" b="1" dirty="0">
              <a:solidFill>
                <a:schemeClr val="accent1">
                  <a:lumMod val="75000"/>
                </a:schemeClr>
              </a:solidFill>
              <a:latin typeface="+mn-ea"/>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文本框 21"/>
          <p:cNvSpPr txBox="1"/>
          <p:nvPr/>
        </p:nvSpPr>
        <p:spPr>
          <a:xfrm>
            <a:off x="527448" y="1813814"/>
            <a:ext cx="3525828" cy="4665444"/>
          </a:xfrm>
          <a:prstGeom prst="rect">
            <a:avLst/>
          </a:prstGeom>
          <a:noFill/>
        </p:spPr>
        <p:txBody>
          <a:bodyPr wrap="square" rtlCol="0">
            <a:spAutoFit/>
          </a:bodyPr>
          <a:lstStyle/>
          <a:p>
            <a:pPr marL="342900" indent="-342900">
              <a:lnSpc>
                <a:spcPct val="150000"/>
              </a:lnSpc>
              <a:buClr>
                <a:schemeClr val="accent1"/>
              </a:buClr>
              <a:buFont typeface="Wingdings" panose="05000000000000000000" pitchFamily="2" charset="2"/>
              <a:buChar char="Ø"/>
            </a:pPr>
            <a:r>
              <a:rPr lang="zh-CN" altLang="en-US" dirty="0">
                <a:latin typeface="Microsoft YaHei" panose="020B0503020204020204" pitchFamily="34" charset="-122"/>
                <a:ea typeface="Microsoft YaHei" panose="020B0503020204020204" pitchFamily="34" charset="-122"/>
              </a:rPr>
              <a:t>通信检测模块</a:t>
            </a:r>
            <a:endParaRPr lang="en-US" altLang="zh-CN" dirty="0">
              <a:latin typeface="Microsoft YaHei" panose="020B0503020204020204" pitchFamily="34" charset="-122"/>
              <a:ea typeface="Microsoft YaHei" panose="020B0503020204020204" pitchFamily="34" charset="-122"/>
            </a:endParaRPr>
          </a:p>
          <a:p>
            <a:pPr lvl="1">
              <a:lnSpc>
                <a:spcPct val="150000"/>
              </a:lnSpc>
            </a:pPr>
            <a:r>
              <a:rPr lang="zh-CN" altLang="zh-CN" sz="1600" dirty="0">
                <a:latin typeface="Microsoft YaHei" panose="020B0503020204020204" pitchFamily="34" charset="-122"/>
                <a:ea typeface="Microsoft YaHei" panose="020B0503020204020204" pitchFamily="34" charset="-122"/>
              </a:rPr>
              <a:t>基于</a:t>
            </a:r>
            <a:r>
              <a:rPr lang="en-US" altLang="zh-CN" sz="1600" dirty="0">
                <a:latin typeface="Microsoft YaHei" panose="020B0503020204020204" pitchFamily="34" charset="-122"/>
                <a:ea typeface="Microsoft YaHei" panose="020B0503020204020204" pitchFamily="34" charset="-122"/>
              </a:rPr>
              <a:t>Pin</a:t>
            </a:r>
            <a:r>
              <a:rPr lang="zh-CN" altLang="en-US" sz="1600" dirty="0">
                <a:latin typeface="Microsoft YaHei" panose="020B0503020204020204" pitchFamily="34" charset="-122"/>
                <a:ea typeface="Microsoft YaHei" panose="020B0503020204020204" pitchFamily="34" charset="-122"/>
              </a:rPr>
              <a:t>或</a:t>
            </a:r>
            <a:r>
              <a:rPr lang="en-US" altLang="zh-CN" sz="1600" dirty="0">
                <a:latin typeface="Microsoft YaHei" panose="020B0503020204020204" pitchFamily="34" charset="-122"/>
                <a:ea typeface="Microsoft YaHei" panose="020B0503020204020204" pitchFamily="34" charset="-122"/>
              </a:rPr>
              <a:t>Linux</a:t>
            </a:r>
            <a:r>
              <a:rPr lang="zh-CN" altLang="en-US" sz="1600" dirty="0">
                <a:latin typeface="Microsoft YaHei" panose="020B0503020204020204" pitchFamily="34" charset="-122"/>
                <a:ea typeface="Microsoft YaHei" panose="020B0503020204020204" pitchFamily="34" charset="-122"/>
              </a:rPr>
              <a:t>的</a:t>
            </a:r>
            <a:r>
              <a:rPr lang="en-US" altLang="zh-CN" sz="1600" dirty="0">
                <a:latin typeface="Microsoft YaHei" panose="020B0503020204020204" pitchFamily="34" charset="-122"/>
                <a:ea typeface="Microsoft YaHei" panose="020B0503020204020204" pitchFamily="34" charset="-122"/>
              </a:rPr>
              <a:t>Perf</a:t>
            </a:r>
            <a:r>
              <a:rPr lang="zh-CN" altLang="en-US" sz="1600" dirty="0">
                <a:latin typeface="Microsoft YaHei" panose="020B0503020204020204" pitchFamily="34" charset="-122"/>
                <a:ea typeface="Microsoft YaHei" panose="020B0503020204020204" pitchFamily="34" charset="-122"/>
              </a:rPr>
              <a:t>工具</a:t>
            </a:r>
            <a:endParaRPr lang="en-US" altLang="zh-CN" sz="1600" dirty="0">
              <a:latin typeface="Microsoft YaHei" panose="020B0503020204020204" pitchFamily="34" charset="-122"/>
              <a:ea typeface="Microsoft YaHei" panose="020B0503020204020204" pitchFamily="34" charset="-122"/>
            </a:endParaRPr>
          </a:p>
          <a:p>
            <a:pPr marL="800100" lvl="1" indent="-342900">
              <a:lnSpc>
                <a:spcPct val="150000"/>
              </a:lnSpc>
              <a:buFont typeface="Wingdings" panose="05000000000000000000" pitchFamily="2" charset="2"/>
              <a:buChar char="p"/>
            </a:pPr>
            <a:endParaRPr lang="en-US" altLang="zh-CN" sz="1600" dirty="0"/>
          </a:p>
          <a:p>
            <a:pPr marL="285750" indent="-285750">
              <a:lnSpc>
                <a:spcPct val="150000"/>
              </a:lnSpc>
              <a:buClr>
                <a:schemeClr val="accent1"/>
              </a:buClr>
              <a:buFont typeface="Wingdings" panose="05000000000000000000" pitchFamily="2" charset="2"/>
              <a:buChar char="Ø"/>
            </a:pPr>
            <a:r>
              <a:rPr lang="zh-CN" altLang="en-US" dirty="0"/>
              <a:t> </a:t>
            </a:r>
            <a:r>
              <a:rPr lang="zh-CN" altLang="en-US" dirty="0">
                <a:latin typeface="Microsoft YaHei" panose="020B0503020204020204" pitchFamily="34" charset="-122"/>
                <a:ea typeface="Microsoft YaHei" panose="020B0503020204020204" pitchFamily="34" charset="-122"/>
              </a:rPr>
              <a:t>映射计算模块</a:t>
            </a:r>
            <a:endParaRPr lang="en-US" altLang="zh-CN" dirty="0">
              <a:latin typeface="Microsoft YaHei" panose="020B0503020204020204" pitchFamily="34" charset="-122"/>
              <a:ea typeface="Microsoft YaHei" panose="020B0503020204020204" pitchFamily="34" charset="-122"/>
            </a:endParaRPr>
          </a:p>
          <a:p>
            <a:pPr lvl="1">
              <a:lnSpc>
                <a:spcPct val="150000"/>
              </a:lnSpc>
            </a:pPr>
            <a:r>
              <a:rPr lang="zh-CN" altLang="zh-CN" sz="1600" dirty="0">
                <a:latin typeface="Microsoft YaHei" panose="020B0503020204020204" pitchFamily="34" charset="-122"/>
                <a:ea typeface="Microsoft YaHei" panose="020B0503020204020204" pitchFamily="34" charset="-122"/>
              </a:rPr>
              <a:t>基于</a:t>
            </a:r>
            <a:r>
              <a:rPr lang="zh-CN" altLang="en-US" sz="1600" dirty="0">
                <a:latin typeface="Microsoft YaHei" panose="020B0503020204020204" pitchFamily="34" charset="-122"/>
                <a:ea typeface="Microsoft YaHei" panose="020B0503020204020204" pitchFamily="34" charset="-122"/>
              </a:rPr>
              <a:t>贪心策略的线程匹配（增加</a:t>
            </a:r>
            <a:r>
              <a:rPr lang="en-US" altLang="zh-CN" sz="1600" dirty="0">
                <a:latin typeface="Microsoft YaHei" panose="020B0503020204020204" pitchFamily="34" charset="-122"/>
                <a:ea typeface="Microsoft YaHei" panose="020B0503020204020204" pitchFamily="34" charset="-122"/>
              </a:rPr>
              <a:t>Locality access</a:t>
            </a:r>
            <a:r>
              <a:rPr lang="zh-CN" altLang="en-US" sz="1600" dirty="0">
                <a:latin typeface="Microsoft YaHei" panose="020B0503020204020204" pitchFamily="34" charset="-122"/>
                <a:ea typeface="Microsoft YaHei" panose="020B0503020204020204" pitchFamily="34" charset="-122"/>
              </a:rPr>
              <a:t>）以及时间戳聚类</a:t>
            </a:r>
            <a:r>
              <a:rPr lang="en-US" altLang="zh-CN" sz="1600" dirty="0">
                <a:latin typeface="Microsoft YaHei" panose="020B0503020204020204" pitchFamily="34" charset="-122"/>
                <a:ea typeface="Microsoft YaHei" panose="020B0503020204020204" pitchFamily="34" charset="-122"/>
              </a:rPr>
              <a:t>(</a:t>
            </a:r>
            <a:r>
              <a:rPr lang="zh-CN" altLang="en-US" sz="1600" dirty="0">
                <a:latin typeface="Microsoft YaHei" panose="020B0503020204020204" pitchFamily="34" charset="-122"/>
                <a:ea typeface="Microsoft YaHei" panose="020B0503020204020204" pitchFamily="34" charset="-122"/>
              </a:rPr>
              <a:t>缓解 </a:t>
            </a:r>
            <a:r>
              <a:rPr lang="en-US" altLang="zh-CN" sz="1600" dirty="0">
                <a:latin typeface="Microsoft YaHei" panose="020B0503020204020204" pitchFamily="34" charset="-122"/>
                <a:ea typeface="Microsoft YaHei" panose="020B0503020204020204" pitchFamily="34" charset="-122"/>
              </a:rPr>
              <a:t>memory congestion)</a:t>
            </a:r>
            <a:r>
              <a:rPr lang="zh-CN" altLang="en-US" sz="1600" dirty="0">
                <a:latin typeface="Microsoft YaHei" panose="020B0503020204020204" pitchFamily="34" charset="-122"/>
                <a:ea typeface="Microsoft YaHei" panose="020B0503020204020204" pitchFamily="34" charset="-122"/>
              </a:rPr>
              <a:t>算法</a:t>
            </a:r>
            <a:endParaRPr lang="en-US" altLang="zh-CN" sz="1600" dirty="0">
              <a:latin typeface="Microsoft YaHei" panose="020B0503020204020204" pitchFamily="34" charset="-122"/>
              <a:ea typeface="Microsoft YaHei" panose="020B0503020204020204" pitchFamily="34" charset="-122"/>
            </a:endParaRPr>
          </a:p>
          <a:p>
            <a:pPr marL="800100" lvl="1" indent="-342900">
              <a:lnSpc>
                <a:spcPct val="150000"/>
              </a:lnSpc>
              <a:buFont typeface="Wingdings" panose="05000000000000000000" pitchFamily="2" charset="2"/>
              <a:buChar char="p"/>
            </a:pPr>
            <a:endParaRPr lang="en-US" altLang="zh-CN" sz="1600" dirty="0"/>
          </a:p>
          <a:p>
            <a:pPr marL="342900" indent="-342900">
              <a:lnSpc>
                <a:spcPct val="150000"/>
              </a:lnSpc>
              <a:buClr>
                <a:schemeClr val="accent1"/>
              </a:buClr>
              <a:buFont typeface="Wingdings" panose="05000000000000000000" pitchFamily="2" charset="2"/>
              <a:buChar char="Ø"/>
            </a:pPr>
            <a:r>
              <a:rPr lang="zh-CN" altLang="en-US" dirty="0">
                <a:latin typeface="Microsoft YaHei" panose="020B0503020204020204" pitchFamily="34" charset="-122"/>
                <a:ea typeface="Microsoft YaHei" panose="020B0503020204020204" pitchFamily="34" charset="-122"/>
              </a:rPr>
              <a:t>执行映射模块</a:t>
            </a:r>
          </a:p>
          <a:p>
            <a:pPr>
              <a:lnSpc>
                <a:spcPct val="150000"/>
              </a:lnSpc>
              <a:buClr>
                <a:schemeClr val="accent1"/>
              </a:buClr>
            </a:pPr>
            <a:r>
              <a:rPr lang="en-US" altLang="zh-CN" dirty="0">
                <a:latin typeface="Microsoft YaHei" panose="020B0503020204020204" pitchFamily="34" charset="-122"/>
                <a:ea typeface="Microsoft YaHei" panose="020B0503020204020204" pitchFamily="34" charset="-122"/>
              </a:rPr>
              <a:t>	</a:t>
            </a:r>
            <a:r>
              <a:rPr lang="zh-CN" altLang="en-US" sz="1600" dirty="0">
                <a:latin typeface="Microsoft YaHei" panose="020B0503020204020204" pitchFamily="34" charset="-122"/>
                <a:ea typeface="Microsoft YaHei" panose="020B0503020204020204" pitchFamily="34" charset="-122"/>
              </a:rPr>
              <a:t>使用</a:t>
            </a:r>
            <a:r>
              <a:rPr lang="en-US" altLang="zh-CN" sz="1600" dirty="0" err="1">
                <a:latin typeface="Microsoft YaHei" panose="020B0503020204020204" pitchFamily="34" charset="-122"/>
                <a:ea typeface="Microsoft YaHei" panose="020B0503020204020204" pitchFamily="34" charset="-122"/>
              </a:rPr>
              <a:t>hwloc</a:t>
            </a:r>
            <a:r>
              <a:rPr lang="zh-CN" altLang="en-US" sz="1600" dirty="0">
                <a:latin typeface="Microsoft YaHei" panose="020B0503020204020204" pitchFamily="34" charset="-122"/>
                <a:ea typeface="Microsoft YaHei" panose="020B0503020204020204" pitchFamily="34" charset="-122"/>
              </a:rPr>
              <a:t>的</a:t>
            </a:r>
            <a:r>
              <a:rPr lang="en-US" altLang="zh-CN" sz="1600" dirty="0">
                <a:latin typeface="Microsoft YaHei" panose="020B0503020204020204" pitchFamily="34" charset="-122"/>
                <a:ea typeface="Microsoft YaHei" panose="020B0503020204020204" pitchFamily="34" charset="-122"/>
              </a:rPr>
              <a:t>bind</a:t>
            </a:r>
            <a:r>
              <a:rPr lang="zh-CN" altLang="en-US" sz="1600" dirty="0">
                <a:latin typeface="Microsoft YaHei" panose="020B0503020204020204" pitchFamily="34" charset="-122"/>
                <a:ea typeface="Microsoft YaHei" panose="020B0503020204020204" pitchFamily="34" charset="-122"/>
              </a:rPr>
              <a:t>函数或设置</a:t>
            </a:r>
            <a:r>
              <a:rPr lang="en-US" altLang="zh-CN" sz="1600" dirty="0">
                <a:latin typeface="Microsoft YaHei" panose="020B0503020204020204" pitchFamily="34" charset="-122"/>
                <a:ea typeface="Microsoft YaHei" panose="020B0503020204020204" pitchFamily="34" charset="-122"/>
              </a:rPr>
              <a:t>	</a:t>
            </a:r>
            <a:r>
              <a:rPr lang="en-US" altLang="zh-CN" sz="1600" dirty="0" err="1">
                <a:latin typeface="Microsoft YaHei" panose="020B0503020204020204" pitchFamily="34" charset="-122"/>
                <a:ea typeface="Microsoft YaHei" panose="020B0503020204020204" pitchFamily="34" charset="-122"/>
              </a:rPr>
              <a:t>numact</a:t>
            </a:r>
            <a:r>
              <a:rPr lang="zh-CN" altLang="en-US" sz="1600" dirty="0">
                <a:latin typeface="Microsoft YaHei" panose="020B0503020204020204" pitchFamily="34" charset="-122"/>
                <a:ea typeface="Microsoft YaHei" panose="020B0503020204020204" pitchFamily="34" charset="-122"/>
              </a:rPr>
              <a:t>环境变量</a:t>
            </a:r>
            <a:endParaRPr lang="en-US" altLang="zh-CN" sz="1600" dirty="0">
              <a:latin typeface="Microsoft YaHei" panose="020B0503020204020204" pitchFamily="34" charset="-122"/>
              <a:ea typeface="Microsoft YaHei" panose="020B0503020204020204" pitchFamily="34" charset="-122"/>
            </a:endParaRPr>
          </a:p>
        </p:txBody>
      </p:sp>
      <p:pic>
        <p:nvPicPr>
          <p:cNvPr id="7" name="图片 6" descr="手机屏幕截图&#10;&#10;描述已自动生成">
            <a:extLst>
              <a:ext uri="{FF2B5EF4-FFF2-40B4-BE49-F238E27FC236}">
                <a16:creationId xmlns:a16="http://schemas.microsoft.com/office/drawing/2014/main" id="{B6777B3F-99BF-FD42-87EF-B899D5D08A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8844" y="851473"/>
            <a:ext cx="3921421" cy="5642989"/>
          </a:xfrm>
          <a:prstGeom prst="rect">
            <a:avLst/>
          </a:prstGeom>
        </p:spPr>
      </p:pic>
      <p:sp>
        <p:nvSpPr>
          <p:cNvPr id="8" name="左大括号 7">
            <a:extLst>
              <a:ext uri="{FF2B5EF4-FFF2-40B4-BE49-F238E27FC236}">
                <a16:creationId xmlns:a16="http://schemas.microsoft.com/office/drawing/2014/main" id="{77703C48-7DD8-434D-BC1F-66386C00CEBC}"/>
              </a:ext>
            </a:extLst>
          </p:cNvPr>
          <p:cNvSpPr/>
          <p:nvPr/>
        </p:nvSpPr>
        <p:spPr>
          <a:xfrm>
            <a:off x="4698844" y="1457467"/>
            <a:ext cx="160933" cy="144598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9" name="文本框 8">
            <a:extLst>
              <a:ext uri="{FF2B5EF4-FFF2-40B4-BE49-F238E27FC236}">
                <a16:creationId xmlns:a16="http://schemas.microsoft.com/office/drawing/2014/main" id="{E1CF05BF-56F0-534D-93DB-95B07CA576F1}"/>
              </a:ext>
            </a:extLst>
          </p:cNvPr>
          <p:cNvSpPr txBox="1"/>
          <p:nvPr/>
        </p:nvSpPr>
        <p:spPr>
          <a:xfrm>
            <a:off x="3940495" y="2060551"/>
            <a:ext cx="800219" cy="276999"/>
          </a:xfrm>
          <a:prstGeom prst="rect">
            <a:avLst/>
          </a:prstGeom>
          <a:noFill/>
        </p:spPr>
        <p:txBody>
          <a:bodyPr wrap="none" rtlCol="0">
            <a:spAutoFit/>
          </a:bodyPr>
          <a:lstStyle/>
          <a:p>
            <a:r>
              <a:rPr kumimoji="1" lang="zh-CN" altLang="en-US" sz="1200" dirty="0">
                <a:latin typeface="Microsoft YaHei" panose="020B0503020204020204" pitchFamily="34" charset="-122"/>
                <a:ea typeface="Microsoft YaHei" panose="020B0503020204020204" pitchFamily="34" charset="-122"/>
              </a:rPr>
              <a:t>通信检测</a:t>
            </a:r>
          </a:p>
        </p:txBody>
      </p:sp>
      <p:sp>
        <p:nvSpPr>
          <p:cNvPr id="10" name="左大括号 9">
            <a:extLst>
              <a:ext uri="{FF2B5EF4-FFF2-40B4-BE49-F238E27FC236}">
                <a16:creationId xmlns:a16="http://schemas.microsoft.com/office/drawing/2014/main" id="{A693CE03-2972-174E-9527-EED5A276500E}"/>
              </a:ext>
            </a:extLst>
          </p:cNvPr>
          <p:cNvSpPr/>
          <p:nvPr/>
        </p:nvSpPr>
        <p:spPr>
          <a:xfrm>
            <a:off x="4698844" y="2997724"/>
            <a:ext cx="184241" cy="199848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dirty="0"/>
          </a:p>
        </p:txBody>
      </p:sp>
      <p:sp>
        <p:nvSpPr>
          <p:cNvPr id="13" name="文本框 12">
            <a:extLst>
              <a:ext uri="{FF2B5EF4-FFF2-40B4-BE49-F238E27FC236}">
                <a16:creationId xmlns:a16="http://schemas.microsoft.com/office/drawing/2014/main" id="{0D589B84-5294-E74D-B8DD-F207472DD22F}"/>
              </a:ext>
            </a:extLst>
          </p:cNvPr>
          <p:cNvSpPr txBox="1"/>
          <p:nvPr/>
        </p:nvSpPr>
        <p:spPr>
          <a:xfrm>
            <a:off x="3975951" y="3864036"/>
            <a:ext cx="800219" cy="276999"/>
          </a:xfrm>
          <a:prstGeom prst="rect">
            <a:avLst/>
          </a:prstGeom>
          <a:noFill/>
        </p:spPr>
        <p:txBody>
          <a:bodyPr wrap="none" rtlCol="0">
            <a:spAutoFit/>
          </a:bodyPr>
          <a:lstStyle/>
          <a:p>
            <a:r>
              <a:rPr lang="zh-CN" altLang="en-US" sz="1200" dirty="0">
                <a:latin typeface="Microsoft YaHei" panose="020B0503020204020204" pitchFamily="34" charset="-122"/>
                <a:ea typeface="Microsoft YaHei" panose="020B0503020204020204" pitchFamily="34" charset="-122"/>
              </a:rPr>
              <a:t>映射计算</a:t>
            </a:r>
            <a:endParaRPr kumimoji="1" lang="zh-CN" altLang="en-US" sz="1200" dirty="0"/>
          </a:p>
        </p:txBody>
      </p:sp>
      <p:sp>
        <p:nvSpPr>
          <p:cNvPr id="24" name="左大括号 23">
            <a:extLst>
              <a:ext uri="{FF2B5EF4-FFF2-40B4-BE49-F238E27FC236}">
                <a16:creationId xmlns:a16="http://schemas.microsoft.com/office/drawing/2014/main" id="{E65CAE6B-06DB-8C47-948E-246560D6A69A}"/>
              </a:ext>
            </a:extLst>
          </p:cNvPr>
          <p:cNvSpPr/>
          <p:nvPr/>
        </p:nvSpPr>
        <p:spPr>
          <a:xfrm>
            <a:off x="4698844" y="5031290"/>
            <a:ext cx="184241" cy="97523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6" name="文本框 25">
            <a:extLst>
              <a:ext uri="{FF2B5EF4-FFF2-40B4-BE49-F238E27FC236}">
                <a16:creationId xmlns:a16="http://schemas.microsoft.com/office/drawing/2014/main" id="{C954913E-5EE1-BE47-AB72-7BB15E109DCF}"/>
              </a:ext>
            </a:extLst>
          </p:cNvPr>
          <p:cNvSpPr txBox="1"/>
          <p:nvPr/>
        </p:nvSpPr>
        <p:spPr>
          <a:xfrm>
            <a:off x="3983177" y="5406286"/>
            <a:ext cx="800219" cy="276999"/>
          </a:xfrm>
          <a:prstGeom prst="rect">
            <a:avLst/>
          </a:prstGeom>
          <a:noFill/>
        </p:spPr>
        <p:txBody>
          <a:bodyPr wrap="none" rtlCol="0">
            <a:spAutoFit/>
          </a:bodyPr>
          <a:lstStyle/>
          <a:p>
            <a:r>
              <a:rPr kumimoji="1" lang="zh-CN" altLang="en-US" sz="1200" dirty="0">
                <a:latin typeface="Microsoft YaHei" panose="020B0503020204020204" pitchFamily="34" charset="-122"/>
                <a:ea typeface="Microsoft YaHei" panose="020B0503020204020204" pitchFamily="34" charset="-122"/>
              </a:rPr>
              <a:t>执行映射</a:t>
            </a:r>
            <a:endParaRPr kumimoji="1" lang="zh-CN" altLang="en-US" sz="1200" dirty="0"/>
          </a:p>
        </p:txBody>
      </p:sp>
    </p:spTree>
    <p:extLst>
      <p:ext uri="{BB962C8B-B14F-4D97-AF65-F5344CB8AC3E}">
        <p14:creationId xmlns:p14="http://schemas.microsoft.com/office/powerpoint/2010/main" val="2114290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4" name="Oval 5"/>
          <p:cNvSpPr>
            <a:spLocks noChangeArrowheads="1"/>
          </p:cNvSpPr>
          <p:nvPr/>
        </p:nvSpPr>
        <p:spPr bwMode="auto">
          <a:xfrm>
            <a:off x="527448" y="64800"/>
            <a:ext cx="8616553" cy="6667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5" name="Oval 5"/>
          <p:cNvSpPr>
            <a:spLocks noChangeArrowheads="1"/>
          </p:cNvSpPr>
          <p:nvPr/>
        </p:nvSpPr>
        <p:spPr bwMode="auto">
          <a:xfrm>
            <a:off x="8808244" y="6494463"/>
            <a:ext cx="304800" cy="304800"/>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6" name="矩形 4"/>
          <p:cNvSpPr>
            <a:spLocks noChangeArrowheads="1"/>
          </p:cNvSpPr>
          <p:nvPr/>
        </p:nvSpPr>
        <p:spPr bwMode="auto">
          <a:xfrm>
            <a:off x="8811015" y="6495654"/>
            <a:ext cx="29687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9</a:t>
            </a:r>
            <a:endParaRPr lang="zh-CN" altLang="en-US"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7" name="MH_Number_1"/>
          <p:cNvSpPr>
            <a:spLocks noChangeArrowheads="1"/>
          </p:cNvSpPr>
          <p:nvPr/>
        </p:nvSpPr>
        <p:spPr bwMode="auto">
          <a:xfrm>
            <a:off x="25004" y="64800"/>
            <a:ext cx="37385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04</a:t>
            </a:r>
            <a:endParaRPr lang="zh-CN" altLang="en-US"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4598" name="MH_Entry_1"/>
          <p:cNvSpPr>
            <a:spLocks noChangeArrowheads="1"/>
          </p:cNvSpPr>
          <p:nvPr/>
        </p:nvSpPr>
        <p:spPr bwMode="auto">
          <a:xfrm>
            <a:off x="435769" y="64800"/>
            <a:ext cx="302061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研究进展</a:t>
            </a:r>
            <a:endParaRPr lang="zh-CN" altLang="en-US" sz="1350" dirty="0">
              <a:latin typeface="Arial" panose="020B0604020202020204" pitchFamily="34" charset="0"/>
            </a:endParaRPr>
          </a:p>
        </p:txBody>
      </p:sp>
      <p:sp>
        <p:nvSpPr>
          <p:cNvPr id="24599" name="Oval 5"/>
          <p:cNvSpPr>
            <a:spLocks noChangeArrowheads="1"/>
          </p:cNvSpPr>
          <p:nvPr/>
        </p:nvSpPr>
        <p:spPr bwMode="auto">
          <a:xfrm>
            <a:off x="1" y="6726635"/>
            <a:ext cx="8766572" cy="72628"/>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0" name="Oval 5"/>
          <p:cNvSpPr>
            <a:spLocks noChangeArrowheads="1"/>
          </p:cNvSpPr>
          <p:nvPr/>
        </p:nvSpPr>
        <p:spPr bwMode="auto">
          <a:xfrm rot="5400000">
            <a:off x="5927325" y="3281841"/>
            <a:ext cx="6300000" cy="690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1" name="Oval 5"/>
          <p:cNvSpPr>
            <a:spLocks noChangeArrowheads="1"/>
          </p:cNvSpPr>
          <p:nvPr/>
        </p:nvSpPr>
        <p:spPr bwMode="auto">
          <a:xfrm rot="5400000">
            <a:off x="-3055064" y="3543618"/>
            <a:ext cx="6228000" cy="6786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0" name="文本占位符 9">
            <a:extLst>
              <a:ext uri="{FF2B5EF4-FFF2-40B4-BE49-F238E27FC236}">
                <a16:creationId xmlns:a16="http://schemas.microsoft.com/office/drawing/2014/main" id="{B840B545-7615-4C7A-973A-6182E229D766}"/>
              </a:ext>
            </a:extLst>
          </p:cNvPr>
          <p:cNvSpPr txBox="1">
            <a:spLocks/>
          </p:cNvSpPr>
          <p:nvPr/>
        </p:nvSpPr>
        <p:spPr>
          <a:xfrm>
            <a:off x="211932" y="680294"/>
            <a:ext cx="8766572" cy="539840"/>
          </a:xfrm>
          <a:prstGeom prst="rect">
            <a:avLst/>
          </a:prstGeom>
        </p:spPr>
        <p:txBody>
          <a:bodyPr vert="horz" lIns="91440" tIns="45720" rIns="91440" bIns="4572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50000"/>
              </a:lnSpc>
              <a:buClr>
                <a:schemeClr val="accent1">
                  <a:lumMod val="75000"/>
                </a:schemeClr>
              </a:buClr>
              <a:buSzPct val="100000"/>
              <a:buFont typeface="Wingdings" panose="05000000000000000000" pitchFamily="2" charset="2"/>
              <a:buChar char="n"/>
            </a:pPr>
            <a:r>
              <a:rPr lang="zh-CN" altLang="en-US" sz="2000" b="1">
                <a:solidFill>
                  <a:schemeClr val="accent1">
                    <a:lumMod val="75000"/>
                  </a:schemeClr>
                </a:solidFill>
                <a:latin typeface="+mn-ea"/>
              </a:rPr>
              <a:t>通信检测模块</a:t>
            </a:r>
            <a:endParaRPr lang="zh-CN" altLang="en-US" sz="2000" b="1" dirty="0">
              <a:solidFill>
                <a:schemeClr val="accent1">
                  <a:lumMod val="75000"/>
                </a:schemeClr>
              </a:solidFill>
              <a:latin typeface="+mn-ea"/>
            </a:endParaRPr>
          </a:p>
        </p:txBody>
      </p:sp>
      <p:sp>
        <p:nvSpPr>
          <p:cNvPr id="21" name="文本框 20">
            <a:extLst>
              <a:ext uri="{FF2B5EF4-FFF2-40B4-BE49-F238E27FC236}">
                <a16:creationId xmlns:a16="http://schemas.microsoft.com/office/drawing/2014/main" id="{420F350E-0FD4-4316-BD91-3AE49109B735}"/>
              </a:ext>
            </a:extLst>
          </p:cNvPr>
          <p:cNvSpPr txBox="1"/>
          <p:nvPr/>
        </p:nvSpPr>
        <p:spPr>
          <a:xfrm>
            <a:off x="136736" y="1191107"/>
            <a:ext cx="8720136" cy="4250523"/>
          </a:xfrm>
          <a:prstGeom prst="rect">
            <a:avLst/>
          </a:prstGeom>
          <a:noFill/>
        </p:spPr>
        <p:txBody>
          <a:bodyPr wrap="square" rtlCol="0">
            <a:spAutoFit/>
          </a:bodyPr>
          <a:lstStyle/>
          <a:p>
            <a:pPr marL="285750" indent="-285750">
              <a:lnSpc>
                <a:spcPct val="150000"/>
              </a:lnSpc>
              <a:buClr>
                <a:schemeClr val="accent1">
                  <a:lumMod val="75000"/>
                </a:schemeClr>
              </a:buClr>
              <a:buFont typeface="Wingdings" panose="05000000000000000000" pitchFamily="2" charset="2"/>
              <a:buChar char="Ø"/>
            </a:pPr>
            <a:r>
              <a:rPr lang="zh-CN" altLang="zh-CN" dirty="0">
                <a:latin typeface="Microsoft YaHei" panose="020B0503020204020204" pitchFamily="34" charset="-122"/>
                <a:ea typeface="Microsoft YaHei" panose="020B0503020204020204" pitchFamily="34" charset="-122"/>
              </a:rPr>
              <a:t>基于</a:t>
            </a:r>
            <a:r>
              <a:rPr lang="en-US" altLang="zh-CN" dirty="0">
                <a:latin typeface="Microsoft YaHei" panose="020B0503020204020204" pitchFamily="34" charset="-122"/>
                <a:ea typeface="Microsoft YaHei" panose="020B0503020204020204" pitchFamily="34" charset="-122"/>
              </a:rPr>
              <a:t>Pin</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tools</a:t>
            </a:r>
          </a:p>
          <a:p>
            <a:pPr>
              <a:lnSpc>
                <a:spcPct val="150000"/>
              </a:lnSpc>
              <a:buClr>
                <a:schemeClr val="accent1">
                  <a:lumMod val="75000"/>
                </a:schemeClr>
              </a:buClr>
            </a:pPr>
            <a:r>
              <a:rPr lang="en-US" altLang="zh-CN" sz="1600" dirty="0">
                <a:latin typeface="Microsoft YaHei" panose="020B0503020204020204" pitchFamily="34" charset="-122"/>
                <a:ea typeface="Microsoft YaHei" panose="020B0503020204020204" pitchFamily="34" charset="-122"/>
              </a:rPr>
              <a:t>	</a:t>
            </a:r>
            <a:r>
              <a:rPr lang="zh-CN" altLang="en-US" sz="1600" dirty="0">
                <a:latin typeface="Microsoft YaHei" panose="020B0503020204020204" pitchFamily="34" charset="-122"/>
                <a:ea typeface="Microsoft YaHei" panose="020B0503020204020204" pitchFamily="34" charset="-122"/>
              </a:rPr>
              <a:t>这里使用</a:t>
            </a:r>
            <a:r>
              <a:rPr lang="en-US" altLang="zh-CN" sz="1600" dirty="0" err="1">
                <a:latin typeface="Microsoft YaHei" panose="020B0503020204020204" pitchFamily="34" charset="-122"/>
                <a:ea typeface="Microsoft YaHei" panose="020B0503020204020204" pitchFamily="34" charset="-122"/>
              </a:rPr>
              <a:t>Numalize</a:t>
            </a:r>
            <a:r>
              <a:rPr lang="en-US" altLang="zh-CN" sz="1600" dirty="0">
                <a:latin typeface="Microsoft YaHei" panose="020B0503020204020204" pitchFamily="34" charset="-122"/>
                <a:ea typeface="Microsoft YaHei" panose="020B0503020204020204" pitchFamily="34" charset="-122"/>
              </a:rPr>
              <a:t>[8]</a:t>
            </a:r>
            <a:r>
              <a:rPr lang="zh-CN" altLang="en-US" sz="1600" dirty="0">
                <a:latin typeface="Microsoft YaHei" panose="020B0503020204020204" pitchFamily="34" charset="-122"/>
                <a:ea typeface="Microsoft YaHei" panose="020B0503020204020204" pitchFamily="34" charset="-122"/>
              </a:rPr>
              <a:t>通信检测工具，</a:t>
            </a:r>
            <a:r>
              <a:rPr lang="en-US" altLang="zh-CN" sz="1600" dirty="0" err="1">
                <a:latin typeface="Microsoft YaHei" panose="020B0503020204020204" pitchFamily="34" charset="-122"/>
                <a:ea typeface="Microsoft YaHei" panose="020B0503020204020204" pitchFamily="34" charset="-122"/>
              </a:rPr>
              <a:t>Numalize</a:t>
            </a:r>
            <a:r>
              <a:rPr lang="zh-CN" altLang="en-US" sz="1600" dirty="0">
                <a:latin typeface="Microsoft YaHei" panose="020B0503020204020204" pitchFamily="34" charset="-122"/>
                <a:ea typeface="Microsoft YaHei" panose="020B0503020204020204" pitchFamily="34" charset="-122"/>
              </a:rPr>
              <a:t>基于</a:t>
            </a:r>
            <a:r>
              <a:rPr lang="en-US" altLang="zh-CN" sz="1600" dirty="0">
                <a:latin typeface="Microsoft YaHei" panose="020B0503020204020204" pitchFamily="34" charset="-122"/>
                <a:ea typeface="Microsoft YaHei" panose="020B0503020204020204" pitchFamily="34" charset="-122"/>
              </a:rPr>
              <a:t>Pin tools</a:t>
            </a:r>
            <a:r>
              <a:rPr lang="zh-CN" altLang="en-US" sz="1600" dirty="0">
                <a:latin typeface="Microsoft YaHei" panose="020B0503020204020204" pitchFamily="34" charset="-122"/>
                <a:ea typeface="Microsoft YaHei" panose="020B0503020204020204" pitchFamily="34" charset="-122"/>
              </a:rPr>
              <a:t>开发，以缓存行粒度追踪应用程序的所有内存访问</a:t>
            </a:r>
            <a:r>
              <a:rPr lang="en-US" altLang="zh-CN" sz="1600" dirty="0">
                <a:latin typeface="Microsoft YaHei" panose="020B0503020204020204" pitchFamily="34" charset="-122"/>
                <a:ea typeface="Microsoft YaHei" panose="020B0503020204020204" pitchFamily="34" charset="-122"/>
              </a:rPr>
              <a:t>,</a:t>
            </a:r>
            <a:r>
              <a:rPr lang="zh-CN" altLang="en-US" sz="1600" dirty="0">
                <a:latin typeface="Microsoft YaHei" panose="020B0503020204020204" pitchFamily="34" charset="-122"/>
                <a:ea typeface="Microsoft YaHei" panose="020B0503020204020204" pitchFamily="34" charset="-122"/>
              </a:rPr>
              <a:t>当不同线程访问缓存行时检测到线程间的通信，输出为通信矩阵。</a:t>
            </a:r>
            <a:endParaRPr lang="en-US" altLang="zh-CN" sz="1600" dirty="0">
              <a:latin typeface="Microsoft YaHei" panose="020B0503020204020204" pitchFamily="34" charset="-122"/>
              <a:ea typeface="Microsoft YaHei" panose="020B0503020204020204" pitchFamily="34" charset="-122"/>
            </a:endParaRPr>
          </a:p>
          <a:p>
            <a:pPr>
              <a:lnSpc>
                <a:spcPct val="150000"/>
              </a:lnSpc>
              <a:buClr>
                <a:schemeClr val="accent1">
                  <a:lumMod val="75000"/>
                </a:schemeClr>
              </a:buClr>
            </a:pPr>
            <a:r>
              <a:rPr lang="en-US" altLang="zh-CN" sz="1600" dirty="0">
                <a:latin typeface="Microsoft YaHei" panose="020B0503020204020204" pitchFamily="34" charset="-122"/>
                <a:ea typeface="Microsoft YaHei" panose="020B0503020204020204" pitchFamily="34" charset="-122"/>
              </a:rPr>
              <a:t>	</a:t>
            </a:r>
            <a:r>
              <a:rPr lang="zh-CN" altLang="en-US" sz="1600" dirty="0">
                <a:latin typeface="Microsoft YaHei" panose="020B0503020204020204" pitchFamily="34" charset="-122"/>
                <a:ea typeface="Microsoft YaHei" panose="020B0503020204020204" pitchFamily="34" charset="-122"/>
              </a:rPr>
              <a:t>为了同时统计通信的时间戳信息，对</a:t>
            </a:r>
            <a:r>
              <a:rPr lang="en-US" altLang="zh-CN" sz="1600" dirty="0" err="1">
                <a:latin typeface="Microsoft YaHei" panose="020B0503020204020204" pitchFamily="34" charset="-122"/>
                <a:ea typeface="Microsoft YaHei" panose="020B0503020204020204" pitchFamily="34" charset="-122"/>
              </a:rPr>
              <a:t>Numalize</a:t>
            </a:r>
            <a:r>
              <a:rPr lang="zh-CN" altLang="en-US" sz="1600" dirty="0">
                <a:latin typeface="Microsoft YaHei" panose="020B0503020204020204" pitchFamily="34" charset="-122"/>
                <a:ea typeface="Microsoft YaHei" panose="020B0503020204020204" pitchFamily="34" charset="-122"/>
              </a:rPr>
              <a:t>进行修改，这样可统计每个通信事件的时刻信息，输出表头为（</a:t>
            </a:r>
            <a:r>
              <a:rPr lang="en-US" altLang="zh-CN" sz="1600" dirty="0">
                <a:latin typeface="Microsoft YaHei" panose="020B0503020204020204" pitchFamily="34" charset="-122"/>
                <a:ea typeface="Microsoft YaHei" panose="020B0503020204020204" pitchFamily="34" charset="-122"/>
              </a:rPr>
              <a:t>timestamp,t1,t2</a:t>
            </a:r>
            <a:r>
              <a:rPr lang="zh-CN" altLang="en-US" sz="1600" dirty="0">
                <a:latin typeface="Microsoft YaHei" panose="020B0503020204020204" pitchFamily="34" charset="-122"/>
                <a:ea typeface="Microsoft YaHei" panose="020B0503020204020204" pitchFamily="34" charset="-122"/>
              </a:rPr>
              <a:t>）的表格。</a:t>
            </a:r>
            <a:endParaRPr lang="en-US" altLang="zh-CN" sz="1600" dirty="0">
              <a:latin typeface="Microsoft YaHei" panose="020B0503020204020204" pitchFamily="34" charset="-122"/>
              <a:ea typeface="Microsoft YaHei" panose="020B0503020204020204" pitchFamily="34" charset="-122"/>
            </a:endParaRPr>
          </a:p>
          <a:p>
            <a:pPr>
              <a:lnSpc>
                <a:spcPct val="150000"/>
              </a:lnSpc>
              <a:buClr>
                <a:schemeClr val="accent1">
                  <a:lumMod val="75000"/>
                </a:schemeClr>
              </a:buClr>
            </a:pPr>
            <a:endParaRPr lang="en-US" altLang="zh-CN" dirty="0">
              <a:latin typeface="Microsoft YaHei" panose="020B0503020204020204" pitchFamily="34" charset="-122"/>
              <a:ea typeface="Microsoft YaHei" panose="020B0503020204020204" pitchFamily="34" charset="-122"/>
            </a:endParaRPr>
          </a:p>
          <a:p>
            <a:pPr>
              <a:lnSpc>
                <a:spcPct val="150000"/>
              </a:lnSpc>
              <a:buClr>
                <a:schemeClr val="accent1">
                  <a:lumMod val="75000"/>
                </a:schemeClr>
              </a:buClr>
            </a:pPr>
            <a:r>
              <a:rPr lang="en-US" altLang="zh-CN" sz="1600" dirty="0">
                <a:latin typeface="Microsoft YaHei" panose="020B0503020204020204" pitchFamily="34" charset="-122"/>
                <a:ea typeface="Microsoft YaHei" panose="020B0503020204020204" pitchFamily="34" charset="-122"/>
              </a:rPr>
              <a:t>	</a:t>
            </a:r>
          </a:p>
          <a:p>
            <a:pPr>
              <a:lnSpc>
                <a:spcPct val="150000"/>
              </a:lnSpc>
              <a:buClr>
                <a:schemeClr val="accent1">
                  <a:lumMod val="75000"/>
                </a:schemeClr>
              </a:buClr>
            </a:pPr>
            <a:endParaRPr lang="en-US" altLang="zh-CN" sz="1600" dirty="0">
              <a:latin typeface="Microsoft YaHei" panose="020B0503020204020204" pitchFamily="34" charset="-122"/>
              <a:ea typeface="Microsoft YaHei" panose="020B0503020204020204" pitchFamily="34" charset="-122"/>
            </a:endParaRPr>
          </a:p>
          <a:p>
            <a:pPr>
              <a:lnSpc>
                <a:spcPct val="150000"/>
              </a:lnSpc>
              <a:buClr>
                <a:schemeClr val="accent1">
                  <a:lumMod val="75000"/>
                </a:schemeClr>
              </a:buClr>
            </a:pPr>
            <a:endParaRPr lang="en-US" altLang="zh-CN" sz="1600" dirty="0">
              <a:latin typeface="Microsoft YaHei" panose="020B0503020204020204" pitchFamily="34" charset="-122"/>
              <a:ea typeface="Microsoft YaHei" panose="020B0503020204020204" pitchFamily="34" charset="-122"/>
            </a:endParaRPr>
          </a:p>
          <a:p>
            <a:pPr>
              <a:lnSpc>
                <a:spcPct val="150000"/>
              </a:lnSpc>
              <a:buClr>
                <a:schemeClr val="accent1">
                  <a:lumMod val="75000"/>
                </a:schemeClr>
              </a:buClr>
            </a:pPr>
            <a:endParaRPr lang="en-US" altLang="zh-CN" sz="1600" dirty="0">
              <a:latin typeface="Microsoft YaHei" panose="020B0503020204020204" pitchFamily="34" charset="-122"/>
              <a:ea typeface="Microsoft YaHei" panose="020B0503020204020204" pitchFamily="34" charset="-122"/>
            </a:endParaRPr>
          </a:p>
          <a:p>
            <a:pPr>
              <a:lnSpc>
                <a:spcPct val="150000"/>
              </a:lnSpc>
              <a:buClr>
                <a:schemeClr val="accent1">
                  <a:lumMod val="75000"/>
                </a:schemeClr>
              </a:buClr>
            </a:pPr>
            <a:endParaRPr lang="en-US" altLang="zh-CN" dirty="0"/>
          </a:p>
        </p:txBody>
      </p:sp>
      <p:pic>
        <p:nvPicPr>
          <p:cNvPr id="22" name="图片 21">
            <a:extLst>
              <a:ext uri="{FF2B5EF4-FFF2-40B4-BE49-F238E27FC236}">
                <a16:creationId xmlns:a16="http://schemas.microsoft.com/office/drawing/2014/main" id="{85976309-2CAD-2A4E-8648-A7497264F422}"/>
              </a:ext>
            </a:extLst>
          </p:cNvPr>
          <p:cNvPicPr>
            <a:picLocks noChangeAspect="1"/>
          </p:cNvPicPr>
          <p:nvPr/>
        </p:nvPicPr>
        <p:blipFill>
          <a:blip r:embed="rId3"/>
          <a:stretch>
            <a:fillRect/>
          </a:stretch>
        </p:blipFill>
        <p:spPr>
          <a:xfrm>
            <a:off x="369094" y="3161374"/>
            <a:ext cx="5841602" cy="2758584"/>
          </a:xfrm>
          <a:prstGeom prst="rect">
            <a:avLst/>
          </a:prstGeom>
        </p:spPr>
      </p:pic>
      <p:sp>
        <p:nvSpPr>
          <p:cNvPr id="5" name="文本框 4">
            <a:extLst>
              <a:ext uri="{FF2B5EF4-FFF2-40B4-BE49-F238E27FC236}">
                <a16:creationId xmlns:a16="http://schemas.microsoft.com/office/drawing/2014/main" id="{61D0048F-A9EF-EF49-8AF4-BFDA006E0843}"/>
              </a:ext>
            </a:extLst>
          </p:cNvPr>
          <p:cNvSpPr txBox="1"/>
          <p:nvPr/>
        </p:nvSpPr>
        <p:spPr>
          <a:xfrm>
            <a:off x="2320991" y="5920453"/>
            <a:ext cx="2259208" cy="276999"/>
          </a:xfrm>
          <a:prstGeom prst="rect">
            <a:avLst/>
          </a:prstGeom>
          <a:noFill/>
        </p:spPr>
        <p:txBody>
          <a:bodyPr wrap="none" rtlCol="0">
            <a:spAutoFit/>
          </a:bodyPr>
          <a:lstStyle/>
          <a:p>
            <a:r>
              <a:rPr kumimoji="1" lang="en-US" altLang="zh-CN" sz="1200" dirty="0"/>
              <a:t>a. </a:t>
            </a:r>
            <a:r>
              <a:rPr kumimoji="1" lang="zh-CN" altLang="en-US" sz="1200" dirty="0"/>
              <a:t>统计出的</a:t>
            </a:r>
            <a:r>
              <a:rPr kumimoji="1" lang="en-US" altLang="zh-CN" sz="1200" dirty="0"/>
              <a:t>SP-OMP</a:t>
            </a:r>
            <a:r>
              <a:rPr kumimoji="1" lang="zh-CN" altLang="en-US" sz="1200" dirty="0"/>
              <a:t>通信量矩阵</a:t>
            </a:r>
            <a:r>
              <a:rPr kumimoji="1" lang="en-US" altLang="zh-CN" sz="1200" dirty="0"/>
              <a:t> </a:t>
            </a:r>
            <a:endParaRPr kumimoji="1" lang="zh-CN" altLang="en-US" sz="1200" dirty="0"/>
          </a:p>
        </p:txBody>
      </p:sp>
      <p:pic>
        <p:nvPicPr>
          <p:cNvPr id="6" name="图片 5">
            <a:extLst>
              <a:ext uri="{FF2B5EF4-FFF2-40B4-BE49-F238E27FC236}">
                <a16:creationId xmlns:a16="http://schemas.microsoft.com/office/drawing/2014/main" id="{8208FAE3-B2BD-DD45-B379-5E0D0724D4C9}"/>
              </a:ext>
            </a:extLst>
          </p:cNvPr>
          <p:cNvPicPr>
            <a:picLocks noChangeAspect="1"/>
          </p:cNvPicPr>
          <p:nvPr/>
        </p:nvPicPr>
        <p:blipFill>
          <a:blip r:embed="rId4"/>
          <a:stretch>
            <a:fillRect/>
          </a:stretch>
        </p:blipFill>
        <p:spPr>
          <a:xfrm>
            <a:off x="6897953" y="3157632"/>
            <a:ext cx="1457587" cy="2718301"/>
          </a:xfrm>
          <a:prstGeom prst="rect">
            <a:avLst/>
          </a:prstGeom>
        </p:spPr>
      </p:pic>
      <p:sp>
        <p:nvSpPr>
          <p:cNvPr id="7" name="文本框 6">
            <a:extLst>
              <a:ext uri="{FF2B5EF4-FFF2-40B4-BE49-F238E27FC236}">
                <a16:creationId xmlns:a16="http://schemas.microsoft.com/office/drawing/2014/main" id="{4A79657B-280C-9E4F-B490-07D8FE785C7F}"/>
              </a:ext>
            </a:extLst>
          </p:cNvPr>
          <p:cNvSpPr txBox="1"/>
          <p:nvPr/>
        </p:nvSpPr>
        <p:spPr>
          <a:xfrm>
            <a:off x="6808322" y="5920454"/>
            <a:ext cx="1547218" cy="276999"/>
          </a:xfrm>
          <a:prstGeom prst="rect">
            <a:avLst/>
          </a:prstGeom>
          <a:noFill/>
        </p:spPr>
        <p:txBody>
          <a:bodyPr wrap="none" rtlCol="0">
            <a:spAutoFit/>
          </a:bodyPr>
          <a:lstStyle/>
          <a:p>
            <a:r>
              <a:rPr kumimoji="1" lang="en-US" altLang="zh-CN" sz="1200" dirty="0"/>
              <a:t>b.</a:t>
            </a:r>
            <a:r>
              <a:rPr kumimoji="1" lang="zh-CN" altLang="en-US" sz="1200" dirty="0"/>
              <a:t>统计出的时间信息</a:t>
            </a:r>
          </a:p>
        </p:txBody>
      </p:sp>
      <p:sp>
        <p:nvSpPr>
          <p:cNvPr id="8" name="文本框 7">
            <a:extLst>
              <a:ext uri="{FF2B5EF4-FFF2-40B4-BE49-F238E27FC236}">
                <a16:creationId xmlns:a16="http://schemas.microsoft.com/office/drawing/2014/main" id="{BD0D6023-2968-4A42-A4D8-A801C710CCD9}"/>
              </a:ext>
            </a:extLst>
          </p:cNvPr>
          <p:cNvSpPr txBox="1"/>
          <p:nvPr/>
        </p:nvSpPr>
        <p:spPr>
          <a:xfrm>
            <a:off x="211932" y="6185198"/>
            <a:ext cx="9057931" cy="923330"/>
          </a:xfrm>
          <a:prstGeom prst="rect">
            <a:avLst/>
          </a:prstGeom>
          <a:noFill/>
        </p:spPr>
        <p:txBody>
          <a:bodyPr wrap="square" rtlCol="0">
            <a:spAutoFit/>
          </a:bodyPr>
          <a:lstStyle/>
          <a:p>
            <a:r>
              <a:rPr lang="en-US" altLang="zh-CN" sz="1200" dirty="0"/>
              <a:t>[8] </a:t>
            </a:r>
            <a:r>
              <a:rPr lang="en" altLang="zh-CN" sz="1200" dirty="0"/>
              <a:t>Diener, M., Cruz, E. H., Alves, M. A., and </a:t>
            </a:r>
            <a:r>
              <a:rPr lang="en" altLang="zh-CN" sz="1200" dirty="0" err="1"/>
              <a:t>Navaux</a:t>
            </a:r>
            <a:r>
              <a:rPr lang="en" altLang="zh-CN" sz="1200" dirty="0"/>
              <a:t>, P. O. (2016). Communication in shared memory: Concepts, definitions, and efficient detection. In Parallel, Distributed, and Network-Based Processing (PDP), 2016 24th </a:t>
            </a:r>
            <a:r>
              <a:rPr lang="en" altLang="zh-CN" sz="1200" dirty="0" err="1"/>
              <a:t>Euromicro</a:t>
            </a:r>
            <a:r>
              <a:rPr lang="en" altLang="zh-CN" sz="1200" dirty="0"/>
              <a:t> International Conference on, pages 151–158. IEEE. </a:t>
            </a:r>
          </a:p>
          <a:p>
            <a:endParaRPr kumimoji="1" lang="zh-CN" altLang="en-US" dirty="0"/>
          </a:p>
        </p:txBody>
      </p:sp>
    </p:spTree>
    <p:extLst>
      <p:ext uri="{BB962C8B-B14F-4D97-AF65-F5344CB8AC3E}">
        <p14:creationId xmlns:p14="http://schemas.microsoft.com/office/powerpoint/2010/main" val="2673604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4" name="Oval 5"/>
          <p:cNvSpPr>
            <a:spLocks noChangeArrowheads="1"/>
          </p:cNvSpPr>
          <p:nvPr/>
        </p:nvSpPr>
        <p:spPr bwMode="auto">
          <a:xfrm>
            <a:off x="527448" y="64800"/>
            <a:ext cx="8616553" cy="6667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5" name="Oval 5"/>
          <p:cNvSpPr>
            <a:spLocks noChangeArrowheads="1"/>
          </p:cNvSpPr>
          <p:nvPr/>
        </p:nvSpPr>
        <p:spPr bwMode="auto">
          <a:xfrm>
            <a:off x="8808244" y="6494463"/>
            <a:ext cx="304800" cy="304800"/>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6" name="矩形 4"/>
          <p:cNvSpPr>
            <a:spLocks noChangeArrowheads="1"/>
          </p:cNvSpPr>
          <p:nvPr/>
        </p:nvSpPr>
        <p:spPr bwMode="auto">
          <a:xfrm>
            <a:off x="8811015" y="6495654"/>
            <a:ext cx="29687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9</a:t>
            </a:r>
            <a:endParaRPr lang="zh-CN" altLang="en-US"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7" name="MH_Number_1"/>
          <p:cNvSpPr>
            <a:spLocks noChangeArrowheads="1"/>
          </p:cNvSpPr>
          <p:nvPr/>
        </p:nvSpPr>
        <p:spPr bwMode="auto">
          <a:xfrm>
            <a:off x="25004" y="64800"/>
            <a:ext cx="37385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04</a:t>
            </a:r>
            <a:endParaRPr lang="zh-CN" altLang="en-US"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4598" name="MH_Entry_1"/>
          <p:cNvSpPr>
            <a:spLocks noChangeArrowheads="1"/>
          </p:cNvSpPr>
          <p:nvPr/>
        </p:nvSpPr>
        <p:spPr bwMode="auto">
          <a:xfrm>
            <a:off x="435769" y="64800"/>
            <a:ext cx="302061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研究进展</a:t>
            </a:r>
            <a:endParaRPr lang="zh-CN" altLang="en-US" sz="1350" dirty="0">
              <a:latin typeface="Arial" panose="020B0604020202020204" pitchFamily="34" charset="0"/>
            </a:endParaRPr>
          </a:p>
        </p:txBody>
      </p:sp>
      <p:sp>
        <p:nvSpPr>
          <p:cNvPr id="24599" name="Oval 5"/>
          <p:cNvSpPr>
            <a:spLocks noChangeArrowheads="1"/>
          </p:cNvSpPr>
          <p:nvPr/>
        </p:nvSpPr>
        <p:spPr bwMode="auto">
          <a:xfrm>
            <a:off x="1" y="6726635"/>
            <a:ext cx="8766572" cy="72628"/>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0" name="Oval 5"/>
          <p:cNvSpPr>
            <a:spLocks noChangeArrowheads="1"/>
          </p:cNvSpPr>
          <p:nvPr/>
        </p:nvSpPr>
        <p:spPr bwMode="auto">
          <a:xfrm rot="5400000">
            <a:off x="5927325" y="3281841"/>
            <a:ext cx="6300000" cy="690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1" name="Oval 5"/>
          <p:cNvSpPr>
            <a:spLocks noChangeArrowheads="1"/>
          </p:cNvSpPr>
          <p:nvPr/>
        </p:nvSpPr>
        <p:spPr bwMode="auto">
          <a:xfrm rot="5400000">
            <a:off x="-3055064" y="3543618"/>
            <a:ext cx="6228000" cy="6786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0" name="文本占位符 9">
            <a:extLst>
              <a:ext uri="{FF2B5EF4-FFF2-40B4-BE49-F238E27FC236}">
                <a16:creationId xmlns:a16="http://schemas.microsoft.com/office/drawing/2014/main" id="{B840B545-7615-4C7A-973A-6182E229D766}"/>
              </a:ext>
            </a:extLst>
          </p:cNvPr>
          <p:cNvSpPr txBox="1">
            <a:spLocks/>
          </p:cNvSpPr>
          <p:nvPr/>
        </p:nvSpPr>
        <p:spPr>
          <a:xfrm>
            <a:off x="211932" y="680294"/>
            <a:ext cx="8766572" cy="539840"/>
          </a:xfrm>
          <a:prstGeom prst="rect">
            <a:avLst/>
          </a:prstGeom>
        </p:spPr>
        <p:txBody>
          <a:bodyPr vert="horz" lIns="91440" tIns="45720" rIns="91440" bIns="4572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50000"/>
              </a:lnSpc>
              <a:buClr>
                <a:schemeClr val="accent1">
                  <a:lumMod val="75000"/>
                </a:schemeClr>
              </a:buClr>
              <a:buSzPct val="100000"/>
              <a:buFont typeface="Wingdings" panose="05000000000000000000" pitchFamily="2" charset="2"/>
              <a:buChar char="n"/>
            </a:pPr>
            <a:r>
              <a:rPr lang="zh-CN" altLang="en-US" sz="2000" b="1" dirty="0">
                <a:solidFill>
                  <a:schemeClr val="accent1">
                    <a:lumMod val="75000"/>
                  </a:schemeClr>
                </a:solidFill>
                <a:latin typeface="+mn-ea"/>
              </a:rPr>
              <a:t>映射计算模块</a:t>
            </a:r>
          </a:p>
        </p:txBody>
      </p:sp>
      <p:pic>
        <p:nvPicPr>
          <p:cNvPr id="3" name="图片 2">
            <a:extLst>
              <a:ext uri="{FF2B5EF4-FFF2-40B4-BE49-F238E27FC236}">
                <a16:creationId xmlns:a16="http://schemas.microsoft.com/office/drawing/2014/main" id="{A9D4A85C-E461-0648-A781-093437259728}"/>
              </a:ext>
            </a:extLst>
          </p:cNvPr>
          <p:cNvPicPr>
            <a:picLocks noChangeAspect="1"/>
          </p:cNvPicPr>
          <p:nvPr/>
        </p:nvPicPr>
        <p:blipFill>
          <a:blip r:embed="rId3"/>
          <a:stretch>
            <a:fillRect/>
          </a:stretch>
        </p:blipFill>
        <p:spPr>
          <a:xfrm>
            <a:off x="4906709" y="950214"/>
            <a:ext cx="2811649" cy="2326599"/>
          </a:xfrm>
          <a:prstGeom prst="rect">
            <a:avLst/>
          </a:prstGeom>
        </p:spPr>
      </p:pic>
      <p:sp>
        <p:nvSpPr>
          <p:cNvPr id="4" name="矩形 3">
            <a:extLst>
              <a:ext uri="{FF2B5EF4-FFF2-40B4-BE49-F238E27FC236}">
                <a16:creationId xmlns:a16="http://schemas.microsoft.com/office/drawing/2014/main" id="{C7305608-BC7F-E143-A02C-3D102D5B1159}"/>
              </a:ext>
            </a:extLst>
          </p:cNvPr>
          <p:cNvSpPr/>
          <p:nvPr/>
        </p:nvSpPr>
        <p:spPr>
          <a:xfrm>
            <a:off x="495302" y="1271383"/>
            <a:ext cx="4008974" cy="1572290"/>
          </a:xfrm>
          <a:prstGeom prst="rect">
            <a:avLst/>
          </a:prstGeom>
        </p:spPr>
        <p:txBody>
          <a:bodyPr wrap="square">
            <a:spAutoFit/>
          </a:bodyPr>
          <a:lstStyle/>
          <a:p>
            <a:pPr marL="285750" indent="-285750">
              <a:lnSpc>
                <a:spcPct val="150000"/>
              </a:lnSpc>
              <a:buClr>
                <a:schemeClr val="accent1">
                  <a:lumMod val="75000"/>
                </a:schemeClr>
              </a:buClr>
              <a:buFont typeface="Wingdings" panose="05000000000000000000" pitchFamily="2" charset="2"/>
              <a:buChar char="Ø"/>
            </a:pPr>
            <a:r>
              <a:rPr lang="zh-CN" altLang="en-US" dirty="0">
                <a:latin typeface="Microsoft YaHei" panose="020B0503020204020204" pitchFamily="34" charset="-122"/>
                <a:ea typeface="Microsoft YaHei" panose="020B0503020204020204" pitchFamily="34" charset="-122"/>
              </a:rPr>
              <a:t>首先对全局通信矩阵进行分析</a:t>
            </a:r>
            <a:endParaRPr lang="en-US" altLang="zh-CN" dirty="0">
              <a:latin typeface="Microsoft YaHei" panose="020B0503020204020204" pitchFamily="34" charset="-122"/>
              <a:ea typeface="Microsoft YaHei" panose="020B0503020204020204" pitchFamily="34" charset="-122"/>
            </a:endParaRPr>
          </a:p>
          <a:p>
            <a:pPr>
              <a:lnSpc>
                <a:spcPct val="150000"/>
              </a:lnSpc>
              <a:buClr>
                <a:schemeClr val="accent1">
                  <a:lumMod val="75000"/>
                </a:schemeClr>
              </a:buClr>
            </a:pPr>
            <a:r>
              <a:rPr lang="en-US" altLang="zh-CN" sz="1600" dirty="0">
                <a:latin typeface="Microsoft YaHei" panose="020B0503020204020204" pitchFamily="34" charset="-122"/>
                <a:ea typeface="Microsoft YaHei" panose="020B0503020204020204" pitchFamily="34" charset="-122"/>
              </a:rPr>
              <a:t>	</a:t>
            </a:r>
            <a:r>
              <a:rPr lang="zh-CN" altLang="en-US" sz="1600" dirty="0">
                <a:latin typeface="Microsoft YaHei" panose="020B0503020204020204" pitchFamily="34" charset="-122"/>
                <a:ea typeface="Microsoft YaHei" panose="020B0503020204020204" pitchFamily="34" charset="-122"/>
              </a:rPr>
              <a:t>借鉴</a:t>
            </a:r>
            <a:r>
              <a:rPr lang="en-US" altLang="zh-CN" sz="1600" dirty="0" err="1">
                <a:latin typeface="Microsoft YaHei" panose="020B0503020204020204" pitchFamily="34" charset="-122"/>
                <a:ea typeface="Microsoft YaHei" panose="020B0503020204020204" pitchFamily="34" charset="-122"/>
              </a:rPr>
              <a:t>eagermap</a:t>
            </a:r>
            <a:r>
              <a:rPr lang="en-US" altLang="zh-CN" sz="1600" dirty="0">
                <a:latin typeface="Microsoft YaHei" panose="020B0503020204020204" pitchFamily="34" charset="-122"/>
                <a:ea typeface="Microsoft YaHei" panose="020B0503020204020204" pitchFamily="34" charset="-122"/>
              </a:rPr>
              <a:t>[9]</a:t>
            </a:r>
            <a:r>
              <a:rPr lang="zh-CN" altLang="en-US" sz="1600" dirty="0">
                <a:latin typeface="Microsoft YaHei" panose="020B0503020204020204" pitchFamily="34" charset="-122"/>
                <a:ea typeface="Microsoft YaHei" panose="020B0503020204020204" pitchFamily="34" charset="-122"/>
              </a:rPr>
              <a:t>的贪心策略进行</a:t>
            </a:r>
            <a:r>
              <a:rPr lang="en-US" altLang="zh-CN" sz="1600" dirty="0">
                <a:latin typeface="Microsoft YaHei" panose="020B0503020204020204" pitchFamily="34" charset="-122"/>
                <a:ea typeface="Microsoft YaHei" panose="020B0503020204020204" pitchFamily="34" charset="-122"/>
              </a:rPr>
              <a:t>	</a:t>
            </a:r>
            <a:r>
              <a:rPr lang="zh-CN" altLang="en-US" sz="1600" dirty="0">
                <a:latin typeface="Microsoft YaHei" panose="020B0503020204020204" pitchFamily="34" charset="-122"/>
                <a:ea typeface="Microsoft YaHei" panose="020B0503020204020204" pitchFamily="34" charset="-122"/>
              </a:rPr>
              <a:t>线程两两配对，原则使通信最频繁的</a:t>
            </a:r>
            <a:r>
              <a:rPr lang="en-US" altLang="zh-CN" sz="1600" dirty="0">
                <a:latin typeface="Microsoft YaHei" panose="020B0503020204020204" pitchFamily="34" charset="-122"/>
                <a:ea typeface="Microsoft YaHei" panose="020B0503020204020204" pitchFamily="34" charset="-122"/>
              </a:rPr>
              <a:t>	</a:t>
            </a:r>
            <a:r>
              <a:rPr lang="zh-CN" altLang="en-US" sz="1600" dirty="0">
                <a:latin typeface="Microsoft YaHei" panose="020B0503020204020204" pitchFamily="34" charset="-122"/>
                <a:ea typeface="Microsoft YaHei" panose="020B0503020204020204" pitchFamily="34" charset="-122"/>
              </a:rPr>
              <a:t>两个线程组队</a:t>
            </a:r>
            <a:r>
              <a:rPr lang="en-US" altLang="zh-CN" sz="1600" dirty="0">
                <a:latin typeface="Microsoft YaHei" panose="020B0503020204020204" pitchFamily="34" charset="-122"/>
                <a:ea typeface="Microsoft YaHei" panose="020B0503020204020204" pitchFamily="34" charset="-122"/>
              </a:rPr>
              <a:t>,</a:t>
            </a:r>
            <a:r>
              <a:rPr lang="zh-CN" altLang="en-US" sz="1600" dirty="0">
                <a:latin typeface="Microsoft YaHei" panose="020B0503020204020204" pitchFamily="34" charset="-122"/>
                <a:ea typeface="Microsoft YaHei" panose="020B0503020204020204" pitchFamily="34" charset="-122"/>
              </a:rPr>
              <a:t>得到</a:t>
            </a:r>
            <a:r>
              <a:rPr lang="en-US" altLang="zh-CN" sz="1600" dirty="0">
                <a:latin typeface="Microsoft YaHei" panose="020B0503020204020204" pitchFamily="34" charset="-122"/>
                <a:ea typeface="Microsoft YaHei" panose="020B0503020204020204" pitchFamily="34" charset="-122"/>
              </a:rPr>
              <a:t>pairs</a:t>
            </a:r>
            <a:r>
              <a:rPr lang="zh-CN" altLang="en-US" sz="1600" dirty="0">
                <a:latin typeface="Microsoft YaHei" panose="020B0503020204020204" pitchFamily="34" charset="-122"/>
                <a:ea typeface="Microsoft YaHei" panose="020B0503020204020204" pitchFamily="34" charset="-122"/>
              </a:rPr>
              <a:t>。</a:t>
            </a:r>
            <a:endParaRPr lang="en-US" altLang="zh-CN" sz="16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05E5B4F-3C96-C745-8C7F-3B178B91B621}"/>
              </a:ext>
            </a:extLst>
          </p:cNvPr>
          <p:cNvSpPr/>
          <p:nvPr/>
        </p:nvSpPr>
        <p:spPr>
          <a:xfrm>
            <a:off x="331172" y="6080304"/>
            <a:ext cx="7144283" cy="646331"/>
          </a:xfrm>
          <a:prstGeom prst="rect">
            <a:avLst/>
          </a:prstGeom>
        </p:spPr>
        <p:txBody>
          <a:bodyPr wrap="square">
            <a:spAutoFit/>
          </a:bodyPr>
          <a:lstStyle/>
          <a:p>
            <a:r>
              <a:rPr lang="en" altLang="zh-CN" sz="1200" dirty="0">
                <a:solidFill>
                  <a:srgbClr val="24292E"/>
                </a:solidFill>
                <a:latin typeface="-apple-system"/>
              </a:rPr>
              <a:t>[</a:t>
            </a:r>
            <a:r>
              <a:rPr lang="en-US" altLang="zh-CN" sz="1200" dirty="0">
                <a:solidFill>
                  <a:srgbClr val="24292E"/>
                </a:solidFill>
                <a:latin typeface="-apple-system"/>
              </a:rPr>
              <a:t>9</a:t>
            </a:r>
            <a:r>
              <a:rPr lang="en" altLang="zh-CN" sz="1200" dirty="0">
                <a:solidFill>
                  <a:srgbClr val="24292E"/>
                </a:solidFill>
                <a:latin typeface="-apple-system"/>
              </a:rPr>
              <a:t>]Eduardo H. M. Cruz, Matthias Diener, </a:t>
            </a:r>
            <a:r>
              <a:rPr lang="en" altLang="zh-CN" sz="1200" dirty="0" err="1">
                <a:solidFill>
                  <a:srgbClr val="24292E"/>
                </a:solidFill>
                <a:latin typeface="-apple-system"/>
              </a:rPr>
              <a:t>Laércio</a:t>
            </a:r>
            <a:r>
              <a:rPr lang="en" altLang="zh-CN" sz="1200" dirty="0">
                <a:solidFill>
                  <a:srgbClr val="24292E"/>
                </a:solidFill>
                <a:latin typeface="-apple-system"/>
              </a:rPr>
              <a:t> L. </a:t>
            </a:r>
            <a:r>
              <a:rPr lang="en" altLang="zh-CN" sz="1200" dirty="0" err="1">
                <a:solidFill>
                  <a:srgbClr val="24292E"/>
                </a:solidFill>
                <a:latin typeface="-apple-system"/>
              </a:rPr>
              <a:t>Pilla</a:t>
            </a:r>
            <a:r>
              <a:rPr lang="en" altLang="zh-CN" sz="1200" dirty="0">
                <a:solidFill>
                  <a:srgbClr val="24292E"/>
                </a:solidFill>
                <a:latin typeface="-apple-system"/>
              </a:rPr>
              <a:t>, Philippe O. A. </a:t>
            </a:r>
            <a:r>
              <a:rPr lang="en" altLang="zh-CN" sz="1200" dirty="0" err="1">
                <a:solidFill>
                  <a:srgbClr val="24292E"/>
                </a:solidFill>
                <a:latin typeface="-apple-system"/>
              </a:rPr>
              <a:t>Navaux</a:t>
            </a:r>
            <a:r>
              <a:rPr lang="en" altLang="zh-CN" sz="1200" dirty="0">
                <a:solidFill>
                  <a:srgbClr val="24292E"/>
                </a:solidFill>
                <a:latin typeface="-apple-system"/>
              </a:rPr>
              <a:t>. </a:t>
            </a:r>
            <a:r>
              <a:rPr lang="en" altLang="zh-CN" sz="1200" b="1" dirty="0">
                <a:solidFill>
                  <a:srgbClr val="24292E"/>
                </a:solidFill>
                <a:latin typeface="-apple-system"/>
              </a:rPr>
              <a:t>“</a:t>
            </a:r>
            <a:r>
              <a:rPr lang="en" altLang="zh-CN" sz="1200" b="1" dirty="0" err="1">
                <a:solidFill>
                  <a:srgbClr val="24292E"/>
                </a:solidFill>
                <a:latin typeface="-apple-system"/>
              </a:rPr>
              <a:t>EagerMap</a:t>
            </a:r>
            <a:r>
              <a:rPr lang="en" altLang="zh-CN" sz="1200" b="1" dirty="0">
                <a:solidFill>
                  <a:srgbClr val="24292E"/>
                </a:solidFill>
                <a:latin typeface="-apple-system"/>
              </a:rPr>
              <a:t>: A Task Mapping Algorithm to Improve Communication and Load Balancing in Clusters of Multicore Systems.”</a:t>
            </a:r>
            <a:r>
              <a:rPr lang="en" altLang="zh-CN" sz="1200" dirty="0">
                <a:solidFill>
                  <a:srgbClr val="24292E"/>
                </a:solidFill>
                <a:latin typeface="-apple-system"/>
              </a:rPr>
              <a:t> ACM Transactions on Parallel Computing (TOPC), 2019. </a:t>
            </a:r>
            <a:endParaRPr lang="zh-CN" altLang="en-US" sz="1200" dirty="0"/>
          </a:p>
        </p:txBody>
      </p:sp>
      <p:grpSp>
        <p:nvGrpSpPr>
          <p:cNvPr id="10" name="组合 9">
            <a:extLst>
              <a:ext uri="{FF2B5EF4-FFF2-40B4-BE49-F238E27FC236}">
                <a16:creationId xmlns:a16="http://schemas.microsoft.com/office/drawing/2014/main" id="{7685BA42-9C8C-2544-A56E-B63833550275}"/>
              </a:ext>
            </a:extLst>
          </p:cNvPr>
          <p:cNvGrpSpPr/>
          <p:nvPr/>
        </p:nvGrpSpPr>
        <p:grpSpPr>
          <a:xfrm>
            <a:off x="615775" y="3763349"/>
            <a:ext cx="7102583" cy="2199516"/>
            <a:chOff x="615775" y="3763349"/>
            <a:chExt cx="7102583" cy="2199516"/>
          </a:xfrm>
        </p:grpSpPr>
        <p:pic>
          <p:nvPicPr>
            <p:cNvPr id="6" name="图片 5">
              <a:extLst>
                <a:ext uri="{FF2B5EF4-FFF2-40B4-BE49-F238E27FC236}">
                  <a16:creationId xmlns:a16="http://schemas.microsoft.com/office/drawing/2014/main" id="{F8511EA4-B0DC-C047-9F74-FBA96134CAF6}"/>
                </a:ext>
              </a:extLst>
            </p:cNvPr>
            <p:cNvPicPr>
              <a:picLocks noChangeAspect="1"/>
            </p:cNvPicPr>
            <p:nvPr/>
          </p:nvPicPr>
          <p:blipFill>
            <a:blip r:embed="rId4"/>
            <a:stretch>
              <a:fillRect/>
            </a:stretch>
          </p:blipFill>
          <p:spPr>
            <a:xfrm>
              <a:off x="615775" y="3763349"/>
              <a:ext cx="2660604" cy="1773252"/>
            </a:xfrm>
            <a:prstGeom prst="rect">
              <a:avLst/>
            </a:prstGeom>
          </p:spPr>
        </p:pic>
        <p:pic>
          <p:nvPicPr>
            <p:cNvPr id="7" name="图片 6">
              <a:extLst>
                <a:ext uri="{FF2B5EF4-FFF2-40B4-BE49-F238E27FC236}">
                  <a16:creationId xmlns:a16="http://schemas.microsoft.com/office/drawing/2014/main" id="{52E81E51-9CEA-154F-B700-DDE45C4ED9FD}"/>
                </a:ext>
              </a:extLst>
            </p:cNvPr>
            <p:cNvPicPr>
              <a:picLocks noChangeAspect="1"/>
            </p:cNvPicPr>
            <p:nvPr/>
          </p:nvPicPr>
          <p:blipFill>
            <a:blip r:embed="rId5"/>
            <a:stretch>
              <a:fillRect/>
            </a:stretch>
          </p:blipFill>
          <p:spPr>
            <a:xfrm>
              <a:off x="3977422" y="3763349"/>
              <a:ext cx="3740936" cy="1664436"/>
            </a:xfrm>
            <a:prstGeom prst="rect">
              <a:avLst/>
            </a:prstGeom>
          </p:spPr>
        </p:pic>
        <p:sp>
          <p:nvSpPr>
            <p:cNvPr id="8" name="文本框 7">
              <a:extLst>
                <a:ext uri="{FF2B5EF4-FFF2-40B4-BE49-F238E27FC236}">
                  <a16:creationId xmlns:a16="http://schemas.microsoft.com/office/drawing/2014/main" id="{1DDB5063-544C-8E4F-A326-9C382F74BCFE}"/>
                </a:ext>
              </a:extLst>
            </p:cNvPr>
            <p:cNvSpPr txBox="1"/>
            <p:nvPr/>
          </p:nvSpPr>
          <p:spPr>
            <a:xfrm>
              <a:off x="1183066" y="5669953"/>
              <a:ext cx="1535549" cy="276999"/>
            </a:xfrm>
            <a:prstGeom prst="rect">
              <a:avLst/>
            </a:prstGeom>
            <a:noFill/>
          </p:spPr>
          <p:txBody>
            <a:bodyPr wrap="none" rtlCol="0">
              <a:spAutoFit/>
            </a:bodyPr>
            <a:lstStyle/>
            <a:p>
              <a:r>
                <a:rPr kumimoji="1" lang="en-US" altLang="zh-CN" sz="1200" dirty="0"/>
                <a:t>a. 8threads </a:t>
              </a:r>
              <a:r>
                <a:rPr kumimoji="1" lang="zh-CN" altLang="en-US" sz="1200" dirty="0"/>
                <a:t>通信例子</a:t>
              </a:r>
            </a:p>
          </p:txBody>
        </p:sp>
        <p:sp>
          <p:nvSpPr>
            <p:cNvPr id="9" name="文本框 8">
              <a:extLst>
                <a:ext uri="{FF2B5EF4-FFF2-40B4-BE49-F238E27FC236}">
                  <a16:creationId xmlns:a16="http://schemas.microsoft.com/office/drawing/2014/main" id="{ED86DE02-71A5-9046-BE56-8AEC4B74D708}"/>
                </a:ext>
              </a:extLst>
            </p:cNvPr>
            <p:cNvSpPr txBox="1"/>
            <p:nvPr/>
          </p:nvSpPr>
          <p:spPr>
            <a:xfrm>
              <a:off x="5080693" y="5685866"/>
              <a:ext cx="1534394" cy="276999"/>
            </a:xfrm>
            <a:prstGeom prst="rect">
              <a:avLst/>
            </a:prstGeom>
            <a:noFill/>
          </p:spPr>
          <p:txBody>
            <a:bodyPr wrap="none" rtlCol="0">
              <a:spAutoFit/>
            </a:bodyPr>
            <a:lstStyle/>
            <a:p>
              <a:r>
                <a:rPr kumimoji="1" lang="en-US" altLang="zh-CN" sz="1200" dirty="0"/>
                <a:t>b.</a:t>
              </a:r>
              <a:r>
                <a:rPr kumimoji="1" lang="zh-CN" altLang="en-US" sz="1200" dirty="0"/>
                <a:t>贪心策略组队示意</a:t>
              </a:r>
            </a:p>
          </p:txBody>
        </p:sp>
      </p:grpSp>
    </p:spTree>
    <p:extLst>
      <p:ext uri="{BB962C8B-B14F-4D97-AF65-F5344CB8AC3E}">
        <p14:creationId xmlns:p14="http://schemas.microsoft.com/office/powerpoint/2010/main" val="218786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4" name="Oval 5"/>
          <p:cNvSpPr>
            <a:spLocks noChangeArrowheads="1"/>
          </p:cNvSpPr>
          <p:nvPr/>
        </p:nvSpPr>
        <p:spPr bwMode="auto">
          <a:xfrm>
            <a:off x="527448" y="64800"/>
            <a:ext cx="8616553" cy="6667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5" name="Oval 5"/>
          <p:cNvSpPr>
            <a:spLocks noChangeArrowheads="1"/>
          </p:cNvSpPr>
          <p:nvPr/>
        </p:nvSpPr>
        <p:spPr bwMode="auto">
          <a:xfrm>
            <a:off x="8808244" y="6494463"/>
            <a:ext cx="304800" cy="304800"/>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6" name="矩形 4"/>
          <p:cNvSpPr>
            <a:spLocks noChangeArrowheads="1"/>
          </p:cNvSpPr>
          <p:nvPr/>
        </p:nvSpPr>
        <p:spPr bwMode="auto">
          <a:xfrm>
            <a:off x="8811015" y="6495654"/>
            <a:ext cx="29687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9</a:t>
            </a:r>
            <a:endParaRPr lang="zh-CN" altLang="en-US"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7" name="MH_Number_1"/>
          <p:cNvSpPr>
            <a:spLocks noChangeArrowheads="1"/>
          </p:cNvSpPr>
          <p:nvPr/>
        </p:nvSpPr>
        <p:spPr bwMode="auto">
          <a:xfrm>
            <a:off x="25004" y="64800"/>
            <a:ext cx="37385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04</a:t>
            </a:r>
            <a:endParaRPr lang="zh-CN" altLang="en-US"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4598" name="MH_Entry_1"/>
          <p:cNvSpPr>
            <a:spLocks noChangeArrowheads="1"/>
          </p:cNvSpPr>
          <p:nvPr/>
        </p:nvSpPr>
        <p:spPr bwMode="auto">
          <a:xfrm>
            <a:off x="435769" y="64800"/>
            <a:ext cx="302061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研究进展</a:t>
            </a:r>
            <a:endParaRPr lang="zh-CN" altLang="en-US" sz="1350" dirty="0">
              <a:latin typeface="Arial" panose="020B0604020202020204" pitchFamily="34" charset="0"/>
            </a:endParaRPr>
          </a:p>
        </p:txBody>
      </p:sp>
      <p:sp>
        <p:nvSpPr>
          <p:cNvPr id="24599" name="Oval 5"/>
          <p:cNvSpPr>
            <a:spLocks noChangeArrowheads="1"/>
          </p:cNvSpPr>
          <p:nvPr/>
        </p:nvSpPr>
        <p:spPr bwMode="auto">
          <a:xfrm>
            <a:off x="1" y="6726635"/>
            <a:ext cx="8766572" cy="72628"/>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0" name="Oval 5"/>
          <p:cNvSpPr>
            <a:spLocks noChangeArrowheads="1"/>
          </p:cNvSpPr>
          <p:nvPr/>
        </p:nvSpPr>
        <p:spPr bwMode="auto">
          <a:xfrm rot="5400000">
            <a:off x="5927325" y="3281841"/>
            <a:ext cx="6300000" cy="690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1" name="Oval 5"/>
          <p:cNvSpPr>
            <a:spLocks noChangeArrowheads="1"/>
          </p:cNvSpPr>
          <p:nvPr/>
        </p:nvSpPr>
        <p:spPr bwMode="auto">
          <a:xfrm rot="5400000">
            <a:off x="-3055064" y="3543618"/>
            <a:ext cx="6228000" cy="6786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0" name="文本占位符 9">
            <a:extLst>
              <a:ext uri="{FF2B5EF4-FFF2-40B4-BE49-F238E27FC236}">
                <a16:creationId xmlns:a16="http://schemas.microsoft.com/office/drawing/2014/main" id="{B840B545-7615-4C7A-973A-6182E229D766}"/>
              </a:ext>
            </a:extLst>
          </p:cNvPr>
          <p:cNvSpPr txBox="1">
            <a:spLocks/>
          </p:cNvSpPr>
          <p:nvPr/>
        </p:nvSpPr>
        <p:spPr>
          <a:xfrm>
            <a:off x="211932" y="680294"/>
            <a:ext cx="8766572" cy="539840"/>
          </a:xfrm>
          <a:prstGeom prst="rect">
            <a:avLst/>
          </a:prstGeom>
        </p:spPr>
        <p:txBody>
          <a:bodyPr vert="horz" lIns="91440" tIns="45720" rIns="91440" bIns="4572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50000"/>
              </a:lnSpc>
              <a:buClr>
                <a:schemeClr val="accent1">
                  <a:lumMod val="75000"/>
                </a:schemeClr>
              </a:buClr>
              <a:buSzPct val="100000"/>
              <a:buFont typeface="Wingdings" panose="05000000000000000000" pitchFamily="2" charset="2"/>
              <a:buChar char="n"/>
            </a:pPr>
            <a:r>
              <a:rPr lang="zh-CN" altLang="en-US" sz="2000" b="1" dirty="0">
                <a:solidFill>
                  <a:schemeClr val="accent1">
                    <a:lumMod val="75000"/>
                  </a:schemeClr>
                </a:solidFill>
                <a:latin typeface="+mn-ea"/>
              </a:rPr>
              <a:t>映射计算模块</a:t>
            </a:r>
          </a:p>
        </p:txBody>
      </p:sp>
      <p:pic>
        <p:nvPicPr>
          <p:cNvPr id="3" name="图片 2">
            <a:extLst>
              <a:ext uri="{FF2B5EF4-FFF2-40B4-BE49-F238E27FC236}">
                <a16:creationId xmlns:a16="http://schemas.microsoft.com/office/drawing/2014/main" id="{A9D4A85C-E461-0648-A781-093437259728}"/>
              </a:ext>
            </a:extLst>
          </p:cNvPr>
          <p:cNvPicPr>
            <a:picLocks noChangeAspect="1"/>
          </p:cNvPicPr>
          <p:nvPr/>
        </p:nvPicPr>
        <p:blipFill>
          <a:blip r:embed="rId3"/>
          <a:stretch>
            <a:fillRect/>
          </a:stretch>
        </p:blipFill>
        <p:spPr>
          <a:xfrm>
            <a:off x="5837049" y="875116"/>
            <a:ext cx="2811649" cy="2326599"/>
          </a:xfrm>
          <a:prstGeom prst="rect">
            <a:avLst/>
          </a:prstGeom>
        </p:spPr>
      </p:pic>
      <p:sp>
        <p:nvSpPr>
          <p:cNvPr id="4" name="矩形 3">
            <a:extLst>
              <a:ext uri="{FF2B5EF4-FFF2-40B4-BE49-F238E27FC236}">
                <a16:creationId xmlns:a16="http://schemas.microsoft.com/office/drawing/2014/main" id="{C7305608-BC7F-E143-A02C-3D102D5B1159}"/>
              </a:ext>
            </a:extLst>
          </p:cNvPr>
          <p:cNvSpPr/>
          <p:nvPr/>
        </p:nvSpPr>
        <p:spPr>
          <a:xfrm>
            <a:off x="495302" y="1271383"/>
            <a:ext cx="4292344" cy="4711611"/>
          </a:xfrm>
          <a:prstGeom prst="rect">
            <a:avLst/>
          </a:prstGeom>
        </p:spPr>
        <p:txBody>
          <a:bodyPr wrap="square">
            <a:spAutoFit/>
          </a:bodyPr>
          <a:lstStyle/>
          <a:p>
            <a:pPr marL="285750" indent="-285750">
              <a:lnSpc>
                <a:spcPct val="150000"/>
              </a:lnSpc>
              <a:buClr>
                <a:schemeClr val="accent1">
                  <a:lumMod val="75000"/>
                </a:schemeClr>
              </a:buClr>
              <a:buFont typeface="Wingdings" panose="05000000000000000000" pitchFamily="2" charset="2"/>
              <a:buChar char="Ø"/>
            </a:pPr>
            <a:r>
              <a:rPr lang="zh-CN" altLang="en-US" dirty="0">
                <a:latin typeface="Microsoft YaHei" panose="020B0503020204020204" pitchFamily="34" charset="-122"/>
                <a:ea typeface="Microsoft YaHei" panose="020B0503020204020204" pitchFamily="34" charset="-122"/>
              </a:rPr>
              <a:t>其次将上一步得到的</a:t>
            </a:r>
            <a:r>
              <a:rPr lang="en-US" altLang="zh-CN" dirty="0">
                <a:latin typeface="Microsoft YaHei" panose="020B0503020204020204" pitchFamily="34" charset="-122"/>
                <a:ea typeface="Microsoft YaHei" panose="020B0503020204020204" pitchFamily="34" charset="-122"/>
              </a:rPr>
              <a:t>pairs</a:t>
            </a:r>
            <a:r>
              <a:rPr lang="zh-CN" altLang="en-US" dirty="0">
                <a:latin typeface="Microsoft YaHei" panose="020B0503020204020204" pitchFamily="34" charset="-122"/>
                <a:ea typeface="Microsoft YaHei" panose="020B0503020204020204" pitchFamily="34" charset="-122"/>
              </a:rPr>
              <a:t>结合时域通信情况得到这些</a:t>
            </a:r>
            <a:r>
              <a:rPr lang="en-US" altLang="zh-CN" dirty="0">
                <a:latin typeface="Microsoft YaHei" panose="020B0503020204020204" pitchFamily="34" charset="-122"/>
                <a:ea typeface="Microsoft YaHei" panose="020B0503020204020204" pitchFamily="34" charset="-122"/>
              </a:rPr>
              <a:t>pairs</a:t>
            </a:r>
            <a:r>
              <a:rPr lang="zh-CN" altLang="en-US" dirty="0">
                <a:latin typeface="Microsoft YaHei" panose="020B0503020204020204" pitchFamily="34" charset="-122"/>
                <a:ea typeface="Microsoft YaHei" panose="020B0503020204020204" pitchFamily="34" charset="-122"/>
              </a:rPr>
              <a:t>的时间通信情况</a:t>
            </a:r>
            <a:endParaRPr lang="en-US" altLang="zh-CN" dirty="0">
              <a:latin typeface="Microsoft YaHei" panose="020B0503020204020204" pitchFamily="34" charset="-122"/>
              <a:ea typeface="Microsoft YaHei" panose="020B0503020204020204" pitchFamily="34" charset="-122"/>
            </a:endParaRPr>
          </a:p>
          <a:p>
            <a:pPr marL="285750" indent="-285750">
              <a:lnSpc>
                <a:spcPct val="150000"/>
              </a:lnSpc>
              <a:buClr>
                <a:schemeClr val="accent1">
                  <a:lumMod val="75000"/>
                </a:schemeClr>
              </a:buClr>
              <a:buFont typeface="Wingdings" panose="05000000000000000000" pitchFamily="2" charset="2"/>
              <a:buChar char="Ø"/>
            </a:pPr>
            <a:r>
              <a:rPr lang="zh-CN" altLang="en-US" dirty="0">
                <a:latin typeface="Microsoft YaHei" panose="020B0503020204020204" pitchFamily="34" charset="-122"/>
                <a:ea typeface="Microsoft YaHei" panose="020B0503020204020204" pitchFamily="34" charset="-122"/>
              </a:rPr>
              <a:t>最后针对</a:t>
            </a:r>
            <a:r>
              <a:rPr lang="en-US" altLang="zh-CN" dirty="0">
                <a:latin typeface="Microsoft YaHei" panose="020B0503020204020204" pitchFamily="34" charset="-122"/>
                <a:ea typeface="Microsoft YaHei" panose="020B0503020204020204" pitchFamily="34" charset="-122"/>
              </a:rPr>
              <a:t>pairs</a:t>
            </a:r>
            <a:r>
              <a:rPr lang="zh-CN" altLang="en-US" dirty="0">
                <a:latin typeface="Microsoft YaHei" panose="020B0503020204020204" pitchFamily="34" charset="-122"/>
                <a:ea typeface="Microsoft YaHei" panose="020B0503020204020204" pitchFamily="34" charset="-122"/>
              </a:rPr>
              <a:t>的时间通信情况利用</a:t>
            </a:r>
            <a:r>
              <a:rPr lang="en-US" altLang="zh-CN" dirty="0" err="1">
                <a:latin typeface="Microsoft YaHei" panose="020B0503020204020204" pitchFamily="34" charset="-122"/>
                <a:ea typeface="Microsoft YaHei" panose="020B0503020204020204" pitchFamily="34" charset="-122"/>
              </a:rPr>
              <a:t>kmeans</a:t>
            </a:r>
            <a:r>
              <a:rPr lang="zh-CN" altLang="en-US" dirty="0">
                <a:latin typeface="Microsoft YaHei" panose="020B0503020204020204" pitchFamily="34" charset="-122"/>
                <a:ea typeface="Microsoft YaHei" panose="020B0503020204020204" pitchFamily="34" charset="-122"/>
              </a:rPr>
              <a:t>对时间戳聚类：</a:t>
            </a:r>
            <a:endParaRPr lang="en-US" altLang="zh-CN" dirty="0">
              <a:latin typeface="Microsoft YaHei" panose="020B0503020204020204" pitchFamily="34" charset="-122"/>
              <a:ea typeface="Microsoft YaHei" panose="020B0503020204020204" pitchFamily="34" charset="-122"/>
            </a:endParaRPr>
          </a:p>
          <a:p>
            <a:pPr lvl="1">
              <a:lnSpc>
                <a:spcPct val="150000"/>
              </a:lnSpc>
              <a:buClr>
                <a:schemeClr val="accent1">
                  <a:lumMod val="75000"/>
                </a:schemeClr>
              </a:buClr>
            </a:pPr>
            <a:r>
              <a:rPr lang="zh-CN" altLang="en-US" sz="1600" dirty="0">
                <a:latin typeface="Microsoft YaHei" panose="020B0503020204020204" pitchFamily="34" charset="-122"/>
                <a:ea typeface="Microsoft YaHei" panose="020B0503020204020204" pitchFamily="34" charset="-122"/>
              </a:rPr>
              <a:t>这里借鉴</a:t>
            </a:r>
            <a:r>
              <a:rPr lang="en-US" altLang="zh-CN" sz="1600" dirty="0">
                <a:latin typeface="Microsoft YaHei" panose="020B0503020204020204" pitchFamily="34" charset="-122"/>
                <a:ea typeface="Microsoft YaHei" panose="020B0503020204020204" pitchFamily="34" charset="-122"/>
              </a:rPr>
              <a:t>[1]</a:t>
            </a:r>
            <a:r>
              <a:rPr lang="zh-CN" altLang="en-US" sz="1600" dirty="0">
                <a:latin typeface="Microsoft YaHei" panose="020B0503020204020204" pitchFamily="34" charset="-122"/>
                <a:ea typeface="Microsoft YaHei" panose="020B0503020204020204" pitchFamily="34" charset="-122"/>
              </a:rPr>
              <a:t>的做法</a:t>
            </a:r>
            <a:r>
              <a:rPr lang="zh-CN" altLang="en-US" dirty="0">
                <a:latin typeface="Microsoft YaHei" panose="020B0503020204020204" pitchFamily="34" charset="-122"/>
                <a:ea typeface="Microsoft YaHei" panose="020B0503020204020204" pitchFamily="34" charset="-122"/>
              </a:rPr>
              <a:t>，</a:t>
            </a:r>
            <a:r>
              <a:rPr lang="zh-CN" altLang="en-US" sz="1600" dirty="0">
                <a:latin typeface="Microsoft YaHei" panose="020B0503020204020204" pitchFamily="34" charset="-122"/>
                <a:ea typeface="Microsoft YaHei" panose="020B0503020204020204" pitchFamily="34" charset="-122"/>
              </a:rPr>
              <a:t>对每一类统计其线程通信量，通信量最大的那类发生内存拥塞的概率最大。对这一类内的每个</a:t>
            </a:r>
            <a:r>
              <a:rPr lang="en-US" altLang="zh-CN" sz="1600" dirty="0">
                <a:latin typeface="Microsoft YaHei" panose="020B0503020204020204" pitchFamily="34" charset="-122"/>
                <a:ea typeface="Microsoft YaHei" panose="020B0503020204020204" pitchFamily="34" charset="-122"/>
              </a:rPr>
              <a:t>pair,</a:t>
            </a:r>
            <a:r>
              <a:rPr lang="zh-CN" altLang="en-US" sz="1600" dirty="0">
                <a:latin typeface="Microsoft YaHei" panose="020B0503020204020204" pitchFamily="34" charset="-122"/>
                <a:ea typeface="Microsoft YaHei" panose="020B0503020204020204" pitchFamily="34" charset="-122"/>
              </a:rPr>
              <a:t>进行通信量排序，然后将该类的所有</a:t>
            </a:r>
            <a:r>
              <a:rPr lang="en-US" altLang="zh-CN" sz="1600" dirty="0">
                <a:latin typeface="Microsoft YaHei" panose="020B0503020204020204" pitchFamily="34" charset="-122"/>
                <a:ea typeface="Microsoft YaHei" panose="020B0503020204020204" pitchFamily="34" charset="-122"/>
              </a:rPr>
              <a:t>pair</a:t>
            </a:r>
            <a:r>
              <a:rPr lang="zh-CN" altLang="en-US" sz="1600" dirty="0">
                <a:latin typeface="Microsoft YaHei" panose="020B0503020204020204" pitchFamily="34" charset="-122"/>
                <a:ea typeface="Microsoft YaHei" panose="020B0503020204020204" pitchFamily="34" charset="-122"/>
              </a:rPr>
              <a:t>放置在相邻核上</a:t>
            </a:r>
            <a:r>
              <a:rPr lang="en-US" altLang="zh-CN" sz="1600" dirty="0">
                <a:latin typeface="Microsoft YaHei" panose="020B0503020204020204" pitchFamily="34" charset="-122"/>
                <a:ea typeface="Microsoft YaHei" panose="020B0503020204020204" pitchFamily="34" charset="-122"/>
              </a:rPr>
              <a:t>(</a:t>
            </a:r>
            <a:r>
              <a:rPr lang="en-US" altLang="zh-CN" sz="1600" dirty="0" err="1">
                <a:latin typeface="Microsoft YaHei" panose="020B0503020204020204" pitchFamily="34" charset="-122"/>
                <a:ea typeface="Microsoft YaHei" panose="020B0503020204020204" pitchFamily="34" charset="-122"/>
              </a:rPr>
              <a:t>loaclity</a:t>
            </a:r>
            <a:r>
              <a:rPr lang="en-US" altLang="zh-CN" sz="1600" dirty="0">
                <a:latin typeface="Microsoft YaHei" panose="020B0503020204020204" pitchFamily="34" charset="-122"/>
                <a:ea typeface="Microsoft YaHei" panose="020B0503020204020204" pitchFamily="34" charset="-122"/>
              </a:rPr>
              <a:t>)</a:t>
            </a:r>
            <a:r>
              <a:rPr lang="zh-CN" altLang="en-US" sz="1600" dirty="0">
                <a:latin typeface="Microsoft YaHei" panose="020B0503020204020204" pitchFamily="34" charset="-122"/>
                <a:ea typeface="Microsoft YaHei" panose="020B0503020204020204" pitchFamily="34" charset="-122"/>
              </a:rPr>
              <a:t>并分散在在不同</a:t>
            </a:r>
            <a:r>
              <a:rPr lang="en-US" altLang="zh-CN" sz="1600" dirty="0">
                <a:latin typeface="Microsoft YaHei" panose="020B0503020204020204" pitchFamily="34" charset="-122"/>
                <a:ea typeface="Microsoft YaHei" panose="020B0503020204020204" pitchFamily="34" charset="-122"/>
              </a:rPr>
              <a:t>node</a:t>
            </a:r>
            <a:r>
              <a:rPr lang="zh-CN" altLang="en-US" sz="1600" dirty="0">
                <a:latin typeface="Microsoft YaHei" panose="020B0503020204020204" pitchFamily="34" charset="-122"/>
                <a:ea typeface="Microsoft YaHei" panose="020B0503020204020204" pitchFamily="34" charset="-122"/>
              </a:rPr>
              <a:t>上</a:t>
            </a:r>
            <a:r>
              <a:rPr lang="en-US" altLang="zh-CN" sz="1600" dirty="0">
                <a:latin typeface="Microsoft YaHei" panose="020B0503020204020204" pitchFamily="34" charset="-122"/>
                <a:ea typeface="Microsoft YaHei" panose="020B0503020204020204" pitchFamily="34" charset="-122"/>
              </a:rPr>
              <a:t>(decongest),</a:t>
            </a:r>
            <a:r>
              <a:rPr lang="zh-CN" altLang="en-US" sz="1600" dirty="0">
                <a:latin typeface="Microsoft YaHei" panose="020B0503020204020204" pitchFamily="34" charset="-122"/>
                <a:ea typeface="Microsoft YaHei" panose="020B0503020204020204" pitchFamily="34" charset="-122"/>
              </a:rPr>
              <a:t>最后得到线程与核的映射关系</a:t>
            </a:r>
            <a:r>
              <a:rPr lang="en-US" altLang="zh-CN" sz="1600" dirty="0">
                <a:latin typeface="Microsoft YaHei" panose="020B0503020204020204" pitchFamily="34" charset="-122"/>
                <a:ea typeface="Microsoft YaHei" panose="020B0503020204020204" pitchFamily="34" charset="-122"/>
              </a:rPr>
              <a:t>map={</a:t>
            </a:r>
            <a:r>
              <a:rPr lang="en-US" altLang="zh-CN" sz="1600" dirty="0" err="1">
                <a:latin typeface="Microsoft YaHei" panose="020B0503020204020204" pitchFamily="34" charset="-122"/>
                <a:ea typeface="Microsoft YaHei" panose="020B0503020204020204" pitchFamily="34" charset="-122"/>
              </a:rPr>
              <a:t>thread_id</a:t>
            </a:r>
            <a:r>
              <a:rPr lang="en-US" altLang="zh-CN" sz="1600" dirty="0">
                <a:latin typeface="Microsoft YaHei" panose="020B0503020204020204" pitchFamily="34" charset="-122"/>
                <a:ea typeface="Microsoft YaHei" panose="020B0503020204020204" pitchFamily="34" charset="-122"/>
              </a:rPr>
              <a:t> : </a:t>
            </a:r>
            <a:r>
              <a:rPr lang="en-US" altLang="zh-CN" sz="1600" dirty="0" err="1">
                <a:latin typeface="Microsoft YaHei" panose="020B0503020204020204" pitchFamily="34" charset="-122"/>
                <a:ea typeface="Microsoft YaHei" panose="020B0503020204020204" pitchFamily="34" charset="-122"/>
              </a:rPr>
              <a:t>core_id</a:t>
            </a:r>
            <a:r>
              <a:rPr lang="en-US" altLang="zh-CN" sz="1600" dirty="0">
                <a:latin typeface="Microsoft YaHei" panose="020B0503020204020204" pitchFamily="34" charset="-122"/>
                <a:ea typeface="Microsoft YaHei" panose="020B0503020204020204" pitchFamily="34" charset="-122"/>
              </a:rPr>
              <a:t>}</a:t>
            </a:r>
          </a:p>
          <a:p>
            <a:pPr>
              <a:lnSpc>
                <a:spcPct val="150000"/>
              </a:lnSpc>
              <a:buClr>
                <a:schemeClr val="accent1">
                  <a:lumMod val="75000"/>
                </a:schemeClr>
              </a:buClr>
            </a:pPr>
            <a:r>
              <a:rPr lang="en-US" altLang="zh-CN" sz="1600" dirty="0">
                <a:latin typeface="Microsoft YaHei" panose="020B0503020204020204" pitchFamily="34" charset="-122"/>
                <a:ea typeface="Microsoft YaHei" panose="020B0503020204020204" pitchFamily="34" charset="-122"/>
              </a:rPr>
              <a:t>	</a:t>
            </a:r>
          </a:p>
        </p:txBody>
      </p:sp>
      <p:pic>
        <p:nvPicPr>
          <p:cNvPr id="19" name="图片 18" descr="手机屏幕的截图&#10;&#10;描述已自动生成">
            <a:extLst>
              <a:ext uri="{FF2B5EF4-FFF2-40B4-BE49-F238E27FC236}">
                <a16:creationId xmlns:a16="http://schemas.microsoft.com/office/drawing/2014/main" id="{141C611B-ADE8-E04B-8C31-AC63446365BB}"/>
              </a:ext>
            </a:extLst>
          </p:cNvPr>
          <p:cNvPicPr>
            <a:picLocks noChangeAspect="1"/>
          </p:cNvPicPr>
          <p:nvPr/>
        </p:nvPicPr>
        <p:blipFill>
          <a:blip r:embed="rId4"/>
          <a:stretch>
            <a:fillRect/>
          </a:stretch>
        </p:blipFill>
        <p:spPr>
          <a:xfrm>
            <a:off x="4928835" y="4005978"/>
            <a:ext cx="3837738" cy="2114203"/>
          </a:xfrm>
          <a:prstGeom prst="rect">
            <a:avLst/>
          </a:prstGeom>
        </p:spPr>
      </p:pic>
      <mc:AlternateContent xmlns:mc="http://schemas.openxmlformats.org/markup-compatibility/2006">
        <mc:Choice xmlns:a14="http://schemas.microsoft.com/office/drawing/2010/main" Requires="a14">
          <p:sp>
            <p:nvSpPr>
              <p:cNvPr id="2" name="矩形 1">
                <a:extLst>
                  <a:ext uri="{FF2B5EF4-FFF2-40B4-BE49-F238E27FC236}">
                    <a16:creationId xmlns:a16="http://schemas.microsoft.com/office/drawing/2014/main" id="{1CF37171-ABAA-134A-BC49-1BC410491EC6}"/>
                  </a:ext>
                </a:extLst>
              </p:cNvPr>
              <p:cNvSpPr/>
              <p:nvPr/>
            </p:nvSpPr>
            <p:spPr>
              <a:xfrm>
                <a:off x="959549" y="5571059"/>
                <a:ext cx="3693062" cy="7010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a:latin typeface="Cambria Math" panose="02040503050406030204" pitchFamily="18" charset="0"/>
                        </a:rPr>
                        <m:t>j</m:t>
                      </m:r>
                      <m:r>
                        <a:rPr lang="zh-CN" altLang="en-US" i="0">
                          <a:latin typeface="Cambria Math" panose="02040503050406030204" pitchFamily="18" charset="0"/>
                        </a:rPr>
                        <m:t>=</m:t>
                      </m:r>
                      <m:nary>
                        <m:naryPr>
                          <m:chr m:val="∑"/>
                          <m:limLoc m:val="subSup"/>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𝑘</m:t>
                          </m:r>
                        </m:sup>
                        <m:e>
                          <m:nary>
                            <m:naryPr>
                              <m:chr m:val="∑"/>
                              <m:limLoc m:val="subSup"/>
                              <m:supHide m:val="on"/>
                              <m:ctrlPr>
                                <a:rPr lang="zh-CN" altLang="en-US" i="1">
                                  <a:latin typeface="Cambria Math" panose="02040503050406030204" pitchFamily="18" charset="0"/>
                                </a:rPr>
                              </m:ctrlPr>
                            </m:naryPr>
                            <m:sub>
                              <m:r>
                                <a:rPr lang="zh-CN" altLang="en-US" i="1">
                                  <a:latin typeface="Cambria Math" panose="02040503050406030204" pitchFamily="18" charset="0"/>
                                </a:rPr>
                                <m:t>𝑡</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𝑖</m:t>
                                  </m:r>
                                </m:sub>
                              </m:sSub>
                            </m:sub>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𝐴𝑐𝑜𝑚𝑚</m:t>
                                  </m:r>
                                </m:e>
                                <m:sub>
                                  <m:r>
                                    <a:rPr lang="zh-CN" altLang="en-US" i="1">
                                      <a:latin typeface="Cambria Math" panose="02040503050406030204" pitchFamily="18" charset="0"/>
                                    </a:rPr>
                                    <m:t>𝑡</m:t>
                                  </m:r>
                                </m:sub>
                              </m:sSub>
                            </m:e>
                          </m:nary>
                          <m:sSup>
                            <m:sSupPr>
                              <m:ctrlPr>
                                <a:rPr lang="zh-CN" altLang="en-US" i="1">
                                  <a:latin typeface="Cambria Math" panose="02040503050406030204" pitchFamily="18" charset="0"/>
                                </a:rPr>
                              </m:ctrlPr>
                            </m:sSup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𝑡</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𝜇</m:t>
                                      </m:r>
                                    </m:e>
                                    <m:sub>
                                      <m:r>
                                        <a:rPr lang="zh-CN" altLang="en-US" i="1">
                                          <a:latin typeface="Cambria Math" panose="02040503050406030204" pitchFamily="18" charset="0"/>
                                        </a:rPr>
                                        <m:t>𝑖</m:t>
                                      </m:r>
                                    </m:sub>
                                  </m:sSub>
                                </m:e>
                              </m:d>
                            </m:e>
                            <m:sup>
                              <m:r>
                                <a:rPr lang="zh-CN" altLang="en-US" i="0">
                                  <a:latin typeface="Cambria Math" panose="02040503050406030204" pitchFamily="18" charset="0"/>
                                </a:rPr>
                                <m:t>2</m:t>
                              </m:r>
                            </m:sup>
                          </m:sSup>
                        </m:e>
                      </m:nary>
                    </m:oMath>
                  </m:oMathPara>
                </a14:m>
                <a:endParaRPr lang="zh-CN" altLang="en-US" dirty="0"/>
              </a:p>
            </p:txBody>
          </p:sp>
        </mc:Choice>
        <mc:Fallback>
          <p:sp>
            <p:nvSpPr>
              <p:cNvPr id="2" name="矩形 1">
                <a:extLst>
                  <a:ext uri="{FF2B5EF4-FFF2-40B4-BE49-F238E27FC236}">
                    <a16:creationId xmlns:a16="http://schemas.microsoft.com/office/drawing/2014/main" id="{1CF37171-ABAA-134A-BC49-1BC410491EC6}"/>
                  </a:ext>
                </a:extLst>
              </p:cNvPr>
              <p:cNvSpPr>
                <a:spLocks noRot="1" noChangeAspect="1" noMove="1" noResize="1" noEditPoints="1" noAdjustHandles="1" noChangeArrowheads="1" noChangeShapeType="1" noTextEdit="1"/>
              </p:cNvSpPr>
              <p:nvPr/>
            </p:nvSpPr>
            <p:spPr>
              <a:xfrm>
                <a:off x="959549" y="5571059"/>
                <a:ext cx="3693062" cy="701089"/>
              </a:xfrm>
              <a:prstGeom prst="rect">
                <a:avLst/>
              </a:prstGeom>
              <a:blipFill>
                <a:blip r:embed="rId5"/>
                <a:stretch>
                  <a:fillRect l="-9966" t="-132143" b="-194643"/>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0C38A187-A99E-1A4F-8A35-3DC04F90E109}"/>
              </a:ext>
            </a:extLst>
          </p:cNvPr>
          <p:cNvSpPr txBox="1"/>
          <p:nvPr/>
        </p:nvSpPr>
        <p:spPr>
          <a:xfrm>
            <a:off x="1655082" y="6228281"/>
            <a:ext cx="1972784" cy="276999"/>
          </a:xfrm>
          <a:prstGeom prst="rect">
            <a:avLst/>
          </a:prstGeom>
          <a:noFill/>
        </p:spPr>
        <p:txBody>
          <a:bodyPr wrap="none" rtlCol="0">
            <a:spAutoFit/>
          </a:bodyPr>
          <a:lstStyle/>
          <a:p>
            <a:r>
              <a:rPr kumimoji="1" lang="en-US" altLang="zh-CN" sz="1200" dirty="0"/>
              <a:t>a.</a:t>
            </a:r>
            <a:r>
              <a:rPr kumimoji="1" lang="zh-CN" altLang="en-US" sz="1200" dirty="0"/>
              <a:t> </a:t>
            </a:r>
            <a:r>
              <a:rPr kumimoji="1" lang="en-US" altLang="zh-CN" sz="1200" dirty="0" err="1"/>
              <a:t>Kmeans</a:t>
            </a:r>
            <a:r>
              <a:rPr kumimoji="1" lang="zh-CN" altLang="en-US" sz="1200" dirty="0"/>
              <a:t> 最小化目标函数</a:t>
            </a:r>
            <a:r>
              <a:rPr kumimoji="1" lang="en-US" altLang="zh-CN" sz="1200" dirty="0"/>
              <a:t> </a:t>
            </a:r>
            <a:endParaRPr kumimoji="1" lang="zh-CN" altLang="en-US" sz="1200" dirty="0"/>
          </a:p>
        </p:txBody>
      </p:sp>
      <p:sp>
        <p:nvSpPr>
          <p:cNvPr id="22" name="文本框 21">
            <a:extLst>
              <a:ext uri="{FF2B5EF4-FFF2-40B4-BE49-F238E27FC236}">
                <a16:creationId xmlns:a16="http://schemas.microsoft.com/office/drawing/2014/main" id="{78D42063-CD71-494E-8E25-6762560CAF9D}"/>
              </a:ext>
            </a:extLst>
          </p:cNvPr>
          <p:cNvSpPr txBox="1"/>
          <p:nvPr/>
        </p:nvSpPr>
        <p:spPr>
          <a:xfrm>
            <a:off x="6312533" y="6131467"/>
            <a:ext cx="1626984" cy="276999"/>
          </a:xfrm>
          <a:prstGeom prst="rect">
            <a:avLst/>
          </a:prstGeom>
          <a:noFill/>
        </p:spPr>
        <p:txBody>
          <a:bodyPr wrap="none" rtlCol="0">
            <a:spAutoFit/>
          </a:bodyPr>
          <a:lstStyle/>
          <a:p>
            <a:r>
              <a:rPr kumimoji="1" lang="en-US" altLang="zh-CN" sz="1200" dirty="0"/>
              <a:t>b.</a:t>
            </a:r>
            <a:r>
              <a:rPr kumimoji="1" lang="zh-CN" altLang="en-US" sz="1200" dirty="0"/>
              <a:t> </a:t>
            </a:r>
            <a:r>
              <a:rPr kumimoji="1" lang="en-US" altLang="zh-CN" sz="1200" dirty="0"/>
              <a:t>timestamp</a:t>
            </a:r>
            <a:r>
              <a:rPr kumimoji="1" lang="zh-CN" altLang="en-US" sz="1200" dirty="0"/>
              <a:t>聚类示意</a:t>
            </a:r>
          </a:p>
        </p:txBody>
      </p:sp>
    </p:spTree>
    <p:extLst>
      <p:ext uri="{BB962C8B-B14F-4D97-AF65-F5344CB8AC3E}">
        <p14:creationId xmlns:p14="http://schemas.microsoft.com/office/powerpoint/2010/main" val="459639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4" name="Oval 5"/>
          <p:cNvSpPr>
            <a:spLocks noChangeArrowheads="1"/>
          </p:cNvSpPr>
          <p:nvPr/>
        </p:nvSpPr>
        <p:spPr bwMode="auto">
          <a:xfrm>
            <a:off x="527448" y="64800"/>
            <a:ext cx="8616553" cy="6667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5" name="Oval 5"/>
          <p:cNvSpPr>
            <a:spLocks noChangeArrowheads="1"/>
          </p:cNvSpPr>
          <p:nvPr/>
        </p:nvSpPr>
        <p:spPr bwMode="auto">
          <a:xfrm>
            <a:off x="8808244" y="6494463"/>
            <a:ext cx="304800" cy="304800"/>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6" name="矩形 4"/>
          <p:cNvSpPr>
            <a:spLocks noChangeArrowheads="1"/>
          </p:cNvSpPr>
          <p:nvPr/>
        </p:nvSpPr>
        <p:spPr bwMode="auto">
          <a:xfrm>
            <a:off x="8754910" y="6495654"/>
            <a:ext cx="40908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10</a:t>
            </a:r>
            <a:endParaRPr lang="zh-CN" altLang="en-US"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7" name="MH_Number_1"/>
          <p:cNvSpPr>
            <a:spLocks noChangeArrowheads="1"/>
          </p:cNvSpPr>
          <p:nvPr/>
        </p:nvSpPr>
        <p:spPr bwMode="auto">
          <a:xfrm>
            <a:off x="25004" y="64800"/>
            <a:ext cx="37385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04</a:t>
            </a:r>
            <a:endParaRPr lang="zh-CN" altLang="en-US"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4598" name="MH_Entry_1"/>
          <p:cNvSpPr>
            <a:spLocks noChangeArrowheads="1"/>
          </p:cNvSpPr>
          <p:nvPr/>
        </p:nvSpPr>
        <p:spPr bwMode="auto">
          <a:xfrm>
            <a:off x="435769" y="64800"/>
            <a:ext cx="302061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研究进展</a:t>
            </a:r>
            <a:endParaRPr lang="zh-CN" altLang="en-US" sz="1350" dirty="0">
              <a:latin typeface="Arial" panose="020B0604020202020204" pitchFamily="34" charset="0"/>
            </a:endParaRPr>
          </a:p>
        </p:txBody>
      </p:sp>
      <p:sp>
        <p:nvSpPr>
          <p:cNvPr id="24599" name="Oval 5"/>
          <p:cNvSpPr>
            <a:spLocks noChangeArrowheads="1"/>
          </p:cNvSpPr>
          <p:nvPr/>
        </p:nvSpPr>
        <p:spPr bwMode="auto">
          <a:xfrm>
            <a:off x="1" y="6726635"/>
            <a:ext cx="8766572" cy="72628"/>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0" name="Oval 5"/>
          <p:cNvSpPr>
            <a:spLocks noChangeArrowheads="1"/>
          </p:cNvSpPr>
          <p:nvPr/>
        </p:nvSpPr>
        <p:spPr bwMode="auto">
          <a:xfrm rot="5400000">
            <a:off x="5927325" y="3281841"/>
            <a:ext cx="6300000" cy="690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1" name="Oval 5"/>
          <p:cNvSpPr>
            <a:spLocks noChangeArrowheads="1"/>
          </p:cNvSpPr>
          <p:nvPr/>
        </p:nvSpPr>
        <p:spPr bwMode="auto">
          <a:xfrm rot="5400000">
            <a:off x="-3055064" y="3543618"/>
            <a:ext cx="6228000" cy="6786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5" name="文本框 4">
            <a:extLst>
              <a:ext uri="{FF2B5EF4-FFF2-40B4-BE49-F238E27FC236}">
                <a16:creationId xmlns:a16="http://schemas.microsoft.com/office/drawing/2014/main" id="{D211EBC5-6A6E-430C-85C3-89C374353F47}"/>
              </a:ext>
            </a:extLst>
          </p:cNvPr>
          <p:cNvSpPr txBox="1"/>
          <p:nvPr/>
        </p:nvSpPr>
        <p:spPr>
          <a:xfrm>
            <a:off x="211932" y="1722539"/>
            <a:ext cx="8766572" cy="2585323"/>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latin typeface="Times New Roman" panose="02020603050405020304" pitchFamily="18" charset="0"/>
                <a:ea typeface="等线" panose="02010600030101010101" pitchFamily="2" charset="-122"/>
              </a:rPr>
              <a:t>遍历计算映射得到的</a:t>
            </a:r>
            <a:r>
              <a:rPr lang="en-US" altLang="zh-CN" dirty="0">
                <a:latin typeface="Times New Roman" panose="02020603050405020304" pitchFamily="18" charset="0"/>
                <a:ea typeface="等线" panose="02010600030101010101" pitchFamily="2" charset="-122"/>
              </a:rPr>
              <a:t>map,</a:t>
            </a:r>
            <a:r>
              <a:rPr lang="zh-CN" altLang="en-US" dirty="0">
                <a:latin typeface="Times New Roman" panose="02020603050405020304" pitchFamily="18" charset="0"/>
                <a:ea typeface="等线" panose="02010600030101010101" pitchFamily="2" charset="-122"/>
              </a:rPr>
              <a:t>使用</a:t>
            </a:r>
            <a:r>
              <a:rPr lang="en-US" altLang="zh-CN" dirty="0" err="1">
                <a:latin typeface="Times New Roman" panose="02020603050405020304" pitchFamily="18" charset="0"/>
              </a:rPr>
              <a:t>hwloc</a:t>
            </a:r>
            <a:r>
              <a:rPr lang="zh-CN" altLang="en-US" dirty="0">
                <a:latin typeface="Times New Roman" panose="02020603050405020304" pitchFamily="18" charset="0"/>
              </a:rPr>
              <a:t>库或</a:t>
            </a:r>
            <a:r>
              <a:rPr lang="en-US" altLang="zh-CN" dirty="0" err="1">
                <a:latin typeface="Times New Roman" panose="02020603050405020304" pitchFamily="18" charset="0"/>
              </a:rPr>
              <a:t>numactl</a:t>
            </a:r>
            <a:r>
              <a:rPr lang="zh-CN" altLang="en-US" dirty="0">
                <a:latin typeface="Times New Roman" panose="02020603050405020304" pitchFamily="18" charset="0"/>
              </a:rPr>
              <a:t>将线程一一绑定至核</a:t>
            </a:r>
            <a:endParaRPr lang="en-US" altLang="zh-CN" dirty="0">
              <a:latin typeface="Times New Roman" panose="02020603050405020304" pitchFamily="18" charset="0"/>
            </a:endParaRPr>
          </a:p>
          <a:p>
            <a:pPr marL="285750" indent="-285750">
              <a:buFont typeface="Wingdings" panose="05000000000000000000" pitchFamily="2" charset="2"/>
              <a:buChar char="Ø"/>
            </a:pPr>
            <a:endParaRPr lang="en-US" altLang="zh-CN" dirty="0">
              <a:latin typeface="Times New Roman" panose="02020603050405020304" pitchFamily="18" charset="0"/>
              <a:ea typeface="等线" panose="02010600030101010101" pitchFamily="2" charset="-122"/>
            </a:endParaRPr>
          </a:p>
          <a:p>
            <a:pPr marL="285750" indent="-285750">
              <a:buFont typeface="Wingdings" panose="05000000000000000000" pitchFamily="2" charset="2"/>
              <a:buChar char="Ø"/>
            </a:pPr>
            <a:r>
              <a:rPr lang="zh-CN" altLang="en-US" dirty="0">
                <a:latin typeface="Times New Roman" panose="02020603050405020304" pitchFamily="18" charset="0"/>
                <a:ea typeface="等线" panose="02010600030101010101" pitchFamily="2" charset="-122"/>
              </a:rPr>
              <a:t>使用 </a:t>
            </a:r>
            <a:r>
              <a:rPr lang="en-US" altLang="zh-CN" dirty="0" err="1">
                <a:latin typeface="Times New Roman" panose="02020603050405020304" pitchFamily="18" charset="0"/>
                <a:ea typeface="等线" panose="02010600030101010101" pitchFamily="2" charset="-122"/>
              </a:rPr>
              <a:t>hwloc</a:t>
            </a:r>
            <a:r>
              <a:rPr lang="zh-CN" altLang="en-US" dirty="0">
                <a:latin typeface="Times New Roman" panose="02020603050405020304" pitchFamily="18" charset="0"/>
                <a:ea typeface="等线" panose="02010600030101010101" pitchFamily="2" charset="-122"/>
              </a:rPr>
              <a:t> </a:t>
            </a:r>
            <a:r>
              <a:rPr lang="en-US" altLang="zh-CN" dirty="0" err="1">
                <a:latin typeface="Times New Roman" panose="02020603050405020304" pitchFamily="18" charset="0"/>
                <a:ea typeface="等线" panose="02010600030101010101" pitchFamily="2" charset="-122"/>
              </a:rPr>
              <a:t>cpu</a:t>
            </a:r>
            <a:r>
              <a:rPr lang="en-US" altLang="zh-CN" dirty="0">
                <a:latin typeface="Times New Roman" panose="02020603050405020304" pitchFamily="18" charset="0"/>
                <a:ea typeface="等线" panose="02010600030101010101" pitchFamily="2" charset="-122"/>
              </a:rPr>
              <a:t> bind</a:t>
            </a:r>
            <a:r>
              <a:rPr lang="zh-CN" altLang="en-US" dirty="0">
                <a:latin typeface="Times New Roman" panose="02020603050405020304" pitchFamily="18" charset="0"/>
                <a:ea typeface="等线" panose="02010600030101010101" pitchFamily="2" charset="-122"/>
              </a:rPr>
              <a:t>函数</a:t>
            </a:r>
            <a:endParaRPr lang="en-US" altLang="zh-CN" dirty="0">
              <a:latin typeface="Times New Roman" panose="02020603050405020304" pitchFamily="18" charset="0"/>
              <a:ea typeface="等线" panose="02010600030101010101" pitchFamily="2" charset="-122"/>
            </a:endParaRPr>
          </a:p>
          <a:p>
            <a:r>
              <a:rPr lang="en-US" altLang="zh-CN" dirty="0">
                <a:latin typeface="Times New Roman" panose="02020603050405020304" pitchFamily="18" charset="0"/>
                <a:ea typeface="等线" panose="02010600030101010101" pitchFamily="2" charset="-122"/>
              </a:rPr>
              <a:t>	</a:t>
            </a:r>
            <a:r>
              <a:rPr lang="en" altLang="zh-CN" dirty="0" err="1"/>
              <a:t>hwloc_set_cpubind</a:t>
            </a:r>
            <a:r>
              <a:rPr lang="en" altLang="zh-CN" dirty="0"/>
              <a:t>(topology, </a:t>
            </a:r>
            <a:r>
              <a:rPr lang="en" altLang="zh-CN" dirty="0" err="1"/>
              <a:t>cpu_set</a:t>
            </a:r>
            <a:r>
              <a:rPr lang="en" altLang="zh-CN" dirty="0"/>
              <a:t>, HWLOC_CPUBIND_THREAD);</a:t>
            </a:r>
          </a:p>
          <a:p>
            <a:endParaRPr lang="en-US" altLang="zh-CN" dirty="0">
              <a:latin typeface="Times New Roman" panose="02020603050405020304" pitchFamily="18" charset="0"/>
              <a:ea typeface="等线" panose="02010600030101010101" pitchFamily="2" charset="-122"/>
            </a:endParaRPr>
          </a:p>
          <a:p>
            <a:pPr marL="285750" indent="-285750">
              <a:buFont typeface="Wingdings" panose="05000000000000000000" pitchFamily="2" charset="2"/>
              <a:buChar char="Ø"/>
            </a:pPr>
            <a:r>
              <a:rPr lang="zh-CN" altLang="en-US" dirty="0">
                <a:latin typeface="Times New Roman" panose="02020603050405020304" pitchFamily="18" charset="0"/>
                <a:ea typeface="等线" panose="02010600030101010101" pitchFamily="2" charset="-122"/>
              </a:rPr>
              <a:t>使用</a:t>
            </a:r>
            <a:r>
              <a:rPr lang="en-US" altLang="zh-CN" dirty="0" err="1">
                <a:latin typeface="Times New Roman" panose="02020603050405020304" pitchFamily="18" charset="0"/>
                <a:ea typeface="等线" panose="02010600030101010101" pitchFamily="2" charset="-122"/>
              </a:rPr>
              <a:t>numactl</a:t>
            </a:r>
            <a:r>
              <a:rPr lang="en-US" altLang="zh-CN" dirty="0">
                <a:latin typeface="Times New Roman" panose="02020603050405020304" pitchFamily="18" charset="0"/>
                <a:ea typeface="等线" panose="02010600030101010101" pitchFamily="2" charset="-122"/>
              </a:rPr>
              <a:t> command</a:t>
            </a:r>
            <a:r>
              <a:rPr lang="zh-CN" altLang="en-US" dirty="0">
                <a:latin typeface="Times New Roman" panose="02020603050405020304" pitchFamily="18" charset="0"/>
                <a:ea typeface="等线" panose="02010600030101010101" pitchFamily="2" charset="-122"/>
              </a:rPr>
              <a:t>设置环境变量</a:t>
            </a:r>
            <a:endParaRPr lang="en-US" altLang="zh-CN" dirty="0">
              <a:latin typeface="Times New Roman" panose="02020603050405020304" pitchFamily="18" charset="0"/>
              <a:ea typeface="等线" panose="02010600030101010101" pitchFamily="2" charset="-122"/>
            </a:endParaRPr>
          </a:p>
          <a:p>
            <a:pPr lvl="1"/>
            <a:r>
              <a:rPr lang="en" altLang="zh-CN" dirty="0"/>
              <a:t># threads on cores 0-11 and 16-27</a:t>
            </a:r>
            <a:br>
              <a:rPr lang="en" altLang="zh-CN" dirty="0"/>
            </a:br>
            <a:r>
              <a:rPr lang="en" altLang="zh-CN" dirty="0"/>
              <a:t>$ </a:t>
            </a:r>
            <a:r>
              <a:rPr lang="en" altLang="zh-CN" dirty="0" err="1"/>
              <a:t>numactl</a:t>
            </a:r>
            <a:r>
              <a:rPr lang="en" altLang="zh-CN" dirty="0"/>
              <a:t> --</a:t>
            </a:r>
            <a:r>
              <a:rPr lang="en" altLang="zh-CN" dirty="0" err="1"/>
              <a:t>physcpubind</a:t>
            </a:r>
            <a:r>
              <a:rPr lang="en" altLang="zh-CN" dirty="0"/>
              <a:t> 0-11,16-27 </a:t>
            </a:r>
          </a:p>
          <a:p>
            <a:endParaRPr lang="en-US" altLang="zh-CN" dirty="0">
              <a:latin typeface="Times New Roman" panose="02020603050405020304" pitchFamily="18" charset="0"/>
              <a:ea typeface="等线" panose="02010600030101010101" pitchFamily="2" charset="-122"/>
            </a:endParaRPr>
          </a:p>
        </p:txBody>
      </p:sp>
      <p:sp>
        <p:nvSpPr>
          <p:cNvPr id="16" name="文本占位符 9">
            <a:extLst>
              <a:ext uri="{FF2B5EF4-FFF2-40B4-BE49-F238E27FC236}">
                <a16:creationId xmlns:a16="http://schemas.microsoft.com/office/drawing/2014/main" id="{B840B545-7615-4C7A-973A-6182E229D766}"/>
              </a:ext>
            </a:extLst>
          </p:cNvPr>
          <p:cNvSpPr txBox="1">
            <a:spLocks/>
          </p:cNvSpPr>
          <p:nvPr/>
        </p:nvSpPr>
        <p:spPr>
          <a:xfrm>
            <a:off x="211932" y="657087"/>
            <a:ext cx="8766572" cy="539840"/>
          </a:xfrm>
          <a:prstGeom prst="rect">
            <a:avLst/>
          </a:prstGeom>
        </p:spPr>
        <p:txBody>
          <a:bodyPr vert="horz" lIns="91440" tIns="45720" rIns="91440" bIns="4572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50000"/>
              </a:lnSpc>
              <a:buClr>
                <a:schemeClr val="accent1">
                  <a:lumMod val="75000"/>
                </a:schemeClr>
              </a:buClr>
              <a:buSzPct val="100000"/>
              <a:buFont typeface="Wingdings" panose="05000000000000000000" pitchFamily="2" charset="2"/>
              <a:buChar char="n"/>
            </a:pPr>
            <a:r>
              <a:rPr lang="zh-CN" altLang="en-US" sz="2000" b="1" dirty="0">
                <a:solidFill>
                  <a:schemeClr val="accent1">
                    <a:lumMod val="75000"/>
                  </a:schemeClr>
                </a:solidFill>
                <a:latin typeface="+mn-ea"/>
              </a:rPr>
              <a:t>执行映射</a:t>
            </a:r>
          </a:p>
        </p:txBody>
      </p:sp>
    </p:spTree>
    <p:extLst>
      <p:ext uri="{BB962C8B-B14F-4D97-AF65-F5344CB8AC3E}">
        <p14:creationId xmlns:p14="http://schemas.microsoft.com/office/powerpoint/2010/main" val="3274494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4" name="Oval 5"/>
          <p:cNvSpPr>
            <a:spLocks noChangeArrowheads="1"/>
          </p:cNvSpPr>
          <p:nvPr/>
        </p:nvSpPr>
        <p:spPr bwMode="auto">
          <a:xfrm>
            <a:off x="527448" y="64800"/>
            <a:ext cx="8616553" cy="6667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5" name="Oval 5"/>
          <p:cNvSpPr>
            <a:spLocks noChangeArrowheads="1"/>
          </p:cNvSpPr>
          <p:nvPr/>
        </p:nvSpPr>
        <p:spPr bwMode="auto">
          <a:xfrm>
            <a:off x="8808244" y="6494463"/>
            <a:ext cx="304800" cy="304800"/>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6" name="矩形 4"/>
          <p:cNvSpPr>
            <a:spLocks noChangeArrowheads="1"/>
          </p:cNvSpPr>
          <p:nvPr/>
        </p:nvSpPr>
        <p:spPr bwMode="auto">
          <a:xfrm>
            <a:off x="8754910" y="6495654"/>
            <a:ext cx="40908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10</a:t>
            </a:r>
            <a:endParaRPr lang="zh-CN" altLang="en-US"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7" name="MH_Number_1"/>
          <p:cNvSpPr>
            <a:spLocks noChangeArrowheads="1"/>
          </p:cNvSpPr>
          <p:nvPr/>
        </p:nvSpPr>
        <p:spPr bwMode="auto">
          <a:xfrm>
            <a:off x="25004" y="64800"/>
            <a:ext cx="37385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04</a:t>
            </a:r>
            <a:endParaRPr lang="zh-CN" altLang="en-US"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4598" name="MH_Entry_1"/>
          <p:cNvSpPr>
            <a:spLocks noChangeArrowheads="1"/>
          </p:cNvSpPr>
          <p:nvPr/>
        </p:nvSpPr>
        <p:spPr bwMode="auto">
          <a:xfrm>
            <a:off x="435769" y="64800"/>
            <a:ext cx="302061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研究进展</a:t>
            </a:r>
            <a:endParaRPr lang="zh-CN" altLang="en-US" sz="1350" dirty="0">
              <a:latin typeface="Arial" panose="020B0604020202020204" pitchFamily="34" charset="0"/>
            </a:endParaRPr>
          </a:p>
        </p:txBody>
      </p:sp>
      <p:sp>
        <p:nvSpPr>
          <p:cNvPr id="24599" name="Oval 5"/>
          <p:cNvSpPr>
            <a:spLocks noChangeArrowheads="1"/>
          </p:cNvSpPr>
          <p:nvPr/>
        </p:nvSpPr>
        <p:spPr bwMode="auto">
          <a:xfrm>
            <a:off x="1" y="6726635"/>
            <a:ext cx="8766572" cy="72628"/>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0" name="Oval 5"/>
          <p:cNvSpPr>
            <a:spLocks noChangeArrowheads="1"/>
          </p:cNvSpPr>
          <p:nvPr/>
        </p:nvSpPr>
        <p:spPr bwMode="auto">
          <a:xfrm rot="5400000">
            <a:off x="5927325" y="3281841"/>
            <a:ext cx="6300000" cy="690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1" name="Oval 5"/>
          <p:cNvSpPr>
            <a:spLocks noChangeArrowheads="1"/>
          </p:cNvSpPr>
          <p:nvPr/>
        </p:nvSpPr>
        <p:spPr bwMode="auto">
          <a:xfrm rot="5400000">
            <a:off x="-3055064" y="3543618"/>
            <a:ext cx="6228000" cy="6786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1" name="文本框 20">
            <a:extLst>
              <a:ext uri="{FF2B5EF4-FFF2-40B4-BE49-F238E27FC236}">
                <a16:creationId xmlns:a16="http://schemas.microsoft.com/office/drawing/2014/main" id="{420F350E-0FD4-4316-BD91-3AE49109B735}"/>
              </a:ext>
            </a:extLst>
          </p:cNvPr>
          <p:cNvSpPr txBox="1"/>
          <p:nvPr/>
        </p:nvSpPr>
        <p:spPr>
          <a:xfrm>
            <a:off x="192881" y="827125"/>
            <a:ext cx="8766572" cy="458908"/>
          </a:xfrm>
          <a:prstGeom prst="rect">
            <a:avLst/>
          </a:prstGeom>
          <a:noFill/>
        </p:spPr>
        <p:txBody>
          <a:bodyPr wrap="square" rtlCol="0">
            <a:spAutoFit/>
          </a:bodyPr>
          <a:lstStyle/>
          <a:p>
            <a:pPr marL="285750" indent="-285750">
              <a:lnSpc>
                <a:spcPct val="150000"/>
              </a:lnSpc>
              <a:buClr>
                <a:schemeClr val="accent1">
                  <a:lumMod val="75000"/>
                </a:schemeClr>
              </a:buClr>
              <a:buFont typeface="Wingdings" panose="05000000000000000000" pitchFamily="2" charset="2"/>
              <a:buChar char="n"/>
            </a:pPr>
            <a:r>
              <a:rPr lang="en-US" altLang="zh-CN" dirty="0" err="1">
                <a:solidFill>
                  <a:schemeClr val="accent1">
                    <a:lumMod val="75000"/>
                  </a:schemeClr>
                </a:solidFill>
                <a:latin typeface="微软雅黑" panose="020B0503020204020204" pitchFamily="34" charset="-122"/>
                <a:ea typeface="微软雅黑" panose="020B0503020204020204" pitchFamily="34" charset="-122"/>
              </a:rPr>
              <a:t>Kmeans</a:t>
            </a:r>
            <a:r>
              <a:rPr lang="zh-CN" altLang="en-US" dirty="0">
                <a:solidFill>
                  <a:schemeClr val="accent1">
                    <a:lumMod val="75000"/>
                  </a:schemeClr>
                </a:solidFill>
                <a:latin typeface="微软雅黑" panose="020B0503020204020204" pitchFamily="34" charset="-122"/>
                <a:ea typeface="微软雅黑" panose="020B0503020204020204" pitchFamily="34" charset="-122"/>
              </a:rPr>
              <a:t> 聚类时</a:t>
            </a:r>
            <a:r>
              <a:rPr lang="en-US" altLang="zh-CN" dirty="0">
                <a:solidFill>
                  <a:schemeClr val="accent1">
                    <a:lumMod val="75000"/>
                  </a:schemeClr>
                </a:solidFill>
                <a:latin typeface="微软雅黑" panose="020B0503020204020204" pitchFamily="34" charset="-122"/>
                <a:ea typeface="微软雅黑" panose="020B0503020204020204" pitchFamily="34" charset="-122"/>
              </a:rPr>
              <a:t>,</a:t>
            </a:r>
            <a:r>
              <a:rPr lang="zh-CN" altLang="en-US" dirty="0">
                <a:solidFill>
                  <a:schemeClr val="accent1">
                    <a:lumMod val="75000"/>
                  </a:schemeClr>
                </a:solidFill>
                <a:latin typeface="微软雅黑" panose="020B0503020204020204" pitchFamily="34" charset="-122"/>
                <a:ea typeface="微软雅黑" panose="020B0503020204020204" pitchFamily="34" charset="-122"/>
              </a:rPr>
              <a:t>参数</a:t>
            </a:r>
            <a:r>
              <a:rPr lang="en-US" altLang="zh-CN" dirty="0">
                <a:solidFill>
                  <a:schemeClr val="accent1">
                    <a:lumMod val="75000"/>
                  </a:schemeClr>
                </a:solidFill>
                <a:latin typeface="微软雅黑" panose="020B0503020204020204" pitchFamily="34" charset="-122"/>
                <a:ea typeface="微软雅黑" panose="020B0503020204020204" pitchFamily="34" charset="-122"/>
              </a:rPr>
              <a:t>k</a:t>
            </a:r>
            <a:r>
              <a:rPr lang="zh-CN" altLang="en-US" dirty="0">
                <a:solidFill>
                  <a:schemeClr val="accent1">
                    <a:lumMod val="75000"/>
                  </a:schemeClr>
                </a:solidFill>
                <a:latin typeface="微软雅黑" panose="020B0503020204020204" pitchFamily="34" charset="-122"/>
                <a:ea typeface="微软雅黑" panose="020B0503020204020204" pitchFamily="34" charset="-122"/>
              </a:rPr>
              <a:t>的设置</a:t>
            </a:r>
            <a:endParaRPr lang="zh-CN" altLang="en-US" sz="18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211EBC5-6A6E-430C-85C3-89C374353F47}"/>
              </a:ext>
            </a:extLst>
          </p:cNvPr>
          <p:cNvSpPr txBox="1"/>
          <p:nvPr/>
        </p:nvSpPr>
        <p:spPr>
          <a:xfrm>
            <a:off x="211932" y="1698132"/>
            <a:ext cx="8766572" cy="1392882"/>
          </a:xfrm>
          <a:prstGeom prst="rect">
            <a:avLst/>
          </a:prstGeom>
          <a:noFill/>
        </p:spPr>
        <p:txBody>
          <a:bodyPr wrap="square" rtlCol="0">
            <a:spAutoFit/>
          </a:bodyPr>
          <a:lstStyle/>
          <a:p>
            <a:pPr marL="285750" lvl="1" indent="-285750">
              <a:lnSpc>
                <a:spcPct val="120000"/>
              </a:lnSpc>
              <a:buFont typeface="Wingdings" panose="05000000000000000000" pitchFamily="2" charset="2"/>
              <a:buChar char="Ø"/>
            </a:pPr>
            <a:r>
              <a:rPr lang="en-US" altLang="zh-CN" dirty="0">
                <a:latin typeface="Times New Roman" panose="02020603050405020304" pitchFamily="18" charset="0"/>
                <a:ea typeface="等线" panose="02010600030101010101" pitchFamily="2" charset="-122"/>
              </a:rPr>
              <a:t>k</a:t>
            </a:r>
            <a:r>
              <a:rPr lang="zh-CN" altLang="en-US" dirty="0">
                <a:latin typeface="Times New Roman" panose="02020603050405020304" pitchFamily="18" charset="0"/>
                <a:ea typeface="等线" panose="02010600030101010101" pitchFamily="2" charset="-122"/>
              </a:rPr>
              <a:t>代表在聚类时需要聚的类数</a:t>
            </a:r>
            <a:endParaRPr lang="en-US" altLang="zh-CN" dirty="0">
              <a:latin typeface="Times New Roman" panose="02020603050405020304" pitchFamily="18" charset="0"/>
              <a:ea typeface="等线" panose="02010600030101010101" pitchFamily="2" charset="-122"/>
            </a:endParaRPr>
          </a:p>
          <a:p>
            <a:pPr marL="0" lvl="1">
              <a:lnSpc>
                <a:spcPct val="120000"/>
              </a:lnSpc>
            </a:pPr>
            <a:r>
              <a:rPr lang="en-US" altLang="zh-CN" dirty="0">
                <a:latin typeface="Times New Roman" panose="02020603050405020304" pitchFamily="18" charset="0"/>
                <a:ea typeface="等线" panose="02010600030101010101" pitchFamily="2" charset="-122"/>
              </a:rPr>
              <a:t>	</a:t>
            </a:r>
            <a:r>
              <a:rPr lang="zh-CN" altLang="en-US" dirty="0">
                <a:latin typeface="Times New Roman" panose="02020603050405020304" pitchFamily="18" charset="0"/>
                <a:ea typeface="等线" panose="02010600030101010101" pitchFamily="2" charset="-122"/>
              </a:rPr>
              <a:t>这里使用手肘法来确定</a:t>
            </a:r>
            <a:r>
              <a:rPr lang="en-US" altLang="zh-CN" dirty="0">
                <a:latin typeface="Times New Roman" panose="02020603050405020304" pitchFamily="18" charset="0"/>
                <a:ea typeface="等线" panose="02010600030101010101" pitchFamily="2" charset="-122"/>
              </a:rPr>
              <a:t>k</a:t>
            </a:r>
            <a:r>
              <a:rPr lang="zh-CN" altLang="en-US" dirty="0">
                <a:latin typeface="Times New Roman" panose="02020603050405020304" pitchFamily="18" charset="0"/>
                <a:ea typeface="等线" panose="02010600030101010101" pitchFamily="2" charset="-122"/>
              </a:rPr>
              <a:t>，使</a:t>
            </a:r>
            <a:r>
              <a:rPr lang="en-US" altLang="zh-CN" dirty="0">
                <a:latin typeface="Times New Roman" panose="02020603050405020304" pitchFamily="18" charset="0"/>
                <a:ea typeface="等线" panose="02010600030101010101" pitchFamily="2" charset="-122"/>
              </a:rPr>
              <a:t>k</a:t>
            </a:r>
            <a:r>
              <a:rPr lang="zh-CN" altLang="en-US" dirty="0">
                <a:latin typeface="Times New Roman" panose="02020603050405020304" pitchFamily="18" charset="0"/>
                <a:ea typeface="等线" panose="02010600030101010101" pitchFamily="2" charset="-122"/>
              </a:rPr>
              <a:t>从</a:t>
            </a:r>
            <a:r>
              <a:rPr lang="en-US" altLang="zh-CN" dirty="0">
                <a:latin typeface="Times New Roman" panose="02020603050405020304" pitchFamily="18" charset="0"/>
                <a:ea typeface="等线" panose="02010600030101010101" pitchFamily="2" charset="-122"/>
              </a:rPr>
              <a:t>2</a:t>
            </a:r>
            <a:r>
              <a:rPr lang="zh-CN" altLang="en-US" dirty="0">
                <a:latin typeface="Times New Roman" panose="02020603050405020304" pitchFamily="18" charset="0"/>
                <a:ea typeface="等线" panose="02010600030101010101" pitchFamily="2" charset="-122"/>
              </a:rPr>
              <a:t>到最大类数</a:t>
            </a:r>
            <a:r>
              <a:rPr lang="en-US" altLang="zh-CN" dirty="0">
                <a:latin typeface="Times New Roman" panose="02020603050405020304" pitchFamily="18" charset="0"/>
                <a:ea typeface="等线" panose="02010600030101010101" pitchFamily="2" charset="-122"/>
              </a:rPr>
              <a:t>(</a:t>
            </a:r>
            <a:r>
              <a:rPr lang="zh-CN" altLang="en-US" dirty="0">
                <a:latin typeface="Times New Roman" panose="02020603050405020304" pitchFamily="18" charset="0"/>
                <a:ea typeface="等线" panose="02010600030101010101" pitchFamily="2" charset="-122"/>
              </a:rPr>
              <a:t>比如</a:t>
            </a:r>
            <a:r>
              <a:rPr lang="en-US" altLang="zh-CN" dirty="0">
                <a:latin typeface="Times New Roman" panose="02020603050405020304" pitchFamily="18" charset="0"/>
                <a:ea typeface="等线" panose="02010600030101010101" pitchFamily="2" charset="-122"/>
              </a:rPr>
              <a:t>9)</a:t>
            </a:r>
            <a:r>
              <a:rPr lang="zh-CN" altLang="en-US" dirty="0">
                <a:latin typeface="Times New Roman" panose="02020603050405020304" pitchFamily="18" charset="0"/>
                <a:ea typeface="等线" panose="02010600030101010101" pitchFamily="2" charset="-122"/>
              </a:rPr>
              <a:t>迭代，计算每个簇的均方误差</a:t>
            </a:r>
            <a:r>
              <a:rPr lang="en-US" altLang="zh-CN" dirty="0">
                <a:latin typeface="Times New Roman" panose="02020603050405020304" pitchFamily="18" charset="0"/>
                <a:ea typeface="等线" panose="02010600030101010101" pitchFamily="2" charset="-122"/>
              </a:rPr>
              <a:t>SSE</a:t>
            </a:r>
            <a:r>
              <a:rPr lang="zh-CN" altLang="en-US" dirty="0">
                <a:latin typeface="Times New Roman" panose="02020603050405020304" pitchFamily="18" charset="0"/>
                <a:ea typeface="等线" panose="02010600030101010101" pitchFamily="2" charset="-122"/>
              </a:rPr>
              <a:t>，随着</a:t>
            </a:r>
            <a:r>
              <a:rPr lang="en-US" altLang="zh-CN" dirty="0">
                <a:latin typeface="Times New Roman" panose="02020603050405020304" pitchFamily="18" charset="0"/>
                <a:ea typeface="等线" panose="02010600030101010101" pitchFamily="2" charset="-122"/>
              </a:rPr>
              <a:t>k</a:t>
            </a:r>
            <a:r>
              <a:rPr lang="zh-CN" altLang="en-US" dirty="0">
                <a:latin typeface="Times New Roman" panose="02020603050405020304" pitchFamily="18" charset="0"/>
                <a:ea typeface="等线" panose="02010600030101010101" pitchFamily="2" charset="-122"/>
              </a:rPr>
              <a:t>增加</a:t>
            </a:r>
            <a:r>
              <a:rPr lang="en-US" altLang="zh-CN" dirty="0">
                <a:latin typeface="Times New Roman" panose="02020603050405020304" pitchFamily="18" charset="0"/>
                <a:ea typeface="等线" panose="02010600030101010101" pitchFamily="2" charset="-122"/>
              </a:rPr>
              <a:t>SSE</a:t>
            </a:r>
            <a:r>
              <a:rPr lang="zh-CN" altLang="en-US" dirty="0">
                <a:latin typeface="Times New Roman" panose="02020603050405020304" pitchFamily="18" charset="0"/>
                <a:ea typeface="等线" panose="02010600030101010101" pitchFamily="2" charset="-122"/>
              </a:rPr>
              <a:t>会减小趋于平缓，</a:t>
            </a:r>
            <a:r>
              <a:rPr lang="en-US" altLang="zh-CN" dirty="0">
                <a:latin typeface="Times New Roman" panose="02020603050405020304" pitchFamily="18" charset="0"/>
                <a:ea typeface="等线" panose="02010600030101010101" pitchFamily="2" charset="-122"/>
              </a:rPr>
              <a:t>k</a:t>
            </a:r>
            <a:r>
              <a:rPr lang="zh-CN" altLang="en-US" dirty="0">
                <a:latin typeface="Times New Roman" panose="02020603050405020304" pitchFamily="18" charset="0"/>
                <a:ea typeface="等线" panose="02010600030101010101" pitchFamily="2" charset="-122"/>
              </a:rPr>
              <a:t>达到合适值时曲线会骤降，之后再增加</a:t>
            </a:r>
            <a:r>
              <a:rPr lang="en-US" altLang="zh-CN" dirty="0">
                <a:latin typeface="Times New Roman" panose="02020603050405020304" pitchFamily="18" charset="0"/>
                <a:ea typeface="等线" panose="02010600030101010101" pitchFamily="2" charset="-122"/>
              </a:rPr>
              <a:t>k</a:t>
            </a:r>
            <a:r>
              <a:rPr lang="zh-CN" altLang="en-US" dirty="0">
                <a:latin typeface="Times New Roman" panose="02020603050405020304" pitchFamily="18" charset="0"/>
                <a:ea typeface="等线" panose="02010600030101010101" pitchFamily="2" charset="-122"/>
              </a:rPr>
              <a:t>，</a:t>
            </a:r>
            <a:r>
              <a:rPr lang="en-US" altLang="zh-CN" dirty="0">
                <a:latin typeface="Times New Roman" panose="02020603050405020304" pitchFamily="18" charset="0"/>
                <a:ea typeface="等线" panose="02010600030101010101" pitchFamily="2" charset="-122"/>
              </a:rPr>
              <a:t>SSE</a:t>
            </a:r>
            <a:r>
              <a:rPr lang="zh-CN" altLang="en-US" dirty="0">
                <a:latin typeface="Times New Roman" panose="02020603050405020304" pitchFamily="18" charset="0"/>
                <a:ea typeface="等线" panose="02010600030101010101" pitchFamily="2" charset="-122"/>
              </a:rPr>
              <a:t>就趋于平缓，故选择</a:t>
            </a:r>
            <a:r>
              <a:rPr lang="en-US" altLang="zh-CN" dirty="0">
                <a:latin typeface="Times New Roman" panose="02020603050405020304" pitchFamily="18" charset="0"/>
                <a:ea typeface="等线" panose="02010600030101010101" pitchFamily="2" charset="-122"/>
              </a:rPr>
              <a:t>SSE</a:t>
            </a:r>
            <a:r>
              <a:rPr lang="zh-CN" altLang="en-US" dirty="0">
                <a:latin typeface="Times New Roman" panose="02020603050405020304" pitchFamily="18" charset="0"/>
                <a:ea typeface="等线" panose="02010600030101010101" pitchFamily="2" charset="-122"/>
              </a:rPr>
              <a:t>下降斜率最大的那个</a:t>
            </a:r>
            <a:r>
              <a:rPr lang="en-US" altLang="zh-CN" dirty="0">
                <a:latin typeface="Times New Roman" panose="02020603050405020304" pitchFamily="18" charset="0"/>
                <a:ea typeface="等线" panose="02010600030101010101" pitchFamily="2" charset="-122"/>
              </a:rPr>
              <a:t>k</a:t>
            </a:r>
            <a:r>
              <a:rPr lang="zh-CN" altLang="en-US" dirty="0">
                <a:latin typeface="Times New Roman" panose="02020603050405020304" pitchFamily="18" charset="0"/>
                <a:ea typeface="等线" panose="02010600030101010101" pitchFamily="2" charset="-122"/>
              </a:rPr>
              <a:t>作为真实值</a:t>
            </a:r>
            <a:endParaRPr lang="en-US" altLang="zh-CN" dirty="0">
              <a:latin typeface="Times New Roman" panose="02020603050405020304" pitchFamily="18" charset="0"/>
              <a:ea typeface="等线" panose="02010600030101010101" pitchFamily="2" charset="-122"/>
            </a:endParaRPr>
          </a:p>
        </p:txBody>
      </p:sp>
      <p:pic>
        <p:nvPicPr>
          <p:cNvPr id="2" name="图片 1">
            <a:extLst>
              <a:ext uri="{FF2B5EF4-FFF2-40B4-BE49-F238E27FC236}">
                <a16:creationId xmlns:a16="http://schemas.microsoft.com/office/drawing/2014/main" id="{63F046FD-82DD-4341-9FC9-359A77B359E4}"/>
              </a:ext>
            </a:extLst>
          </p:cNvPr>
          <p:cNvPicPr>
            <a:picLocks noChangeAspect="1"/>
          </p:cNvPicPr>
          <p:nvPr/>
        </p:nvPicPr>
        <p:blipFill>
          <a:blip r:embed="rId3"/>
          <a:stretch>
            <a:fillRect/>
          </a:stretch>
        </p:blipFill>
        <p:spPr>
          <a:xfrm>
            <a:off x="4911879" y="3290230"/>
            <a:ext cx="3601105" cy="2524486"/>
          </a:xfrm>
          <a:prstGeom prst="rect">
            <a:avLst/>
          </a:prstGeom>
        </p:spPr>
      </p:pic>
      <p:sp>
        <p:nvSpPr>
          <p:cNvPr id="3" name="文本框 2">
            <a:extLst>
              <a:ext uri="{FF2B5EF4-FFF2-40B4-BE49-F238E27FC236}">
                <a16:creationId xmlns:a16="http://schemas.microsoft.com/office/drawing/2014/main" id="{82972696-4DFF-A24C-A380-FBD6FE7F8D85}"/>
              </a:ext>
            </a:extLst>
          </p:cNvPr>
          <p:cNvSpPr txBox="1"/>
          <p:nvPr/>
        </p:nvSpPr>
        <p:spPr>
          <a:xfrm>
            <a:off x="5540471" y="5861031"/>
            <a:ext cx="2765950" cy="369332"/>
          </a:xfrm>
          <a:prstGeom prst="rect">
            <a:avLst/>
          </a:prstGeom>
          <a:noFill/>
        </p:spPr>
        <p:txBody>
          <a:bodyPr wrap="none" rtlCol="0">
            <a:spAutoFit/>
          </a:bodyPr>
          <a:lstStyle/>
          <a:p>
            <a:r>
              <a:rPr kumimoji="1" lang="en-US" altLang="zh-CN" dirty="0"/>
              <a:t>SSE</a:t>
            </a:r>
            <a:r>
              <a:rPr kumimoji="1" lang="zh-CN" altLang="en-US" dirty="0"/>
              <a:t>下降示意，</a:t>
            </a:r>
            <a:r>
              <a:rPr kumimoji="1" lang="en-US" altLang="zh-CN" dirty="0"/>
              <a:t>k=3</a:t>
            </a:r>
            <a:r>
              <a:rPr kumimoji="1" lang="zh-CN" altLang="en-US" dirty="0"/>
              <a:t>时最佳</a:t>
            </a:r>
          </a:p>
        </p:txBody>
      </p:sp>
      <p:pic>
        <p:nvPicPr>
          <p:cNvPr id="4" name="图片 3">
            <a:extLst>
              <a:ext uri="{FF2B5EF4-FFF2-40B4-BE49-F238E27FC236}">
                <a16:creationId xmlns:a16="http://schemas.microsoft.com/office/drawing/2014/main" id="{95B570A5-E888-2C49-95CE-8A8A82ADB14F}"/>
              </a:ext>
            </a:extLst>
          </p:cNvPr>
          <p:cNvPicPr>
            <a:picLocks noChangeAspect="1"/>
          </p:cNvPicPr>
          <p:nvPr/>
        </p:nvPicPr>
        <p:blipFill>
          <a:blip r:embed="rId4"/>
          <a:stretch>
            <a:fillRect/>
          </a:stretch>
        </p:blipFill>
        <p:spPr>
          <a:xfrm>
            <a:off x="1078706" y="3453424"/>
            <a:ext cx="2247900" cy="393700"/>
          </a:xfrm>
          <a:prstGeom prst="rect">
            <a:avLst/>
          </a:prstGeom>
        </p:spPr>
      </p:pic>
      <p:sp>
        <p:nvSpPr>
          <p:cNvPr id="7" name="文本框 6">
            <a:extLst>
              <a:ext uri="{FF2B5EF4-FFF2-40B4-BE49-F238E27FC236}">
                <a16:creationId xmlns:a16="http://schemas.microsoft.com/office/drawing/2014/main" id="{3B4ECA60-1342-5B4B-ADFF-37707F0ED691}"/>
              </a:ext>
            </a:extLst>
          </p:cNvPr>
          <p:cNvSpPr txBox="1"/>
          <p:nvPr/>
        </p:nvSpPr>
        <p:spPr>
          <a:xfrm>
            <a:off x="1040260" y="4186107"/>
            <a:ext cx="2247900" cy="646331"/>
          </a:xfrm>
          <a:prstGeom prst="rect">
            <a:avLst/>
          </a:prstGeom>
          <a:noFill/>
        </p:spPr>
        <p:txBody>
          <a:bodyPr wrap="square" rtlCol="0">
            <a:spAutoFit/>
          </a:bodyPr>
          <a:lstStyle/>
          <a:p>
            <a:r>
              <a:rPr kumimoji="1" lang="en-US" altLang="zh-CN" dirty="0"/>
              <a:t>Ci</a:t>
            </a:r>
            <a:r>
              <a:rPr kumimoji="1" lang="zh-CN" altLang="en-US" dirty="0"/>
              <a:t>代表第</a:t>
            </a:r>
            <a:r>
              <a:rPr kumimoji="1" lang="en-US" altLang="zh-CN" dirty="0" err="1"/>
              <a:t>i</a:t>
            </a:r>
            <a:r>
              <a:rPr kumimoji="1" lang="zh-CN" altLang="en-US" dirty="0"/>
              <a:t>簇，</a:t>
            </a:r>
            <a:r>
              <a:rPr kumimoji="1" lang="en-US" altLang="zh-CN" dirty="0"/>
              <a:t>mi</a:t>
            </a:r>
            <a:r>
              <a:rPr kumimoji="1" lang="zh-CN" altLang="en-US" dirty="0"/>
              <a:t>代表这一类的中心点</a:t>
            </a:r>
          </a:p>
        </p:txBody>
      </p:sp>
    </p:spTree>
    <p:extLst>
      <p:ext uri="{BB962C8B-B14F-4D97-AF65-F5344CB8AC3E}">
        <p14:creationId xmlns:p14="http://schemas.microsoft.com/office/powerpoint/2010/main" val="2570504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4" name="Oval 5"/>
          <p:cNvSpPr>
            <a:spLocks noChangeArrowheads="1"/>
          </p:cNvSpPr>
          <p:nvPr/>
        </p:nvSpPr>
        <p:spPr bwMode="auto">
          <a:xfrm>
            <a:off x="527448" y="64800"/>
            <a:ext cx="8616553" cy="6667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5" name="Oval 5"/>
          <p:cNvSpPr>
            <a:spLocks noChangeArrowheads="1"/>
          </p:cNvSpPr>
          <p:nvPr/>
        </p:nvSpPr>
        <p:spPr bwMode="auto">
          <a:xfrm>
            <a:off x="8808244" y="6494463"/>
            <a:ext cx="304800" cy="304800"/>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6" name="矩形 4"/>
          <p:cNvSpPr>
            <a:spLocks noChangeArrowheads="1"/>
          </p:cNvSpPr>
          <p:nvPr/>
        </p:nvSpPr>
        <p:spPr bwMode="auto">
          <a:xfrm>
            <a:off x="8754910" y="6495654"/>
            <a:ext cx="40908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13</a:t>
            </a:r>
            <a:endParaRPr lang="zh-CN" altLang="en-US"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7" name="MH_Number_1"/>
          <p:cNvSpPr>
            <a:spLocks noChangeArrowheads="1"/>
          </p:cNvSpPr>
          <p:nvPr/>
        </p:nvSpPr>
        <p:spPr bwMode="auto">
          <a:xfrm>
            <a:off x="25004" y="64800"/>
            <a:ext cx="37385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04</a:t>
            </a:r>
            <a:endParaRPr lang="zh-CN" altLang="en-US"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4598" name="MH_Entry_1"/>
          <p:cNvSpPr>
            <a:spLocks noChangeArrowheads="1"/>
          </p:cNvSpPr>
          <p:nvPr/>
        </p:nvSpPr>
        <p:spPr bwMode="auto">
          <a:xfrm>
            <a:off x="435769" y="64800"/>
            <a:ext cx="302061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研究进展</a:t>
            </a:r>
            <a:endParaRPr lang="zh-CN" altLang="en-US" sz="1350" dirty="0">
              <a:latin typeface="Arial" panose="020B0604020202020204" pitchFamily="34" charset="0"/>
            </a:endParaRPr>
          </a:p>
        </p:txBody>
      </p:sp>
      <p:sp>
        <p:nvSpPr>
          <p:cNvPr id="24599" name="Oval 5"/>
          <p:cNvSpPr>
            <a:spLocks noChangeArrowheads="1"/>
          </p:cNvSpPr>
          <p:nvPr/>
        </p:nvSpPr>
        <p:spPr bwMode="auto">
          <a:xfrm>
            <a:off x="1" y="6726635"/>
            <a:ext cx="8766572" cy="72628"/>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0" name="Oval 5"/>
          <p:cNvSpPr>
            <a:spLocks noChangeArrowheads="1"/>
          </p:cNvSpPr>
          <p:nvPr/>
        </p:nvSpPr>
        <p:spPr bwMode="auto">
          <a:xfrm rot="5400000">
            <a:off x="5927325" y="3281841"/>
            <a:ext cx="6300000" cy="690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1" name="Oval 5"/>
          <p:cNvSpPr>
            <a:spLocks noChangeArrowheads="1"/>
          </p:cNvSpPr>
          <p:nvPr/>
        </p:nvSpPr>
        <p:spPr bwMode="auto">
          <a:xfrm rot="5400000">
            <a:off x="-3055064" y="3543618"/>
            <a:ext cx="6228000" cy="6786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 name="文本框 1">
            <a:extLst>
              <a:ext uri="{FF2B5EF4-FFF2-40B4-BE49-F238E27FC236}">
                <a16:creationId xmlns:a16="http://schemas.microsoft.com/office/drawing/2014/main" id="{1FA33A8E-4109-4E70-AD8C-8612237398B4}"/>
              </a:ext>
            </a:extLst>
          </p:cNvPr>
          <p:cNvSpPr txBox="1"/>
          <p:nvPr/>
        </p:nvSpPr>
        <p:spPr>
          <a:xfrm>
            <a:off x="226218" y="720000"/>
            <a:ext cx="8766572" cy="4988610"/>
          </a:xfrm>
          <a:prstGeom prst="rect">
            <a:avLst/>
          </a:prstGeom>
          <a:noFill/>
        </p:spPr>
        <p:txBody>
          <a:bodyPr wrap="square" rtlCol="0">
            <a:spAutoFit/>
          </a:bodyPr>
          <a:lstStyle/>
          <a:p>
            <a:pPr marL="285750" lvl="0" indent="-285750" algn="just">
              <a:lnSpc>
                <a:spcPct val="150000"/>
              </a:lnSpc>
              <a:buClr>
                <a:srgbClr val="4472C4">
                  <a:lumMod val="75000"/>
                </a:srgbClr>
              </a:buClr>
              <a:buFont typeface="Wingdings" panose="05000000000000000000" pitchFamily="2" charset="2"/>
              <a:buChar char="n"/>
            </a:pPr>
            <a:r>
              <a:rPr lang="zh-CN" altLang="en-US"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工作完成情况</a:t>
            </a:r>
            <a:endParaRPr lang="en-US" altLang="zh-CN"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lnSpc>
                <a:spcPct val="150000"/>
              </a:lnSpc>
              <a:buClr>
                <a:srgbClr val="4472C4">
                  <a:lumMod val="75000"/>
                </a:srgbClr>
              </a:buClr>
              <a:buFont typeface="+mj-ea"/>
              <a:buAutoNum type="circleNumDbPlain"/>
            </a:pPr>
            <a:r>
              <a:rPr lang="zh-CN" altLang="en-US"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设计合理的线程到核映射优化机制</a:t>
            </a:r>
            <a:r>
              <a:rPr lang="en-US" altLang="zh-CN"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t>
            </a:r>
          </a:p>
          <a:p>
            <a:pPr lvl="0" algn="just">
              <a:lnSpc>
                <a:spcPct val="150000"/>
              </a:lnSpc>
              <a:buClr>
                <a:srgbClr val="4472C4">
                  <a:lumMod val="75000"/>
                </a:srgbClr>
              </a:buClr>
            </a:pPr>
            <a:r>
              <a:rPr lang="en-US" altLang="zh-CN"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完成</a:t>
            </a:r>
            <a:r>
              <a:rPr lang="en-US" altLang="zh-CN"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t>
            </a:r>
          </a:p>
          <a:p>
            <a:pPr marL="342900" lvl="0" indent="-342900" algn="just">
              <a:lnSpc>
                <a:spcPct val="150000"/>
              </a:lnSpc>
              <a:buClr>
                <a:srgbClr val="4472C4">
                  <a:lumMod val="75000"/>
                </a:srgbClr>
              </a:buClr>
              <a:buFont typeface="+mj-ea"/>
              <a:buAutoNum type="circleNumDbPlain" startAt="2"/>
            </a:pPr>
            <a:r>
              <a:rPr lang="zh-CN" altLang="en-US"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编写程序开发这一映射优化机制。</a:t>
            </a:r>
            <a:endParaRPr lang="en-US" altLang="zh-CN"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buClr>
                <a:srgbClr val="4472C4">
                  <a:lumMod val="75000"/>
                </a:srgbClr>
              </a:buClr>
            </a:pPr>
            <a:r>
              <a:rPr lang="en-US" altLang="zh-CN"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完成</a:t>
            </a:r>
            <a:r>
              <a:rPr lang="en-US" altLang="zh-CN"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t>
            </a:r>
          </a:p>
          <a:p>
            <a:pPr marL="342900" lvl="0" indent="-342900" algn="just">
              <a:lnSpc>
                <a:spcPct val="150000"/>
              </a:lnSpc>
              <a:buClr>
                <a:srgbClr val="4472C4">
                  <a:lumMod val="75000"/>
                </a:srgbClr>
              </a:buClr>
              <a:buFont typeface="+mj-ea"/>
              <a:buAutoNum type="circleNumDbPlain" startAt="3"/>
            </a:pPr>
            <a:r>
              <a:rPr lang="zh-CN" altLang="en-US"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从多个方面实验比较优化效果。</a:t>
            </a:r>
            <a:endParaRPr lang="en-US" altLang="zh-CN"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buClr>
                <a:srgbClr val="4472C4">
                  <a:lumMod val="75000"/>
                </a:srgbClr>
              </a:buClr>
            </a:pPr>
            <a:r>
              <a:rPr lang="en-US" altLang="zh-CN"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部分完成</a:t>
            </a:r>
            <a:r>
              <a:rPr lang="en-US" altLang="zh-CN"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t>
            </a:r>
          </a:p>
          <a:p>
            <a:pPr marL="342900" lvl="0" indent="-342900" algn="just">
              <a:lnSpc>
                <a:spcPct val="150000"/>
              </a:lnSpc>
              <a:buClr>
                <a:srgbClr val="4472C4">
                  <a:lumMod val="75000"/>
                </a:srgbClr>
              </a:buClr>
              <a:buFont typeface="+mj-ea"/>
              <a:buAutoNum type="circleNumDbPlain" startAt="4"/>
            </a:pPr>
            <a:r>
              <a:rPr lang="zh-CN" altLang="en-US"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考虑可扩展性问题，引入其他创新，进一步提升优化性能</a:t>
            </a:r>
            <a:r>
              <a:rPr lang="en-US" altLang="zh-CN"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t>
            </a:r>
          </a:p>
          <a:p>
            <a:pPr lvl="0" algn="just">
              <a:lnSpc>
                <a:spcPct val="150000"/>
              </a:lnSpc>
              <a:buClr>
                <a:srgbClr val="4472C4">
                  <a:lumMod val="75000"/>
                </a:srgbClr>
              </a:buClr>
            </a:pPr>
            <a:r>
              <a:rPr lang="en-US" altLang="zh-CN"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待完成</a:t>
            </a:r>
            <a:r>
              <a:rPr lang="en-US" altLang="zh-CN"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t>
            </a:r>
          </a:p>
          <a:p>
            <a:pPr marL="285750" indent="-285750" algn="just">
              <a:lnSpc>
                <a:spcPct val="150000"/>
              </a:lnSpc>
              <a:buClr>
                <a:srgbClr val="4472C4">
                  <a:lumMod val="75000"/>
                </a:srgbClr>
              </a:buClr>
              <a:buFont typeface="Wingdings" panose="05000000000000000000" pitchFamily="2" charset="2"/>
              <a:buChar char="n"/>
            </a:pPr>
            <a:r>
              <a:rPr lang="zh-CN" altLang="en-US"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成果情况</a:t>
            </a:r>
            <a:endParaRPr lang="en-US" altLang="zh-CN"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buClr>
                <a:srgbClr val="4472C4">
                  <a:lumMod val="75000"/>
                </a:srgbClr>
              </a:buClr>
            </a:pPr>
            <a:endParaRPr lang="en-US" altLang="zh-CN"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50000"/>
              </a:lnSpc>
              <a:buClr>
                <a:srgbClr val="4472C4">
                  <a:lumMod val="75000"/>
                </a:srgbClr>
              </a:buClr>
              <a:buFont typeface="Wingdings" panose="05000000000000000000" pitchFamily="2" charset="2"/>
              <a:buChar char="n"/>
            </a:pPr>
            <a:r>
              <a:rPr lang="zh-CN" altLang="en-US"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完成工作量</a:t>
            </a:r>
            <a:endParaRPr lang="en-US" altLang="zh-CN"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buClr>
                <a:srgbClr val="4472C4">
                  <a:lumMod val="75000"/>
                </a:srgbClr>
              </a:buClr>
            </a:pPr>
            <a:r>
              <a:rPr lang="zh-CN" altLang="en-US"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60%</a:t>
            </a:r>
          </a:p>
        </p:txBody>
      </p:sp>
    </p:spTree>
    <p:extLst>
      <p:ext uri="{BB962C8B-B14F-4D97-AF65-F5344CB8AC3E}">
        <p14:creationId xmlns:p14="http://schemas.microsoft.com/office/powerpoint/2010/main" val="1712419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4" name="Oval 5"/>
          <p:cNvSpPr>
            <a:spLocks noChangeArrowheads="1"/>
          </p:cNvSpPr>
          <p:nvPr/>
        </p:nvSpPr>
        <p:spPr bwMode="auto">
          <a:xfrm>
            <a:off x="527448" y="64800"/>
            <a:ext cx="8616553" cy="6667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5" name="Oval 5"/>
          <p:cNvSpPr>
            <a:spLocks noChangeArrowheads="1"/>
          </p:cNvSpPr>
          <p:nvPr/>
        </p:nvSpPr>
        <p:spPr bwMode="auto">
          <a:xfrm>
            <a:off x="8808244" y="6494463"/>
            <a:ext cx="304800" cy="304800"/>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6" name="矩形 4"/>
          <p:cNvSpPr>
            <a:spLocks noChangeArrowheads="1"/>
          </p:cNvSpPr>
          <p:nvPr/>
        </p:nvSpPr>
        <p:spPr bwMode="auto">
          <a:xfrm>
            <a:off x="8754910" y="6495654"/>
            <a:ext cx="40908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14</a:t>
            </a:r>
            <a:endParaRPr lang="zh-CN" altLang="en-US"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7" name="MH_Number_1"/>
          <p:cNvSpPr>
            <a:spLocks noChangeArrowheads="1"/>
          </p:cNvSpPr>
          <p:nvPr/>
        </p:nvSpPr>
        <p:spPr bwMode="auto">
          <a:xfrm>
            <a:off x="25004" y="64800"/>
            <a:ext cx="37385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04</a:t>
            </a:r>
            <a:endParaRPr lang="zh-CN" altLang="en-US"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4598" name="MH_Entry_1"/>
          <p:cNvSpPr>
            <a:spLocks noChangeArrowheads="1"/>
          </p:cNvSpPr>
          <p:nvPr/>
        </p:nvSpPr>
        <p:spPr bwMode="auto">
          <a:xfrm>
            <a:off x="435769" y="64800"/>
            <a:ext cx="302061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研究进展</a:t>
            </a:r>
            <a:endParaRPr lang="zh-CN" altLang="en-US" sz="1350" dirty="0">
              <a:latin typeface="Arial" panose="020B0604020202020204" pitchFamily="34" charset="0"/>
            </a:endParaRPr>
          </a:p>
        </p:txBody>
      </p:sp>
      <p:sp>
        <p:nvSpPr>
          <p:cNvPr id="24599" name="Oval 5"/>
          <p:cNvSpPr>
            <a:spLocks noChangeArrowheads="1"/>
          </p:cNvSpPr>
          <p:nvPr/>
        </p:nvSpPr>
        <p:spPr bwMode="auto">
          <a:xfrm>
            <a:off x="1" y="6726635"/>
            <a:ext cx="8766572" cy="72628"/>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0" name="Oval 5"/>
          <p:cNvSpPr>
            <a:spLocks noChangeArrowheads="1"/>
          </p:cNvSpPr>
          <p:nvPr/>
        </p:nvSpPr>
        <p:spPr bwMode="auto">
          <a:xfrm rot="5400000">
            <a:off x="5927325" y="3281841"/>
            <a:ext cx="6300000" cy="690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1" name="Oval 5"/>
          <p:cNvSpPr>
            <a:spLocks noChangeArrowheads="1"/>
          </p:cNvSpPr>
          <p:nvPr/>
        </p:nvSpPr>
        <p:spPr bwMode="auto">
          <a:xfrm rot="5400000">
            <a:off x="-3055064" y="3543618"/>
            <a:ext cx="6228000" cy="6786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11" name="文本框 10">
            <a:extLst>
              <a:ext uri="{FF2B5EF4-FFF2-40B4-BE49-F238E27FC236}">
                <a16:creationId xmlns:a16="http://schemas.microsoft.com/office/drawing/2014/main" id="{60ADFF8D-9DFD-4044-B1D5-10083A2F562F}"/>
              </a:ext>
            </a:extLst>
          </p:cNvPr>
          <p:cNvSpPr txBox="1"/>
          <p:nvPr/>
        </p:nvSpPr>
        <p:spPr>
          <a:xfrm>
            <a:off x="211932" y="720000"/>
            <a:ext cx="8766571" cy="7936981"/>
          </a:xfrm>
          <a:prstGeom prst="rect">
            <a:avLst/>
          </a:prstGeom>
          <a:noFill/>
        </p:spPr>
        <p:txBody>
          <a:bodyPr wrap="square" rtlCol="0">
            <a:spAutoFit/>
          </a:bodyPr>
          <a:lstStyle/>
          <a:p>
            <a:pPr marL="69750" indent="-285750" algn="just">
              <a:lnSpc>
                <a:spcPct val="150000"/>
              </a:lnSpc>
              <a:buClr>
                <a:schemeClr val="accent1">
                  <a:lumMod val="75000"/>
                </a:schemeClr>
              </a:buClr>
              <a:buSzPct val="100000"/>
              <a:buFont typeface="Wingdings" panose="05000000000000000000" pitchFamily="2" charset="2"/>
              <a:buChar char="n"/>
            </a:pPr>
            <a:r>
              <a:rPr lang="zh-CN" altLang="en-US"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实验</a:t>
            </a:r>
            <a:endParaRPr lang="en-US" altLang="zh-CN"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kumimoji="1" lang="zh-CN" altLang="en-US" dirty="0">
                <a:latin typeface="Microsoft YaHei" panose="020B0503020204020204" pitchFamily="34" charset="-122"/>
                <a:ea typeface="Microsoft YaHei" panose="020B0503020204020204" pitchFamily="34" charset="-122"/>
              </a:rPr>
              <a:t>实验平台为</a:t>
            </a:r>
            <a:r>
              <a:rPr kumimoji="1" lang="en-US" altLang="zh-CN" dirty="0">
                <a:latin typeface="Microsoft YaHei" panose="020B0503020204020204" pitchFamily="34" charset="-122"/>
                <a:ea typeface="Microsoft YaHei" panose="020B0503020204020204" pitchFamily="34" charset="-122"/>
              </a:rPr>
              <a:t>2</a:t>
            </a:r>
            <a:r>
              <a:rPr kumimoji="1" lang="zh-CN" altLang="en-US" dirty="0">
                <a:latin typeface="Microsoft YaHei" panose="020B0503020204020204" pitchFamily="34" charset="-122"/>
                <a:ea typeface="Microsoft YaHei" panose="020B0503020204020204" pitchFamily="34" charset="-122"/>
              </a:rPr>
              <a:t> 个</a:t>
            </a:r>
            <a:r>
              <a:rPr kumimoji="1" lang="en-US" altLang="zh-CN" dirty="0" err="1">
                <a:latin typeface="Microsoft YaHei" panose="020B0503020204020204" pitchFamily="34" charset="-122"/>
                <a:ea typeface="Microsoft YaHei" panose="020B0503020204020204" pitchFamily="34" charset="-122"/>
              </a:rPr>
              <a:t>numa</a:t>
            </a:r>
            <a:r>
              <a:rPr kumimoji="1" lang="zh-CN" altLang="en-US" dirty="0">
                <a:latin typeface="Microsoft YaHei" panose="020B0503020204020204" pitchFamily="34" charset="-122"/>
                <a:ea typeface="Microsoft YaHei" panose="020B0503020204020204" pitchFamily="34" charset="-122"/>
              </a:rPr>
              <a:t>节点，每个节点</a:t>
            </a:r>
            <a:r>
              <a:rPr kumimoji="1" lang="en-US" altLang="zh-CN" dirty="0">
                <a:latin typeface="Microsoft YaHei" panose="020B0503020204020204" pitchFamily="34" charset="-122"/>
                <a:ea typeface="Microsoft YaHei" panose="020B0503020204020204" pitchFamily="34" charset="-122"/>
              </a:rPr>
              <a:t>8</a:t>
            </a:r>
            <a:r>
              <a:rPr kumimoji="1" lang="zh-CN" altLang="en-US" dirty="0">
                <a:latin typeface="Microsoft YaHei" panose="020B0503020204020204" pitchFamily="34" charset="-122"/>
                <a:ea typeface="Microsoft YaHei" panose="020B0503020204020204" pitchFamily="34" charset="-122"/>
              </a:rPr>
              <a:t>个核心</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每个核心为</a:t>
            </a:r>
            <a:r>
              <a:rPr lang="en-US" altLang="zh-CN" dirty="0">
                <a:latin typeface="Microsoft YaHei" panose="020B0503020204020204" pitchFamily="34" charset="-122"/>
                <a:ea typeface="Microsoft YaHei" panose="020B0503020204020204" pitchFamily="34" charset="-122"/>
              </a:rPr>
              <a:t>:</a:t>
            </a:r>
            <a:r>
              <a:rPr kumimoji="1" lang="en-US" altLang="zh-CN" dirty="0">
                <a:latin typeface="Microsoft YaHei" panose="020B0503020204020204" pitchFamily="34" charset="-122"/>
                <a:ea typeface="Microsoft YaHei" panose="020B0503020204020204" pitchFamily="34" charset="-122"/>
              </a:rPr>
              <a:t>Intel Xeon E7-4809 v4 @ 2.10GHz)</a:t>
            </a:r>
            <a:r>
              <a:rPr kumimoji="1" lang="zh-CN" altLang="en-US" dirty="0">
                <a:latin typeface="Microsoft YaHei" panose="020B0503020204020204" pitchFamily="34" charset="-122"/>
                <a:ea typeface="Microsoft YaHei" panose="020B0503020204020204" pitchFamily="34" charset="-122"/>
              </a:rPr>
              <a:t>，每个核</a:t>
            </a:r>
            <a:r>
              <a:rPr kumimoji="1" lang="en-US" altLang="zh-CN" dirty="0">
                <a:latin typeface="Microsoft YaHei" panose="020B0503020204020204" pitchFamily="34" charset="-122"/>
                <a:ea typeface="Microsoft YaHei" panose="020B0503020204020204" pitchFamily="34" charset="-122"/>
              </a:rPr>
              <a:t>2</a:t>
            </a:r>
            <a:r>
              <a:rPr kumimoji="1" lang="zh-CN" altLang="en-US" dirty="0">
                <a:latin typeface="Microsoft YaHei" panose="020B0503020204020204" pitchFamily="34" charset="-122"/>
                <a:ea typeface="Microsoft YaHei" panose="020B0503020204020204" pitchFamily="34" charset="-122"/>
              </a:rPr>
              <a:t>个线程，共</a:t>
            </a:r>
            <a:r>
              <a:rPr kumimoji="1" lang="en-US" altLang="zh-CN" dirty="0">
                <a:latin typeface="Microsoft YaHei" panose="020B0503020204020204" pitchFamily="34" charset="-122"/>
                <a:ea typeface="Microsoft YaHei" panose="020B0503020204020204" pitchFamily="34" charset="-122"/>
              </a:rPr>
              <a:t>16</a:t>
            </a:r>
            <a:r>
              <a:rPr kumimoji="1" lang="zh-CN" altLang="en-US" dirty="0">
                <a:latin typeface="Microsoft YaHei" panose="020B0503020204020204" pitchFamily="34" charset="-122"/>
                <a:ea typeface="Microsoft YaHei" panose="020B0503020204020204" pitchFamily="34" charset="-122"/>
              </a:rPr>
              <a:t>核</a:t>
            </a:r>
            <a:r>
              <a:rPr kumimoji="1" lang="en-US" altLang="zh-CN" dirty="0">
                <a:latin typeface="Microsoft YaHei" panose="020B0503020204020204" pitchFamily="34" charset="-122"/>
                <a:ea typeface="Microsoft YaHei" panose="020B0503020204020204" pitchFamily="34" charset="-122"/>
              </a:rPr>
              <a:t>32</a:t>
            </a:r>
            <a:r>
              <a:rPr kumimoji="1" lang="zh-CN" altLang="en-US" dirty="0">
                <a:latin typeface="Microsoft YaHei" panose="020B0503020204020204" pitchFamily="34" charset="-122"/>
                <a:ea typeface="Microsoft YaHei" panose="020B0503020204020204" pitchFamily="34" charset="-122"/>
              </a:rPr>
              <a:t>线程，</a:t>
            </a:r>
            <a:r>
              <a:rPr lang="en-US" altLang="zh-CN" dirty="0">
                <a:latin typeface="Microsoft YaHei" panose="020B0503020204020204" pitchFamily="34" charset="-122"/>
                <a:ea typeface="Microsoft YaHei" panose="020B0503020204020204" pitchFamily="34" charset="-122"/>
              </a:rPr>
              <a:t>16GB</a:t>
            </a:r>
            <a:r>
              <a:rPr lang="zh-CN" altLang="en-US" dirty="0">
                <a:latin typeface="Microsoft YaHei" panose="020B0503020204020204" pitchFamily="34" charset="-122"/>
                <a:ea typeface="Microsoft YaHei" panose="020B0503020204020204" pitchFamily="34" charset="-122"/>
              </a:rPr>
              <a:t>主存</a:t>
            </a:r>
            <a:endParaRPr lang="en-US" altLang="zh-CN" dirty="0">
              <a:latin typeface="Microsoft YaHei" panose="020B0503020204020204" pitchFamily="34" charset="-122"/>
              <a:ea typeface="Microsoft YaHei" panose="020B0503020204020204" pitchFamily="34" charset="-122"/>
            </a:endParaRPr>
          </a:p>
          <a:p>
            <a:pPr>
              <a:lnSpc>
                <a:spcPct val="150000"/>
              </a:lnSpc>
            </a:pPr>
            <a:endParaRPr lang="en-US" altLang="zh-CN" dirty="0">
              <a:latin typeface="Microsoft YaHei" panose="020B0503020204020204" pitchFamily="34" charset="-122"/>
              <a:ea typeface="Microsoft YaHei" panose="020B0503020204020204" pitchFamily="34" charset="-122"/>
            </a:endParaRPr>
          </a:p>
          <a:p>
            <a:pPr>
              <a:lnSpc>
                <a:spcPct val="150000"/>
              </a:lnSpc>
            </a:pPr>
            <a:r>
              <a:rPr lang="zh-CN" altLang="en-US" dirty="0">
                <a:latin typeface="Microsoft YaHei" panose="020B0503020204020204" pitchFamily="34" charset="-122"/>
                <a:ea typeface="Microsoft YaHei" panose="020B0503020204020204" pitchFamily="34" charset="-122"/>
              </a:rPr>
              <a:t>每个核有独自的</a:t>
            </a:r>
            <a:r>
              <a:rPr lang="en-US" altLang="zh-CN" dirty="0">
                <a:latin typeface="Microsoft YaHei" panose="020B0503020204020204" pitchFamily="34" charset="-122"/>
                <a:ea typeface="Microsoft YaHei" panose="020B0503020204020204" pitchFamily="34" charset="-122"/>
              </a:rPr>
              <a:t>L1</a:t>
            </a:r>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L2cache, 8cores</a:t>
            </a:r>
            <a:r>
              <a:rPr lang="zh-CN" altLang="en-US" dirty="0">
                <a:latin typeface="Microsoft YaHei" panose="020B0503020204020204" pitchFamily="34" charset="-122"/>
                <a:ea typeface="Microsoft YaHei" panose="020B0503020204020204" pitchFamily="34" charset="-122"/>
              </a:rPr>
              <a:t>共享一个</a:t>
            </a:r>
            <a:r>
              <a:rPr lang="en-US" altLang="zh-CN" dirty="0">
                <a:latin typeface="Microsoft YaHei" panose="020B0503020204020204" pitchFamily="34" charset="-122"/>
                <a:ea typeface="Microsoft YaHei" panose="020B0503020204020204" pitchFamily="34" charset="-122"/>
              </a:rPr>
              <a:t>L3cache</a:t>
            </a:r>
            <a:endParaRPr lang="en-US" altLang="zh-CN" dirty="0">
              <a:latin typeface="Times New Roman" panose="02020603050405020304" pitchFamily="18" charset="0"/>
              <a:ea typeface="宋体" panose="02010600030101010101" pitchFamily="2" charset="-122"/>
            </a:endParaRPr>
          </a:p>
          <a:p>
            <a:pPr>
              <a:lnSpc>
                <a:spcPct val="150000"/>
              </a:lnSpc>
            </a:pPr>
            <a:endParaRPr lang="en-US" altLang="zh-CN" dirty="0">
              <a:latin typeface="Microsoft YaHei" panose="020B0503020204020204" pitchFamily="34" charset="-122"/>
              <a:ea typeface="Microsoft YaHei" panose="020B0503020204020204" pitchFamily="34" charset="-122"/>
            </a:endParaRPr>
          </a:p>
          <a:p>
            <a:pPr>
              <a:lnSpc>
                <a:spcPct val="150000"/>
              </a:lnSpc>
            </a:pPr>
            <a:endParaRPr lang="en-US" altLang="zh-CN" dirty="0">
              <a:latin typeface="Microsoft YaHei" panose="020B0503020204020204" pitchFamily="34" charset="-122"/>
              <a:ea typeface="Microsoft YaHei" panose="020B0503020204020204" pitchFamily="34" charset="-122"/>
            </a:endParaRPr>
          </a:p>
          <a:p>
            <a:pPr>
              <a:lnSpc>
                <a:spcPct val="150000"/>
              </a:lnSpc>
            </a:pPr>
            <a:r>
              <a:rPr lang="en-US" altLang="zh-CN" dirty="0">
                <a:latin typeface="Microsoft YaHei" panose="020B0503020204020204" pitchFamily="34" charset="-122"/>
                <a:ea typeface="Microsoft YaHei" panose="020B0503020204020204" pitchFamily="34" charset="-122"/>
              </a:rPr>
              <a:t>NAS Parallel Benchmark-OpenMP</a:t>
            </a:r>
            <a:r>
              <a:rPr lang="zh-CN" altLang="en-US" dirty="0">
                <a:latin typeface="Microsoft YaHei" panose="020B0503020204020204" pitchFamily="34" charset="-122"/>
                <a:ea typeface="Microsoft YaHei" panose="020B0503020204020204" pitchFamily="34" charset="-122"/>
              </a:rPr>
              <a:t>版本</a:t>
            </a:r>
            <a:endParaRPr lang="en-US" altLang="zh-CN" dirty="0">
              <a:latin typeface="Microsoft YaHei" panose="020B0503020204020204" pitchFamily="34" charset="-122"/>
              <a:ea typeface="Microsoft YaHei" panose="020B0503020204020204" pitchFamily="34" charset="-122"/>
              <a:cs typeface="Times New Roman" panose="02020603050405020304" pitchFamily="18" charset="0"/>
            </a:endParaRPr>
          </a:p>
          <a:p>
            <a:pPr>
              <a:lnSpc>
                <a:spcPct val="150000"/>
              </a:lnSpc>
            </a:pPr>
            <a:r>
              <a:rPr lang="en-US" altLang="zh-CN" dirty="0">
                <a:latin typeface="Microsoft YaHei" panose="020B0503020204020204" pitchFamily="34" charset="-122"/>
                <a:ea typeface="Microsoft YaHei" panose="020B0503020204020204" pitchFamily="34" charset="-122"/>
              </a:rPr>
              <a:t>CG——</a:t>
            </a:r>
            <a:r>
              <a:rPr lang="zh-CN" altLang="en-US" dirty="0">
                <a:latin typeface="Microsoft YaHei" panose="020B0503020204020204" pitchFamily="34" charset="-122"/>
                <a:ea typeface="Microsoft YaHei" panose="020B0503020204020204" pitchFamily="34" charset="-122"/>
              </a:rPr>
              <a:t>含有</a:t>
            </a:r>
            <a:r>
              <a:rPr lang="zh-CN" altLang="zh-CN" dirty="0">
                <a:latin typeface="Microsoft YaHei" panose="020B0503020204020204" pitchFamily="34" charset="-122"/>
                <a:ea typeface="Microsoft YaHei" panose="020B0503020204020204" pitchFamily="34" charset="-122"/>
              </a:rPr>
              <a:t>不规则的长距离通信</a:t>
            </a:r>
            <a:r>
              <a:rPr lang="zh-CN" altLang="en-US" dirty="0">
                <a:latin typeface="Microsoft YaHei" panose="020B0503020204020204" pitchFamily="34" charset="-122"/>
                <a:ea typeface="Microsoft YaHei" panose="020B0503020204020204" pitchFamily="34" charset="-122"/>
              </a:rPr>
              <a:t>；</a:t>
            </a:r>
            <a:endParaRPr lang="en-US" altLang="zh-CN" dirty="0">
              <a:latin typeface="Microsoft YaHei" panose="020B0503020204020204" pitchFamily="34" charset="-122"/>
              <a:ea typeface="Microsoft YaHei" panose="020B0503020204020204" pitchFamily="34" charset="-122"/>
            </a:endParaRPr>
          </a:p>
          <a:p>
            <a:pPr>
              <a:lnSpc>
                <a:spcPct val="150000"/>
              </a:lnSpc>
            </a:pPr>
            <a:r>
              <a:rPr lang="en-US" altLang="zh-CN" dirty="0">
                <a:latin typeface="Microsoft YaHei" panose="020B0503020204020204" pitchFamily="34" charset="-122"/>
                <a:ea typeface="Microsoft YaHei" panose="020B0503020204020204" pitchFamily="34" charset="-122"/>
              </a:rPr>
              <a:t>SP——5</a:t>
            </a:r>
            <a:r>
              <a:rPr lang="zh-CN" altLang="zh-CN" dirty="0">
                <a:latin typeface="Microsoft YaHei" panose="020B0503020204020204" pitchFamily="34" charset="-122"/>
                <a:ea typeface="Microsoft YaHei" panose="020B0503020204020204" pitchFamily="34" charset="-122"/>
              </a:rPr>
              <a:t>对角线方程组</a:t>
            </a:r>
            <a:r>
              <a:rPr lang="zh-CN" altLang="en-US" dirty="0">
                <a:latin typeface="Microsoft YaHei" panose="020B0503020204020204" pitchFamily="34" charset="-122"/>
                <a:ea typeface="Microsoft YaHei" panose="020B0503020204020204" pitchFamily="34" charset="-122"/>
              </a:rPr>
              <a:t>；</a:t>
            </a:r>
            <a:endParaRPr lang="en-US" altLang="zh-CN" dirty="0">
              <a:latin typeface="Microsoft YaHei" panose="020B0503020204020204" pitchFamily="34" charset="-122"/>
              <a:ea typeface="Microsoft YaHei" panose="020B0503020204020204" pitchFamily="34" charset="-122"/>
            </a:endParaRPr>
          </a:p>
          <a:p>
            <a:pPr>
              <a:lnSpc>
                <a:spcPct val="150000"/>
              </a:lnSpc>
            </a:pPr>
            <a:r>
              <a:rPr lang="en-US" altLang="zh-CN" dirty="0">
                <a:latin typeface="Microsoft YaHei" panose="020B0503020204020204" pitchFamily="34" charset="-122"/>
                <a:ea typeface="Microsoft YaHei" panose="020B0503020204020204" pitchFamily="34" charset="-122"/>
              </a:rPr>
              <a:t>BT——3</a:t>
            </a:r>
            <a:r>
              <a:rPr lang="zh-CN" altLang="zh-CN" dirty="0">
                <a:latin typeface="Microsoft YaHei" panose="020B0503020204020204" pitchFamily="34" charset="-122"/>
                <a:ea typeface="Microsoft YaHei" panose="020B0503020204020204" pitchFamily="34" charset="-122"/>
              </a:rPr>
              <a:t>对角线方程组</a:t>
            </a:r>
            <a:r>
              <a:rPr lang="zh-CN" altLang="en-US" dirty="0">
                <a:latin typeface="Microsoft YaHei" panose="020B0503020204020204" pitchFamily="34" charset="-122"/>
                <a:ea typeface="Microsoft YaHei" panose="020B0503020204020204" pitchFamily="34" charset="-122"/>
              </a:rPr>
              <a:t>，与</a:t>
            </a:r>
            <a:r>
              <a:rPr lang="en-US" altLang="zh-CN" dirty="0">
                <a:latin typeface="Microsoft YaHei" panose="020B0503020204020204" pitchFamily="34" charset="-122"/>
                <a:ea typeface="Microsoft YaHei" panose="020B0503020204020204" pitchFamily="34" charset="-122"/>
              </a:rPr>
              <a:t>SP</a:t>
            </a:r>
            <a:r>
              <a:rPr lang="zh-CN" altLang="en-US" dirty="0">
                <a:latin typeface="Microsoft YaHei" panose="020B0503020204020204" pitchFamily="34" charset="-122"/>
                <a:ea typeface="Microsoft YaHei" panose="020B0503020204020204" pitchFamily="34" charset="-122"/>
              </a:rPr>
              <a:t>类似，计算与通信比较平衡</a:t>
            </a:r>
            <a:endParaRPr lang="en-US" altLang="zh-CN" dirty="0">
              <a:latin typeface="Microsoft YaHei" panose="020B0503020204020204" pitchFamily="34" charset="-122"/>
              <a:ea typeface="Microsoft YaHei" panose="020B0503020204020204" pitchFamily="34" charset="-122"/>
            </a:endParaRPr>
          </a:p>
          <a:p>
            <a:pPr>
              <a:lnSpc>
                <a:spcPct val="150000"/>
              </a:lnSpc>
            </a:pPr>
            <a:endParaRPr lang="en-US" altLang="zh-CN" dirty="0">
              <a:latin typeface="Times New Roman" panose="02020603050405020304" pitchFamily="18" charset="0"/>
              <a:ea typeface="宋体" panose="02010600030101010101" pitchFamily="2" charset="-122"/>
            </a:endParaRPr>
          </a:p>
          <a:p>
            <a:pPr>
              <a:lnSpc>
                <a:spcPct val="150000"/>
              </a:lnSpc>
            </a:pPr>
            <a:endParaRPr lang="en-US" altLang="zh-CN" dirty="0">
              <a:latin typeface="Times New Roman" panose="02020603050405020304" pitchFamily="18" charset="0"/>
              <a:ea typeface="宋体" panose="02010600030101010101" pitchFamily="2" charset="-122"/>
            </a:endParaRPr>
          </a:p>
          <a:p>
            <a:pPr>
              <a:lnSpc>
                <a:spcPct val="150000"/>
              </a:lnSpc>
            </a:pPr>
            <a:endParaRPr lang="en-US" altLang="zh-CN" dirty="0">
              <a:latin typeface="Times New Roman" panose="02020603050405020304" pitchFamily="18" charset="0"/>
              <a:ea typeface="宋体" panose="02010600030101010101" pitchFamily="2" charset="-122"/>
            </a:endParaRPr>
          </a:p>
          <a:p>
            <a:pPr>
              <a:lnSpc>
                <a:spcPct val="150000"/>
              </a:lnSpc>
            </a:pPr>
            <a:endParaRPr lang="en-US" altLang="zh-CN" dirty="0">
              <a:latin typeface="Times New Roman" panose="02020603050405020304" pitchFamily="18" charset="0"/>
              <a:ea typeface="宋体" panose="02010600030101010101" pitchFamily="2" charset="-122"/>
            </a:endParaRPr>
          </a:p>
          <a:p>
            <a:pPr>
              <a:lnSpc>
                <a:spcPct val="150000"/>
              </a:lnSpc>
            </a:pPr>
            <a:endParaRPr lang="en-US" altLang="zh-CN" dirty="0">
              <a:latin typeface="Times New Roman" panose="02020603050405020304" pitchFamily="18" charset="0"/>
              <a:ea typeface="宋体" panose="02010600030101010101" pitchFamily="2" charset="-122"/>
            </a:endParaRPr>
          </a:p>
          <a:p>
            <a:pPr>
              <a:lnSpc>
                <a:spcPct val="150000"/>
              </a:lnSpc>
            </a:pPr>
            <a:endParaRPr lang="en-US" altLang="zh-CN" dirty="0">
              <a:latin typeface="Times New Roman" panose="02020603050405020304" pitchFamily="18" charset="0"/>
              <a:ea typeface="宋体" panose="02010600030101010101" pitchFamily="2" charset="-122"/>
            </a:endParaRPr>
          </a:p>
          <a:p>
            <a:pPr>
              <a:lnSpc>
                <a:spcPct val="150000"/>
              </a:lnSpc>
            </a:pPr>
            <a:endParaRPr lang="en-US" altLang="zh-CN" dirty="0">
              <a:latin typeface="Times New Roman" panose="02020603050405020304" pitchFamily="18" charset="0"/>
              <a:ea typeface="宋体" panose="02010600030101010101" pitchFamily="2" charset="-122"/>
            </a:endParaRPr>
          </a:p>
          <a:p>
            <a:pPr>
              <a:lnSpc>
                <a:spcPct val="150000"/>
              </a:lnSpc>
            </a:pPr>
            <a:endParaRPr lang="en-US" altLang="zh-CN"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732045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4" name="Oval 5"/>
          <p:cNvSpPr>
            <a:spLocks noChangeArrowheads="1"/>
          </p:cNvSpPr>
          <p:nvPr/>
        </p:nvSpPr>
        <p:spPr bwMode="auto">
          <a:xfrm>
            <a:off x="527448" y="64800"/>
            <a:ext cx="8616553" cy="6667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5" name="Oval 5"/>
          <p:cNvSpPr>
            <a:spLocks noChangeArrowheads="1"/>
          </p:cNvSpPr>
          <p:nvPr/>
        </p:nvSpPr>
        <p:spPr bwMode="auto">
          <a:xfrm>
            <a:off x="8808244" y="6494463"/>
            <a:ext cx="304800" cy="304800"/>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6" name="矩形 4"/>
          <p:cNvSpPr>
            <a:spLocks noChangeArrowheads="1"/>
          </p:cNvSpPr>
          <p:nvPr/>
        </p:nvSpPr>
        <p:spPr bwMode="auto">
          <a:xfrm>
            <a:off x="8754910" y="6495654"/>
            <a:ext cx="40908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14</a:t>
            </a:r>
            <a:endParaRPr lang="zh-CN" altLang="en-US"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7" name="MH_Number_1"/>
          <p:cNvSpPr>
            <a:spLocks noChangeArrowheads="1"/>
          </p:cNvSpPr>
          <p:nvPr/>
        </p:nvSpPr>
        <p:spPr bwMode="auto">
          <a:xfrm>
            <a:off x="25004" y="64800"/>
            <a:ext cx="37385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04</a:t>
            </a:r>
            <a:endParaRPr lang="zh-CN" altLang="en-US"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4598" name="MH_Entry_1"/>
          <p:cNvSpPr>
            <a:spLocks noChangeArrowheads="1"/>
          </p:cNvSpPr>
          <p:nvPr/>
        </p:nvSpPr>
        <p:spPr bwMode="auto">
          <a:xfrm>
            <a:off x="435769" y="64800"/>
            <a:ext cx="302061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研究进展</a:t>
            </a:r>
            <a:endParaRPr lang="zh-CN" altLang="en-US" sz="1350" dirty="0">
              <a:latin typeface="Arial" panose="020B0604020202020204" pitchFamily="34" charset="0"/>
            </a:endParaRPr>
          </a:p>
        </p:txBody>
      </p:sp>
      <p:sp>
        <p:nvSpPr>
          <p:cNvPr id="24599" name="Oval 5"/>
          <p:cNvSpPr>
            <a:spLocks noChangeArrowheads="1"/>
          </p:cNvSpPr>
          <p:nvPr/>
        </p:nvSpPr>
        <p:spPr bwMode="auto">
          <a:xfrm>
            <a:off x="1" y="6726635"/>
            <a:ext cx="8766572" cy="72628"/>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0" name="Oval 5"/>
          <p:cNvSpPr>
            <a:spLocks noChangeArrowheads="1"/>
          </p:cNvSpPr>
          <p:nvPr/>
        </p:nvSpPr>
        <p:spPr bwMode="auto">
          <a:xfrm rot="5400000">
            <a:off x="5927325" y="3281841"/>
            <a:ext cx="6300000" cy="690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1" name="Oval 5"/>
          <p:cNvSpPr>
            <a:spLocks noChangeArrowheads="1"/>
          </p:cNvSpPr>
          <p:nvPr/>
        </p:nvSpPr>
        <p:spPr bwMode="auto">
          <a:xfrm rot="5400000">
            <a:off x="-3055064" y="3543618"/>
            <a:ext cx="6228000" cy="6786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11" name="文本框 10">
            <a:extLst>
              <a:ext uri="{FF2B5EF4-FFF2-40B4-BE49-F238E27FC236}">
                <a16:creationId xmlns:a16="http://schemas.microsoft.com/office/drawing/2014/main" id="{60ADFF8D-9DFD-4044-B1D5-10083A2F562F}"/>
              </a:ext>
            </a:extLst>
          </p:cNvPr>
          <p:cNvSpPr txBox="1"/>
          <p:nvPr/>
        </p:nvSpPr>
        <p:spPr>
          <a:xfrm>
            <a:off x="211932" y="720000"/>
            <a:ext cx="8766571" cy="6644319"/>
          </a:xfrm>
          <a:prstGeom prst="rect">
            <a:avLst/>
          </a:prstGeom>
          <a:noFill/>
        </p:spPr>
        <p:txBody>
          <a:bodyPr wrap="square" rtlCol="0">
            <a:spAutoFit/>
          </a:bodyPr>
          <a:lstStyle/>
          <a:p>
            <a:pPr marL="69750" indent="-285750" algn="just">
              <a:lnSpc>
                <a:spcPct val="150000"/>
              </a:lnSpc>
              <a:buClr>
                <a:schemeClr val="accent1">
                  <a:lumMod val="75000"/>
                </a:schemeClr>
              </a:buClr>
              <a:buSzPct val="100000"/>
              <a:buFont typeface="Wingdings" panose="05000000000000000000" pitchFamily="2" charset="2"/>
              <a:buChar char="n"/>
            </a:pPr>
            <a:r>
              <a:rPr lang="zh-CN" altLang="en-US"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实验</a:t>
            </a:r>
            <a:endParaRPr lang="en-US" altLang="zh-CN" dirty="0">
              <a:latin typeface="Times New Roman" panose="02020603050405020304" pitchFamily="18" charset="0"/>
              <a:ea typeface="宋体" panose="02010600030101010101" pitchFamily="2" charset="-122"/>
            </a:endParaRPr>
          </a:p>
          <a:p>
            <a:pPr>
              <a:lnSpc>
                <a:spcPct val="150000"/>
              </a:lnSpc>
            </a:pPr>
            <a:r>
              <a:rPr lang="zh-CN" altLang="en-US" dirty="0">
                <a:latin typeface="Microsoft YaHei" panose="020B0503020204020204" pitchFamily="34" charset="-122"/>
                <a:ea typeface="Microsoft YaHei" panose="020B0503020204020204" pitchFamily="34" charset="-122"/>
              </a:rPr>
              <a:t>本次实验分别采用</a:t>
            </a:r>
            <a:r>
              <a:rPr lang="en-US" altLang="zh-CN" dirty="0">
                <a:latin typeface="Microsoft YaHei" panose="020B0503020204020204" pitchFamily="34" charset="-122"/>
                <a:ea typeface="Microsoft YaHei" panose="020B0503020204020204" pitchFamily="34" charset="-122"/>
              </a:rPr>
              <a:t>3</a:t>
            </a:r>
            <a:r>
              <a:rPr lang="zh-CN" altLang="en-US" dirty="0">
                <a:latin typeface="Microsoft YaHei" panose="020B0503020204020204" pitchFamily="34" charset="-122"/>
                <a:ea typeface="Microsoft YaHei" panose="020B0503020204020204" pitchFamily="34" charset="-122"/>
              </a:rPr>
              <a:t>种映射算法，对以上</a:t>
            </a:r>
            <a:r>
              <a:rPr lang="en-US" altLang="zh-CN" dirty="0">
                <a:latin typeface="Microsoft YaHei" panose="020B0503020204020204" pitchFamily="34" charset="-122"/>
                <a:ea typeface="Microsoft YaHei" panose="020B0503020204020204" pitchFamily="34" charset="-122"/>
              </a:rPr>
              <a:t>3</a:t>
            </a:r>
            <a:r>
              <a:rPr lang="zh-CN" altLang="en-US" dirty="0">
                <a:latin typeface="Microsoft YaHei" panose="020B0503020204020204" pitchFamily="34" charset="-122"/>
                <a:ea typeface="Microsoft YaHei" panose="020B0503020204020204" pitchFamily="34" charset="-122"/>
              </a:rPr>
              <a:t>个应用程序进行测试</a:t>
            </a:r>
            <a:endParaRPr lang="en-US" altLang="zh-CN" dirty="0">
              <a:latin typeface="Microsoft YaHei" panose="020B0503020204020204" pitchFamily="34" charset="-122"/>
              <a:ea typeface="Microsoft YaHei" panose="020B0503020204020204" pitchFamily="34" charset="-122"/>
            </a:endParaRPr>
          </a:p>
          <a:p>
            <a:pPr>
              <a:lnSpc>
                <a:spcPct val="150000"/>
              </a:lnSpc>
            </a:pPr>
            <a:r>
              <a:rPr lang="en-US" altLang="zh-CN" b="1" dirty="0">
                <a:latin typeface="Times New Roman" panose="02020603050405020304" pitchFamily="18" charset="0"/>
                <a:ea typeface="宋体" panose="02010600030101010101" pitchFamily="2" charset="-122"/>
              </a:rPr>
              <a:t>Compact</a:t>
            </a:r>
            <a:r>
              <a:rPr lang="en-US" altLang="zh-CN" dirty="0">
                <a:latin typeface="Times New Roman" panose="02020603050405020304" pitchFamily="18" charset="0"/>
                <a:ea typeface="宋体" panose="02010600030101010101" pitchFamily="2" charset="-122"/>
              </a:rPr>
              <a:t>: </a:t>
            </a:r>
            <a:r>
              <a:rPr lang="en-US" altLang="zh-CN" dirty="0" err="1">
                <a:latin typeface="Times New Roman" panose="02020603050405020304" pitchFamily="18" charset="0"/>
                <a:ea typeface="宋体" panose="02010600030101010101" pitchFamily="2" charset="-122"/>
              </a:rPr>
              <a:t>Openmp</a:t>
            </a:r>
            <a:r>
              <a:rPr lang="zh-CN" altLang="en-US" sz="1600" dirty="0">
                <a:latin typeface="Microsoft YaHei" panose="020B0503020204020204" pitchFamily="34" charset="-122"/>
                <a:ea typeface="Microsoft YaHei" panose="020B0503020204020204" pitchFamily="34" charset="-122"/>
              </a:rPr>
              <a:t>内置映射策略</a:t>
            </a:r>
            <a:r>
              <a:rPr lang="en-US" altLang="zh-CN" sz="1600" dirty="0">
                <a:latin typeface="Microsoft YaHei" panose="020B0503020204020204" pitchFamily="34" charset="-122"/>
                <a:ea typeface="Microsoft YaHei" panose="020B0503020204020204" pitchFamily="34" charset="-122"/>
              </a:rPr>
              <a:t>,</a:t>
            </a:r>
            <a:r>
              <a:rPr lang="zh-CN" altLang="en-US" sz="1600" dirty="0">
                <a:latin typeface="Microsoft YaHei" panose="020B0503020204020204" pitchFamily="34" charset="-122"/>
                <a:ea typeface="Microsoft YaHei" panose="020B0503020204020204" pitchFamily="34" charset="-122"/>
              </a:rPr>
              <a:t>第</a:t>
            </a:r>
            <a:r>
              <a:rPr lang="en-US" altLang="zh-CN" sz="1600" dirty="0" err="1">
                <a:latin typeface="Microsoft YaHei" panose="020B0503020204020204" pitchFamily="34" charset="-122"/>
                <a:ea typeface="Microsoft YaHei" panose="020B0503020204020204" pitchFamily="34" charset="-122"/>
              </a:rPr>
              <a:t>i</a:t>
            </a:r>
            <a:r>
              <a:rPr lang="zh-CN" altLang="en-US" sz="1600" dirty="0">
                <a:latin typeface="Microsoft YaHei" panose="020B0503020204020204" pitchFamily="34" charset="-122"/>
                <a:ea typeface="Microsoft YaHei" panose="020B0503020204020204" pitchFamily="34" charset="-122"/>
              </a:rPr>
              <a:t>个线程放第</a:t>
            </a:r>
            <a:r>
              <a:rPr lang="en-US" altLang="zh-CN" sz="1600" dirty="0" err="1">
                <a:latin typeface="Microsoft YaHei" panose="020B0503020204020204" pitchFamily="34" charset="-122"/>
                <a:ea typeface="Microsoft YaHei" panose="020B0503020204020204" pitchFamily="34" charset="-122"/>
              </a:rPr>
              <a:t>i</a:t>
            </a:r>
            <a:r>
              <a:rPr lang="zh-CN" altLang="en-US" sz="1600" dirty="0">
                <a:latin typeface="Microsoft YaHei" panose="020B0503020204020204" pitchFamily="34" charset="-122"/>
                <a:ea typeface="Microsoft YaHei" panose="020B0503020204020204" pitchFamily="34" charset="-122"/>
              </a:rPr>
              <a:t>个核心上</a:t>
            </a:r>
            <a:endParaRPr lang="en-US" altLang="zh-CN" sz="1600" dirty="0">
              <a:latin typeface="Microsoft YaHei" panose="020B0503020204020204" pitchFamily="34" charset="-122"/>
              <a:ea typeface="Microsoft YaHei" panose="020B0503020204020204" pitchFamily="34" charset="-122"/>
            </a:endParaRPr>
          </a:p>
          <a:p>
            <a:pPr>
              <a:lnSpc>
                <a:spcPct val="150000"/>
              </a:lnSpc>
            </a:pPr>
            <a:endParaRPr lang="en-US" altLang="zh-CN" b="1" dirty="0">
              <a:latin typeface="Times New Roman" panose="02020603050405020304" pitchFamily="18" charset="0"/>
              <a:ea typeface="宋体" panose="02010600030101010101" pitchFamily="2" charset="-122"/>
            </a:endParaRPr>
          </a:p>
          <a:p>
            <a:pPr>
              <a:lnSpc>
                <a:spcPct val="150000"/>
              </a:lnSpc>
            </a:pPr>
            <a:r>
              <a:rPr lang="en-US" altLang="zh-CN" b="1" dirty="0" err="1">
                <a:latin typeface="Times New Roman" panose="02020603050405020304" pitchFamily="18" charset="0"/>
                <a:ea typeface="宋体" panose="02010600030101010101" pitchFamily="2" charset="-122"/>
              </a:rPr>
              <a:t>Eagermap</a:t>
            </a:r>
            <a:r>
              <a:rPr lang="en-US" altLang="zh-CN" dirty="0">
                <a:latin typeface="Times New Roman" panose="02020603050405020304" pitchFamily="18" charset="0"/>
                <a:ea typeface="宋体" panose="02010600030101010101" pitchFamily="2" charset="-122"/>
              </a:rPr>
              <a:t>: </a:t>
            </a:r>
            <a:r>
              <a:rPr lang="zh-CN" altLang="en-US" sz="1600" dirty="0">
                <a:latin typeface="Microsoft YaHei" panose="020B0503020204020204" pitchFamily="34" charset="-122"/>
                <a:ea typeface="Microsoft YaHei" panose="020B0503020204020204" pitchFamily="34" charset="-122"/>
              </a:rPr>
              <a:t>使用贪心策略让线程两两组对，然后重复上述步骤使两个线程对组成更大的对，直到将所有线程合并为一个整体。</a:t>
            </a:r>
            <a:r>
              <a:rPr lang="en-US" altLang="zh-CN" sz="1600" dirty="0">
                <a:latin typeface="Microsoft YaHei" panose="020B0503020204020204" pitchFamily="34" charset="-122"/>
                <a:ea typeface="Microsoft YaHei" panose="020B0503020204020204" pitchFamily="34" charset="-122"/>
              </a:rPr>
              <a:t> </a:t>
            </a:r>
            <a:r>
              <a:rPr lang="en-US" altLang="zh-CN" sz="1600" dirty="0" err="1">
                <a:latin typeface="Microsoft YaHei" panose="020B0503020204020204" pitchFamily="34" charset="-122"/>
                <a:ea typeface="Microsoft YaHei" panose="020B0503020204020204" pitchFamily="34" charset="-122"/>
              </a:rPr>
              <a:t>Eagermap</a:t>
            </a:r>
            <a:r>
              <a:rPr lang="zh-CN" altLang="en-US" sz="1600" dirty="0">
                <a:latin typeface="Microsoft YaHei" panose="020B0503020204020204" pitchFamily="34" charset="-122"/>
                <a:ea typeface="Microsoft YaHei" panose="020B0503020204020204" pitchFamily="34" charset="-122"/>
              </a:rPr>
              <a:t>需要输入线程通信矩阵</a:t>
            </a:r>
            <a:r>
              <a:rPr lang="zh-CN" altLang="en-US"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a:lnSpc>
                <a:spcPct val="150000"/>
              </a:lnSpc>
            </a:pPr>
            <a:endParaRPr lang="en-US" altLang="zh-CN" b="1" dirty="0">
              <a:latin typeface="Times New Roman" panose="02020603050405020304" pitchFamily="18" charset="0"/>
              <a:cs typeface="Times New Roman" panose="02020603050405020304" pitchFamily="18" charset="0"/>
            </a:endParaRPr>
          </a:p>
          <a:p>
            <a:pPr>
              <a:lnSpc>
                <a:spcPct val="150000"/>
              </a:lnSpc>
            </a:pPr>
            <a:r>
              <a:rPr lang="en-US" altLang="zh-CN" b="1" dirty="0">
                <a:latin typeface="Times New Roman" panose="02020603050405020304" pitchFamily="18" charset="0"/>
                <a:cs typeface="Times New Roman" panose="02020603050405020304" pitchFamily="18" charset="0"/>
              </a:rPr>
              <a:t>Locality and Memory Congestion-aware mapping(LMC)</a:t>
            </a:r>
            <a:r>
              <a:rPr lang="en-US" altLang="zh-CN" dirty="0"/>
              <a:t> : </a:t>
            </a:r>
            <a:r>
              <a:rPr lang="zh-CN" altLang="en-US" sz="1600" dirty="0">
                <a:latin typeface="Microsoft YaHei" panose="020B0503020204020204" pitchFamily="34" charset="-122"/>
                <a:ea typeface="Microsoft YaHei" panose="020B0503020204020204" pitchFamily="34" charset="-122"/>
              </a:rPr>
              <a:t>本研究使用的算法，首先基于贪心策略使线程两两组对</a:t>
            </a:r>
            <a:r>
              <a:rPr lang="en-US" altLang="zh-CN" sz="1600" dirty="0">
                <a:latin typeface="Microsoft YaHei" panose="020B0503020204020204" pitchFamily="34" charset="-122"/>
                <a:ea typeface="Microsoft YaHei" panose="020B0503020204020204" pitchFamily="34" charset="-122"/>
              </a:rPr>
              <a:t>(</a:t>
            </a:r>
            <a:r>
              <a:rPr lang="zh-CN" altLang="en-US" sz="1600" dirty="0">
                <a:latin typeface="Microsoft YaHei" panose="020B0503020204020204" pitchFamily="34" charset="-122"/>
                <a:ea typeface="Microsoft YaHei" panose="020B0503020204020204" pitchFamily="34" charset="-122"/>
              </a:rPr>
              <a:t>增加</a:t>
            </a:r>
            <a:r>
              <a:rPr lang="en-US" altLang="zh-CN" sz="1600" dirty="0">
                <a:latin typeface="Microsoft YaHei" panose="020B0503020204020204" pitchFamily="34" charset="-122"/>
                <a:ea typeface="Microsoft YaHei" panose="020B0503020204020204" pitchFamily="34" charset="-122"/>
              </a:rPr>
              <a:t>locality),</a:t>
            </a:r>
            <a:r>
              <a:rPr lang="zh-CN" altLang="en-US" sz="1600" dirty="0">
                <a:latin typeface="Microsoft YaHei" panose="020B0503020204020204" pitchFamily="34" charset="-122"/>
                <a:ea typeface="Microsoft YaHei" panose="020B0503020204020204" pitchFamily="34" charset="-122"/>
              </a:rPr>
              <a:t> 之后用时间戳聚类分配线程对到不同节点</a:t>
            </a:r>
            <a:r>
              <a:rPr lang="en-US" altLang="zh-CN" sz="1600" dirty="0">
                <a:latin typeface="Microsoft YaHei" panose="020B0503020204020204" pitchFamily="34" charset="-122"/>
                <a:ea typeface="Microsoft YaHei" panose="020B0503020204020204" pitchFamily="34" charset="-122"/>
              </a:rPr>
              <a:t>(</a:t>
            </a:r>
            <a:r>
              <a:rPr lang="zh-CN" altLang="en-US" sz="1600" dirty="0">
                <a:latin typeface="Microsoft YaHei" panose="020B0503020204020204" pitchFamily="34" charset="-122"/>
                <a:ea typeface="Microsoft YaHei" panose="020B0503020204020204" pitchFamily="34" charset="-122"/>
              </a:rPr>
              <a:t>缓解内存拥塞</a:t>
            </a:r>
            <a:r>
              <a:rPr lang="en-US" altLang="zh-CN" sz="1600" dirty="0">
                <a:latin typeface="Microsoft YaHei" panose="020B0503020204020204" pitchFamily="34" charset="-122"/>
                <a:ea typeface="Microsoft YaHei" panose="020B0503020204020204" pitchFamily="34" charset="-122"/>
              </a:rPr>
              <a:t>)</a:t>
            </a:r>
            <a:r>
              <a:rPr lang="zh-CN" altLang="en-US" sz="1600" dirty="0">
                <a:latin typeface="Microsoft YaHei" panose="020B0503020204020204" pitchFamily="34" charset="-122"/>
                <a:ea typeface="Microsoft YaHei" panose="020B0503020204020204" pitchFamily="34" charset="-122"/>
              </a:rPr>
              <a:t>。</a:t>
            </a:r>
            <a:endParaRPr lang="en-US" altLang="zh-CN" sz="1600" dirty="0">
              <a:latin typeface="Microsoft YaHei" panose="020B0503020204020204" pitchFamily="34" charset="-122"/>
              <a:ea typeface="Microsoft YaHei" panose="020B0503020204020204" pitchFamily="34" charset="-122"/>
            </a:endParaRPr>
          </a:p>
          <a:p>
            <a:pPr>
              <a:lnSpc>
                <a:spcPct val="150000"/>
              </a:lnSpc>
            </a:pPr>
            <a:endParaRPr lang="en-US" altLang="zh-CN" dirty="0">
              <a:latin typeface="Times New Roman" panose="02020603050405020304" pitchFamily="18" charset="0"/>
              <a:ea typeface="宋体" panose="02010600030101010101" pitchFamily="2" charset="-122"/>
            </a:endParaRPr>
          </a:p>
          <a:p>
            <a:pPr>
              <a:lnSpc>
                <a:spcPct val="150000"/>
              </a:lnSpc>
            </a:pPr>
            <a:endParaRPr lang="en-US" altLang="zh-CN" dirty="0">
              <a:latin typeface="Times New Roman" panose="02020603050405020304" pitchFamily="18" charset="0"/>
              <a:ea typeface="宋体" panose="02010600030101010101" pitchFamily="2" charset="-122"/>
            </a:endParaRPr>
          </a:p>
          <a:p>
            <a:pPr>
              <a:lnSpc>
                <a:spcPct val="150000"/>
              </a:lnSpc>
            </a:pPr>
            <a:endParaRPr lang="en-US" altLang="zh-CN" dirty="0">
              <a:latin typeface="Times New Roman" panose="02020603050405020304" pitchFamily="18" charset="0"/>
              <a:ea typeface="宋体" panose="02010600030101010101" pitchFamily="2" charset="-122"/>
            </a:endParaRPr>
          </a:p>
          <a:p>
            <a:pPr>
              <a:lnSpc>
                <a:spcPct val="150000"/>
              </a:lnSpc>
            </a:pPr>
            <a:endParaRPr lang="en-US" altLang="zh-CN" dirty="0">
              <a:latin typeface="Times New Roman" panose="02020603050405020304" pitchFamily="18" charset="0"/>
              <a:ea typeface="宋体" panose="02010600030101010101" pitchFamily="2" charset="-122"/>
            </a:endParaRPr>
          </a:p>
          <a:p>
            <a:pPr>
              <a:lnSpc>
                <a:spcPct val="150000"/>
              </a:lnSpc>
            </a:pPr>
            <a:endParaRPr lang="en-US" altLang="zh-CN" dirty="0">
              <a:latin typeface="Times New Roman" panose="02020603050405020304" pitchFamily="18" charset="0"/>
              <a:ea typeface="宋体" panose="02010600030101010101" pitchFamily="2" charset="-122"/>
            </a:endParaRPr>
          </a:p>
          <a:p>
            <a:pPr>
              <a:lnSpc>
                <a:spcPct val="150000"/>
              </a:lnSpc>
            </a:pPr>
            <a:endParaRPr lang="en-US" altLang="zh-CN" dirty="0">
              <a:latin typeface="Times New Roman" panose="02020603050405020304" pitchFamily="18" charset="0"/>
              <a:ea typeface="宋体" panose="02010600030101010101" pitchFamily="2" charset="-122"/>
            </a:endParaRPr>
          </a:p>
          <a:p>
            <a:pPr>
              <a:lnSpc>
                <a:spcPct val="150000"/>
              </a:lnSpc>
            </a:pPr>
            <a:endParaRPr lang="en-US" altLang="zh-CN"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989599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26851"/>
            <a:ext cx="2527662" cy="404814"/>
            <a:chOff x="0" y="543360"/>
            <a:chExt cx="3370216" cy="539752"/>
          </a:xfrm>
        </p:grpSpPr>
        <p:grpSp>
          <p:nvGrpSpPr>
            <p:cNvPr id="5" name="组合 4"/>
            <p:cNvGrpSpPr/>
            <p:nvPr/>
          </p:nvGrpSpPr>
          <p:grpSpPr>
            <a:xfrm>
              <a:off x="0" y="543360"/>
              <a:ext cx="3370216" cy="493480"/>
              <a:chOff x="0" y="288812"/>
              <a:chExt cx="3370216" cy="493480"/>
            </a:xfrm>
            <a:solidFill>
              <a:srgbClr val="131426"/>
            </a:solidFill>
          </p:grpSpPr>
          <p:sp>
            <p:nvSpPr>
              <p:cNvPr id="7" name="矩形 6"/>
              <p:cNvSpPr/>
              <p:nvPr/>
            </p:nvSpPr>
            <p:spPr>
              <a:xfrm>
                <a:off x="0" y="288812"/>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Calibri"/>
                  <a:ea typeface="宋体" panose="02010600030101010101" pitchFamily="2" charset="-122"/>
                </a:endParaRPr>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Calibri"/>
                  <a:ea typeface="宋体" panose="02010600030101010101" pitchFamily="2" charset="-122"/>
                </a:endParaRPr>
              </a:p>
            </p:txBody>
          </p:sp>
        </p:grpSp>
        <p:sp>
          <p:nvSpPr>
            <p:cNvPr id="6" name="文本框 3"/>
            <p:cNvSpPr txBox="1"/>
            <p:nvPr/>
          </p:nvSpPr>
          <p:spPr>
            <a:xfrm>
              <a:off x="898051" y="590669"/>
              <a:ext cx="1492327" cy="492443"/>
            </a:xfrm>
            <a:prstGeom prst="rect">
              <a:avLst/>
            </a:prstGeom>
            <a:noFill/>
          </p:spPr>
          <p:txBody>
            <a:bodyPr wrap="square" rtlCol="0">
              <a:spAutoFit/>
            </a:bodyPr>
            <a:lstStyle/>
            <a:p>
              <a:pPr defTabSz="685800"/>
              <a:r>
                <a:rPr lang="zh-CN" altLang="en-US" dirty="0">
                  <a:solidFill>
                    <a:prstClr val="white"/>
                  </a:solidFill>
                  <a:latin typeface="微软雅黑" panose="020B0503020204020204" pitchFamily="34" charset="-122"/>
                  <a:ea typeface="微软雅黑" panose="020B0503020204020204" pitchFamily="34" charset="-122"/>
                </a:rPr>
                <a:t>目   录</a:t>
              </a:r>
            </a:p>
          </p:txBody>
        </p:sp>
      </p:grpSp>
      <p:grpSp>
        <p:nvGrpSpPr>
          <p:cNvPr id="129" name="组合 128"/>
          <p:cNvGrpSpPr/>
          <p:nvPr/>
        </p:nvGrpSpPr>
        <p:grpSpPr>
          <a:xfrm>
            <a:off x="8589947" y="6538905"/>
            <a:ext cx="224839" cy="224839"/>
            <a:chOff x="11550315" y="6496550"/>
            <a:chExt cx="299785" cy="299785"/>
          </a:xfrm>
        </p:grpSpPr>
        <p:sp>
          <p:nvSpPr>
            <p:cNvPr id="130" name="椭圆 12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Calibri"/>
                <a:ea typeface="宋体" panose="02010600030101010101" pitchFamily="2" charset="-122"/>
              </a:endParaRPr>
            </a:p>
          </p:txBody>
        </p:sp>
        <p:sp>
          <p:nvSpPr>
            <p:cNvPr id="131" name="右箭头 13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Calibri"/>
                <a:ea typeface="宋体" panose="02010600030101010101" pitchFamily="2" charset="-122"/>
              </a:endParaRPr>
            </a:p>
          </p:txBody>
        </p:sp>
      </p:grpSp>
      <p:grpSp>
        <p:nvGrpSpPr>
          <p:cNvPr id="132" name="组合 131"/>
          <p:cNvGrpSpPr/>
          <p:nvPr/>
        </p:nvGrpSpPr>
        <p:grpSpPr>
          <a:xfrm flipH="1">
            <a:off x="8178399" y="6543040"/>
            <a:ext cx="224839" cy="224839"/>
            <a:chOff x="11550315" y="6496550"/>
            <a:chExt cx="299785" cy="299785"/>
          </a:xfrm>
        </p:grpSpPr>
        <p:sp>
          <p:nvSpPr>
            <p:cNvPr id="133" name="椭圆 13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Calibri"/>
                <a:ea typeface="宋体" panose="02010600030101010101" pitchFamily="2" charset="-122"/>
              </a:endParaRPr>
            </a:p>
          </p:txBody>
        </p:sp>
        <p:sp>
          <p:nvSpPr>
            <p:cNvPr id="134" name="右箭头 13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Calibri"/>
                <a:ea typeface="宋体" panose="02010600030101010101" pitchFamily="2" charset="-122"/>
              </a:endParaRPr>
            </a:p>
          </p:txBody>
        </p:sp>
      </p:grpSp>
      <p:grpSp>
        <p:nvGrpSpPr>
          <p:cNvPr id="43" name="组合 42"/>
          <p:cNvGrpSpPr/>
          <p:nvPr/>
        </p:nvGrpSpPr>
        <p:grpSpPr>
          <a:xfrm>
            <a:off x="1792783" y="910189"/>
            <a:ext cx="5430977" cy="764267"/>
            <a:chOff x="1098018" y="1340446"/>
            <a:chExt cx="6947964" cy="737210"/>
          </a:xfrm>
        </p:grpSpPr>
        <p:sp>
          <p:nvSpPr>
            <p:cNvPr id="44" name="任意多边形 43"/>
            <p:cNvSpPr/>
            <p:nvPr/>
          </p:nvSpPr>
          <p:spPr>
            <a:xfrm>
              <a:off x="2699790" y="1414168"/>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5738" tIns="114461" rIns="207330" bIns="114461" numCol="1" spcCol="1270" anchor="ctr" anchorCtr="0">
              <a:noAutofit/>
            </a:bodyPr>
            <a:lstStyle/>
            <a:p>
              <a:pPr marL="128588" lvl="1" indent="-128588" defTabSz="533400">
                <a:lnSpc>
                  <a:spcPct val="90000"/>
                </a:lnSpc>
                <a:spcBef>
                  <a:spcPct val="0"/>
                </a:spcBef>
                <a:spcAft>
                  <a:spcPct val="15000"/>
                </a:spcAft>
                <a:buFontTx/>
                <a:buChar char="••"/>
              </a:pPr>
              <a:r>
                <a:rPr lang="zh-CN" altLang="en-US" sz="1600" dirty="0">
                  <a:solidFill>
                    <a:prstClr val="black">
                      <a:hueOff val="0"/>
                      <a:satOff val="0"/>
                      <a:lumOff val="0"/>
                      <a:alphaOff val="0"/>
                    </a:prstClr>
                  </a:solidFill>
                </a:rPr>
                <a:t>选题背景及意义</a:t>
              </a:r>
            </a:p>
          </p:txBody>
        </p:sp>
        <p:sp>
          <p:nvSpPr>
            <p:cNvPr id="45" name="任意多边形 44"/>
            <p:cNvSpPr/>
            <p:nvPr/>
          </p:nvSpPr>
          <p:spPr>
            <a:xfrm>
              <a:off x="1098018" y="1340446"/>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32719" tIns="79855" rIns="132719" bIns="79855" numCol="1" spcCol="1270" anchor="ctr" anchorCtr="0">
              <a:noAutofit/>
            </a:bodyPr>
            <a:lstStyle/>
            <a:p>
              <a:pPr algn="ctr" defTabSz="1233488">
                <a:lnSpc>
                  <a:spcPct val="90000"/>
                </a:lnSpc>
                <a:spcBef>
                  <a:spcPct val="0"/>
                </a:spcBef>
                <a:spcAft>
                  <a:spcPct val="35000"/>
                </a:spcAft>
              </a:pPr>
              <a:r>
                <a:rPr lang="en-US" altLang="zh-CN" sz="2775">
                  <a:solidFill>
                    <a:prstClr val="white"/>
                  </a:solidFill>
                  <a:latin typeface="Calibri"/>
                  <a:ea typeface="宋体" panose="02010600030101010101" pitchFamily="2" charset="-122"/>
                </a:rPr>
                <a:t>1</a:t>
              </a:r>
              <a:endParaRPr lang="zh-CN" altLang="en-US" sz="2775" dirty="0">
                <a:solidFill>
                  <a:prstClr val="white"/>
                </a:solidFill>
                <a:latin typeface="Calibri"/>
                <a:ea typeface="宋体" panose="02010600030101010101" pitchFamily="2" charset="-122"/>
              </a:endParaRPr>
            </a:p>
          </p:txBody>
        </p:sp>
      </p:grpSp>
      <p:grpSp>
        <p:nvGrpSpPr>
          <p:cNvPr id="46" name="组合 45"/>
          <p:cNvGrpSpPr/>
          <p:nvPr/>
        </p:nvGrpSpPr>
        <p:grpSpPr>
          <a:xfrm>
            <a:off x="1792783" y="1782756"/>
            <a:ext cx="5430977" cy="764267"/>
            <a:chOff x="1098018" y="2114517"/>
            <a:chExt cx="6947964" cy="737210"/>
          </a:xfrm>
        </p:grpSpPr>
        <p:sp>
          <p:nvSpPr>
            <p:cNvPr id="47" name="任意多边形 46"/>
            <p:cNvSpPr/>
            <p:nvPr/>
          </p:nvSpPr>
          <p:spPr>
            <a:xfrm>
              <a:off x="2699790" y="2188239"/>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5738" tIns="114461" rIns="207330" bIns="114461" numCol="1" spcCol="1270" anchor="ctr" anchorCtr="0">
              <a:noAutofit/>
            </a:bodyPr>
            <a:lstStyle/>
            <a:p>
              <a:pPr marL="128588" lvl="1" indent="-128588" defTabSz="533400">
                <a:lnSpc>
                  <a:spcPct val="90000"/>
                </a:lnSpc>
                <a:spcBef>
                  <a:spcPct val="0"/>
                </a:spcBef>
                <a:spcAft>
                  <a:spcPct val="15000"/>
                </a:spcAft>
                <a:buFontTx/>
                <a:buChar char="••"/>
              </a:pPr>
              <a:r>
                <a:rPr lang="zh-CN" altLang="en-US" sz="1600" dirty="0">
                  <a:solidFill>
                    <a:prstClr val="black">
                      <a:hueOff val="0"/>
                      <a:satOff val="0"/>
                      <a:lumOff val="0"/>
                      <a:alphaOff val="0"/>
                    </a:prstClr>
                  </a:solidFill>
                </a:rPr>
                <a:t>研究现状</a:t>
              </a:r>
            </a:p>
          </p:txBody>
        </p:sp>
        <p:sp>
          <p:nvSpPr>
            <p:cNvPr id="48" name="任意多边形 47"/>
            <p:cNvSpPr/>
            <p:nvPr/>
          </p:nvSpPr>
          <p:spPr>
            <a:xfrm>
              <a:off x="1098018" y="2114517"/>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32719" tIns="79855" rIns="132719" bIns="79855" numCol="1" spcCol="1270" anchor="ctr" anchorCtr="0">
              <a:noAutofit/>
            </a:bodyPr>
            <a:lstStyle/>
            <a:p>
              <a:pPr algn="ctr" defTabSz="1233488">
                <a:lnSpc>
                  <a:spcPct val="90000"/>
                </a:lnSpc>
                <a:spcBef>
                  <a:spcPct val="0"/>
                </a:spcBef>
                <a:spcAft>
                  <a:spcPct val="35000"/>
                </a:spcAft>
              </a:pPr>
              <a:r>
                <a:rPr lang="en-US" altLang="zh-CN" sz="2775">
                  <a:solidFill>
                    <a:prstClr val="white"/>
                  </a:solidFill>
                  <a:latin typeface="Calibri"/>
                  <a:ea typeface="宋体" panose="02010600030101010101" pitchFamily="2" charset="-122"/>
                </a:rPr>
                <a:t>2</a:t>
              </a:r>
              <a:endParaRPr lang="zh-CN" altLang="en-US" sz="2775" dirty="0">
                <a:solidFill>
                  <a:prstClr val="white"/>
                </a:solidFill>
                <a:latin typeface="Calibri"/>
                <a:ea typeface="宋体" panose="02010600030101010101" pitchFamily="2" charset="-122"/>
              </a:endParaRPr>
            </a:p>
          </p:txBody>
        </p:sp>
      </p:grpSp>
      <p:grpSp>
        <p:nvGrpSpPr>
          <p:cNvPr id="49" name="组合 48"/>
          <p:cNvGrpSpPr/>
          <p:nvPr/>
        </p:nvGrpSpPr>
        <p:grpSpPr>
          <a:xfrm>
            <a:off x="1792783" y="2655323"/>
            <a:ext cx="5430977" cy="735951"/>
            <a:chOff x="1098018" y="2888588"/>
            <a:chExt cx="6947964" cy="737210"/>
          </a:xfrm>
        </p:grpSpPr>
        <p:sp>
          <p:nvSpPr>
            <p:cNvPr id="50" name="任意多边形 49"/>
            <p:cNvSpPr/>
            <p:nvPr/>
          </p:nvSpPr>
          <p:spPr>
            <a:xfrm>
              <a:off x="2699790" y="2962310"/>
              <a:ext cx="5346192" cy="589767"/>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5738" tIns="114461" rIns="207330" bIns="114461" numCol="1" spcCol="1270" anchor="ctr" anchorCtr="0">
              <a:noAutofit/>
            </a:bodyPr>
            <a:lstStyle/>
            <a:p>
              <a:pPr marL="128588" lvl="1" indent="-128588" defTabSz="533400">
                <a:lnSpc>
                  <a:spcPct val="90000"/>
                </a:lnSpc>
                <a:spcBef>
                  <a:spcPct val="0"/>
                </a:spcBef>
                <a:spcAft>
                  <a:spcPct val="15000"/>
                </a:spcAft>
                <a:buFontTx/>
                <a:buChar char="••"/>
              </a:pPr>
              <a:r>
                <a:rPr lang="zh-CN" altLang="en-US" sz="1600" dirty="0">
                  <a:solidFill>
                    <a:prstClr val="black">
                      <a:hueOff val="0"/>
                      <a:satOff val="0"/>
                      <a:lumOff val="0"/>
                      <a:alphaOff val="0"/>
                    </a:prstClr>
                  </a:solidFill>
                </a:rPr>
                <a:t>研究内容</a:t>
              </a:r>
            </a:p>
          </p:txBody>
        </p:sp>
        <p:sp>
          <p:nvSpPr>
            <p:cNvPr id="51" name="任意多边形 50"/>
            <p:cNvSpPr/>
            <p:nvPr/>
          </p:nvSpPr>
          <p:spPr>
            <a:xfrm>
              <a:off x="1098018" y="2888588"/>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32719" tIns="79855" rIns="132719" bIns="79855" numCol="1" spcCol="1270" anchor="ctr" anchorCtr="0">
              <a:noAutofit/>
            </a:bodyPr>
            <a:lstStyle/>
            <a:p>
              <a:pPr algn="ctr" defTabSz="1233488">
                <a:lnSpc>
                  <a:spcPct val="90000"/>
                </a:lnSpc>
                <a:spcBef>
                  <a:spcPct val="0"/>
                </a:spcBef>
                <a:spcAft>
                  <a:spcPct val="35000"/>
                </a:spcAft>
              </a:pPr>
              <a:r>
                <a:rPr lang="en-US" altLang="zh-CN" sz="2775">
                  <a:solidFill>
                    <a:prstClr val="white"/>
                  </a:solidFill>
                  <a:latin typeface="Calibri"/>
                  <a:ea typeface="宋体" panose="02010600030101010101" pitchFamily="2" charset="-122"/>
                </a:rPr>
                <a:t>3</a:t>
              </a:r>
              <a:endParaRPr lang="zh-CN" altLang="en-US" sz="2775" dirty="0">
                <a:solidFill>
                  <a:prstClr val="white"/>
                </a:solidFill>
                <a:latin typeface="Calibri"/>
                <a:ea typeface="宋体" panose="02010600030101010101" pitchFamily="2" charset="-122"/>
              </a:endParaRPr>
            </a:p>
          </p:txBody>
        </p:sp>
      </p:grpSp>
      <p:grpSp>
        <p:nvGrpSpPr>
          <p:cNvPr id="52" name="组合 51"/>
          <p:cNvGrpSpPr/>
          <p:nvPr/>
        </p:nvGrpSpPr>
        <p:grpSpPr>
          <a:xfrm>
            <a:off x="1792783" y="3499574"/>
            <a:ext cx="5430977" cy="730856"/>
            <a:chOff x="1098018" y="3662660"/>
            <a:chExt cx="6947964" cy="737210"/>
          </a:xfrm>
        </p:grpSpPr>
        <p:sp>
          <p:nvSpPr>
            <p:cNvPr id="53" name="任意多边形 52"/>
            <p:cNvSpPr/>
            <p:nvPr/>
          </p:nvSpPr>
          <p:spPr>
            <a:xfrm>
              <a:off x="2699790" y="3736381"/>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5738" tIns="114461" rIns="207330" bIns="114461" numCol="1" spcCol="1270" anchor="ctr" anchorCtr="0">
              <a:noAutofit/>
            </a:bodyPr>
            <a:lstStyle/>
            <a:p>
              <a:pPr marL="128588" lvl="1" indent="-128588" defTabSz="533400">
                <a:lnSpc>
                  <a:spcPct val="90000"/>
                </a:lnSpc>
                <a:spcBef>
                  <a:spcPct val="0"/>
                </a:spcBef>
                <a:spcAft>
                  <a:spcPct val="15000"/>
                </a:spcAft>
                <a:buFontTx/>
                <a:buChar char="••"/>
              </a:pPr>
              <a:r>
                <a:rPr lang="zh-CN" altLang="en-US" sz="1600" dirty="0">
                  <a:solidFill>
                    <a:prstClr val="black">
                      <a:hueOff val="0"/>
                      <a:satOff val="0"/>
                      <a:lumOff val="0"/>
                      <a:alphaOff val="0"/>
                    </a:prstClr>
                  </a:solidFill>
                </a:rPr>
                <a:t>研究进展</a:t>
              </a:r>
            </a:p>
          </p:txBody>
        </p:sp>
        <p:sp>
          <p:nvSpPr>
            <p:cNvPr id="54" name="任意多边形 53"/>
            <p:cNvSpPr/>
            <p:nvPr/>
          </p:nvSpPr>
          <p:spPr>
            <a:xfrm>
              <a:off x="1098018" y="3662660"/>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32719" tIns="79855" rIns="132719" bIns="79855" numCol="1" spcCol="1270" anchor="ctr" anchorCtr="0">
              <a:noAutofit/>
            </a:bodyPr>
            <a:lstStyle/>
            <a:p>
              <a:pPr algn="ctr" defTabSz="1233488">
                <a:lnSpc>
                  <a:spcPct val="90000"/>
                </a:lnSpc>
                <a:spcBef>
                  <a:spcPct val="0"/>
                </a:spcBef>
                <a:spcAft>
                  <a:spcPct val="35000"/>
                </a:spcAft>
              </a:pPr>
              <a:r>
                <a:rPr lang="en-US" altLang="zh-CN" sz="2775" dirty="0">
                  <a:solidFill>
                    <a:prstClr val="white"/>
                  </a:solidFill>
                  <a:latin typeface="Calibri"/>
                  <a:ea typeface="宋体" panose="02010600030101010101" pitchFamily="2" charset="-122"/>
                </a:rPr>
                <a:t>4</a:t>
              </a:r>
              <a:endParaRPr lang="zh-CN" altLang="en-US" sz="2775" dirty="0">
                <a:solidFill>
                  <a:prstClr val="white"/>
                </a:solidFill>
                <a:latin typeface="Calibri"/>
                <a:ea typeface="宋体" panose="02010600030101010101" pitchFamily="2" charset="-122"/>
              </a:endParaRPr>
            </a:p>
          </p:txBody>
        </p:sp>
      </p:grpSp>
      <p:grpSp>
        <p:nvGrpSpPr>
          <p:cNvPr id="55" name="组合 54"/>
          <p:cNvGrpSpPr/>
          <p:nvPr/>
        </p:nvGrpSpPr>
        <p:grpSpPr>
          <a:xfrm>
            <a:off x="1792783" y="4338730"/>
            <a:ext cx="5430977" cy="730856"/>
            <a:chOff x="1098018" y="4436731"/>
            <a:chExt cx="6947964" cy="737210"/>
          </a:xfrm>
        </p:grpSpPr>
        <p:sp>
          <p:nvSpPr>
            <p:cNvPr id="56" name="任意多边形 55"/>
            <p:cNvSpPr/>
            <p:nvPr/>
          </p:nvSpPr>
          <p:spPr>
            <a:xfrm>
              <a:off x="2699790" y="4510455"/>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5738" tIns="114461" rIns="207330" bIns="114461" numCol="1" spcCol="1270" anchor="ctr" anchorCtr="0">
              <a:noAutofit/>
            </a:bodyPr>
            <a:lstStyle/>
            <a:p>
              <a:pPr marL="128588" lvl="1" indent="-128588" defTabSz="533400">
                <a:lnSpc>
                  <a:spcPct val="90000"/>
                </a:lnSpc>
                <a:spcBef>
                  <a:spcPct val="0"/>
                </a:spcBef>
                <a:spcAft>
                  <a:spcPct val="15000"/>
                </a:spcAft>
                <a:buFontTx/>
                <a:buChar char="••"/>
              </a:pPr>
              <a:r>
                <a:rPr lang="zh-CN" altLang="en-US" sz="1600" dirty="0">
                  <a:solidFill>
                    <a:prstClr val="black">
                      <a:hueOff val="0"/>
                      <a:satOff val="0"/>
                      <a:lumOff val="0"/>
                      <a:alphaOff val="0"/>
                    </a:prstClr>
                  </a:solidFill>
                </a:rPr>
                <a:t>下一步计划</a:t>
              </a:r>
            </a:p>
          </p:txBody>
        </p:sp>
        <p:sp>
          <p:nvSpPr>
            <p:cNvPr id="57" name="任意多边形 56"/>
            <p:cNvSpPr/>
            <p:nvPr/>
          </p:nvSpPr>
          <p:spPr>
            <a:xfrm>
              <a:off x="1098018" y="4436731"/>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32719" tIns="79855" rIns="132719" bIns="79855" numCol="1" spcCol="1270" anchor="ctr" anchorCtr="0">
              <a:noAutofit/>
            </a:bodyPr>
            <a:lstStyle/>
            <a:p>
              <a:pPr algn="ctr" defTabSz="1233488">
                <a:lnSpc>
                  <a:spcPct val="90000"/>
                </a:lnSpc>
                <a:spcBef>
                  <a:spcPct val="0"/>
                </a:spcBef>
                <a:spcAft>
                  <a:spcPct val="35000"/>
                </a:spcAft>
              </a:pPr>
              <a:r>
                <a:rPr lang="en-US" altLang="zh-CN" sz="2775">
                  <a:solidFill>
                    <a:prstClr val="white"/>
                  </a:solidFill>
                  <a:latin typeface="Calibri"/>
                  <a:ea typeface="宋体" panose="02010600030101010101" pitchFamily="2" charset="-122"/>
                </a:rPr>
                <a:t>5</a:t>
              </a:r>
              <a:endParaRPr lang="zh-CN" altLang="en-US" sz="2775" dirty="0">
                <a:solidFill>
                  <a:prstClr val="white"/>
                </a:solidFill>
                <a:latin typeface="Calibri"/>
                <a:ea typeface="宋体" panose="02010600030101010101" pitchFamily="2" charset="-122"/>
              </a:endParaRPr>
            </a:p>
          </p:txBody>
        </p:sp>
      </p:grpSp>
    </p:spTree>
    <p:extLst>
      <p:ext uri="{BB962C8B-B14F-4D97-AF65-F5344CB8AC3E}">
        <p14:creationId xmlns:p14="http://schemas.microsoft.com/office/powerpoint/2010/main" val="89864685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2" presetClass="entr" presetSubtype="8" fill="hold" nodeType="after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left)">
                                          <p:cBhvr>
                                            <p:cTn id="12" dur="500"/>
                                            <p:tgtEl>
                                              <p:spTgt spid="43"/>
                                            </p:tgtEl>
                                          </p:cBhvr>
                                        </p:animEffect>
                                      </p:childTnLst>
                                    </p:cTn>
                                  </p:par>
                                </p:childTnLst>
                              </p:cTn>
                            </p:par>
                            <p:par>
                              <p:cTn id="13" fill="hold">
                                <p:stCondLst>
                                  <p:cond delay="750"/>
                                </p:stCondLst>
                                <p:childTnLst>
                                  <p:par>
                                    <p:cTn id="14" presetID="22" presetClass="entr" presetSubtype="8" fill="hold"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left)">
                                          <p:cBhvr>
                                            <p:cTn id="16" dur="500"/>
                                            <p:tgtEl>
                                              <p:spTgt spid="46"/>
                                            </p:tgtEl>
                                          </p:cBhvr>
                                        </p:animEffect>
                                      </p:childTnLst>
                                    </p:cTn>
                                  </p:par>
                                </p:childTnLst>
                              </p:cTn>
                            </p:par>
                            <p:par>
                              <p:cTn id="17" fill="hold">
                                <p:stCondLst>
                                  <p:cond delay="1250"/>
                                </p:stCondLst>
                                <p:childTnLst>
                                  <p:par>
                                    <p:cTn id="18" presetID="22" presetClass="entr" presetSubtype="8"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500"/>
                                            <p:tgtEl>
                                              <p:spTgt spid="49"/>
                                            </p:tgtEl>
                                          </p:cBhvr>
                                        </p:animEffect>
                                      </p:childTnLst>
                                    </p:cTn>
                                  </p:par>
                                </p:childTnLst>
                              </p:cTn>
                            </p:par>
                            <p:par>
                              <p:cTn id="21" fill="hold">
                                <p:stCondLst>
                                  <p:cond delay="1750"/>
                                </p:stCondLst>
                                <p:childTnLst>
                                  <p:par>
                                    <p:cTn id="22" presetID="22" presetClass="entr" presetSubtype="8" fill="hold" nodeType="after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wipe(left)">
                                          <p:cBhvr>
                                            <p:cTn id="24" dur="500"/>
                                            <p:tgtEl>
                                              <p:spTgt spid="52"/>
                                            </p:tgtEl>
                                          </p:cBhvr>
                                        </p:animEffect>
                                      </p:childTnLst>
                                    </p:cTn>
                                  </p:par>
                                </p:childTnLst>
                              </p:cTn>
                            </p:par>
                            <p:par>
                              <p:cTn id="25" fill="hold">
                                <p:stCondLst>
                                  <p:cond delay="2250"/>
                                </p:stCondLst>
                                <p:childTnLst>
                                  <p:par>
                                    <p:cTn id="26" presetID="22" presetClass="entr" presetSubtype="8" fill="hold" nodeType="after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wipe(left)">
                                          <p:cBhvr>
                                            <p:cTn id="2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2" presetClass="entr" presetSubtype="8" fill="hold" nodeType="after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left)">
                                          <p:cBhvr>
                                            <p:cTn id="12" dur="500"/>
                                            <p:tgtEl>
                                              <p:spTgt spid="43"/>
                                            </p:tgtEl>
                                          </p:cBhvr>
                                        </p:animEffect>
                                      </p:childTnLst>
                                    </p:cTn>
                                  </p:par>
                                </p:childTnLst>
                              </p:cTn>
                            </p:par>
                            <p:par>
                              <p:cTn id="13" fill="hold">
                                <p:stCondLst>
                                  <p:cond delay="750"/>
                                </p:stCondLst>
                                <p:childTnLst>
                                  <p:par>
                                    <p:cTn id="14" presetID="22" presetClass="entr" presetSubtype="8" fill="hold"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left)">
                                          <p:cBhvr>
                                            <p:cTn id="16" dur="500"/>
                                            <p:tgtEl>
                                              <p:spTgt spid="46"/>
                                            </p:tgtEl>
                                          </p:cBhvr>
                                        </p:animEffect>
                                      </p:childTnLst>
                                    </p:cTn>
                                  </p:par>
                                </p:childTnLst>
                              </p:cTn>
                            </p:par>
                            <p:par>
                              <p:cTn id="17" fill="hold">
                                <p:stCondLst>
                                  <p:cond delay="1250"/>
                                </p:stCondLst>
                                <p:childTnLst>
                                  <p:par>
                                    <p:cTn id="18" presetID="22" presetClass="entr" presetSubtype="8"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500"/>
                                            <p:tgtEl>
                                              <p:spTgt spid="49"/>
                                            </p:tgtEl>
                                          </p:cBhvr>
                                        </p:animEffect>
                                      </p:childTnLst>
                                    </p:cTn>
                                  </p:par>
                                </p:childTnLst>
                              </p:cTn>
                            </p:par>
                            <p:par>
                              <p:cTn id="21" fill="hold">
                                <p:stCondLst>
                                  <p:cond delay="1750"/>
                                </p:stCondLst>
                                <p:childTnLst>
                                  <p:par>
                                    <p:cTn id="22" presetID="22" presetClass="entr" presetSubtype="8" fill="hold" nodeType="after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wipe(left)">
                                          <p:cBhvr>
                                            <p:cTn id="24" dur="500"/>
                                            <p:tgtEl>
                                              <p:spTgt spid="52"/>
                                            </p:tgtEl>
                                          </p:cBhvr>
                                        </p:animEffect>
                                      </p:childTnLst>
                                    </p:cTn>
                                  </p:par>
                                </p:childTnLst>
                              </p:cTn>
                            </p:par>
                            <p:par>
                              <p:cTn id="25" fill="hold">
                                <p:stCondLst>
                                  <p:cond delay="2250"/>
                                </p:stCondLst>
                                <p:childTnLst>
                                  <p:par>
                                    <p:cTn id="26" presetID="22" presetClass="entr" presetSubtype="8" fill="hold" nodeType="after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wipe(left)">
                                          <p:cBhvr>
                                            <p:cTn id="28" dur="500"/>
                                            <p:tgtEl>
                                              <p:spTgt spid="55"/>
                                            </p:tgtEl>
                                          </p:cBhvr>
                                        </p:animEffect>
                                      </p:childTnLst>
                                    </p:cTn>
                                  </p:par>
                                </p:childTnLst>
                              </p:cTn>
                            </p:par>
                            <p:par>
                              <p:cTn id="29" fill="hold">
                                <p:stCondLst>
                                  <p:cond delay="2750"/>
                                </p:stCondLst>
                                <p:childTnLst>
                                  <p:par>
                                    <p:cTn id="30" presetID="22" presetClass="entr" presetSubtype="8" fill="hold" nodeType="after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wipe(left)">
                                          <p:cBhvr>
                                            <p:cTn id="3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4" name="Oval 5"/>
          <p:cNvSpPr>
            <a:spLocks noChangeArrowheads="1"/>
          </p:cNvSpPr>
          <p:nvPr/>
        </p:nvSpPr>
        <p:spPr bwMode="auto">
          <a:xfrm>
            <a:off x="527448" y="64800"/>
            <a:ext cx="8616553" cy="6667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5" name="Oval 5"/>
          <p:cNvSpPr>
            <a:spLocks noChangeArrowheads="1"/>
          </p:cNvSpPr>
          <p:nvPr/>
        </p:nvSpPr>
        <p:spPr bwMode="auto">
          <a:xfrm>
            <a:off x="8808244" y="6494463"/>
            <a:ext cx="304800" cy="304800"/>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6" name="矩形 4"/>
          <p:cNvSpPr>
            <a:spLocks noChangeArrowheads="1"/>
          </p:cNvSpPr>
          <p:nvPr/>
        </p:nvSpPr>
        <p:spPr bwMode="auto">
          <a:xfrm>
            <a:off x="8754910" y="6495654"/>
            <a:ext cx="40908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15</a:t>
            </a:r>
            <a:endParaRPr lang="zh-CN" altLang="en-US"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7" name="MH_Number_1"/>
          <p:cNvSpPr>
            <a:spLocks noChangeArrowheads="1"/>
          </p:cNvSpPr>
          <p:nvPr/>
        </p:nvSpPr>
        <p:spPr bwMode="auto">
          <a:xfrm>
            <a:off x="25004" y="64800"/>
            <a:ext cx="37385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04</a:t>
            </a:r>
            <a:endParaRPr lang="zh-CN" altLang="en-US"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4598" name="MH_Entry_1"/>
          <p:cNvSpPr>
            <a:spLocks noChangeArrowheads="1"/>
          </p:cNvSpPr>
          <p:nvPr/>
        </p:nvSpPr>
        <p:spPr bwMode="auto">
          <a:xfrm>
            <a:off x="435769" y="64800"/>
            <a:ext cx="302061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研究进展</a:t>
            </a:r>
            <a:endParaRPr lang="zh-CN" altLang="en-US" sz="1350" dirty="0">
              <a:latin typeface="Arial" panose="020B0604020202020204" pitchFamily="34" charset="0"/>
            </a:endParaRPr>
          </a:p>
        </p:txBody>
      </p:sp>
      <p:sp>
        <p:nvSpPr>
          <p:cNvPr id="24599" name="Oval 5"/>
          <p:cNvSpPr>
            <a:spLocks noChangeArrowheads="1"/>
          </p:cNvSpPr>
          <p:nvPr/>
        </p:nvSpPr>
        <p:spPr bwMode="auto">
          <a:xfrm>
            <a:off x="1" y="6726635"/>
            <a:ext cx="8766572" cy="72628"/>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0" name="Oval 5"/>
          <p:cNvSpPr>
            <a:spLocks noChangeArrowheads="1"/>
          </p:cNvSpPr>
          <p:nvPr/>
        </p:nvSpPr>
        <p:spPr bwMode="auto">
          <a:xfrm rot="5400000">
            <a:off x="5927325" y="3281841"/>
            <a:ext cx="6300000" cy="690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1" name="Oval 5"/>
          <p:cNvSpPr>
            <a:spLocks noChangeArrowheads="1"/>
          </p:cNvSpPr>
          <p:nvPr/>
        </p:nvSpPr>
        <p:spPr bwMode="auto">
          <a:xfrm rot="5400000">
            <a:off x="-3055064" y="3543618"/>
            <a:ext cx="6228000" cy="6786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 name="文本框 1">
            <a:extLst>
              <a:ext uri="{FF2B5EF4-FFF2-40B4-BE49-F238E27FC236}">
                <a16:creationId xmlns:a16="http://schemas.microsoft.com/office/drawing/2014/main" id="{1FA33A8E-4109-4E70-AD8C-8612237398B4}"/>
              </a:ext>
            </a:extLst>
          </p:cNvPr>
          <p:cNvSpPr txBox="1"/>
          <p:nvPr/>
        </p:nvSpPr>
        <p:spPr>
          <a:xfrm>
            <a:off x="211932" y="720000"/>
            <a:ext cx="8766572" cy="458908"/>
          </a:xfrm>
          <a:prstGeom prst="rect">
            <a:avLst/>
          </a:prstGeom>
          <a:noFill/>
        </p:spPr>
        <p:txBody>
          <a:bodyPr wrap="square" rtlCol="0">
            <a:spAutoFit/>
          </a:bodyPr>
          <a:lstStyle/>
          <a:p>
            <a:pPr marL="285750" indent="-285750" algn="just">
              <a:lnSpc>
                <a:spcPct val="150000"/>
              </a:lnSpc>
              <a:buClr>
                <a:schemeClr val="accent1">
                  <a:lumMod val="75000"/>
                </a:schemeClr>
              </a:buClr>
              <a:buFont typeface="Wingdings" panose="05000000000000000000" pitchFamily="2" charset="2"/>
              <a:buChar char="n"/>
            </a:pPr>
            <a:r>
              <a:rPr lang="zh-CN" altLang="en-US"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实验</a:t>
            </a:r>
          </a:p>
        </p:txBody>
      </p:sp>
      <p:pic>
        <p:nvPicPr>
          <p:cNvPr id="5" name="图片 4">
            <a:extLst>
              <a:ext uri="{FF2B5EF4-FFF2-40B4-BE49-F238E27FC236}">
                <a16:creationId xmlns:a16="http://schemas.microsoft.com/office/drawing/2014/main" id="{974DDFDF-B7B4-3F4C-93CF-3EC9F295A705}"/>
              </a:ext>
            </a:extLst>
          </p:cNvPr>
          <p:cNvPicPr>
            <a:picLocks noChangeAspect="1"/>
          </p:cNvPicPr>
          <p:nvPr/>
        </p:nvPicPr>
        <p:blipFill>
          <a:blip r:embed="rId2"/>
          <a:stretch>
            <a:fillRect/>
          </a:stretch>
        </p:blipFill>
        <p:spPr>
          <a:xfrm>
            <a:off x="211932" y="1737160"/>
            <a:ext cx="4337345" cy="2873673"/>
          </a:xfrm>
          <a:prstGeom prst="rect">
            <a:avLst/>
          </a:prstGeom>
        </p:spPr>
      </p:pic>
      <p:pic>
        <p:nvPicPr>
          <p:cNvPr id="6" name="图片 5">
            <a:extLst>
              <a:ext uri="{FF2B5EF4-FFF2-40B4-BE49-F238E27FC236}">
                <a16:creationId xmlns:a16="http://schemas.microsoft.com/office/drawing/2014/main" id="{CFA2C0E6-D4EC-684C-9857-AB920510E5B1}"/>
              </a:ext>
            </a:extLst>
          </p:cNvPr>
          <p:cNvPicPr>
            <a:picLocks noChangeAspect="1"/>
          </p:cNvPicPr>
          <p:nvPr/>
        </p:nvPicPr>
        <p:blipFill>
          <a:blip r:embed="rId3"/>
          <a:stretch>
            <a:fillRect/>
          </a:stretch>
        </p:blipFill>
        <p:spPr>
          <a:xfrm>
            <a:off x="4549277" y="1728852"/>
            <a:ext cx="4414462" cy="2881981"/>
          </a:xfrm>
          <a:prstGeom prst="rect">
            <a:avLst/>
          </a:prstGeom>
        </p:spPr>
      </p:pic>
      <p:sp>
        <p:nvSpPr>
          <p:cNvPr id="7" name="文本框 6">
            <a:extLst>
              <a:ext uri="{FF2B5EF4-FFF2-40B4-BE49-F238E27FC236}">
                <a16:creationId xmlns:a16="http://schemas.microsoft.com/office/drawing/2014/main" id="{5DE9C305-69AF-1F4D-BD66-79E8BE8C2FA4}"/>
              </a:ext>
            </a:extLst>
          </p:cNvPr>
          <p:cNvSpPr txBox="1"/>
          <p:nvPr/>
        </p:nvSpPr>
        <p:spPr>
          <a:xfrm>
            <a:off x="2059569" y="5018441"/>
            <a:ext cx="763351" cy="369332"/>
          </a:xfrm>
          <a:prstGeom prst="rect">
            <a:avLst/>
          </a:prstGeom>
          <a:noFill/>
        </p:spPr>
        <p:txBody>
          <a:bodyPr wrap="none" rtlCol="0">
            <a:spAutoFit/>
          </a:bodyPr>
          <a:lstStyle/>
          <a:p>
            <a:r>
              <a:rPr kumimoji="1" lang="en-US" altLang="zh-CN" dirty="0"/>
              <a:t>8</a:t>
            </a:r>
            <a:r>
              <a:rPr kumimoji="1" lang="zh-CN" altLang="en-US" dirty="0"/>
              <a:t>线程</a:t>
            </a:r>
          </a:p>
        </p:txBody>
      </p:sp>
      <p:sp>
        <p:nvSpPr>
          <p:cNvPr id="8" name="文本框 7">
            <a:extLst>
              <a:ext uri="{FF2B5EF4-FFF2-40B4-BE49-F238E27FC236}">
                <a16:creationId xmlns:a16="http://schemas.microsoft.com/office/drawing/2014/main" id="{ADF8055A-2B33-0F4B-98B6-B6C44950D614}"/>
              </a:ext>
            </a:extLst>
          </p:cNvPr>
          <p:cNvSpPr txBox="1"/>
          <p:nvPr/>
        </p:nvSpPr>
        <p:spPr>
          <a:xfrm>
            <a:off x="6316323" y="5019668"/>
            <a:ext cx="880369" cy="369332"/>
          </a:xfrm>
          <a:prstGeom prst="rect">
            <a:avLst/>
          </a:prstGeom>
          <a:noFill/>
        </p:spPr>
        <p:txBody>
          <a:bodyPr wrap="none" rtlCol="0">
            <a:spAutoFit/>
          </a:bodyPr>
          <a:lstStyle/>
          <a:p>
            <a:r>
              <a:rPr kumimoji="1" lang="en-US" altLang="zh-CN" dirty="0"/>
              <a:t>16</a:t>
            </a:r>
            <a:r>
              <a:rPr kumimoji="1" lang="zh-CN" altLang="en-US" dirty="0"/>
              <a:t>线程</a:t>
            </a:r>
          </a:p>
        </p:txBody>
      </p:sp>
    </p:spTree>
    <p:extLst>
      <p:ext uri="{BB962C8B-B14F-4D97-AF65-F5344CB8AC3E}">
        <p14:creationId xmlns:p14="http://schemas.microsoft.com/office/powerpoint/2010/main" val="2437715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4" name="Oval 5"/>
          <p:cNvSpPr>
            <a:spLocks noChangeArrowheads="1"/>
          </p:cNvSpPr>
          <p:nvPr/>
        </p:nvSpPr>
        <p:spPr bwMode="auto">
          <a:xfrm>
            <a:off x="527448" y="64800"/>
            <a:ext cx="8616553" cy="6667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5" name="Oval 5"/>
          <p:cNvSpPr>
            <a:spLocks noChangeArrowheads="1"/>
          </p:cNvSpPr>
          <p:nvPr/>
        </p:nvSpPr>
        <p:spPr bwMode="auto">
          <a:xfrm>
            <a:off x="8808244" y="6494463"/>
            <a:ext cx="304800" cy="304800"/>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6" name="矩形 4"/>
          <p:cNvSpPr>
            <a:spLocks noChangeArrowheads="1"/>
          </p:cNvSpPr>
          <p:nvPr/>
        </p:nvSpPr>
        <p:spPr bwMode="auto">
          <a:xfrm>
            <a:off x="8754910" y="6495654"/>
            <a:ext cx="40908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15</a:t>
            </a:r>
            <a:endParaRPr lang="zh-CN" altLang="en-US"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7" name="MH_Number_1"/>
          <p:cNvSpPr>
            <a:spLocks noChangeArrowheads="1"/>
          </p:cNvSpPr>
          <p:nvPr/>
        </p:nvSpPr>
        <p:spPr bwMode="auto">
          <a:xfrm>
            <a:off x="25004" y="64800"/>
            <a:ext cx="37385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04</a:t>
            </a:r>
            <a:endParaRPr lang="zh-CN" altLang="en-US"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4598" name="MH_Entry_1"/>
          <p:cNvSpPr>
            <a:spLocks noChangeArrowheads="1"/>
          </p:cNvSpPr>
          <p:nvPr/>
        </p:nvSpPr>
        <p:spPr bwMode="auto">
          <a:xfrm>
            <a:off x="435769" y="64800"/>
            <a:ext cx="302061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研究进展</a:t>
            </a:r>
            <a:endParaRPr lang="zh-CN" altLang="en-US" sz="1350" dirty="0">
              <a:latin typeface="Arial" panose="020B0604020202020204" pitchFamily="34" charset="0"/>
            </a:endParaRPr>
          </a:p>
        </p:txBody>
      </p:sp>
      <p:sp>
        <p:nvSpPr>
          <p:cNvPr id="24599" name="Oval 5"/>
          <p:cNvSpPr>
            <a:spLocks noChangeArrowheads="1"/>
          </p:cNvSpPr>
          <p:nvPr/>
        </p:nvSpPr>
        <p:spPr bwMode="auto">
          <a:xfrm>
            <a:off x="1" y="6726635"/>
            <a:ext cx="8766572" cy="72628"/>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0" name="Oval 5"/>
          <p:cNvSpPr>
            <a:spLocks noChangeArrowheads="1"/>
          </p:cNvSpPr>
          <p:nvPr/>
        </p:nvSpPr>
        <p:spPr bwMode="auto">
          <a:xfrm rot="5400000">
            <a:off x="5927325" y="3281841"/>
            <a:ext cx="6300000" cy="690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1" name="Oval 5"/>
          <p:cNvSpPr>
            <a:spLocks noChangeArrowheads="1"/>
          </p:cNvSpPr>
          <p:nvPr/>
        </p:nvSpPr>
        <p:spPr bwMode="auto">
          <a:xfrm rot="5400000">
            <a:off x="-3055064" y="3543618"/>
            <a:ext cx="6228000" cy="6786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 name="文本框 1">
            <a:extLst>
              <a:ext uri="{FF2B5EF4-FFF2-40B4-BE49-F238E27FC236}">
                <a16:creationId xmlns:a16="http://schemas.microsoft.com/office/drawing/2014/main" id="{1FA33A8E-4109-4E70-AD8C-8612237398B4}"/>
              </a:ext>
            </a:extLst>
          </p:cNvPr>
          <p:cNvSpPr txBox="1"/>
          <p:nvPr/>
        </p:nvSpPr>
        <p:spPr>
          <a:xfrm>
            <a:off x="211932" y="720000"/>
            <a:ext cx="8766572" cy="458908"/>
          </a:xfrm>
          <a:prstGeom prst="rect">
            <a:avLst/>
          </a:prstGeom>
          <a:noFill/>
        </p:spPr>
        <p:txBody>
          <a:bodyPr wrap="square" rtlCol="0">
            <a:spAutoFit/>
          </a:bodyPr>
          <a:lstStyle/>
          <a:p>
            <a:pPr marL="285750" indent="-285750" algn="just">
              <a:lnSpc>
                <a:spcPct val="150000"/>
              </a:lnSpc>
              <a:buClr>
                <a:schemeClr val="accent1">
                  <a:lumMod val="75000"/>
                </a:schemeClr>
              </a:buClr>
              <a:buFont typeface="Wingdings" panose="05000000000000000000" pitchFamily="2" charset="2"/>
              <a:buChar char="n"/>
            </a:pPr>
            <a:r>
              <a:rPr lang="zh-CN" altLang="en-US"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实验</a:t>
            </a:r>
          </a:p>
        </p:txBody>
      </p:sp>
      <p:pic>
        <p:nvPicPr>
          <p:cNvPr id="3" name="图片 2">
            <a:extLst>
              <a:ext uri="{FF2B5EF4-FFF2-40B4-BE49-F238E27FC236}">
                <a16:creationId xmlns:a16="http://schemas.microsoft.com/office/drawing/2014/main" id="{D3E1741B-DA59-1349-9F73-3A918D0C8FBC}"/>
              </a:ext>
            </a:extLst>
          </p:cNvPr>
          <p:cNvPicPr>
            <a:picLocks noChangeAspect="1"/>
          </p:cNvPicPr>
          <p:nvPr/>
        </p:nvPicPr>
        <p:blipFill>
          <a:blip r:embed="rId2"/>
          <a:stretch>
            <a:fillRect/>
          </a:stretch>
        </p:blipFill>
        <p:spPr>
          <a:xfrm>
            <a:off x="1754142" y="1372570"/>
            <a:ext cx="5258289" cy="3432873"/>
          </a:xfrm>
          <a:prstGeom prst="rect">
            <a:avLst/>
          </a:prstGeom>
        </p:spPr>
      </p:pic>
      <p:sp>
        <p:nvSpPr>
          <p:cNvPr id="4" name="文本框 3">
            <a:extLst>
              <a:ext uri="{FF2B5EF4-FFF2-40B4-BE49-F238E27FC236}">
                <a16:creationId xmlns:a16="http://schemas.microsoft.com/office/drawing/2014/main" id="{183935AF-6B53-2A4E-AC15-51950C8A39BB}"/>
              </a:ext>
            </a:extLst>
          </p:cNvPr>
          <p:cNvSpPr txBox="1"/>
          <p:nvPr/>
        </p:nvSpPr>
        <p:spPr>
          <a:xfrm>
            <a:off x="4155033" y="4999105"/>
            <a:ext cx="880369" cy="369332"/>
          </a:xfrm>
          <a:prstGeom prst="rect">
            <a:avLst/>
          </a:prstGeom>
          <a:noFill/>
        </p:spPr>
        <p:txBody>
          <a:bodyPr wrap="none" rtlCol="0">
            <a:spAutoFit/>
          </a:bodyPr>
          <a:lstStyle/>
          <a:p>
            <a:r>
              <a:rPr kumimoji="1" lang="en-US" altLang="zh-CN" dirty="0"/>
              <a:t>32</a:t>
            </a:r>
            <a:r>
              <a:rPr kumimoji="1" lang="zh-CN" altLang="en-US" dirty="0"/>
              <a:t>线程</a:t>
            </a:r>
          </a:p>
        </p:txBody>
      </p:sp>
    </p:spTree>
    <p:extLst>
      <p:ext uri="{BB962C8B-B14F-4D97-AF65-F5344CB8AC3E}">
        <p14:creationId xmlns:p14="http://schemas.microsoft.com/office/powerpoint/2010/main" val="10277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4" name="Oval 5"/>
          <p:cNvSpPr>
            <a:spLocks noChangeArrowheads="1"/>
          </p:cNvSpPr>
          <p:nvPr/>
        </p:nvSpPr>
        <p:spPr bwMode="auto">
          <a:xfrm>
            <a:off x="527448" y="64800"/>
            <a:ext cx="8616553" cy="6667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5" name="Oval 5"/>
          <p:cNvSpPr>
            <a:spLocks noChangeArrowheads="1"/>
          </p:cNvSpPr>
          <p:nvPr/>
        </p:nvSpPr>
        <p:spPr bwMode="auto">
          <a:xfrm>
            <a:off x="8808244" y="6494463"/>
            <a:ext cx="304800" cy="304800"/>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6" name="矩形 4"/>
          <p:cNvSpPr>
            <a:spLocks noChangeArrowheads="1"/>
          </p:cNvSpPr>
          <p:nvPr/>
        </p:nvSpPr>
        <p:spPr bwMode="auto">
          <a:xfrm>
            <a:off x="8754910" y="6495654"/>
            <a:ext cx="40908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15</a:t>
            </a:r>
            <a:endParaRPr lang="zh-CN" altLang="en-US"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7" name="MH_Number_1"/>
          <p:cNvSpPr>
            <a:spLocks noChangeArrowheads="1"/>
          </p:cNvSpPr>
          <p:nvPr/>
        </p:nvSpPr>
        <p:spPr bwMode="auto">
          <a:xfrm>
            <a:off x="25004" y="64800"/>
            <a:ext cx="37385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04</a:t>
            </a:r>
            <a:endParaRPr lang="zh-CN" altLang="en-US"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4598" name="MH_Entry_1"/>
          <p:cNvSpPr>
            <a:spLocks noChangeArrowheads="1"/>
          </p:cNvSpPr>
          <p:nvPr/>
        </p:nvSpPr>
        <p:spPr bwMode="auto">
          <a:xfrm>
            <a:off x="435769" y="64800"/>
            <a:ext cx="302061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研究进展</a:t>
            </a:r>
            <a:endParaRPr lang="zh-CN" altLang="en-US" sz="1350" dirty="0">
              <a:latin typeface="Arial" panose="020B0604020202020204" pitchFamily="34" charset="0"/>
            </a:endParaRPr>
          </a:p>
        </p:txBody>
      </p:sp>
      <p:sp>
        <p:nvSpPr>
          <p:cNvPr id="24599" name="Oval 5"/>
          <p:cNvSpPr>
            <a:spLocks noChangeArrowheads="1"/>
          </p:cNvSpPr>
          <p:nvPr/>
        </p:nvSpPr>
        <p:spPr bwMode="auto">
          <a:xfrm>
            <a:off x="1" y="6726635"/>
            <a:ext cx="8766572" cy="72628"/>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0" name="Oval 5"/>
          <p:cNvSpPr>
            <a:spLocks noChangeArrowheads="1"/>
          </p:cNvSpPr>
          <p:nvPr/>
        </p:nvSpPr>
        <p:spPr bwMode="auto">
          <a:xfrm rot="5400000">
            <a:off x="5927325" y="3281841"/>
            <a:ext cx="6300000" cy="690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1" name="Oval 5"/>
          <p:cNvSpPr>
            <a:spLocks noChangeArrowheads="1"/>
          </p:cNvSpPr>
          <p:nvPr/>
        </p:nvSpPr>
        <p:spPr bwMode="auto">
          <a:xfrm rot="5400000">
            <a:off x="-3055064" y="3543618"/>
            <a:ext cx="6228000" cy="6786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 name="文本框 1">
            <a:extLst>
              <a:ext uri="{FF2B5EF4-FFF2-40B4-BE49-F238E27FC236}">
                <a16:creationId xmlns:a16="http://schemas.microsoft.com/office/drawing/2014/main" id="{1FA33A8E-4109-4E70-AD8C-8612237398B4}"/>
              </a:ext>
            </a:extLst>
          </p:cNvPr>
          <p:cNvSpPr txBox="1"/>
          <p:nvPr/>
        </p:nvSpPr>
        <p:spPr>
          <a:xfrm>
            <a:off x="211932" y="720000"/>
            <a:ext cx="8766572" cy="458908"/>
          </a:xfrm>
          <a:prstGeom prst="rect">
            <a:avLst/>
          </a:prstGeom>
          <a:noFill/>
        </p:spPr>
        <p:txBody>
          <a:bodyPr wrap="square" rtlCol="0">
            <a:spAutoFit/>
          </a:bodyPr>
          <a:lstStyle/>
          <a:p>
            <a:pPr marL="285750" indent="-285750" algn="just">
              <a:lnSpc>
                <a:spcPct val="150000"/>
              </a:lnSpc>
              <a:buClr>
                <a:schemeClr val="accent1">
                  <a:lumMod val="75000"/>
                </a:schemeClr>
              </a:buClr>
              <a:buFont typeface="Wingdings" panose="05000000000000000000" pitchFamily="2" charset="2"/>
              <a:buChar char="n"/>
            </a:pPr>
            <a:r>
              <a:rPr lang="zh-CN" altLang="en-US"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实验</a:t>
            </a:r>
          </a:p>
        </p:txBody>
      </p:sp>
      <p:pic>
        <p:nvPicPr>
          <p:cNvPr id="3" name="图片 2">
            <a:extLst>
              <a:ext uri="{FF2B5EF4-FFF2-40B4-BE49-F238E27FC236}">
                <a16:creationId xmlns:a16="http://schemas.microsoft.com/office/drawing/2014/main" id="{D3E1741B-DA59-1349-9F73-3A918D0C8FBC}"/>
              </a:ext>
            </a:extLst>
          </p:cNvPr>
          <p:cNvPicPr>
            <a:picLocks noChangeAspect="1"/>
          </p:cNvPicPr>
          <p:nvPr/>
        </p:nvPicPr>
        <p:blipFill>
          <a:blip r:embed="rId2"/>
          <a:stretch>
            <a:fillRect/>
          </a:stretch>
        </p:blipFill>
        <p:spPr>
          <a:xfrm>
            <a:off x="1754142" y="1372570"/>
            <a:ext cx="5258289" cy="3432873"/>
          </a:xfrm>
          <a:prstGeom prst="rect">
            <a:avLst/>
          </a:prstGeom>
        </p:spPr>
      </p:pic>
      <p:sp>
        <p:nvSpPr>
          <p:cNvPr id="4" name="文本框 3">
            <a:extLst>
              <a:ext uri="{FF2B5EF4-FFF2-40B4-BE49-F238E27FC236}">
                <a16:creationId xmlns:a16="http://schemas.microsoft.com/office/drawing/2014/main" id="{183935AF-6B53-2A4E-AC15-51950C8A39BB}"/>
              </a:ext>
            </a:extLst>
          </p:cNvPr>
          <p:cNvSpPr txBox="1"/>
          <p:nvPr/>
        </p:nvSpPr>
        <p:spPr>
          <a:xfrm>
            <a:off x="4155033" y="4999105"/>
            <a:ext cx="880369" cy="369332"/>
          </a:xfrm>
          <a:prstGeom prst="rect">
            <a:avLst/>
          </a:prstGeom>
          <a:noFill/>
        </p:spPr>
        <p:txBody>
          <a:bodyPr wrap="none" rtlCol="0">
            <a:spAutoFit/>
          </a:bodyPr>
          <a:lstStyle/>
          <a:p>
            <a:r>
              <a:rPr kumimoji="1" lang="en-US" altLang="zh-CN" dirty="0"/>
              <a:t>32</a:t>
            </a:r>
            <a:r>
              <a:rPr kumimoji="1" lang="zh-CN" altLang="en-US" dirty="0"/>
              <a:t>线程</a:t>
            </a:r>
          </a:p>
        </p:txBody>
      </p:sp>
      <p:sp>
        <p:nvSpPr>
          <p:cNvPr id="13" name="文本框 12">
            <a:extLst>
              <a:ext uri="{FF2B5EF4-FFF2-40B4-BE49-F238E27FC236}">
                <a16:creationId xmlns:a16="http://schemas.microsoft.com/office/drawing/2014/main" id="{3EE25A2C-B262-F544-A044-08F84B1D19B1}"/>
              </a:ext>
            </a:extLst>
          </p:cNvPr>
          <p:cNvSpPr txBox="1"/>
          <p:nvPr/>
        </p:nvSpPr>
        <p:spPr>
          <a:xfrm>
            <a:off x="157162" y="5537835"/>
            <a:ext cx="8766572" cy="1200329"/>
          </a:xfrm>
          <a:prstGeom prst="rect">
            <a:avLst/>
          </a:prstGeom>
          <a:noFill/>
          <a:ln w="9525">
            <a:solidFill>
              <a:schemeClr val="tx1"/>
            </a:solidFill>
          </a:ln>
        </p:spPr>
        <p:txBody>
          <a:bodyPr wrap="square" rtlCol="0">
            <a:spAutoFit/>
          </a:bodyPr>
          <a:lstStyle/>
          <a:p>
            <a:pPr algn="just"/>
            <a:r>
              <a:rPr lang="zh-CN" altLang="en-US"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结论：</a:t>
            </a:r>
            <a:r>
              <a:rPr lang="zh-CN" altLang="en-US" dirty="0"/>
              <a:t>线程数越高</a:t>
            </a:r>
            <a:r>
              <a:rPr lang="en-US" altLang="zh-CN" dirty="0"/>
              <a:t>memory congestion</a:t>
            </a:r>
            <a:r>
              <a:rPr lang="zh-CN" altLang="en-US" dirty="0"/>
              <a:t>的影响越大，</a:t>
            </a:r>
            <a:r>
              <a:rPr lang="en-US" altLang="zh-CN" dirty="0"/>
              <a:t>LMC</a:t>
            </a:r>
            <a:r>
              <a:rPr lang="zh-CN" altLang="en-US" dirty="0"/>
              <a:t>的优化效果越明显。对于</a:t>
            </a:r>
            <a:r>
              <a:rPr lang="en-US" altLang="zh-CN" dirty="0"/>
              <a:t>NPB</a:t>
            </a:r>
            <a:r>
              <a:rPr lang="zh-CN" altLang="en-US" dirty="0"/>
              <a:t>测试集的应用程序来说，</a:t>
            </a:r>
            <a:r>
              <a:rPr lang="en-US" altLang="zh-CN" dirty="0"/>
              <a:t>CG</a:t>
            </a:r>
            <a:r>
              <a:rPr lang="zh-CN" altLang="en-US" dirty="0"/>
              <a:t>这种通信密集型程序最容易发生内存拥塞，</a:t>
            </a:r>
            <a:r>
              <a:rPr lang="en-US" altLang="zh-CN" dirty="0"/>
              <a:t>SP</a:t>
            </a:r>
            <a:r>
              <a:rPr lang="zh-CN" altLang="en-US" dirty="0"/>
              <a:t>次之，</a:t>
            </a:r>
            <a:r>
              <a:rPr lang="en-US" altLang="zh-CN" dirty="0"/>
              <a:t>BT</a:t>
            </a:r>
            <a:r>
              <a:rPr lang="zh-CN" altLang="en-US" dirty="0"/>
              <a:t>的通信与计算相当</a:t>
            </a:r>
            <a:r>
              <a:rPr lang="en-US" altLang="zh-CN" dirty="0"/>
              <a:t>,</a:t>
            </a:r>
            <a:r>
              <a:rPr lang="zh-CN" altLang="en-US" dirty="0"/>
              <a:t>因此</a:t>
            </a:r>
            <a:r>
              <a:rPr lang="en-US" altLang="zh-CN" dirty="0"/>
              <a:t>LMC</a:t>
            </a:r>
            <a:r>
              <a:rPr lang="zh-CN" altLang="en-US" dirty="0"/>
              <a:t>对</a:t>
            </a:r>
            <a:r>
              <a:rPr lang="en-US" altLang="zh-CN" dirty="0"/>
              <a:t>CG</a:t>
            </a:r>
            <a:r>
              <a:rPr lang="zh-CN" altLang="en-US" dirty="0"/>
              <a:t>的效果最明显，对于</a:t>
            </a:r>
            <a:r>
              <a:rPr lang="en-US" altLang="zh-CN" dirty="0"/>
              <a:t>BT</a:t>
            </a:r>
            <a:r>
              <a:rPr lang="zh-CN" altLang="en-US" dirty="0"/>
              <a:t>几乎没有缓解内存拥塞方面的效果。</a:t>
            </a:r>
            <a:endParaRPr lang="zh-CN" altLang="en-US" dirty="0">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379402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4" name="Oval 5"/>
          <p:cNvSpPr>
            <a:spLocks noChangeArrowheads="1"/>
          </p:cNvSpPr>
          <p:nvPr/>
        </p:nvSpPr>
        <p:spPr bwMode="auto">
          <a:xfrm>
            <a:off x="527448" y="64800"/>
            <a:ext cx="8616553" cy="6667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5" name="Oval 5"/>
          <p:cNvSpPr>
            <a:spLocks noChangeArrowheads="1"/>
          </p:cNvSpPr>
          <p:nvPr/>
        </p:nvSpPr>
        <p:spPr bwMode="auto">
          <a:xfrm>
            <a:off x="8808244" y="6494463"/>
            <a:ext cx="304800" cy="304800"/>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6" name="矩形 4"/>
          <p:cNvSpPr>
            <a:spLocks noChangeArrowheads="1"/>
          </p:cNvSpPr>
          <p:nvPr/>
        </p:nvSpPr>
        <p:spPr bwMode="auto">
          <a:xfrm>
            <a:off x="8754910" y="6495654"/>
            <a:ext cx="40908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17</a:t>
            </a:r>
            <a:endParaRPr lang="zh-CN" altLang="en-US"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7" name="MH_Number_1"/>
          <p:cNvSpPr>
            <a:spLocks noChangeArrowheads="1"/>
          </p:cNvSpPr>
          <p:nvPr/>
        </p:nvSpPr>
        <p:spPr bwMode="auto">
          <a:xfrm>
            <a:off x="25004" y="64800"/>
            <a:ext cx="37385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05</a:t>
            </a:r>
            <a:endParaRPr lang="zh-CN" altLang="en-US"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4598" name="MH_Entry_1"/>
          <p:cNvSpPr>
            <a:spLocks noChangeArrowheads="1"/>
          </p:cNvSpPr>
          <p:nvPr/>
        </p:nvSpPr>
        <p:spPr bwMode="auto">
          <a:xfrm>
            <a:off x="435769" y="64800"/>
            <a:ext cx="302061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下一步计划</a:t>
            </a:r>
            <a:endParaRPr lang="zh-CN" altLang="en-US" sz="1350" dirty="0">
              <a:latin typeface="Arial" panose="020B0604020202020204" pitchFamily="34" charset="0"/>
            </a:endParaRPr>
          </a:p>
        </p:txBody>
      </p:sp>
      <p:sp>
        <p:nvSpPr>
          <p:cNvPr id="24599" name="Oval 5"/>
          <p:cNvSpPr>
            <a:spLocks noChangeArrowheads="1"/>
          </p:cNvSpPr>
          <p:nvPr/>
        </p:nvSpPr>
        <p:spPr bwMode="auto">
          <a:xfrm>
            <a:off x="1" y="6726635"/>
            <a:ext cx="8766572" cy="72628"/>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0" name="Oval 5"/>
          <p:cNvSpPr>
            <a:spLocks noChangeArrowheads="1"/>
          </p:cNvSpPr>
          <p:nvPr/>
        </p:nvSpPr>
        <p:spPr bwMode="auto">
          <a:xfrm rot="5400000">
            <a:off x="5927325" y="3281841"/>
            <a:ext cx="6300000" cy="690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1" name="Oval 5"/>
          <p:cNvSpPr>
            <a:spLocks noChangeArrowheads="1"/>
          </p:cNvSpPr>
          <p:nvPr/>
        </p:nvSpPr>
        <p:spPr bwMode="auto">
          <a:xfrm rot="5400000">
            <a:off x="-3055064" y="3543618"/>
            <a:ext cx="6228000" cy="6786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 name="文本框 1">
            <a:extLst>
              <a:ext uri="{FF2B5EF4-FFF2-40B4-BE49-F238E27FC236}">
                <a16:creationId xmlns:a16="http://schemas.microsoft.com/office/drawing/2014/main" id="{1FA33A8E-4109-4E70-AD8C-8612237398B4}"/>
              </a:ext>
            </a:extLst>
          </p:cNvPr>
          <p:cNvSpPr txBox="1"/>
          <p:nvPr/>
        </p:nvSpPr>
        <p:spPr>
          <a:xfrm>
            <a:off x="211932" y="720000"/>
            <a:ext cx="8766572" cy="3598036"/>
          </a:xfrm>
          <a:prstGeom prst="rect">
            <a:avLst/>
          </a:prstGeom>
          <a:noFill/>
        </p:spPr>
        <p:txBody>
          <a:bodyPr wrap="square" rtlCol="0">
            <a:spAutoFit/>
          </a:bodyPr>
          <a:lstStyle/>
          <a:p>
            <a:pPr marL="285750" indent="-285750" algn="just">
              <a:lnSpc>
                <a:spcPct val="150000"/>
              </a:lnSpc>
              <a:buClr>
                <a:schemeClr val="accent1">
                  <a:lumMod val="75000"/>
                </a:schemeClr>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下一步计划</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50000"/>
              </a:lnSpc>
              <a:buClr>
                <a:schemeClr val="accent1">
                  <a:lumMod val="75000"/>
                </a:schemeClr>
              </a:buClr>
              <a:buFont typeface="+mj-ea"/>
              <a:buAutoNum type="circleNumDbPlain"/>
            </a:pPr>
            <a:r>
              <a:rPr lang="en-US" altLang="zh-CN" dirty="0">
                <a:latin typeface="Times New Roman" panose="02020603050405020304" pitchFamily="18" charset="0"/>
                <a:ea typeface="微软雅黑" panose="020B0503020204020204" pitchFamily="34" charset="-122"/>
              </a:rPr>
              <a:t>2020.07~2020.08</a:t>
            </a:r>
            <a:r>
              <a:rPr lang="zh-CN" altLang="zh-CN" dirty="0">
                <a:latin typeface="Times New Roman" panose="02020603050405020304" pitchFamily="18" charset="0"/>
                <a:ea typeface="微软雅黑" panose="020B0503020204020204" pitchFamily="34" charset="-122"/>
              </a:rPr>
              <a:t>：在现有实验的基础上，</a:t>
            </a:r>
            <a:r>
              <a:rPr lang="zh-CN" altLang="en-US" dirty="0">
                <a:latin typeface="Times New Roman" panose="02020603050405020304" pitchFamily="18" charset="0"/>
                <a:ea typeface="微软雅黑" panose="020B0503020204020204" pitchFamily="34" charset="-122"/>
              </a:rPr>
              <a:t>继续优化当前的映射算法</a:t>
            </a:r>
            <a:r>
              <a:rPr lang="zh-CN" altLang="zh-CN" dirty="0">
                <a:latin typeface="Times New Roman" panose="02020603050405020304" pitchFamily="18" charset="0"/>
                <a:ea typeface="微软雅黑" panose="020B0503020204020204" pitchFamily="34" charset="-122"/>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a:lnSpc>
                <a:spcPct val="150000"/>
              </a:lnSpc>
              <a:buClr>
                <a:schemeClr val="accent1">
                  <a:lumMod val="75000"/>
                </a:schemeClr>
              </a:buClr>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由于</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LMC</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算法的线程组队步骤借鉴</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Eagermap</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的贪心策略，但</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LMC</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相较于</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Eagermap</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提升并不明显，需要继续优化改进，并进行更多实验测试。</a:t>
            </a:r>
          </a:p>
          <a:p>
            <a:pPr marL="342900" indent="-342900" algn="just">
              <a:lnSpc>
                <a:spcPct val="150000"/>
              </a:lnSpc>
              <a:buClr>
                <a:schemeClr val="accent1">
                  <a:lumMod val="75000"/>
                </a:schemeClr>
              </a:buClr>
              <a:buFont typeface="+mj-ea"/>
              <a:buAutoNum type="circleNumDbPlain" startAt="2"/>
            </a:pPr>
            <a:r>
              <a:rPr lang="en-US" altLang="zh-CN" dirty="0">
                <a:latin typeface="Times New Roman" panose="02020603050405020304" pitchFamily="18" charset="0"/>
                <a:ea typeface="微软雅黑" panose="020B0503020204020204" pitchFamily="34" charset="-122"/>
              </a:rPr>
              <a:t>2020.09~2020.12</a:t>
            </a:r>
            <a:r>
              <a:rPr lang="zh-CN" altLang="zh-CN" dirty="0">
                <a:latin typeface="Times New Roman" panose="02020603050405020304" pitchFamily="18" charset="0"/>
                <a:ea typeface="微软雅黑" panose="020B0503020204020204" pitchFamily="34" charset="-122"/>
              </a:rPr>
              <a:t>：在现有研究基础之上，寻找合适的创新点，进一步优化现有机制，达到更好的实验效果。</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a:lnSpc>
                <a:spcPct val="150000"/>
              </a:lnSpc>
              <a:buClr>
                <a:schemeClr val="accent1">
                  <a:lumMod val="75000"/>
                </a:schemeClr>
              </a:buClr>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可</a:t>
            </a:r>
            <a:r>
              <a:rPr lang="zh-CN" altLang="zh-CN" sz="1600" dirty="0">
                <a:latin typeface="微软雅黑" panose="020B0503020204020204" pitchFamily="34" charset="-122"/>
                <a:ea typeface="微软雅黑" panose="020B0503020204020204" pitchFamily="34" charset="-122"/>
              </a:rPr>
              <a:t>从</a:t>
            </a:r>
            <a:r>
              <a:rPr lang="zh-CN" altLang="en-US" sz="1600" dirty="0">
                <a:latin typeface="微软雅黑" panose="020B0503020204020204" pitchFamily="34" charset="-122"/>
                <a:ea typeface="微软雅黑" panose="020B0503020204020204" pitchFamily="34" charset="-122"/>
              </a:rPr>
              <a:t>识别内存拥塞特征入手，更准确的识别内存拥塞时间段，从而更有效的缓解访问内存延迟高等问题。</a:t>
            </a:r>
          </a:p>
          <a:p>
            <a:pPr marL="342900" indent="-342900" algn="just">
              <a:lnSpc>
                <a:spcPct val="150000"/>
              </a:lnSpc>
              <a:buClr>
                <a:schemeClr val="accent1">
                  <a:lumMod val="75000"/>
                </a:schemeClr>
              </a:buClr>
              <a:buFont typeface="+mj-ea"/>
              <a:buAutoNum type="circleNumDbPlain" startAt="3"/>
            </a:pPr>
            <a:r>
              <a:rPr lang="en-US" altLang="zh-CN">
                <a:latin typeface="Times New Roman" panose="02020603050405020304" pitchFamily="18" charset="0"/>
                <a:ea typeface="微软雅黑" panose="020B0503020204020204" pitchFamily="34" charset="-122"/>
              </a:rPr>
              <a:t>2020.12~2021.03</a:t>
            </a:r>
            <a:r>
              <a:rPr lang="zh-CN" altLang="en-US" dirty="0">
                <a:latin typeface="Times New Roman" panose="02020603050405020304" pitchFamily="18" charset="0"/>
                <a:ea typeface="微软雅黑" panose="020B0503020204020204" pitchFamily="34" charset="-122"/>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撰写毕业论文。</a:t>
            </a:r>
          </a:p>
        </p:txBody>
      </p:sp>
    </p:spTree>
    <p:extLst>
      <p:ext uri="{BB962C8B-B14F-4D97-AF65-F5344CB8AC3E}">
        <p14:creationId xmlns:p14="http://schemas.microsoft.com/office/powerpoint/2010/main" val="373389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85725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0" y="2371725"/>
            <a:ext cx="9144000" cy="1789834"/>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buFont typeface="Arial" panose="020B0604020202020204" pitchFamily="34" charset="0"/>
              <a:buNone/>
            </a:pPr>
            <a:r>
              <a:rPr lang="en-US" altLang="zh-CN" dirty="0">
                <a:solidFill>
                  <a:schemeClr val="bg1"/>
                </a:solidFill>
                <a:latin typeface="微软雅黑" panose="020B0503020204020204" pitchFamily="34" charset="-122"/>
                <a:ea typeface="微软雅黑" panose="020B0503020204020204" pitchFamily="34" charset="-122"/>
              </a:rPr>
              <a:t> </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3" name="TextBox 22"/>
          <p:cNvSpPr txBox="1"/>
          <p:nvPr/>
        </p:nvSpPr>
        <p:spPr>
          <a:xfrm>
            <a:off x="3023657" y="3055306"/>
            <a:ext cx="2492991" cy="646331"/>
          </a:xfrm>
          <a:prstGeom prst="rect">
            <a:avLst/>
          </a:prstGeom>
          <a:noFill/>
        </p:spPr>
        <p:txBody>
          <a:bodyPr wrap="none">
            <a:spAutoFit/>
          </a:bodyPr>
          <a:lstStyle/>
          <a:p>
            <a:pPr algn="ctr">
              <a:defRPr/>
            </a:pPr>
            <a:r>
              <a:rPr lang="zh-CN" altLang="en-US" sz="3600" b="1" dirty="0">
                <a:solidFill>
                  <a:prstClr val="white"/>
                </a:solidFill>
                <a:effectLst>
                  <a:outerShdw blurRad="38100" dist="38100" dir="2700000" algn="tl">
                    <a:srgbClr val="000000">
                      <a:alpha val="43137"/>
                    </a:srgbClr>
                  </a:outerShdw>
                </a:effectLst>
                <a:latin typeface="微软雅黑" pitchFamily="34" charset="-122"/>
                <a:ea typeface="微软雅黑" pitchFamily="34" charset="-122"/>
              </a:rPr>
              <a:t>谢谢聆听！</a:t>
            </a:r>
          </a:p>
        </p:txBody>
      </p:sp>
    </p:spTree>
    <p:extLst>
      <p:ext uri="{BB962C8B-B14F-4D97-AF65-F5344CB8AC3E}">
        <p14:creationId xmlns:p14="http://schemas.microsoft.com/office/powerpoint/2010/main" val="204121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0-#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 presetClass="entr" presetSubtype="9"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0-#ppt_w/2"/>
                                          </p:val>
                                        </p:tav>
                                        <p:tav tm="100000">
                                          <p:val>
                                            <p:strVal val="#ppt_x"/>
                                          </p:val>
                                        </p:tav>
                                      </p:tavLst>
                                    </p:anim>
                                    <p:anim calcmode="lin" valueType="num">
                                      <p:cBhvr additive="base">
                                        <p:cTn id="13"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4" name="Oval 5"/>
          <p:cNvSpPr>
            <a:spLocks noChangeArrowheads="1"/>
          </p:cNvSpPr>
          <p:nvPr/>
        </p:nvSpPr>
        <p:spPr bwMode="auto">
          <a:xfrm>
            <a:off x="527448" y="64800"/>
            <a:ext cx="8616553" cy="6667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5" name="Oval 5"/>
          <p:cNvSpPr>
            <a:spLocks noChangeArrowheads="1"/>
          </p:cNvSpPr>
          <p:nvPr/>
        </p:nvSpPr>
        <p:spPr bwMode="auto">
          <a:xfrm>
            <a:off x="8808244" y="6494463"/>
            <a:ext cx="304800" cy="304800"/>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6" name="矩形 4"/>
          <p:cNvSpPr>
            <a:spLocks noChangeArrowheads="1"/>
          </p:cNvSpPr>
          <p:nvPr/>
        </p:nvSpPr>
        <p:spPr bwMode="auto">
          <a:xfrm>
            <a:off x="8811015" y="6495654"/>
            <a:ext cx="29687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7" name="MH_Number_1"/>
          <p:cNvSpPr>
            <a:spLocks noChangeArrowheads="1"/>
          </p:cNvSpPr>
          <p:nvPr/>
        </p:nvSpPr>
        <p:spPr bwMode="auto">
          <a:xfrm>
            <a:off x="25004" y="64800"/>
            <a:ext cx="37385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01</a:t>
            </a:r>
            <a:endParaRPr lang="zh-CN" altLang="en-US"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4598" name="MH_Entry_1"/>
          <p:cNvSpPr>
            <a:spLocks noChangeArrowheads="1"/>
          </p:cNvSpPr>
          <p:nvPr/>
        </p:nvSpPr>
        <p:spPr bwMode="auto">
          <a:xfrm>
            <a:off x="435769" y="64800"/>
            <a:ext cx="302061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选题背景及意义</a:t>
            </a:r>
            <a:endParaRPr lang="zh-CN" altLang="en-US" sz="1350" dirty="0">
              <a:latin typeface="Arial" panose="020B0604020202020204" pitchFamily="34" charset="0"/>
            </a:endParaRPr>
          </a:p>
        </p:txBody>
      </p:sp>
      <p:sp>
        <p:nvSpPr>
          <p:cNvPr id="24599" name="Oval 5"/>
          <p:cNvSpPr>
            <a:spLocks noChangeArrowheads="1"/>
          </p:cNvSpPr>
          <p:nvPr/>
        </p:nvSpPr>
        <p:spPr bwMode="auto">
          <a:xfrm>
            <a:off x="1" y="6726635"/>
            <a:ext cx="8766572" cy="72628"/>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0" name="Oval 5"/>
          <p:cNvSpPr>
            <a:spLocks noChangeArrowheads="1"/>
          </p:cNvSpPr>
          <p:nvPr/>
        </p:nvSpPr>
        <p:spPr bwMode="auto">
          <a:xfrm rot="5400000">
            <a:off x="5937485" y="3281841"/>
            <a:ext cx="6300000" cy="690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1" name="Oval 5"/>
          <p:cNvSpPr>
            <a:spLocks noChangeArrowheads="1"/>
          </p:cNvSpPr>
          <p:nvPr/>
        </p:nvSpPr>
        <p:spPr bwMode="auto">
          <a:xfrm rot="5400000">
            <a:off x="-3055064" y="3543618"/>
            <a:ext cx="6228000" cy="6786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43" name="内容占位符 6">
            <a:extLst>
              <a:ext uri="{FF2B5EF4-FFF2-40B4-BE49-F238E27FC236}">
                <a16:creationId xmlns:a16="http://schemas.microsoft.com/office/drawing/2014/main" id="{79DCBBB5-4AE5-4E53-99F8-AEB79E75E8AC}"/>
              </a:ext>
            </a:extLst>
          </p:cNvPr>
          <p:cNvSpPr txBox="1">
            <a:spLocks/>
          </p:cNvSpPr>
          <p:nvPr/>
        </p:nvSpPr>
        <p:spPr>
          <a:xfrm>
            <a:off x="211931" y="720000"/>
            <a:ext cx="8674257" cy="5330280"/>
          </a:xfrm>
          <a:prstGeom prst="rect">
            <a:avLst/>
          </a:prstGeom>
        </p:spPr>
        <p:txBody>
          <a:bodyPr vert="horz" lIns="91440" tIns="45720" rIns="91440" bIns="45720"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000" indent="-342000" algn="just">
              <a:lnSpc>
                <a:spcPct val="150000"/>
              </a:lnSpc>
              <a:buFont typeface="Wingdings" panose="05000000000000000000" pitchFamily="2" charset="2"/>
              <a:buChar char="n"/>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项目背景</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marL="342000" indent="-342000" algn="just">
              <a:lnSpc>
                <a:spcPct val="150000"/>
              </a:lnSpc>
              <a:buFont typeface="Wingdings" panose="05000000000000000000" pitchFamily="2" charset="2"/>
              <a:buChar char="n"/>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国家“十三五”重点研发计划：面向 </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E </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级计算机的大型流体机械并行计算软件系统</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algn="just">
              <a:lnSpc>
                <a:spcPct val="150000"/>
              </a:lnSpc>
            </a:pPr>
            <a:r>
              <a:rPr lang="zh-CN" altLang="en-US" sz="1800" dirty="0">
                <a:latin typeface="微软雅黑" panose="020B0503020204020204" pitchFamily="34" charset="-122"/>
                <a:ea typeface="微软雅黑" panose="020B0503020204020204" pitchFamily="34" charset="-122"/>
              </a:rPr>
              <a:t>构建面向</a:t>
            </a:r>
            <a:r>
              <a:rPr lang="en-US" altLang="zh-CN" sz="1800" dirty="0">
                <a:latin typeface="微软雅黑" panose="020B0503020204020204" pitchFamily="34" charset="-122"/>
                <a:ea typeface="微软雅黑" panose="020B0503020204020204" pitchFamily="34" charset="-122"/>
              </a:rPr>
              <a:t>E</a:t>
            </a:r>
            <a:r>
              <a:rPr lang="zh-CN" altLang="en-US" sz="1800" dirty="0">
                <a:latin typeface="微软雅黑" panose="020B0503020204020204" pitchFamily="34" charset="-122"/>
                <a:ea typeface="微软雅黑" panose="020B0503020204020204" pitchFamily="34" charset="-122"/>
              </a:rPr>
              <a:t>级计算机的多层次异构并行软件框架；面向</a:t>
            </a:r>
            <a:r>
              <a:rPr lang="en-US" altLang="zh-CN" sz="1800" dirty="0">
                <a:latin typeface="微软雅黑" panose="020B0503020204020204" pitchFamily="34" charset="-122"/>
                <a:ea typeface="微软雅黑" panose="020B0503020204020204" pitchFamily="34" charset="-122"/>
              </a:rPr>
              <a:t>E</a:t>
            </a:r>
            <a:r>
              <a:rPr lang="zh-CN" altLang="en-US" sz="1800" dirty="0">
                <a:latin typeface="微软雅黑" panose="020B0503020204020204" pitchFamily="34" charset="-122"/>
                <a:ea typeface="微软雅黑" panose="020B0503020204020204" pitchFamily="34" charset="-122"/>
              </a:rPr>
              <a:t>级计算机，提出适合于大型流体机械并行计算模型的弹性映射方案，及其层间自聚类通信模型和层内自感知资源分配方法；通过分析大型流体机械不同计算模型的数据特性，验证并行软件框架的高可扩展性；开发基于向量化、层次化的缓存数据分块、计算与通信重叠、数据复用等优化技术，实现并行软件的高效能等。</a:t>
            </a: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0919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4" name="Oval 5"/>
          <p:cNvSpPr>
            <a:spLocks noChangeArrowheads="1"/>
          </p:cNvSpPr>
          <p:nvPr/>
        </p:nvSpPr>
        <p:spPr bwMode="auto">
          <a:xfrm>
            <a:off x="527448" y="64800"/>
            <a:ext cx="8616553" cy="6667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5" name="Oval 5"/>
          <p:cNvSpPr>
            <a:spLocks noChangeArrowheads="1"/>
          </p:cNvSpPr>
          <p:nvPr/>
        </p:nvSpPr>
        <p:spPr bwMode="auto">
          <a:xfrm>
            <a:off x="8808244" y="6494463"/>
            <a:ext cx="304800" cy="304800"/>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6" name="矩形 4"/>
          <p:cNvSpPr>
            <a:spLocks noChangeArrowheads="1"/>
          </p:cNvSpPr>
          <p:nvPr/>
        </p:nvSpPr>
        <p:spPr bwMode="auto">
          <a:xfrm>
            <a:off x="8811015" y="6495654"/>
            <a:ext cx="29687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7</a:t>
            </a:r>
            <a:endParaRPr lang="zh-CN" altLang="en-US"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9" name="Oval 5"/>
          <p:cNvSpPr>
            <a:spLocks noChangeArrowheads="1"/>
          </p:cNvSpPr>
          <p:nvPr/>
        </p:nvSpPr>
        <p:spPr bwMode="auto">
          <a:xfrm>
            <a:off x="1" y="6726635"/>
            <a:ext cx="8766572" cy="72628"/>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0" name="Oval 5"/>
          <p:cNvSpPr>
            <a:spLocks noChangeArrowheads="1"/>
          </p:cNvSpPr>
          <p:nvPr/>
        </p:nvSpPr>
        <p:spPr bwMode="auto">
          <a:xfrm rot="5400000">
            <a:off x="5927325" y="3281841"/>
            <a:ext cx="6300000" cy="690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1" name="Oval 5"/>
          <p:cNvSpPr>
            <a:spLocks noChangeArrowheads="1"/>
          </p:cNvSpPr>
          <p:nvPr/>
        </p:nvSpPr>
        <p:spPr bwMode="auto">
          <a:xfrm rot="5400000">
            <a:off x="-3055064" y="3543618"/>
            <a:ext cx="6228000" cy="6786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0" name="文本占位符 9">
            <a:extLst>
              <a:ext uri="{FF2B5EF4-FFF2-40B4-BE49-F238E27FC236}">
                <a16:creationId xmlns:a16="http://schemas.microsoft.com/office/drawing/2014/main" id="{B840B545-7615-4C7A-973A-6182E229D766}"/>
              </a:ext>
            </a:extLst>
          </p:cNvPr>
          <p:cNvSpPr txBox="1">
            <a:spLocks/>
          </p:cNvSpPr>
          <p:nvPr/>
        </p:nvSpPr>
        <p:spPr>
          <a:xfrm>
            <a:off x="211932" y="1297832"/>
            <a:ext cx="8766572" cy="957947"/>
          </a:xfrm>
          <a:prstGeom prst="rect">
            <a:avLst/>
          </a:prstGeom>
        </p:spPr>
        <p:txBody>
          <a:bodyPr vert="horz" lIns="91440" tIns="45720" rIns="91440" bIns="4572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50000"/>
              </a:lnSpc>
              <a:buClr>
                <a:schemeClr val="accent1">
                  <a:lumMod val="75000"/>
                </a:schemeClr>
              </a:buClr>
              <a:buSzPct val="100000"/>
              <a:buFont typeface="Wingdings" panose="05000000000000000000" pitchFamily="2" charset="2"/>
              <a:buChar char="Ø"/>
            </a:pPr>
            <a:r>
              <a:rPr lang="zh-CN" altLang="zh-CN" sz="1800" dirty="0">
                <a:latin typeface="Microsoft YaHei" panose="020B0503020204020204" pitchFamily="34" charset="-122"/>
                <a:ea typeface="Microsoft YaHei" panose="020B0503020204020204" pitchFamily="34" charset="-122"/>
              </a:rPr>
              <a:t>线程间</a:t>
            </a:r>
            <a:r>
              <a:rPr lang="zh-CN" altLang="en-US" sz="1800" dirty="0">
                <a:latin typeface="Microsoft YaHei" panose="020B0503020204020204" pitchFamily="34" charset="-122"/>
                <a:ea typeface="Microsoft YaHei" panose="020B0503020204020204" pitchFamily="34" charset="-122"/>
              </a:rPr>
              <a:t>隐式</a:t>
            </a:r>
            <a:r>
              <a:rPr lang="zh-CN" altLang="zh-CN" sz="1800" dirty="0">
                <a:latin typeface="Microsoft YaHei" panose="020B0503020204020204" pitchFamily="34" charset="-122"/>
                <a:ea typeface="Microsoft YaHei" panose="020B0503020204020204" pitchFamily="34" charset="-122"/>
              </a:rPr>
              <a:t>通信</a:t>
            </a:r>
            <a:r>
              <a:rPr lang="zh-CN" altLang="en-US" sz="1800" dirty="0">
                <a:latin typeface="Microsoft YaHei" panose="020B0503020204020204" pitchFamily="34" charset="-122"/>
                <a:ea typeface="Microsoft YaHei" panose="020B0503020204020204" pitchFamily="34" charset="-122"/>
              </a:rPr>
              <a:t>模式</a:t>
            </a:r>
            <a:r>
              <a:rPr lang="en-US" altLang="zh-CN" sz="1800" dirty="0">
                <a:latin typeface="Microsoft YaHei" panose="020B0503020204020204" pitchFamily="34" charset="-122"/>
                <a:ea typeface="Microsoft YaHei" panose="020B0503020204020204" pitchFamily="34" charset="-122"/>
              </a:rPr>
              <a:t>: </a:t>
            </a:r>
            <a:r>
              <a:rPr lang="zh-CN" altLang="zh-CN" sz="1800" dirty="0">
                <a:latin typeface="Microsoft YaHei" panose="020B0503020204020204" pitchFamily="34" charset="-122"/>
                <a:ea typeface="Microsoft YaHei" panose="020B0503020204020204" pitchFamily="34" charset="-122"/>
              </a:rPr>
              <a:t>多线程并行程序</a:t>
            </a:r>
            <a:r>
              <a:rPr lang="zh-CN" altLang="en-US" sz="1800" dirty="0">
                <a:latin typeface="Microsoft YaHei" panose="020B0503020204020204" pitchFamily="34" charset="-122"/>
                <a:ea typeface="Microsoft YaHei" panose="020B0503020204020204" pitchFamily="34" charset="-122"/>
              </a:rPr>
              <a:t>中</a:t>
            </a:r>
            <a:r>
              <a:rPr lang="zh-CN" altLang="zh-CN" sz="1800" dirty="0">
                <a:latin typeface="Microsoft YaHei" panose="020B0503020204020204" pitchFamily="34" charset="-122"/>
                <a:ea typeface="Microsoft YaHei" panose="020B0503020204020204" pitchFamily="34" charset="-122"/>
              </a:rPr>
              <a:t>，</a:t>
            </a:r>
            <a:r>
              <a:rPr lang="zh-CN" altLang="en-US" sz="1800" dirty="0">
                <a:latin typeface="Microsoft YaHei" panose="020B0503020204020204" pitchFamily="34" charset="-122"/>
                <a:ea typeface="Microsoft YaHei" panose="020B0503020204020204" pitchFamily="34" charset="-122"/>
              </a:rPr>
              <a:t>两个不同的线程依次对相同数据的访问和读写操作称为线程间的通信 </a:t>
            </a:r>
          </a:p>
          <a:p>
            <a:pPr algn="just">
              <a:lnSpc>
                <a:spcPct val="150000"/>
              </a:lnSpc>
              <a:buClr>
                <a:schemeClr val="accent1">
                  <a:lumMod val="75000"/>
                </a:schemeClr>
              </a:buClr>
              <a:buSzPct val="100000"/>
            </a:pPr>
            <a:endParaRPr lang="zh-CN" altLang="en-US" sz="2000" dirty="0">
              <a:latin typeface="Microsoft YaHei" panose="020B0503020204020204" pitchFamily="34" charset="-122"/>
              <a:ea typeface="Microsoft YaHei" panose="020B0503020204020204" pitchFamily="34" charset="-122"/>
            </a:endParaRPr>
          </a:p>
        </p:txBody>
      </p:sp>
      <p:sp>
        <p:nvSpPr>
          <p:cNvPr id="23" name="文本框 22">
            <a:extLst>
              <a:ext uri="{FF2B5EF4-FFF2-40B4-BE49-F238E27FC236}">
                <a16:creationId xmlns:a16="http://schemas.microsoft.com/office/drawing/2014/main" id="{91B10091-807D-440B-86D4-452C33587632}"/>
              </a:ext>
            </a:extLst>
          </p:cNvPr>
          <p:cNvSpPr txBox="1"/>
          <p:nvPr/>
        </p:nvSpPr>
        <p:spPr>
          <a:xfrm>
            <a:off x="230759" y="2324985"/>
            <a:ext cx="8747745" cy="825932"/>
          </a:xfrm>
          <a:prstGeom prst="rect">
            <a:avLst/>
          </a:prstGeom>
          <a:noFill/>
        </p:spPr>
        <p:txBody>
          <a:bodyPr wrap="square" rtlCol="0">
            <a:spAutoFit/>
          </a:bodyPr>
          <a:lstStyle/>
          <a:p>
            <a:pPr marL="342900" indent="-342900" algn="just" defTabSz="914400">
              <a:lnSpc>
                <a:spcPct val="140000"/>
              </a:lnSpc>
              <a:spcBef>
                <a:spcPts val="1000"/>
              </a:spcBef>
              <a:buClr>
                <a:schemeClr val="accent1">
                  <a:lumMod val="75000"/>
                </a:schemeClr>
              </a:buClr>
              <a:buSzPct val="100000"/>
              <a:buFont typeface="Wingdings" panose="05000000000000000000" pitchFamily="2" charset="2"/>
              <a:buChar char="Ø"/>
            </a:pPr>
            <a:r>
              <a:rPr lang="zh-CN" altLang="en-US" dirty="0">
                <a:latin typeface="Microsoft YaHei" panose="020B0503020204020204" pitchFamily="34" charset="-122"/>
                <a:ea typeface="Microsoft YaHei" panose="020B0503020204020204" pitchFamily="34" charset="-122"/>
              </a:rPr>
              <a:t>通信时过多的</a:t>
            </a:r>
            <a:r>
              <a:rPr lang="en-US" altLang="zh-CN" dirty="0">
                <a:latin typeface="Microsoft YaHei" panose="020B0503020204020204" pitchFamily="34" charset="-122"/>
                <a:ea typeface="Microsoft YaHei" panose="020B0503020204020204" pitchFamily="34" charset="-122"/>
              </a:rPr>
              <a:t>remote access: NUMA</a:t>
            </a:r>
            <a:r>
              <a:rPr lang="zh-CN" altLang="en-US" dirty="0">
                <a:latin typeface="Microsoft YaHei" panose="020B0503020204020204" pitchFamily="34" charset="-122"/>
                <a:ea typeface="Microsoft YaHei" panose="020B0503020204020204" pitchFamily="34" charset="-122"/>
              </a:rPr>
              <a:t>架构下访问本地内存远远快于访问远处节点内存</a:t>
            </a:r>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如果通信时发生过多的</a:t>
            </a:r>
            <a:r>
              <a:rPr lang="en-US" altLang="zh-CN" dirty="0">
                <a:latin typeface="Microsoft YaHei" panose="020B0503020204020204" pitchFamily="34" charset="-122"/>
                <a:ea typeface="Microsoft YaHei" panose="020B0503020204020204" pitchFamily="34" charset="-122"/>
              </a:rPr>
              <a:t>remote access</a:t>
            </a:r>
            <a:r>
              <a:rPr lang="zh-CN" altLang="en-US" dirty="0">
                <a:latin typeface="Microsoft YaHei" panose="020B0503020204020204" pitchFamily="34" charset="-122"/>
                <a:ea typeface="Microsoft YaHei" panose="020B0503020204020204" pitchFamily="34" charset="-122"/>
              </a:rPr>
              <a:t>，会导致访存性能大大降低</a:t>
            </a:r>
            <a:endParaRPr lang="en-US" altLang="zh-CN" dirty="0">
              <a:latin typeface="Microsoft YaHei" panose="020B0503020204020204" pitchFamily="34" charset="-122"/>
              <a:ea typeface="Microsoft YaHei" panose="020B0503020204020204" pitchFamily="34" charset="-122"/>
            </a:endParaRPr>
          </a:p>
        </p:txBody>
      </p:sp>
      <p:sp>
        <p:nvSpPr>
          <p:cNvPr id="25" name="文本占位符 9">
            <a:extLst>
              <a:ext uri="{FF2B5EF4-FFF2-40B4-BE49-F238E27FC236}">
                <a16:creationId xmlns:a16="http://schemas.microsoft.com/office/drawing/2014/main" id="{6E7857B3-C96E-410B-B8FD-65B5AED399F0}"/>
              </a:ext>
            </a:extLst>
          </p:cNvPr>
          <p:cNvSpPr txBox="1">
            <a:spLocks/>
          </p:cNvSpPr>
          <p:nvPr/>
        </p:nvSpPr>
        <p:spPr>
          <a:xfrm>
            <a:off x="211932" y="720000"/>
            <a:ext cx="8766572" cy="539840"/>
          </a:xfrm>
          <a:prstGeom prst="rect">
            <a:avLst/>
          </a:prstGeom>
        </p:spPr>
        <p:txBody>
          <a:bodyPr vert="horz" lIns="91440" tIns="45720" rIns="91440" bIns="4572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000" indent="-342000" algn="just">
              <a:lnSpc>
                <a:spcPct val="150000"/>
              </a:lnSpc>
              <a:buClr>
                <a:schemeClr val="accent1">
                  <a:lumMod val="75000"/>
                </a:schemeClr>
              </a:buClr>
              <a:buSzPct val="100000"/>
              <a:buFont typeface="Wingdings" panose="05000000000000000000" pitchFamily="2" charset="2"/>
              <a:buChar char="n"/>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主要问题描述</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453466047"/>
              </p:ext>
            </p:extLst>
          </p:nvPr>
        </p:nvGraphicFramePr>
        <p:xfrm>
          <a:off x="1543383" y="3494287"/>
          <a:ext cx="6122496" cy="3061248"/>
        </p:xfrm>
        <a:graphic>
          <a:graphicData uri="http://schemas.openxmlformats.org/presentationml/2006/ole">
            <mc:AlternateContent xmlns:mc="http://schemas.openxmlformats.org/markup-compatibility/2006">
              <mc:Choice xmlns:v="urn:schemas-microsoft-com:vml" Requires="v">
                <p:oleObj spid="_x0000_s1067" name="Visio" r:id="rId4" imgW="9344133" imgH="4676747" progId="Visio.Drawing.15">
                  <p:embed/>
                </p:oleObj>
              </mc:Choice>
              <mc:Fallback>
                <p:oleObj name="Visio" r:id="rId4" imgW="9344133" imgH="4676747"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3383" y="3494287"/>
                        <a:ext cx="6122496" cy="3061248"/>
                      </a:xfrm>
                      <a:prstGeom prst="rect">
                        <a:avLst/>
                      </a:prstGeom>
                      <a:noFill/>
                    </p:spPr>
                  </p:pic>
                </p:oleObj>
              </mc:Fallback>
            </mc:AlternateContent>
          </a:graphicData>
        </a:graphic>
      </p:graphicFrame>
      <p:sp>
        <p:nvSpPr>
          <p:cNvPr id="15" name="MH_Number_1"/>
          <p:cNvSpPr>
            <a:spLocks noChangeArrowheads="1"/>
          </p:cNvSpPr>
          <p:nvPr/>
        </p:nvSpPr>
        <p:spPr bwMode="auto">
          <a:xfrm>
            <a:off x="25003" y="64800"/>
            <a:ext cx="37385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01</a:t>
            </a:r>
            <a:endParaRPr lang="zh-CN" altLang="en-US"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6" name="MH_Entry_1"/>
          <p:cNvSpPr>
            <a:spLocks noChangeArrowheads="1"/>
          </p:cNvSpPr>
          <p:nvPr/>
        </p:nvSpPr>
        <p:spPr bwMode="auto">
          <a:xfrm>
            <a:off x="435768" y="64800"/>
            <a:ext cx="302061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选题背景及意义</a:t>
            </a:r>
            <a:endParaRPr lang="zh-CN" altLang="en-US" sz="1350" dirty="0">
              <a:latin typeface="Arial" panose="020B0604020202020204" pitchFamily="34" charset="0"/>
            </a:endParaRPr>
          </a:p>
        </p:txBody>
      </p:sp>
    </p:spTree>
    <p:extLst>
      <p:ext uri="{BB962C8B-B14F-4D97-AF65-F5344CB8AC3E}">
        <p14:creationId xmlns:p14="http://schemas.microsoft.com/office/powerpoint/2010/main" val="275696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4" name="Oval 5"/>
          <p:cNvSpPr>
            <a:spLocks noChangeArrowheads="1"/>
          </p:cNvSpPr>
          <p:nvPr/>
        </p:nvSpPr>
        <p:spPr bwMode="auto">
          <a:xfrm>
            <a:off x="527448" y="64800"/>
            <a:ext cx="8616553" cy="6667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5" name="Oval 5"/>
          <p:cNvSpPr>
            <a:spLocks noChangeArrowheads="1"/>
          </p:cNvSpPr>
          <p:nvPr/>
        </p:nvSpPr>
        <p:spPr bwMode="auto">
          <a:xfrm>
            <a:off x="8808244" y="6494463"/>
            <a:ext cx="304800" cy="304800"/>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6" name="矩形 4"/>
          <p:cNvSpPr>
            <a:spLocks noChangeArrowheads="1"/>
          </p:cNvSpPr>
          <p:nvPr/>
        </p:nvSpPr>
        <p:spPr bwMode="auto">
          <a:xfrm>
            <a:off x="8811015" y="6495654"/>
            <a:ext cx="29687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7</a:t>
            </a:r>
            <a:endParaRPr lang="zh-CN" altLang="en-US"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9" name="Oval 5"/>
          <p:cNvSpPr>
            <a:spLocks noChangeArrowheads="1"/>
          </p:cNvSpPr>
          <p:nvPr/>
        </p:nvSpPr>
        <p:spPr bwMode="auto">
          <a:xfrm>
            <a:off x="1" y="6726635"/>
            <a:ext cx="8766572" cy="72628"/>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0" name="Oval 5"/>
          <p:cNvSpPr>
            <a:spLocks noChangeArrowheads="1"/>
          </p:cNvSpPr>
          <p:nvPr/>
        </p:nvSpPr>
        <p:spPr bwMode="auto">
          <a:xfrm rot="5400000">
            <a:off x="5927325" y="3281841"/>
            <a:ext cx="6300000" cy="690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1" name="Oval 5"/>
          <p:cNvSpPr>
            <a:spLocks noChangeArrowheads="1"/>
          </p:cNvSpPr>
          <p:nvPr/>
        </p:nvSpPr>
        <p:spPr bwMode="auto">
          <a:xfrm rot="5400000">
            <a:off x="-3055064" y="3543618"/>
            <a:ext cx="6228000" cy="6786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0" name="文本占位符 9">
            <a:extLst>
              <a:ext uri="{FF2B5EF4-FFF2-40B4-BE49-F238E27FC236}">
                <a16:creationId xmlns:a16="http://schemas.microsoft.com/office/drawing/2014/main" id="{B840B545-7615-4C7A-973A-6182E229D766}"/>
              </a:ext>
            </a:extLst>
          </p:cNvPr>
          <p:cNvSpPr txBox="1">
            <a:spLocks/>
          </p:cNvSpPr>
          <p:nvPr/>
        </p:nvSpPr>
        <p:spPr>
          <a:xfrm>
            <a:off x="211932" y="1297832"/>
            <a:ext cx="8766572" cy="957947"/>
          </a:xfrm>
          <a:prstGeom prst="rect">
            <a:avLst/>
          </a:prstGeom>
        </p:spPr>
        <p:txBody>
          <a:bodyPr vert="horz" lIns="91440" tIns="45720" rIns="91440" bIns="4572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buClr>
                <a:schemeClr val="accent1">
                  <a:lumMod val="75000"/>
                </a:schemeClr>
              </a:buClr>
              <a:buSzPct val="100000"/>
            </a:pPr>
            <a:endParaRPr lang="zh-CN" altLang="en-US" sz="2000" dirty="0">
              <a:latin typeface="Microsoft YaHei" panose="020B0503020204020204" pitchFamily="34" charset="-122"/>
              <a:ea typeface="Microsoft YaHei" panose="020B0503020204020204" pitchFamily="34" charset="-122"/>
            </a:endParaRPr>
          </a:p>
        </p:txBody>
      </p:sp>
      <p:sp>
        <p:nvSpPr>
          <p:cNvPr id="25" name="文本占位符 9">
            <a:extLst>
              <a:ext uri="{FF2B5EF4-FFF2-40B4-BE49-F238E27FC236}">
                <a16:creationId xmlns:a16="http://schemas.microsoft.com/office/drawing/2014/main" id="{6E7857B3-C96E-410B-B8FD-65B5AED399F0}"/>
              </a:ext>
            </a:extLst>
          </p:cNvPr>
          <p:cNvSpPr txBox="1">
            <a:spLocks/>
          </p:cNvSpPr>
          <p:nvPr/>
        </p:nvSpPr>
        <p:spPr>
          <a:xfrm>
            <a:off x="211932" y="720000"/>
            <a:ext cx="8766572" cy="539840"/>
          </a:xfrm>
          <a:prstGeom prst="rect">
            <a:avLst/>
          </a:prstGeom>
        </p:spPr>
        <p:txBody>
          <a:bodyPr vert="horz" lIns="91440" tIns="45720" rIns="91440" bIns="4572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000" indent="-342000" algn="just">
              <a:lnSpc>
                <a:spcPct val="150000"/>
              </a:lnSpc>
              <a:buClr>
                <a:schemeClr val="accent1">
                  <a:lumMod val="75000"/>
                </a:schemeClr>
              </a:buClr>
              <a:buSzPct val="100000"/>
              <a:buFont typeface="Wingdings" panose="05000000000000000000" pitchFamily="2" charset="2"/>
              <a:buChar char="n"/>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主要问题描述</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MH_Number_1"/>
          <p:cNvSpPr>
            <a:spLocks noChangeArrowheads="1"/>
          </p:cNvSpPr>
          <p:nvPr/>
        </p:nvSpPr>
        <p:spPr bwMode="auto">
          <a:xfrm>
            <a:off x="25003" y="64800"/>
            <a:ext cx="37385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01</a:t>
            </a:r>
            <a:endParaRPr lang="zh-CN" altLang="en-US"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6" name="MH_Entry_1"/>
          <p:cNvSpPr>
            <a:spLocks noChangeArrowheads="1"/>
          </p:cNvSpPr>
          <p:nvPr/>
        </p:nvSpPr>
        <p:spPr bwMode="auto">
          <a:xfrm>
            <a:off x="435768" y="64800"/>
            <a:ext cx="302061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选题背景及意义</a:t>
            </a:r>
            <a:endParaRPr lang="zh-CN" altLang="en-US" sz="1350" dirty="0">
              <a:latin typeface="Arial" panose="020B0604020202020204" pitchFamily="34" charset="0"/>
            </a:endParaRPr>
          </a:p>
        </p:txBody>
      </p:sp>
      <p:sp>
        <p:nvSpPr>
          <p:cNvPr id="2" name="矩形 1">
            <a:extLst>
              <a:ext uri="{FF2B5EF4-FFF2-40B4-BE49-F238E27FC236}">
                <a16:creationId xmlns:a16="http://schemas.microsoft.com/office/drawing/2014/main" id="{2284B874-448C-5143-9E92-4C0B2213BA10}"/>
              </a:ext>
            </a:extLst>
          </p:cNvPr>
          <p:cNvSpPr/>
          <p:nvPr/>
        </p:nvSpPr>
        <p:spPr>
          <a:xfrm>
            <a:off x="211931" y="1244715"/>
            <a:ext cx="8338578" cy="1289905"/>
          </a:xfrm>
          <a:prstGeom prst="rect">
            <a:avLst/>
          </a:prstGeom>
        </p:spPr>
        <p:txBody>
          <a:bodyPr wrap="square">
            <a:spAutoFit/>
          </a:bodyPr>
          <a:lstStyle/>
          <a:p>
            <a:pPr marL="342900" indent="-342900" algn="just">
              <a:lnSpc>
                <a:spcPct val="150000"/>
              </a:lnSpc>
              <a:buClr>
                <a:schemeClr val="accent1">
                  <a:lumMod val="75000"/>
                </a:schemeClr>
              </a:buClr>
              <a:buSzPct val="100000"/>
              <a:buFont typeface="Wingdings" panose="05000000000000000000" pitchFamily="2" charset="2"/>
              <a:buChar char="Ø"/>
            </a:pPr>
            <a:r>
              <a:rPr lang="zh-CN" altLang="en-US" dirty="0">
                <a:latin typeface="Microsoft YaHei" panose="020B0503020204020204" pitchFamily="34" charset="-122"/>
                <a:ea typeface="Microsoft YaHei" panose="020B0503020204020204" pitchFamily="34" charset="-122"/>
              </a:rPr>
              <a:t>内存拥塞：由于</a:t>
            </a:r>
            <a:r>
              <a:rPr lang="en-US" altLang="zh-CN" dirty="0">
                <a:latin typeface="Microsoft YaHei" panose="020B0503020204020204" pitchFamily="34" charset="-122"/>
                <a:ea typeface="Microsoft YaHei" panose="020B0503020204020204" pitchFamily="34" charset="-122"/>
              </a:rPr>
              <a:t>NUMA</a:t>
            </a:r>
            <a:r>
              <a:rPr lang="zh-CN" altLang="en-US" dirty="0">
                <a:latin typeface="Microsoft YaHei" panose="020B0503020204020204" pitchFamily="34" charset="-122"/>
                <a:ea typeface="Microsoft YaHei" panose="020B0503020204020204" pitchFamily="34" charset="-122"/>
              </a:rPr>
              <a:t>架构每个节点集成的核越来越多，如果每个核在较短时间内产生大量的内存访问，这样会对</a:t>
            </a:r>
            <a:r>
              <a:rPr lang="en-US" altLang="zh-CN" dirty="0">
                <a:latin typeface="Microsoft YaHei" panose="020B0503020204020204" pitchFamily="34" charset="-122"/>
                <a:ea typeface="Microsoft YaHei" panose="020B0503020204020204" pitchFamily="34" charset="-122"/>
              </a:rPr>
              <a:t>IMC (integrated memory controllers)</a:t>
            </a:r>
            <a:r>
              <a:rPr lang="zh-CN" altLang="en-US" dirty="0">
                <a:latin typeface="Microsoft YaHei" panose="020B0503020204020204" pitchFamily="34" charset="-122"/>
                <a:ea typeface="Microsoft YaHei" panose="020B0503020204020204" pitchFamily="34" charset="-122"/>
              </a:rPr>
              <a:t>造成很大的负荷</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会产生内存访问拥挤，同样降低了访存效率</a:t>
            </a:r>
            <a:r>
              <a:rPr lang="en-US" altLang="zh-CN" dirty="0">
                <a:latin typeface="Microsoft YaHei" panose="020B0503020204020204" pitchFamily="34" charset="-122"/>
                <a:ea typeface="Microsoft YaHei" panose="020B0503020204020204" pitchFamily="34" charset="-122"/>
              </a:rPr>
              <a:t>[1]</a:t>
            </a:r>
            <a:endParaRPr lang="zh-CN" altLang="en-US" dirty="0">
              <a:latin typeface="Microsoft YaHei" panose="020B0503020204020204" pitchFamily="34" charset="-122"/>
              <a:ea typeface="Microsoft YaHei" panose="020B0503020204020204" pitchFamily="34" charset="-122"/>
            </a:endParaRPr>
          </a:p>
        </p:txBody>
      </p:sp>
      <p:pic>
        <p:nvPicPr>
          <p:cNvPr id="17" name="内容占位符 4">
            <a:extLst>
              <a:ext uri="{FF2B5EF4-FFF2-40B4-BE49-F238E27FC236}">
                <a16:creationId xmlns:a16="http://schemas.microsoft.com/office/drawing/2014/main" id="{292C9FAF-CC56-3C49-A5B7-92266184D8D4}"/>
              </a:ext>
            </a:extLst>
          </p:cNvPr>
          <p:cNvPicPr>
            <a:picLocks noChangeAspect="1"/>
          </p:cNvPicPr>
          <p:nvPr/>
        </p:nvPicPr>
        <p:blipFill>
          <a:blip r:embed="rId3"/>
          <a:stretch>
            <a:fillRect/>
          </a:stretch>
        </p:blipFill>
        <p:spPr>
          <a:xfrm>
            <a:off x="1647891" y="2822034"/>
            <a:ext cx="6145875" cy="2738134"/>
          </a:xfrm>
          <a:prstGeom prst="rect">
            <a:avLst/>
          </a:prstGeom>
        </p:spPr>
      </p:pic>
      <p:sp>
        <p:nvSpPr>
          <p:cNvPr id="18" name="矩形 17">
            <a:extLst>
              <a:ext uri="{FF2B5EF4-FFF2-40B4-BE49-F238E27FC236}">
                <a16:creationId xmlns:a16="http://schemas.microsoft.com/office/drawing/2014/main" id="{ED50D850-3835-484D-BBDA-DB3F7BD3BEA0}"/>
              </a:ext>
            </a:extLst>
          </p:cNvPr>
          <p:cNvSpPr/>
          <p:nvPr/>
        </p:nvSpPr>
        <p:spPr>
          <a:xfrm>
            <a:off x="211932" y="6101379"/>
            <a:ext cx="8766572" cy="523220"/>
          </a:xfrm>
          <a:prstGeom prst="rect">
            <a:avLst/>
          </a:prstGeom>
        </p:spPr>
        <p:txBody>
          <a:bodyPr wrap="square">
            <a:spAutoFit/>
          </a:bodyPr>
          <a:lstStyle/>
          <a:p>
            <a:pPr algn="just">
              <a:spcBef>
                <a:spcPts val="1200"/>
              </a:spcBef>
            </a:pP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1400" dirty="0"/>
              <a:t> </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Agung, </a:t>
            </a:r>
            <a:r>
              <a:rPr lang="en-US" altLang="zh-CN" sz="1400" dirty="0" err="1">
                <a:latin typeface="Times New Roman" panose="02020603050405020304" pitchFamily="18" charset="0"/>
                <a:ea typeface="微软雅黑" panose="020B0503020204020204" pitchFamily="34" charset="-122"/>
                <a:cs typeface="Times New Roman" panose="02020603050405020304" pitchFamily="18" charset="0"/>
              </a:rPr>
              <a:t>Mulya</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 et al. "A Locality and Memory Congestion-aware Thread Mapping Method for Modern NUMA Systems." ACM/IEEE SC 2018 Conference (SC18)(Poster). 2018.</a:t>
            </a:r>
          </a:p>
        </p:txBody>
      </p:sp>
    </p:spTree>
    <p:extLst>
      <p:ext uri="{BB962C8B-B14F-4D97-AF65-F5344CB8AC3E}">
        <p14:creationId xmlns:p14="http://schemas.microsoft.com/office/powerpoint/2010/main" val="3240361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4" name="Oval 5"/>
          <p:cNvSpPr>
            <a:spLocks noChangeArrowheads="1"/>
          </p:cNvSpPr>
          <p:nvPr/>
        </p:nvSpPr>
        <p:spPr bwMode="auto">
          <a:xfrm>
            <a:off x="527448" y="64800"/>
            <a:ext cx="8616553" cy="6667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5" name="Oval 5"/>
          <p:cNvSpPr>
            <a:spLocks noChangeArrowheads="1"/>
          </p:cNvSpPr>
          <p:nvPr/>
        </p:nvSpPr>
        <p:spPr bwMode="auto">
          <a:xfrm>
            <a:off x="8808244" y="6494463"/>
            <a:ext cx="304800" cy="304800"/>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6" name="矩形 4"/>
          <p:cNvSpPr>
            <a:spLocks noChangeArrowheads="1"/>
          </p:cNvSpPr>
          <p:nvPr/>
        </p:nvSpPr>
        <p:spPr bwMode="auto">
          <a:xfrm>
            <a:off x="8811015" y="6495654"/>
            <a:ext cx="29687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7" name="MH_Number_1"/>
          <p:cNvSpPr>
            <a:spLocks noChangeArrowheads="1"/>
          </p:cNvSpPr>
          <p:nvPr/>
        </p:nvSpPr>
        <p:spPr bwMode="auto">
          <a:xfrm>
            <a:off x="25004" y="64800"/>
            <a:ext cx="37385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01</a:t>
            </a:r>
            <a:endParaRPr lang="zh-CN" altLang="en-US"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4598" name="MH_Entry_1"/>
          <p:cNvSpPr>
            <a:spLocks noChangeArrowheads="1"/>
          </p:cNvSpPr>
          <p:nvPr/>
        </p:nvSpPr>
        <p:spPr bwMode="auto">
          <a:xfrm>
            <a:off x="435769" y="64800"/>
            <a:ext cx="302061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选题背景及意义</a:t>
            </a:r>
            <a:endParaRPr lang="zh-CN" altLang="en-US" sz="1350" dirty="0">
              <a:latin typeface="Arial" panose="020B0604020202020204" pitchFamily="34" charset="0"/>
            </a:endParaRPr>
          </a:p>
        </p:txBody>
      </p:sp>
      <p:sp>
        <p:nvSpPr>
          <p:cNvPr id="24599" name="Oval 5"/>
          <p:cNvSpPr>
            <a:spLocks noChangeArrowheads="1"/>
          </p:cNvSpPr>
          <p:nvPr/>
        </p:nvSpPr>
        <p:spPr bwMode="auto">
          <a:xfrm>
            <a:off x="1" y="6726635"/>
            <a:ext cx="8766572" cy="72628"/>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0" name="Oval 5"/>
          <p:cNvSpPr>
            <a:spLocks noChangeArrowheads="1"/>
          </p:cNvSpPr>
          <p:nvPr/>
        </p:nvSpPr>
        <p:spPr bwMode="auto">
          <a:xfrm rot="5400000">
            <a:off x="5937485" y="3281841"/>
            <a:ext cx="6300000" cy="690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1" name="Oval 5"/>
          <p:cNvSpPr>
            <a:spLocks noChangeArrowheads="1"/>
          </p:cNvSpPr>
          <p:nvPr/>
        </p:nvSpPr>
        <p:spPr bwMode="auto">
          <a:xfrm rot="5400000">
            <a:off x="-3055064" y="3543618"/>
            <a:ext cx="6228000" cy="6786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17" name="文本框 16">
            <a:extLst>
              <a:ext uri="{FF2B5EF4-FFF2-40B4-BE49-F238E27FC236}">
                <a16:creationId xmlns:a16="http://schemas.microsoft.com/office/drawing/2014/main" id="{25DCF0C7-1345-4E25-A684-75D9D2BCECF2}"/>
              </a:ext>
            </a:extLst>
          </p:cNvPr>
          <p:cNvSpPr txBox="1"/>
          <p:nvPr/>
        </p:nvSpPr>
        <p:spPr>
          <a:xfrm>
            <a:off x="211932" y="3469055"/>
            <a:ext cx="8688228" cy="1615827"/>
          </a:xfrm>
          <a:prstGeom prst="rect">
            <a:avLst/>
          </a:prstGeom>
          <a:noFill/>
        </p:spPr>
        <p:txBody>
          <a:bodyPr wrap="square" rtlCol="0">
            <a:spAutoFit/>
          </a:bodyPr>
          <a:lstStyle/>
          <a:p>
            <a:pPr marL="342900" indent="-342900" algn="just">
              <a:lnSpc>
                <a:spcPct val="150000"/>
              </a:lnSpc>
              <a:buSzPct val="100000"/>
              <a:buFont typeface="Wingdings" panose="05000000000000000000" pitchFamily="2" charset="2"/>
              <a:buChar char="n"/>
            </a:pPr>
            <a:r>
              <a:rPr lang="zh-CN" altLang="en-US"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挑战</a:t>
            </a:r>
            <a:endParaRPr lang="en-US" altLang="zh-CN"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50000"/>
              </a:lnSpc>
              <a:buSzPct val="100000"/>
              <a:buFont typeface="+mj-ea"/>
              <a:buAutoNum type="circleNumDbPlain"/>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本研究与</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应用程序的特点</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和</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计算机平台架构</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密切相关，映射策略的创新如何能适用于更多具体的应用程序，更好地结合平台特性？</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50000"/>
              </a:lnSpc>
              <a:buSzPct val="100000"/>
              <a:buFont typeface="+mj-ea"/>
              <a:buAutoNum type="circleNumDbPlain"/>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映射机制如何做到在引入尽量小的额外开销的前提下，大幅度提升程序性能？</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文本框 19">
            <a:extLst>
              <a:ext uri="{FF2B5EF4-FFF2-40B4-BE49-F238E27FC236}">
                <a16:creationId xmlns:a16="http://schemas.microsoft.com/office/drawing/2014/main" id="{BC234AC7-DFF0-4A65-87FD-CBE2E7DAFDAA}"/>
              </a:ext>
            </a:extLst>
          </p:cNvPr>
          <p:cNvSpPr txBox="1"/>
          <p:nvPr/>
        </p:nvSpPr>
        <p:spPr>
          <a:xfrm>
            <a:off x="224155" y="944856"/>
            <a:ext cx="8697516" cy="203132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n"/>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目标任务</a:t>
            </a:r>
          </a:p>
          <a:p>
            <a:pPr marL="342900" indent="-342900" algn="just">
              <a:lnSpc>
                <a:spcPct val="150000"/>
              </a:lnSpc>
              <a:buSzPct val="100000"/>
              <a:buFont typeface="+mj-ea"/>
              <a:buAutoNum type="circleNumDbPlain"/>
            </a:pPr>
            <a:r>
              <a:rPr lang="zh-CN" altLang="en-US" sz="1600" dirty="0">
                <a:latin typeface="微软雅黑" panose="020B0503020204020204" pitchFamily="34" charset="-122"/>
                <a:ea typeface="微软雅黑" panose="020B0503020204020204" pitchFamily="34" charset="-122"/>
              </a:rPr>
              <a:t>面向Ｅ级系统大规模并行可扩展分层弹性映射机制（课题任务书）；</a:t>
            </a:r>
            <a:endParaRPr lang="en-US" altLang="zh-CN" sz="1600" dirty="0">
              <a:latin typeface="微软雅黑" panose="020B0503020204020204" pitchFamily="34" charset="-122"/>
              <a:ea typeface="微软雅黑" panose="020B0503020204020204" pitchFamily="34" charset="-122"/>
            </a:endParaRPr>
          </a:p>
          <a:p>
            <a:pPr marL="342900" indent="-342900" algn="just">
              <a:lnSpc>
                <a:spcPct val="150000"/>
              </a:lnSpc>
              <a:buSzPct val="100000"/>
              <a:buFont typeface="+mj-ea"/>
              <a:buAutoNum type="circleNumDbPlain"/>
            </a:pPr>
            <a:r>
              <a:rPr lang="zh-CN" altLang="zh-CN" sz="1600" dirty="0">
                <a:latin typeface="微软雅黑" panose="020B0503020204020204" pitchFamily="34" charset="-122"/>
                <a:ea typeface="微软雅黑" panose="020B0503020204020204" pitchFamily="34" charset="-122"/>
              </a:rPr>
              <a:t>针对</a:t>
            </a:r>
            <a:r>
              <a:rPr lang="zh-CN" altLang="en-US" sz="1600" dirty="0">
                <a:latin typeface="微软雅黑" panose="020B0503020204020204" pitchFamily="34" charset="-122"/>
                <a:ea typeface="微软雅黑" panose="020B0503020204020204" pitchFamily="34" charset="-122"/>
              </a:rPr>
              <a:t>多线程</a:t>
            </a:r>
            <a:r>
              <a:rPr lang="zh-CN" altLang="zh-CN" sz="1600" dirty="0">
                <a:latin typeface="微软雅黑" panose="020B0503020204020204" pitchFamily="34" charset="-122"/>
                <a:ea typeface="微软雅黑" panose="020B0503020204020204" pitchFamily="34" charset="-122"/>
              </a:rPr>
              <a:t>程序运行时，</a:t>
            </a:r>
            <a:r>
              <a:rPr lang="zh-CN" altLang="en-US" sz="1600" b="1" dirty="0">
                <a:latin typeface="微软雅黑" panose="020B0503020204020204" pitchFamily="34" charset="-122"/>
                <a:ea typeface="微软雅黑" panose="020B0503020204020204" pitchFamily="34" charset="-122"/>
              </a:rPr>
              <a:t>由于过多的</a:t>
            </a:r>
            <a:r>
              <a:rPr lang="en-US" altLang="zh-CN" sz="1600" b="1" dirty="0">
                <a:latin typeface="微软雅黑" panose="020B0503020204020204" pitchFamily="34" charset="-122"/>
                <a:ea typeface="微软雅黑" panose="020B0503020204020204" pitchFamily="34" charset="-122"/>
              </a:rPr>
              <a:t>remote access</a:t>
            </a:r>
            <a:r>
              <a:rPr lang="zh-CN" altLang="en-US" sz="1600" b="1" dirty="0">
                <a:latin typeface="微软雅黑" panose="020B0503020204020204" pitchFamily="34" charset="-122"/>
                <a:ea typeface="微软雅黑" panose="020B0503020204020204" pitchFamily="34" charset="-122"/>
              </a:rPr>
              <a:t>及内存拥塞</a:t>
            </a:r>
            <a:r>
              <a:rPr lang="zh-CN" altLang="zh-CN" sz="1600" dirty="0">
                <a:latin typeface="微软雅黑" panose="020B0503020204020204" pitchFamily="34" charset="-122"/>
                <a:ea typeface="微软雅黑" panose="020B0503020204020204" pitchFamily="34" charset="-122"/>
              </a:rPr>
              <a:t>导致的程序运行性能下降的问题，设计合理的线程到核的映射机制，从而提升程序性能</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342900" indent="-342900" algn="just">
              <a:lnSpc>
                <a:spcPct val="150000"/>
              </a:lnSpc>
              <a:buSzPct val="100000"/>
              <a:buFont typeface="+mj-ea"/>
              <a:buAutoNum type="circleNumDbPlain"/>
            </a:pPr>
            <a:r>
              <a:rPr lang="zh-CN" altLang="en-US" sz="1600" dirty="0">
                <a:latin typeface="微软雅黑" panose="020B0503020204020204" pitchFamily="34" charset="-122"/>
                <a:ea typeface="微软雅黑" panose="020B0503020204020204" pitchFamily="34" charset="-122"/>
              </a:rPr>
              <a:t>编写代码实现这样的映射机制，使之成为可运行的系统。</a:t>
            </a:r>
          </a:p>
        </p:txBody>
      </p:sp>
    </p:spTree>
    <p:extLst>
      <p:ext uri="{BB962C8B-B14F-4D97-AF65-F5344CB8AC3E}">
        <p14:creationId xmlns:p14="http://schemas.microsoft.com/office/powerpoint/2010/main" val="402574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4" name="Oval 5"/>
          <p:cNvSpPr>
            <a:spLocks noChangeArrowheads="1"/>
          </p:cNvSpPr>
          <p:nvPr/>
        </p:nvSpPr>
        <p:spPr bwMode="auto">
          <a:xfrm>
            <a:off x="527448" y="64800"/>
            <a:ext cx="8616553" cy="6667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5" name="Oval 5"/>
          <p:cNvSpPr>
            <a:spLocks noChangeArrowheads="1"/>
          </p:cNvSpPr>
          <p:nvPr/>
        </p:nvSpPr>
        <p:spPr bwMode="auto">
          <a:xfrm>
            <a:off x="8808244" y="6494463"/>
            <a:ext cx="304800" cy="304800"/>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6" name="矩形 4"/>
          <p:cNvSpPr>
            <a:spLocks noChangeArrowheads="1"/>
          </p:cNvSpPr>
          <p:nvPr/>
        </p:nvSpPr>
        <p:spPr bwMode="auto">
          <a:xfrm>
            <a:off x="8811015" y="6495654"/>
            <a:ext cx="29687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7" name="MH_Number_1"/>
          <p:cNvSpPr>
            <a:spLocks noChangeArrowheads="1"/>
          </p:cNvSpPr>
          <p:nvPr/>
        </p:nvSpPr>
        <p:spPr bwMode="auto">
          <a:xfrm>
            <a:off x="25004" y="64800"/>
            <a:ext cx="37385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02</a:t>
            </a:r>
            <a:endParaRPr lang="zh-CN" altLang="en-US"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4598" name="MH_Entry_1"/>
          <p:cNvSpPr>
            <a:spLocks noChangeArrowheads="1"/>
          </p:cNvSpPr>
          <p:nvPr/>
        </p:nvSpPr>
        <p:spPr bwMode="auto">
          <a:xfrm>
            <a:off x="435769" y="64800"/>
            <a:ext cx="302061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研究现状</a:t>
            </a:r>
          </a:p>
        </p:txBody>
      </p:sp>
      <p:sp>
        <p:nvSpPr>
          <p:cNvPr id="24599" name="Oval 5"/>
          <p:cNvSpPr>
            <a:spLocks noChangeArrowheads="1"/>
          </p:cNvSpPr>
          <p:nvPr/>
        </p:nvSpPr>
        <p:spPr bwMode="auto">
          <a:xfrm>
            <a:off x="1" y="6726635"/>
            <a:ext cx="8766572" cy="72628"/>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0" name="Oval 5"/>
          <p:cNvSpPr>
            <a:spLocks noChangeArrowheads="1"/>
          </p:cNvSpPr>
          <p:nvPr/>
        </p:nvSpPr>
        <p:spPr bwMode="auto">
          <a:xfrm rot="5400000">
            <a:off x="5927325" y="3281841"/>
            <a:ext cx="6300000" cy="690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1" name="Oval 5"/>
          <p:cNvSpPr>
            <a:spLocks noChangeArrowheads="1"/>
          </p:cNvSpPr>
          <p:nvPr/>
        </p:nvSpPr>
        <p:spPr bwMode="auto">
          <a:xfrm rot="5400000">
            <a:off x="-3055064" y="3543618"/>
            <a:ext cx="6228000" cy="6786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0" name="文本占位符 9">
            <a:extLst>
              <a:ext uri="{FF2B5EF4-FFF2-40B4-BE49-F238E27FC236}">
                <a16:creationId xmlns:a16="http://schemas.microsoft.com/office/drawing/2014/main" id="{B840B545-7615-4C7A-973A-6182E229D766}"/>
              </a:ext>
            </a:extLst>
          </p:cNvPr>
          <p:cNvSpPr txBox="1">
            <a:spLocks/>
          </p:cNvSpPr>
          <p:nvPr/>
        </p:nvSpPr>
        <p:spPr>
          <a:xfrm>
            <a:off x="211932" y="720000"/>
            <a:ext cx="8766572" cy="1109415"/>
          </a:xfrm>
          <a:prstGeom prst="rect">
            <a:avLst/>
          </a:prstGeom>
        </p:spPr>
        <p:txBody>
          <a:bodyPr vert="horz" lIns="91440" tIns="45720" rIns="91440" bIns="45720"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50000"/>
              </a:lnSpc>
              <a:buClr>
                <a:schemeClr val="accent1">
                  <a:lumMod val="75000"/>
                </a:schemeClr>
              </a:buClr>
              <a:buSzPct val="100000"/>
              <a:buFont typeface="Wingdings" panose="05000000000000000000" pitchFamily="2" charset="2"/>
              <a:buChar char="n"/>
            </a:pPr>
            <a:r>
              <a:rPr lang="zh-CN" altLang="en-US" sz="1800" dirty="0">
                <a:latin typeface="微软雅黑" panose="020B0503020204020204" pitchFamily="34" charset="-122"/>
                <a:ea typeface="微软雅黑" panose="020B0503020204020204" pitchFamily="34" charset="-122"/>
              </a:rPr>
              <a:t>同样是研究线程到核映射的方法。早期核数较少时，通过类似于枚举的方法，执行全部可能的映射情况，选择性能最佳的方式。</a:t>
            </a:r>
            <a:endParaRPr lang="en-US" altLang="zh-CN" sz="1800" dirty="0">
              <a:latin typeface="微软雅黑" panose="020B0503020204020204" pitchFamily="34" charset="-122"/>
              <a:ea typeface="微软雅黑" panose="020B0503020204020204" pitchFamily="34" charset="-122"/>
            </a:endParaRPr>
          </a:p>
          <a:p>
            <a:pPr algn="just">
              <a:lnSpc>
                <a:spcPct val="150000"/>
              </a:lnSpc>
              <a:buSzPct val="100000"/>
            </a:pPr>
            <a:endParaRPr lang="en-US" altLang="zh-CN" sz="1800" dirty="0"/>
          </a:p>
        </p:txBody>
      </p:sp>
      <p:sp>
        <p:nvSpPr>
          <p:cNvPr id="16" name="内容占位符 10">
            <a:extLst>
              <a:ext uri="{FF2B5EF4-FFF2-40B4-BE49-F238E27FC236}">
                <a16:creationId xmlns:a16="http://schemas.microsoft.com/office/drawing/2014/main" id="{4510EED1-DEF5-463C-B9F6-F127FE4DD06B}"/>
              </a:ext>
            </a:extLst>
          </p:cNvPr>
          <p:cNvSpPr txBox="1">
            <a:spLocks/>
          </p:cNvSpPr>
          <p:nvPr/>
        </p:nvSpPr>
        <p:spPr>
          <a:xfrm>
            <a:off x="211932" y="1707374"/>
            <a:ext cx="4360068" cy="4307059"/>
          </a:xfrm>
          <a:prstGeom prst="rect">
            <a:avLst/>
          </a:prstGeom>
        </p:spPr>
        <p:txBody>
          <a:bodyPr vert="horz" lIns="91440" tIns="45720" rIns="91440" bIns="45720" rtlCol="0" anchor="t" anchorCtr="0">
            <a:normAutofit fontScale="47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pPr algn="just">
              <a:lnSpc>
                <a:spcPct val="150000"/>
              </a:lnSpc>
              <a:buSzPct val="100000"/>
              <a:buFont typeface="Wingdings" panose="05000000000000000000" pitchFamily="2" charset="2"/>
              <a:buChar char="Ø"/>
            </a:pPr>
            <a:r>
              <a:rPr lang="zh-CN" altLang="en-US" sz="3800" dirty="0">
                <a:solidFill>
                  <a:schemeClr val="accent1">
                    <a:lumMod val="75000"/>
                  </a:schemeClr>
                </a:solidFill>
                <a:latin typeface="微软雅黑" panose="020B0503020204020204" pitchFamily="34" charset="-122"/>
                <a:ea typeface="微软雅黑" panose="020B0503020204020204" pitchFamily="34" charset="-122"/>
              </a:rPr>
              <a:t>枚举择优的方法</a:t>
            </a:r>
            <a:endParaRPr lang="zh-CN" altLang="en-US" sz="4500" dirty="0">
              <a:solidFill>
                <a:schemeClr val="accent1">
                  <a:lumMod val="75000"/>
                </a:schemeClr>
              </a:solidFill>
              <a:latin typeface="微软雅黑" panose="020B0503020204020204" pitchFamily="34" charset="-122"/>
              <a:ea typeface="微软雅黑" panose="020B0503020204020204" pitchFamily="34" charset="-122"/>
            </a:endParaRPr>
          </a:p>
          <a:p>
            <a:pPr marL="457200" indent="-457200">
              <a:lnSpc>
                <a:spcPct val="150000"/>
              </a:lnSpc>
              <a:buSzPct val="120000"/>
              <a:buFont typeface="+mj-ea"/>
              <a:buAutoNum type="circleNumDbPlain"/>
            </a:pPr>
            <a:r>
              <a:rPr lang="en-US" altLang="zh-CN" sz="3800" dirty="0" err="1">
                <a:latin typeface="Times New Roman" panose="02020603050405020304" pitchFamily="18" charset="0"/>
                <a:ea typeface="微软雅黑" panose="020B0503020204020204" pitchFamily="34" charset="-122"/>
              </a:rPr>
              <a:t>Autopin</a:t>
            </a:r>
            <a:r>
              <a:rPr lang="zh-CN" altLang="en-US" sz="3800" dirty="0">
                <a:latin typeface="Times New Roman" panose="02020603050405020304" pitchFamily="18" charset="0"/>
                <a:ea typeface="微软雅黑" panose="020B0503020204020204" pitchFamily="34" charset="-122"/>
              </a:rPr>
              <a:t>，通过观</a:t>
            </a:r>
            <a:r>
              <a:rPr lang="zh-CN" altLang="zh-CN" sz="3800" dirty="0">
                <a:latin typeface="Times New Roman" panose="02020603050405020304" pitchFamily="18" charset="0"/>
                <a:ea typeface="微软雅黑" panose="020B0503020204020204" pitchFamily="34" charset="-122"/>
              </a:rPr>
              <a:t>测</a:t>
            </a:r>
            <a:r>
              <a:rPr lang="en-US" altLang="zh-CN" sz="3800" dirty="0">
                <a:latin typeface="Times New Roman" panose="02020603050405020304" pitchFamily="18" charset="0"/>
                <a:ea typeface="微软雅黑" panose="020B0503020204020204" pitchFamily="34" charset="-122"/>
              </a:rPr>
              <a:t>IPC (Instructions per Cycle</a:t>
            </a:r>
            <a:r>
              <a:rPr lang="zh-CN" altLang="zh-CN" sz="3800" dirty="0">
                <a:latin typeface="Times New Roman" panose="02020603050405020304" pitchFamily="18" charset="0"/>
                <a:ea typeface="微软雅黑" panose="020B0503020204020204" pitchFamily="34" charset="-122"/>
              </a:rPr>
              <a:t>，每个时钟周期执行的指令数</a:t>
            </a:r>
            <a:r>
              <a:rPr lang="en-US" altLang="zh-CN" sz="3800" dirty="0">
                <a:latin typeface="Times New Roman" panose="02020603050405020304" pitchFamily="18" charset="0"/>
                <a:ea typeface="微软雅黑" panose="020B0503020204020204" pitchFamily="34" charset="-122"/>
              </a:rPr>
              <a:t>) </a:t>
            </a:r>
            <a:r>
              <a:rPr lang="zh-CN" altLang="zh-CN" sz="3800" dirty="0">
                <a:latin typeface="Times New Roman" panose="02020603050405020304" pitchFamily="18" charset="0"/>
                <a:ea typeface="微软雅黑" panose="020B0503020204020204" pitchFamily="34" charset="-122"/>
              </a:rPr>
              <a:t>，</a:t>
            </a:r>
            <a:r>
              <a:rPr lang="zh-CN" altLang="en-US" sz="3800" dirty="0">
                <a:latin typeface="Times New Roman" panose="02020603050405020304" pitchFamily="18" charset="0"/>
                <a:ea typeface="微软雅黑" panose="020B0503020204020204" pitchFamily="34" charset="-122"/>
              </a:rPr>
              <a:t>从各种映射决策中</a:t>
            </a:r>
            <a:r>
              <a:rPr lang="zh-CN" altLang="zh-CN" sz="3800" dirty="0">
                <a:latin typeface="Times New Roman" panose="02020603050405020304" pitchFamily="18" charset="0"/>
                <a:ea typeface="微软雅黑" panose="020B0503020204020204" pitchFamily="34" charset="-122"/>
              </a:rPr>
              <a:t>选择具有最高</a:t>
            </a:r>
            <a:r>
              <a:rPr lang="en-US" altLang="zh-CN" sz="3800" dirty="0">
                <a:latin typeface="Times New Roman" panose="02020603050405020304" pitchFamily="18" charset="0"/>
                <a:ea typeface="微软雅黑" panose="020B0503020204020204" pitchFamily="34" charset="-122"/>
              </a:rPr>
              <a:t>IPC</a:t>
            </a:r>
            <a:r>
              <a:rPr lang="zh-CN" altLang="zh-CN" sz="3800" dirty="0">
                <a:latin typeface="Times New Roman" panose="02020603050405020304" pitchFamily="18" charset="0"/>
                <a:ea typeface="微软雅黑" panose="020B0503020204020204" pitchFamily="34" charset="-122"/>
              </a:rPr>
              <a:t>值的方案来执行应用程序 </a:t>
            </a:r>
            <a:r>
              <a:rPr lang="en-US" altLang="zh-CN" sz="3800" b="1" dirty="0">
                <a:latin typeface="Times New Roman" panose="02020603050405020304" pitchFamily="18" charset="0"/>
                <a:ea typeface="微软雅黑" panose="020B0503020204020204" pitchFamily="34" charset="-122"/>
              </a:rPr>
              <a:t>[2]</a:t>
            </a:r>
            <a:r>
              <a:rPr lang="zh-CN" altLang="en-US" sz="3800" dirty="0">
                <a:latin typeface="Times New Roman" panose="02020603050405020304" pitchFamily="18" charset="0"/>
                <a:ea typeface="微软雅黑" panose="020B0503020204020204" pitchFamily="34" charset="-122"/>
              </a:rPr>
              <a:t>；</a:t>
            </a:r>
            <a:endParaRPr lang="en-US" altLang="zh-CN" sz="3800" dirty="0">
              <a:latin typeface="Times New Roman" panose="02020603050405020304" pitchFamily="18" charset="0"/>
              <a:ea typeface="微软雅黑" panose="020B0503020204020204" pitchFamily="34" charset="-122"/>
            </a:endParaRPr>
          </a:p>
          <a:p>
            <a:pPr marL="457200" indent="-457200">
              <a:lnSpc>
                <a:spcPct val="150000"/>
              </a:lnSpc>
              <a:buSzPct val="120000"/>
              <a:buFont typeface="+mj-ea"/>
              <a:buAutoNum type="circleNumDbPlain"/>
            </a:pPr>
            <a:r>
              <a:rPr lang="en-US" altLang="zh-CN" sz="3800" dirty="0" err="1">
                <a:latin typeface="Times New Roman" panose="02020603050405020304" pitchFamily="18" charset="0"/>
                <a:ea typeface="微软雅黑" panose="020B0503020204020204" pitchFamily="34" charset="-122"/>
              </a:rPr>
              <a:t>BlackBox</a:t>
            </a:r>
            <a:r>
              <a:rPr lang="zh-CN" altLang="en-US" sz="3800" dirty="0">
                <a:latin typeface="Times New Roman" panose="02020603050405020304" pitchFamily="18" charset="0"/>
                <a:ea typeface="微软雅黑" panose="020B0503020204020204" pitchFamily="34" charset="-122"/>
              </a:rPr>
              <a:t>主要针对具备</a:t>
            </a:r>
            <a:r>
              <a:rPr lang="en-US" altLang="zh-CN" sz="3800" dirty="0">
                <a:latin typeface="Times New Roman" panose="02020603050405020304" pitchFamily="18" charset="0"/>
                <a:ea typeface="微软雅黑" panose="020B0503020204020204" pitchFamily="34" charset="-122"/>
              </a:rPr>
              <a:t>SMP</a:t>
            </a:r>
            <a:r>
              <a:rPr lang="zh-CN" altLang="en-US" sz="3800" dirty="0">
                <a:latin typeface="Times New Roman" panose="02020603050405020304" pitchFamily="18" charset="0"/>
                <a:ea typeface="微软雅黑" panose="020B0503020204020204" pitchFamily="34" charset="-122"/>
              </a:rPr>
              <a:t>的处理器，运行双线程的</a:t>
            </a:r>
            <a:r>
              <a:rPr lang="en-US" altLang="zh-CN" sz="3800" dirty="0">
                <a:latin typeface="Times New Roman" panose="02020603050405020304" pitchFamily="18" charset="0"/>
                <a:ea typeface="微软雅黑" panose="020B0503020204020204" pitchFamily="34" charset="-122"/>
              </a:rPr>
              <a:t>producer-consumer</a:t>
            </a:r>
            <a:r>
              <a:rPr lang="zh-CN" altLang="en-US" sz="3800" dirty="0">
                <a:latin typeface="Times New Roman" panose="02020603050405020304" pitchFamily="18" charset="0"/>
                <a:ea typeface="微软雅黑" panose="020B0503020204020204" pitchFamily="34" charset="-122"/>
              </a:rPr>
              <a:t>程序，</a:t>
            </a:r>
            <a:r>
              <a:rPr lang="zh-CN" altLang="zh-CN" sz="3800" dirty="0">
                <a:latin typeface="Times New Roman" panose="02020603050405020304" pitchFamily="18" charset="0"/>
                <a:ea typeface="微软雅黑" panose="020B0503020204020204" pitchFamily="34" charset="-122"/>
              </a:rPr>
              <a:t>测量每种映射的总体性能来选择最佳映射</a:t>
            </a:r>
            <a:r>
              <a:rPr lang="en-US" altLang="zh-CN" sz="3800" b="1" dirty="0">
                <a:latin typeface="Times New Roman" panose="02020603050405020304" pitchFamily="18" charset="0"/>
                <a:ea typeface="微软雅黑" panose="020B0503020204020204" pitchFamily="34" charset="-122"/>
              </a:rPr>
              <a:t>[3]</a:t>
            </a:r>
            <a:r>
              <a:rPr lang="zh-CN" altLang="en-US" sz="3800" dirty="0">
                <a:latin typeface="Times New Roman" panose="02020603050405020304" pitchFamily="18" charset="0"/>
                <a:ea typeface="微软雅黑" panose="020B0503020204020204" pitchFamily="34" charset="-122"/>
              </a:rPr>
              <a:t>；</a:t>
            </a:r>
            <a:endParaRPr lang="en-US" altLang="zh-CN" sz="3800" dirty="0">
              <a:latin typeface="Times New Roman" panose="02020603050405020304" pitchFamily="18" charset="0"/>
              <a:ea typeface="微软雅黑" panose="020B0503020204020204" pitchFamily="34" charset="-122"/>
            </a:endParaRPr>
          </a:p>
        </p:txBody>
      </p:sp>
      <p:sp>
        <p:nvSpPr>
          <p:cNvPr id="17" name="内容占位符 18">
            <a:extLst>
              <a:ext uri="{FF2B5EF4-FFF2-40B4-BE49-F238E27FC236}">
                <a16:creationId xmlns:a16="http://schemas.microsoft.com/office/drawing/2014/main" id="{26424E3E-BD7F-4742-8190-0D931C5DC783}"/>
              </a:ext>
            </a:extLst>
          </p:cNvPr>
          <p:cNvSpPr txBox="1">
            <a:spLocks/>
          </p:cNvSpPr>
          <p:nvPr/>
        </p:nvSpPr>
        <p:spPr>
          <a:xfrm>
            <a:off x="4835724" y="1707374"/>
            <a:ext cx="3671292" cy="3321321"/>
          </a:xfrm>
          <a:prstGeom prst="rect">
            <a:avLst/>
          </a:prstGeom>
        </p:spPr>
        <p:txBody>
          <a:bodyPr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defTabSz="457200">
              <a:lnSpc>
                <a:spcPct val="130000"/>
              </a:lnSpc>
              <a:spcBef>
                <a:spcPct val="20000"/>
              </a:spcBef>
              <a:spcAft>
                <a:spcPts val="600"/>
              </a:spcAft>
              <a:buClr>
                <a:schemeClr val="accent1">
                  <a:lumMod val="75000"/>
                </a:schemeClr>
              </a:buClr>
              <a:buSzPct val="100000"/>
              <a:buFont typeface="Wingdings" panose="05000000000000000000" pitchFamily="2" charset="2"/>
              <a:buChar char="Ø"/>
            </a:pPr>
            <a:r>
              <a:rPr lang="zh-CN" altLang="en-US" sz="1900" dirty="0">
                <a:solidFill>
                  <a:schemeClr val="accent1">
                    <a:lumMod val="75000"/>
                  </a:schemeClr>
                </a:solidFill>
                <a:latin typeface="微软雅黑" panose="020B0503020204020204" pitchFamily="34" charset="-122"/>
                <a:ea typeface="微软雅黑" panose="020B0503020204020204" pitchFamily="34" charset="-122"/>
              </a:rPr>
              <a:t>方法缺陷</a:t>
            </a:r>
            <a:endParaRPr lang="en-US" altLang="zh-CN" sz="1900" dirty="0">
              <a:solidFill>
                <a:schemeClr val="accent1">
                  <a:lumMod val="75000"/>
                </a:schemeClr>
              </a:solidFill>
              <a:latin typeface="微软雅黑" panose="020B0503020204020204" pitchFamily="34" charset="-122"/>
              <a:ea typeface="微软雅黑" panose="020B0503020204020204" pitchFamily="34" charset="-122"/>
            </a:endParaRPr>
          </a:p>
          <a:p>
            <a:pPr marL="457200" indent="-457200" defTabSz="457200">
              <a:lnSpc>
                <a:spcPct val="130000"/>
              </a:lnSpc>
              <a:spcBef>
                <a:spcPct val="20000"/>
              </a:spcBef>
              <a:spcAft>
                <a:spcPts val="600"/>
              </a:spcAft>
              <a:buClr>
                <a:schemeClr val="accent1">
                  <a:lumMod val="75000"/>
                </a:schemeClr>
              </a:buClr>
              <a:buSzPct val="120000"/>
              <a:buFont typeface="+mj-ea"/>
              <a:buAutoNum type="circleNumDbPlain"/>
            </a:pPr>
            <a:r>
              <a:rPr lang="zh-CN" altLang="en-US" sz="1800" dirty="0">
                <a:latin typeface="Times New Roman" panose="02020603050405020304" pitchFamily="18" charset="0"/>
                <a:ea typeface="微软雅黑" panose="020B0503020204020204" pitchFamily="34" charset="-122"/>
              </a:rPr>
              <a:t>只允许核数较少或者并行程序线程数较少的情况，这样引入的额外开销不大。</a:t>
            </a:r>
            <a:endParaRPr lang="en-US" altLang="zh-CN" sz="1800" dirty="0">
              <a:latin typeface="Times New Roman" panose="02020603050405020304" pitchFamily="18" charset="0"/>
              <a:ea typeface="微软雅黑" panose="020B0503020204020204" pitchFamily="34" charset="-122"/>
            </a:endParaRPr>
          </a:p>
          <a:p>
            <a:pPr marL="457200" indent="-457200" defTabSz="457200">
              <a:lnSpc>
                <a:spcPct val="130000"/>
              </a:lnSpc>
              <a:spcBef>
                <a:spcPct val="20000"/>
              </a:spcBef>
              <a:spcAft>
                <a:spcPts val="600"/>
              </a:spcAft>
              <a:buClr>
                <a:schemeClr val="accent1">
                  <a:lumMod val="75000"/>
                </a:schemeClr>
              </a:buClr>
              <a:buSzPct val="120000"/>
              <a:buFont typeface="+mj-ea"/>
              <a:buAutoNum type="circleNumDbPlain"/>
            </a:pPr>
            <a:r>
              <a:rPr lang="zh-CN" altLang="en-US" sz="1800" dirty="0">
                <a:latin typeface="Times New Roman" panose="02020603050405020304" pitchFamily="18" charset="0"/>
                <a:ea typeface="微软雅黑" panose="020B0503020204020204" pitchFamily="34" charset="-122"/>
              </a:rPr>
              <a:t>通用性不强，平台可移植性差</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文本框 17">
            <a:extLst>
              <a:ext uri="{FF2B5EF4-FFF2-40B4-BE49-F238E27FC236}">
                <a16:creationId xmlns:a16="http://schemas.microsoft.com/office/drawing/2014/main" id="{834A438C-0B9B-4FE6-8FA9-C8809CA8E0E8}"/>
              </a:ext>
            </a:extLst>
          </p:cNvPr>
          <p:cNvSpPr txBox="1"/>
          <p:nvPr/>
        </p:nvSpPr>
        <p:spPr>
          <a:xfrm>
            <a:off x="211932" y="5815197"/>
            <a:ext cx="8766572" cy="738664"/>
          </a:xfrm>
          <a:prstGeom prst="rect">
            <a:avLst/>
          </a:prstGeom>
          <a:noFill/>
        </p:spPr>
        <p:txBody>
          <a:bodyPr wrap="square" rtlCol="0">
            <a:spAutoFit/>
          </a:bodyPr>
          <a:lstStyle/>
          <a:p>
            <a:r>
              <a:rPr lang="en-US" altLang="zh-CN" sz="1400" b="1" dirty="0"/>
              <a:t>[2</a:t>
            </a:r>
            <a:r>
              <a:rPr lang="en-US" altLang="zh-CN" sz="1400" dirty="0"/>
              <a:t>] </a:t>
            </a:r>
            <a:r>
              <a:rPr lang="en-US" altLang="zh-CN" sz="1400" dirty="0" err="1"/>
              <a:t>Autopin</a:t>
            </a:r>
            <a:r>
              <a:rPr lang="en-US" altLang="zh-CN" sz="1400" dirty="0"/>
              <a:t>: automated optimization of thread-to-core pinning on multicore systems. High-performance Embedded Architectures &amp; Compilers, 11</a:t>
            </a:r>
          </a:p>
          <a:p>
            <a:r>
              <a:rPr lang="en-US" altLang="zh-CN" sz="1400" b="1" dirty="0"/>
              <a:t>[3] </a:t>
            </a:r>
            <a:r>
              <a:rPr lang="en-US" altLang="zh-CN" sz="1400" dirty="0"/>
              <a:t>Thread Assignment of Multithreaded Network Applications in Multicore/Multithreaded Processors. TPDS, 13</a:t>
            </a:r>
          </a:p>
        </p:txBody>
      </p:sp>
    </p:spTree>
    <p:extLst>
      <p:ext uri="{BB962C8B-B14F-4D97-AF65-F5344CB8AC3E}">
        <p14:creationId xmlns:p14="http://schemas.microsoft.com/office/powerpoint/2010/main" val="1468993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4" name="Oval 5"/>
          <p:cNvSpPr>
            <a:spLocks noChangeArrowheads="1"/>
          </p:cNvSpPr>
          <p:nvPr/>
        </p:nvSpPr>
        <p:spPr bwMode="auto">
          <a:xfrm>
            <a:off x="527448" y="64800"/>
            <a:ext cx="8616553" cy="6667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5" name="Oval 5"/>
          <p:cNvSpPr>
            <a:spLocks noChangeArrowheads="1"/>
          </p:cNvSpPr>
          <p:nvPr/>
        </p:nvSpPr>
        <p:spPr bwMode="auto">
          <a:xfrm>
            <a:off x="8808244" y="6494463"/>
            <a:ext cx="304800" cy="304800"/>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6" name="矩形 4"/>
          <p:cNvSpPr>
            <a:spLocks noChangeArrowheads="1"/>
          </p:cNvSpPr>
          <p:nvPr/>
        </p:nvSpPr>
        <p:spPr bwMode="auto">
          <a:xfrm>
            <a:off x="8811015" y="6495654"/>
            <a:ext cx="29687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7" name="MH_Number_1"/>
          <p:cNvSpPr>
            <a:spLocks noChangeArrowheads="1"/>
          </p:cNvSpPr>
          <p:nvPr/>
        </p:nvSpPr>
        <p:spPr bwMode="auto">
          <a:xfrm>
            <a:off x="25004" y="64800"/>
            <a:ext cx="37385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02</a:t>
            </a:r>
            <a:endParaRPr lang="zh-CN" altLang="en-US"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4598" name="MH_Entry_1"/>
          <p:cNvSpPr>
            <a:spLocks noChangeArrowheads="1"/>
          </p:cNvSpPr>
          <p:nvPr/>
        </p:nvSpPr>
        <p:spPr bwMode="auto">
          <a:xfrm>
            <a:off x="435769" y="64800"/>
            <a:ext cx="302061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研究现状</a:t>
            </a:r>
          </a:p>
        </p:txBody>
      </p:sp>
      <p:sp>
        <p:nvSpPr>
          <p:cNvPr id="24599" name="Oval 5"/>
          <p:cNvSpPr>
            <a:spLocks noChangeArrowheads="1"/>
          </p:cNvSpPr>
          <p:nvPr/>
        </p:nvSpPr>
        <p:spPr bwMode="auto">
          <a:xfrm>
            <a:off x="1" y="6726635"/>
            <a:ext cx="8766572" cy="72628"/>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0" name="Oval 5"/>
          <p:cNvSpPr>
            <a:spLocks noChangeArrowheads="1"/>
          </p:cNvSpPr>
          <p:nvPr/>
        </p:nvSpPr>
        <p:spPr bwMode="auto">
          <a:xfrm rot="5400000">
            <a:off x="5927325" y="3281841"/>
            <a:ext cx="6300000" cy="690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1" name="Oval 5"/>
          <p:cNvSpPr>
            <a:spLocks noChangeArrowheads="1"/>
          </p:cNvSpPr>
          <p:nvPr/>
        </p:nvSpPr>
        <p:spPr bwMode="auto">
          <a:xfrm rot="5400000">
            <a:off x="-3055064" y="3543618"/>
            <a:ext cx="6228000" cy="6786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0" name="文本占位符 9">
            <a:extLst>
              <a:ext uri="{FF2B5EF4-FFF2-40B4-BE49-F238E27FC236}">
                <a16:creationId xmlns:a16="http://schemas.microsoft.com/office/drawing/2014/main" id="{B840B545-7615-4C7A-973A-6182E229D766}"/>
              </a:ext>
            </a:extLst>
          </p:cNvPr>
          <p:cNvSpPr txBox="1">
            <a:spLocks/>
          </p:cNvSpPr>
          <p:nvPr/>
        </p:nvSpPr>
        <p:spPr>
          <a:xfrm>
            <a:off x="211932" y="720000"/>
            <a:ext cx="8766572" cy="1109415"/>
          </a:xfrm>
          <a:prstGeom prst="rect">
            <a:avLst/>
          </a:prstGeom>
        </p:spPr>
        <p:txBody>
          <a:bodyPr vert="horz" lIns="91440" tIns="45720" rIns="91440" bIns="45720"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50000"/>
              </a:lnSpc>
              <a:buClr>
                <a:schemeClr val="accent1">
                  <a:lumMod val="75000"/>
                </a:schemeClr>
              </a:buClr>
              <a:buSzPct val="100000"/>
              <a:buFont typeface="Wingdings" panose="05000000000000000000" pitchFamily="2" charset="2"/>
              <a:buChar char="n"/>
            </a:pPr>
            <a:r>
              <a:rPr lang="zh-CN" altLang="en-US" sz="1800" dirty="0">
                <a:latin typeface="微软雅黑" panose="020B0503020204020204" pitchFamily="34" charset="-122"/>
                <a:ea typeface="微软雅黑" panose="020B0503020204020204" pitchFamily="34" charset="-122"/>
              </a:rPr>
              <a:t>线程间通信检测方法。</a:t>
            </a:r>
            <a:endParaRPr lang="en-US" altLang="zh-CN" sz="1800" dirty="0">
              <a:latin typeface="微软雅黑" panose="020B0503020204020204" pitchFamily="34" charset="-122"/>
              <a:ea typeface="微软雅黑" panose="020B0503020204020204" pitchFamily="34" charset="-122"/>
            </a:endParaRPr>
          </a:p>
          <a:p>
            <a:pPr algn="just">
              <a:lnSpc>
                <a:spcPct val="150000"/>
              </a:lnSpc>
              <a:buSzPct val="100000"/>
            </a:pPr>
            <a:endParaRPr lang="en-US" altLang="zh-CN" sz="1800" dirty="0"/>
          </a:p>
        </p:txBody>
      </p:sp>
      <p:sp>
        <p:nvSpPr>
          <p:cNvPr id="16" name="内容占位符 10">
            <a:extLst>
              <a:ext uri="{FF2B5EF4-FFF2-40B4-BE49-F238E27FC236}">
                <a16:creationId xmlns:a16="http://schemas.microsoft.com/office/drawing/2014/main" id="{4510EED1-DEF5-463C-B9F6-F127FE4DD06B}"/>
              </a:ext>
            </a:extLst>
          </p:cNvPr>
          <p:cNvSpPr txBox="1">
            <a:spLocks/>
          </p:cNvSpPr>
          <p:nvPr/>
        </p:nvSpPr>
        <p:spPr>
          <a:xfrm>
            <a:off x="211932" y="1331152"/>
            <a:ext cx="4360068" cy="3585294"/>
          </a:xfrm>
          <a:prstGeom prst="rect">
            <a:avLst/>
          </a:prstGeom>
        </p:spPr>
        <p:txBody>
          <a:bodyPr vert="horz" lIns="91440" tIns="45720" rIns="91440" bIns="45720" rtlCol="0" anchor="t" anchorCtr="0">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pPr algn="just">
              <a:lnSpc>
                <a:spcPct val="150000"/>
              </a:lnSpc>
              <a:buSzPct val="100000"/>
              <a:buFont typeface="Wingdings" panose="05000000000000000000" pitchFamily="2" charset="2"/>
              <a:buChar char="Ø"/>
            </a:pPr>
            <a:r>
              <a:rPr lang="zh-CN" altLang="en-US" dirty="0">
                <a:solidFill>
                  <a:schemeClr val="accent1">
                    <a:lumMod val="75000"/>
                  </a:schemeClr>
                </a:solidFill>
                <a:latin typeface="Microsoft YaHei" panose="020B0503020204020204" pitchFamily="34" charset="-122"/>
                <a:ea typeface="Microsoft YaHei" panose="020B0503020204020204" pitchFamily="34" charset="-122"/>
              </a:rPr>
              <a:t>通信检测方法</a:t>
            </a:r>
          </a:p>
          <a:p>
            <a:pPr marL="342900" indent="-342900">
              <a:lnSpc>
                <a:spcPct val="150000"/>
              </a:lnSpc>
              <a:buSzPct val="120000"/>
              <a:buFont typeface="+mj-ea"/>
              <a:buAutoNum type="circleNumDbPlain"/>
            </a:pPr>
            <a:r>
              <a:rPr lang="zh-CN" altLang="en-US" dirty="0">
                <a:latin typeface="Microsoft YaHei" panose="020B0503020204020204" pitchFamily="34" charset="-122"/>
                <a:ea typeface="Microsoft YaHei" panose="020B0503020204020204" pitchFamily="34" charset="-122"/>
              </a:rPr>
              <a:t>采用硬件计数器，间接统计通信情况，对每个拥有</a:t>
            </a:r>
            <a:r>
              <a:rPr lang="en-US" altLang="zh-CN" dirty="0">
                <a:latin typeface="Microsoft YaHei" panose="020B0503020204020204" pitchFamily="34" charset="-122"/>
                <a:ea typeface="Microsoft YaHei" panose="020B0503020204020204" pitchFamily="34" charset="-122"/>
              </a:rPr>
              <a:t>L1</a:t>
            </a:r>
            <a:r>
              <a:rPr lang="zh-CN" altLang="en-US" dirty="0">
                <a:latin typeface="Microsoft YaHei" panose="020B0503020204020204" pitchFamily="34" charset="-122"/>
                <a:ea typeface="Microsoft YaHei" panose="020B0503020204020204" pitchFamily="34" charset="-122"/>
              </a:rPr>
              <a:t>独立</a:t>
            </a:r>
            <a:r>
              <a:rPr lang="en-US" altLang="zh-CN" dirty="0">
                <a:latin typeface="Microsoft YaHei" panose="020B0503020204020204" pitchFamily="34" charset="-122"/>
                <a:ea typeface="Microsoft YaHei" panose="020B0503020204020204" pitchFamily="34" charset="-122"/>
              </a:rPr>
              <a:t>cache</a:t>
            </a:r>
            <a:r>
              <a:rPr lang="zh-CN" altLang="en-US" dirty="0">
                <a:latin typeface="Microsoft YaHei" panose="020B0503020204020204" pitchFamily="34" charset="-122"/>
                <a:ea typeface="Microsoft YaHei" panose="020B0503020204020204" pitchFamily="34" charset="-122"/>
              </a:rPr>
              <a:t>的核设立一个硬件计数器，记录其他核的线程对该核</a:t>
            </a:r>
            <a:r>
              <a:rPr lang="en-US" altLang="zh-CN" dirty="0">
                <a:latin typeface="Microsoft YaHei" panose="020B0503020204020204" pitchFamily="34" charset="-122"/>
                <a:ea typeface="Microsoft YaHei" panose="020B0503020204020204" pitchFamily="34" charset="-122"/>
              </a:rPr>
              <a:t>L1cache</a:t>
            </a:r>
            <a:r>
              <a:rPr lang="zh-CN" altLang="en-US" dirty="0">
                <a:latin typeface="Microsoft YaHei" panose="020B0503020204020204" pitchFamily="34" charset="-122"/>
                <a:ea typeface="Microsoft YaHei" panose="020B0503020204020204" pitchFamily="34" charset="-122"/>
              </a:rPr>
              <a:t>中共享</a:t>
            </a:r>
            <a:r>
              <a:rPr lang="en-US" altLang="zh-CN" dirty="0">
                <a:latin typeface="Microsoft YaHei" panose="020B0503020204020204" pitchFamily="34" charset="-122"/>
                <a:ea typeface="Microsoft YaHei" panose="020B0503020204020204" pitchFamily="34" charset="-122"/>
              </a:rPr>
              <a:t>cache line</a:t>
            </a:r>
            <a:r>
              <a:rPr lang="zh-CN" altLang="en-US" dirty="0">
                <a:latin typeface="Microsoft YaHei" panose="020B0503020204020204" pitchFamily="34" charset="-122"/>
                <a:ea typeface="Microsoft YaHei" panose="020B0503020204020204" pitchFamily="34" charset="-122"/>
              </a:rPr>
              <a:t>产生的读写访问操作</a:t>
            </a:r>
            <a:r>
              <a:rPr lang="en-US" altLang="zh-CN" b="1" dirty="0">
                <a:latin typeface="Microsoft YaHei" panose="020B0503020204020204" pitchFamily="34" charset="-122"/>
                <a:ea typeface="Microsoft YaHei" panose="020B0503020204020204" pitchFamily="34" charset="-122"/>
              </a:rPr>
              <a:t>[4]</a:t>
            </a:r>
            <a:r>
              <a:rPr lang="zh-CN" altLang="en-US" b="1" dirty="0">
                <a:latin typeface="Times New Roman" panose="02020603050405020304" pitchFamily="18" charset="0"/>
                <a:ea typeface="微软雅黑" panose="020B0503020204020204" pitchFamily="34" charset="-122"/>
              </a:rPr>
              <a:t>；</a:t>
            </a:r>
            <a:endParaRPr lang="en-US" altLang="zh-CN" b="1" dirty="0">
              <a:latin typeface="Times New Roman" panose="02020603050405020304" pitchFamily="18" charset="0"/>
              <a:ea typeface="微软雅黑" panose="020B0503020204020204" pitchFamily="34" charset="-122"/>
            </a:endParaRPr>
          </a:p>
          <a:p>
            <a:pPr marL="342900" indent="-342900">
              <a:lnSpc>
                <a:spcPct val="150000"/>
              </a:lnSpc>
              <a:buSzPct val="120000"/>
              <a:buFont typeface="+mj-ea"/>
              <a:buAutoNum type="circleNumDbPlain"/>
            </a:pPr>
            <a:r>
              <a:rPr lang="zh-CN" altLang="en-US" dirty="0">
                <a:latin typeface="Microsoft YaHei" panose="020B0503020204020204" pitchFamily="34" charset="-122"/>
                <a:ea typeface="Microsoft YaHei" panose="020B0503020204020204" pitchFamily="34" charset="-122"/>
              </a:rPr>
              <a:t>利用动态二进制插桩工具</a:t>
            </a:r>
            <a:r>
              <a:rPr lang="en-US" altLang="zh-CN" dirty="0">
                <a:latin typeface="Microsoft YaHei" panose="020B0503020204020204" pitchFamily="34" charset="-122"/>
                <a:ea typeface="Microsoft YaHei" panose="020B0503020204020204" pitchFamily="34" charset="-122"/>
              </a:rPr>
              <a:t>Pin[5],</a:t>
            </a:r>
            <a:r>
              <a:rPr lang="zh-CN" altLang="en-US" dirty="0">
                <a:latin typeface="Microsoft YaHei" panose="020B0503020204020204" pitchFamily="34" charset="-122"/>
                <a:ea typeface="Microsoft YaHei" panose="020B0503020204020204" pitchFamily="34" charset="-122"/>
              </a:rPr>
              <a:t>对应用程序进行剖析</a:t>
            </a:r>
            <a:r>
              <a:rPr lang="en-US" altLang="zh-CN" dirty="0">
                <a:latin typeface="Microsoft YaHei" panose="020B0503020204020204" pitchFamily="34" charset="-122"/>
                <a:ea typeface="Microsoft YaHei" panose="020B0503020204020204" pitchFamily="34" charset="-122"/>
              </a:rPr>
              <a:t>,trace </a:t>
            </a:r>
            <a:r>
              <a:rPr lang="zh-CN" altLang="en-US" dirty="0">
                <a:latin typeface="Microsoft YaHei" panose="020B0503020204020204" pitchFamily="34" charset="-122"/>
                <a:ea typeface="Microsoft YaHei" panose="020B0503020204020204" pitchFamily="34" charset="-122"/>
              </a:rPr>
              <a:t>每个线程的内存访问地址</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从而统计线程间通信；</a:t>
            </a:r>
            <a:endParaRPr lang="en-US" altLang="zh-CN" dirty="0">
              <a:latin typeface="Microsoft YaHei" panose="020B0503020204020204" pitchFamily="34" charset="-122"/>
              <a:ea typeface="Microsoft YaHei" panose="020B0503020204020204" pitchFamily="34" charset="-122"/>
            </a:endParaRPr>
          </a:p>
          <a:p>
            <a:pPr marL="0" indent="0">
              <a:lnSpc>
                <a:spcPct val="150000"/>
              </a:lnSpc>
              <a:buSzPct val="120000"/>
              <a:buNone/>
            </a:pPr>
            <a:endParaRPr lang="en-US" altLang="zh-CN" sz="1600" dirty="0">
              <a:latin typeface="Times New Roman" panose="02020603050405020304" pitchFamily="18" charset="0"/>
              <a:ea typeface="微软雅黑" panose="020B0503020204020204" pitchFamily="34" charset="-122"/>
            </a:endParaRPr>
          </a:p>
        </p:txBody>
      </p:sp>
      <p:sp>
        <p:nvSpPr>
          <p:cNvPr id="17" name="内容占位符 18">
            <a:extLst>
              <a:ext uri="{FF2B5EF4-FFF2-40B4-BE49-F238E27FC236}">
                <a16:creationId xmlns:a16="http://schemas.microsoft.com/office/drawing/2014/main" id="{26424E3E-BD7F-4742-8190-0D931C5DC783}"/>
              </a:ext>
            </a:extLst>
          </p:cNvPr>
          <p:cNvSpPr txBox="1">
            <a:spLocks/>
          </p:cNvSpPr>
          <p:nvPr/>
        </p:nvSpPr>
        <p:spPr>
          <a:xfrm>
            <a:off x="4835724" y="1442269"/>
            <a:ext cx="3671292" cy="2786831"/>
          </a:xfrm>
          <a:prstGeom prst="rect">
            <a:avLst/>
          </a:prstGeom>
        </p:spPr>
        <p:txBody>
          <a:bodyPr anchor="t" anchorCtr="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defTabSz="457200">
              <a:lnSpc>
                <a:spcPct val="130000"/>
              </a:lnSpc>
              <a:spcBef>
                <a:spcPct val="20000"/>
              </a:spcBef>
              <a:spcAft>
                <a:spcPts val="600"/>
              </a:spcAft>
              <a:buClr>
                <a:schemeClr val="accent1">
                  <a:lumMod val="75000"/>
                </a:schemeClr>
              </a:buClr>
              <a:buSzPct val="100000"/>
              <a:buFont typeface="Wingdings" panose="05000000000000000000" pitchFamily="2" charset="2"/>
              <a:buChar char="Ø"/>
            </a:pPr>
            <a:r>
              <a:rPr lang="zh-CN" altLang="en-US" sz="1900" dirty="0">
                <a:solidFill>
                  <a:schemeClr val="accent1">
                    <a:lumMod val="75000"/>
                  </a:schemeClr>
                </a:solidFill>
                <a:latin typeface="微软雅黑" panose="020B0503020204020204" pitchFamily="34" charset="-122"/>
                <a:ea typeface="微软雅黑" panose="020B0503020204020204" pitchFamily="34" charset="-122"/>
              </a:rPr>
              <a:t>方法缺陷</a:t>
            </a:r>
            <a:endParaRPr lang="en-US" altLang="zh-CN" sz="1900" dirty="0">
              <a:solidFill>
                <a:schemeClr val="accent1">
                  <a:lumMod val="75000"/>
                </a:schemeClr>
              </a:solidFill>
              <a:latin typeface="微软雅黑" panose="020B0503020204020204" pitchFamily="34" charset="-122"/>
              <a:ea typeface="微软雅黑" panose="020B0503020204020204" pitchFamily="34" charset="-122"/>
            </a:endParaRPr>
          </a:p>
          <a:p>
            <a:pPr marL="457200" indent="-457200" defTabSz="457200">
              <a:lnSpc>
                <a:spcPct val="130000"/>
              </a:lnSpc>
              <a:spcBef>
                <a:spcPct val="20000"/>
              </a:spcBef>
              <a:spcAft>
                <a:spcPts val="600"/>
              </a:spcAft>
              <a:buClr>
                <a:schemeClr val="accent1">
                  <a:lumMod val="75000"/>
                </a:schemeClr>
              </a:buClr>
              <a:buSzPct val="120000"/>
              <a:buFont typeface="+mj-ea"/>
              <a:buAutoNum type="circleNumDbPlain"/>
            </a:pPr>
            <a:r>
              <a:rPr lang="zh-CN" altLang="en-US" sz="1900" dirty="0">
                <a:latin typeface="微软雅黑" panose="020B0503020204020204" pitchFamily="34" charset="-122"/>
                <a:ea typeface="微软雅黑" panose="020B0503020204020204" pitchFamily="34" charset="-122"/>
                <a:cs typeface="Times New Roman" panose="02020603050405020304" pitchFamily="18" charset="0"/>
              </a:rPr>
              <a:t>每个核心需要设置一个硬件计数器，核数多开销大。</a:t>
            </a:r>
            <a:endParaRPr lang="en-US" altLang="zh-CN" sz="19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defTabSz="457200">
              <a:lnSpc>
                <a:spcPct val="130000"/>
              </a:lnSpc>
              <a:spcBef>
                <a:spcPct val="20000"/>
              </a:spcBef>
              <a:spcAft>
                <a:spcPts val="600"/>
              </a:spcAft>
              <a:buClr>
                <a:schemeClr val="accent1">
                  <a:lumMod val="75000"/>
                </a:schemeClr>
              </a:buClr>
              <a:buSzPct val="120000"/>
              <a:buFont typeface="+mj-ea"/>
              <a:buAutoNum type="circleNumDbPlain"/>
            </a:pPr>
            <a:r>
              <a:rPr lang="en-US" altLang="zh-CN" sz="1900" dirty="0">
                <a:latin typeface="微软雅黑" panose="020B0503020204020204" pitchFamily="34" charset="-122"/>
                <a:ea typeface="微软雅黑" panose="020B0503020204020204" pitchFamily="34" charset="-122"/>
                <a:cs typeface="Times New Roman" panose="02020603050405020304" pitchFamily="18" charset="0"/>
              </a:rPr>
              <a:t>Pin</a:t>
            </a:r>
            <a:r>
              <a:rPr lang="zh-CN" altLang="en-US" sz="1900" dirty="0">
                <a:latin typeface="微软雅黑" panose="020B0503020204020204" pitchFamily="34" charset="-122"/>
                <a:ea typeface="微软雅黑" panose="020B0503020204020204" pitchFamily="34" charset="-122"/>
                <a:cs typeface="Times New Roman" panose="02020603050405020304" pitchFamily="18" charset="0"/>
              </a:rPr>
              <a:t> 在剖析应用程序时，执行时间大概为应用程序正常执行的</a:t>
            </a:r>
            <a:r>
              <a:rPr lang="en-US" altLang="zh-CN" sz="1900" dirty="0">
                <a:latin typeface="微软雅黑" panose="020B0503020204020204" pitchFamily="34" charset="-122"/>
                <a:ea typeface="微软雅黑" panose="020B0503020204020204" pitchFamily="34" charset="-122"/>
                <a:cs typeface="Times New Roman" panose="02020603050405020304" pitchFamily="18" charset="0"/>
              </a:rPr>
              <a:t>10-20</a:t>
            </a:r>
            <a:r>
              <a:rPr lang="zh-CN" altLang="en-US" sz="1900" dirty="0">
                <a:latin typeface="微软雅黑" panose="020B0503020204020204" pitchFamily="34" charset="-122"/>
                <a:ea typeface="微软雅黑" panose="020B0503020204020204" pitchFamily="34" charset="-122"/>
                <a:cs typeface="Times New Roman" panose="02020603050405020304" pitchFamily="18" charset="0"/>
              </a:rPr>
              <a:t>倍，时间开销较大，且会占用较大内存</a:t>
            </a:r>
            <a:endParaRPr lang="en-US" altLang="zh-CN" sz="19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文本框 17">
            <a:extLst>
              <a:ext uri="{FF2B5EF4-FFF2-40B4-BE49-F238E27FC236}">
                <a16:creationId xmlns:a16="http://schemas.microsoft.com/office/drawing/2014/main" id="{834A438C-0B9B-4FE6-8FA9-C8809CA8E0E8}"/>
              </a:ext>
            </a:extLst>
          </p:cNvPr>
          <p:cNvSpPr txBox="1"/>
          <p:nvPr/>
        </p:nvSpPr>
        <p:spPr>
          <a:xfrm>
            <a:off x="211932" y="5815197"/>
            <a:ext cx="8766572" cy="1384995"/>
          </a:xfrm>
          <a:prstGeom prst="rect">
            <a:avLst/>
          </a:prstGeom>
          <a:noFill/>
        </p:spPr>
        <p:txBody>
          <a:bodyPr wrap="square" rtlCol="0">
            <a:spAutoFit/>
          </a:bodyPr>
          <a:lstStyle/>
          <a:p>
            <a:r>
              <a:rPr lang="en-US" altLang="zh-CN" sz="1400" b="1" dirty="0"/>
              <a:t>[4] </a:t>
            </a:r>
            <a:r>
              <a:rPr lang="en-US" altLang="zh-CN" sz="1400" dirty="0"/>
              <a:t>Communication-aware process and thread mapping using online communication detection. Parallel Computing, 15</a:t>
            </a:r>
          </a:p>
          <a:p>
            <a:r>
              <a:rPr lang="en-US" altLang="zh-CN" sz="1400" b="1" dirty="0"/>
              <a:t>[5]</a:t>
            </a:r>
            <a:r>
              <a:rPr lang="zh-CN" altLang="en-US" sz="1400" b="1" dirty="0"/>
              <a:t> </a:t>
            </a:r>
            <a:r>
              <a:rPr lang="en" altLang="zh-CN" sz="1400" dirty="0"/>
              <a:t>Chi-Keung </a:t>
            </a:r>
            <a:r>
              <a:rPr lang="en" altLang="zh-CN" sz="1400" dirty="0" err="1"/>
              <a:t>Luk</a:t>
            </a:r>
            <a:r>
              <a:rPr lang="en" altLang="zh-CN" sz="1400" dirty="0"/>
              <a:t>, Robert Cohn, Robert </a:t>
            </a:r>
            <a:r>
              <a:rPr lang="en" altLang="zh-CN" sz="1400" dirty="0" err="1"/>
              <a:t>Muth</a:t>
            </a:r>
            <a:r>
              <a:rPr lang="en" altLang="zh-CN" sz="1400" dirty="0"/>
              <a:t>, Harish Patil, Artur </a:t>
            </a:r>
            <a:r>
              <a:rPr lang="en" altLang="zh-CN" sz="1400" dirty="0" err="1"/>
              <a:t>Klauser</a:t>
            </a:r>
            <a:r>
              <a:rPr lang="en" altLang="zh-CN" sz="1400" dirty="0"/>
              <a:t>, Geoff </a:t>
            </a:r>
            <a:r>
              <a:rPr lang="en" altLang="zh-CN" sz="1400" dirty="0" err="1"/>
              <a:t>Lowney</a:t>
            </a:r>
            <a:r>
              <a:rPr lang="en" altLang="zh-CN" sz="1400" dirty="0"/>
              <a:t>, Steven Wallace, Vijay </a:t>
            </a:r>
            <a:r>
              <a:rPr lang="en" altLang="zh-CN" sz="1400" dirty="0" err="1"/>
              <a:t>Janapa</a:t>
            </a:r>
            <a:r>
              <a:rPr lang="en" altLang="zh-CN" sz="1400" dirty="0"/>
              <a:t> </a:t>
            </a:r>
            <a:r>
              <a:rPr lang="en" altLang="zh-CN" sz="1400" dirty="0" err="1"/>
              <a:t>Reddi</a:t>
            </a:r>
            <a:r>
              <a:rPr lang="en" altLang="zh-CN" sz="1400" dirty="0"/>
              <a:t>, and Kim Hazelwood. 2005. Pin: building customized program analysis tools with dynamic instrumentation. SIGPLAN Not. 40, 6 (June 2005), 190-200. </a:t>
            </a:r>
          </a:p>
          <a:p>
            <a:endParaRPr lang="en-US" altLang="zh-CN" sz="1400" dirty="0"/>
          </a:p>
          <a:p>
            <a:endParaRPr lang="en-US" altLang="zh-CN" sz="1400" dirty="0"/>
          </a:p>
        </p:txBody>
      </p:sp>
    </p:spTree>
    <p:extLst>
      <p:ext uri="{BB962C8B-B14F-4D97-AF65-F5344CB8AC3E}">
        <p14:creationId xmlns:p14="http://schemas.microsoft.com/office/powerpoint/2010/main" val="20572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4" name="Oval 5"/>
          <p:cNvSpPr>
            <a:spLocks noChangeArrowheads="1"/>
          </p:cNvSpPr>
          <p:nvPr/>
        </p:nvSpPr>
        <p:spPr bwMode="auto">
          <a:xfrm>
            <a:off x="527448" y="64800"/>
            <a:ext cx="8616553" cy="6667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5" name="Oval 5"/>
          <p:cNvSpPr>
            <a:spLocks noChangeArrowheads="1"/>
          </p:cNvSpPr>
          <p:nvPr/>
        </p:nvSpPr>
        <p:spPr bwMode="auto">
          <a:xfrm>
            <a:off x="8808244" y="6494463"/>
            <a:ext cx="304800" cy="304800"/>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6" name="矩形 4"/>
          <p:cNvSpPr>
            <a:spLocks noChangeArrowheads="1"/>
          </p:cNvSpPr>
          <p:nvPr/>
        </p:nvSpPr>
        <p:spPr bwMode="auto">
          <a:xfrm>
            <a:off x="8811015" y="6495654"/>
            <a:ext cx="29687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7" name="MH_Number_1"/>
          <p:cNvSpPr>
            <a:spLocks noChangeArrowheads="1"/>
          </p:cNvSpPr>
          <p:nvPr/>
        </p:nvSpPr>
        <p:spPr bwMode="auto">
          <a:xfrm>
            <a:off x="25004" y="64800"/>
            <a:ext cx="37385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02</a:t>
            </a:r>
            <a:endParaRPr lang="zh-CN" altLang="en-US"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4598" name="MH_Entry_1"/>
          <p:cNvSpPr>
            <a:spLocks noChangeArrowheads="1"/>
          </p:cNvSpPr>
          <p:nvPr/>
        </p:nvSpPr>
        <p:spPr bwMode="auto">
          <a:xfrm>
            <a:off x="435769" y="64800"/>
            <a:ext cx="302061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研究现状</a:t>
            </a:r>
          </a:p>
        </p:txBody>
      </p:sp>
      <p:sp>
        <p:nvSpPr>
          <p:cNvPr id="24599" name="Oval 5"/>
          <p:cNvSpPr>
            <a:spLocks noChangeArrowheads="1"/>
          </p:cNvSpPr>
          <p:nvPr/>
        </p:nvSpPr>
        <p:spPr bwMode="auto">
          <a:xfrm>
            <a:off x="1" y="6726635"/>
            <a:ext cx="8766572" cy="72628"/>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0" name="Oval 5"/>
          <p:cNvSpPr>
            <a:spLocks noChangeArrowheads="1"/>
          </p:cNvSpPr>
          <p:nvPr/>
        </p:nvSpPr>
        <p:spPr bwMode="auto">
          <a:xfrm rot="5400000">
            <a:off x="5927325" y="3281841"/>
            <a:ext cx="6300000" cy="690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1" name="Oval 5"/>
          <p:cNvSpPr>
            <a:spLocks noChangeArrowheads="1"/>
          </p:cNvSpPr>
          <p:nvPr/>
        </p:nvSpPr>
        <p:spPr bwMode="auto">
          <a:xfrm rot="5400000">
            <a:off x="-3055064" y="3543618"/>
            <a:ext cx="6228000" cy="6786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0" name="文本占位符 9">
            <a:extLst>
              <a:ext uri="{FF2B5EF4-FFF2-40B4-BE49-F238E27FC236}">
                <a16:creationId xmlns:a16="http://schemas.microsoft.com/office/drawing/2014/main" id="{B840B545-7615-4C7A-973A-6182E229D766}"/>
              </a:ext>
            </a:extLst>
          </p:cNvPr>
          <p:cNvSpPr txBox="1">
            <a:spLocks/>
          </p:cNvSpPr>
          <p:nvPr/>
        </p:nvSpPr>
        <p:spPr>
          <a:xfrm>
            <a:off x="211932" y="720000"/>
            <a:ext cx="8766572" cy="1109415"/>
          </a:xfrm>
          <a:prstGeom prst="rect">
            <a:avLst/>
          </a:prstGeom>
        </p:spPr>
        <p:txBody>
          <a:bodyPr vert="horz" lIns="91440" tIns="45720" rIns="91440" bIns="45720"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50000"/>
              </a:lnSpc>
              <a:buClr>
                <a:schemeClr val="accent1">
                  <a:lumMod val="75000"/>
                </a:schemeClr>
              </a:buClr>
              <a:buSzPct val="100000"/>
              <a:buFont typeface="Wingdings" panose="05000000000000000000" pitchFamily="2" charset="2"/>
              <a:buChar char="n"/>
            </a:pPr>
            <a:r>
              <a:rPr lang="zh-CN" altLang="en-US" sz="1800" dirty="0">
                <a:latin typeface="微软雅黑" panose="020B0503020204020204" pitchFamily="34" charset="-122"/>
                <a:ea typeface="微软雅黑" panose="020B0503020204020204" pitchFamily="34" charset="-122"/>
              </a:rPr>
              <a:t>映射分组方法。</a:t>
            </a:r>
            <a:endParaRPr lang="en-US" altLang="zh-CN" sz="1800" dirty="0">
              <a:latin typeface="微软雅黑" panose="020B0503020204020204" pitchFamily="34" charset="-122"/>
              <a:ea typeface="微软雅黑" panose="020B0503020204020204" pitchFamily="34" charset="-122"/>
            </a:endParaRPr>
          </a:p>
          <a:p>
            <a:pPr algn="just">
              <a:lnSpc>
                <a:spcPct val="150000"/>
              </a:lnSpc>
              <a:buSzPct val="100000"/>
            </a:pPr>
            <a:endParaRPr lang="en-US" altLang="zh-CN" sz="1800" dirty="0"/>
          </a:p>
        </p:txBody>
      </p:sp>
      <p:sp>
        <p:nvSpPr>
          <p:cNvPr id="16" name="内容占位符 10">
            <a:extLst>
              <a:ext uri="{FF2B5EF4-FFF2-40B4-BE49-F238E27FC236}">
                <a16:creationId xmlns:a16="http://schemas.microsoft.com/office/drawing/2014/main" id="{4510EED1-DEF5-463C-B9F6-F127FE4DD06B}"/>
              </a:ext>
            </a:extLst>
          </p:cNvPr>
          <p:cNvSpPr txBox="1">
            <a:spLocks/>
          </p:cNvSpPr>
          <p:nvPr/>
        </p:nvSpPr>
        <p:spPr>
          <a:xfrm>
            <a:off x="211932" y="1331152"/>
            <a:ext cx="4360068" cy="3585294"/>
          </a:xfrm>
          <a:prstGeom prst="rect">
            <a:avLst/>
          </a:prstGeom>
        </p:spPr>
        <p:txBody>
          <a:bodyPr vert="horz" lIns="91440" tIns="45720" rIns="91440" bIns="45720" rtlCol="0" anchor="t" anchorCtr="0">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pPr algn="just">
              <a:lnSpc>
                <a:spcPct val="150000"/>
              </a:lnSpc>
              <a:buSzPct val="100000"/>
              <a:buFont typeface="Wingdings" panose="05000000000000000000" pitchFamily="2" charset="2"/>
              <a:buChar char="Ø"/>
            </a:pPr>
            <a:r>
              <a:rPr lang="zh-CN" altLang="en-US" dirty="0">
                <a:solidFill>
                  <a:schemeClr val="accent1">
                    <a:lumMod val="75000"/>
                  </a:schemeClr>
                </a:solidFill>
                <a:latin typeface="微软雅黑" panose="020B0503020204020204" pitchFamily="34" charset="-122"/>
                <a:ea typeface="微软雅黑" panose="020B0503020204020204" pitchFamily="34" charset="-122"/>
              </a:rPr>
              <a:t>映射分组方法</a:t>
            </a:r>
          </a:p>
          <a:p>
            <a:pPr marL="342900" indent="-342900">
              <a:lnSpc>
                <a:spcPct val="150000"/>
              </a:lnSpc>
              <a:buSzPct val="120000"/>
              <a:buFont typeface="+mj-ea"/>
              <a:buAutoNum type="circleNumDbPlain"/>
            </a:pPr>
            <a:r>
              <a:rPr lang="zh-CN" altLang="en-US" dirty="0">
                <a:latin typeface="Times New Roman" panose="02020603050405020304" pitchFamily="18" charset="0"/>
                <a:ea typeface="微软雅黑" panose="020B0503020204020204" pitchFamily="34" charset="-122"/>
              </a:rPr>
              <a:t>基于通用的带权图表示的图划分算法</a:t>
            </a:r>
            <a:r>
              <a:rPr lang="en-US" altLang="zh-CN" dirty="0">
                <a:latin typeface="Times New Roman" panose="02020603050405020304" pitchFamily="18" charset="0"/>
                <a:ea typeface="微软雅黑" panose="020B0503020204020204" pitchFamily="34" charset="-122"/>
              </a:rPr>
              <a:t>Zoltan</a:t>
            </a:r>
            <a:r>
              <a:rPr lang="en-US" altLang="zh-CN" b="1" dirty="0">
                <a:latin typeface="Times New Roman" panose="02020603050405020304" pitchFamily="18" charset="0"/>
                <a:ea typeface="微软雅黑" panose="020B0503020204020204" pitchFamily="34" charset="-122"/>
              </a:rPr>
              <a:t>[6]</a:t>
            </a:r>
            <a:r>
              <a:rPr lang="zh-CN" altLang="en-US" dirty="0">
                <a:latin typeface="Times New Roman" panose="02020603050405020304" pitchFamily="18" charset="0"/>
                <a:ea typeface="微软雅黑" panose="020B0503020204020204" pitchFamily="34" charset="-122"/>
              </a:rPr>
              <a:t>；</a:t>
            </a:r>
            <a:endParaRPr lang="en-US" altLang="zh-CN" dirty="0">
              <a:latin typeface="Times New Roman" panose="02020603050405020304" pitchFamily="18" charset="0"/>
              <a:ea typeface="微软雅黑" panose="020B0503020204020204" pitchFamily="34" charset="-122"/>
            </a:endParaRPr>
          </a:p>
          <a:p>
            <a:pPr marL="342900" indent="-342900">
              <a:lnSpc>
                <a:spcPct val="150000"/>
              </a:lnSpc>
              <a:buSzPct val="120000"/>
              <a:buFont typeface="+mj-ea"/>
              <a:buAutoNum type="circleNumDbPlain"/>
            </a:pPr>
            <a:r>
              <a:rPr lang="zh-CN" altLang="en-US" dirty="0">
                <a:latin typeface="Times New Roman" panose="02020603050405020304" pitchFamily="18" charset="0"/>
                <a:ea typeface="微软雅黑" panose="020B0503020204020204" pitchFamily="34" charset="-122"/>
              </a:rPr>
              <a:t>基于拓扑树的分层分组算法</a:t>
            </a:r>
            <a:r>
              <a:rPr lang="en-US" altLang="zh-CN" dirty="0" err="1">
                <a:latin typeface="Times New Roman" panose="02020603050405020304" pitchFamily="18" charset="0"/>
                <a:ea typeface="微软雅黑" panose="020B0503020204020204" pitchFamily="34" charset="-122"/>
              </a:rPr>
              <a:t>EagerMap</a:t>
            </a:r>
            <a:r>
              <a:rPr lang="en-US" altLang="zh-CN" b="1" dirty="0">
                <a:latin typeface="Times New Roman" panose="02020603050405020304" pitchFamily="18" charset="0"/>
                <a:ea typeface="微软雅黑" panose="020B0503020204020204" pitchFamily="34" charset="-122"/>
              </a:rPr>
              <a:t>[7]</a:t>
            </a:r>
            <a:r>
              <a:rPr lang="zh-CN" altLang="en-US" dirty="0">
                <a:latin typeface="Times New Roman" panose="02020603050405020304" pitchFamily="18" charset="0"/>
                <a:ea typeface="微软雅黑" panose="020B0503020204020204" pitchFamily="34" charset="-122"/>
              </a:rPr>
              <a:t>；</a:t>
            </a:r>
            <a:endParaRPr lang="en-US" altLang="zh-CN" dirty="0">
              <a:latin typeface="Times New Roman" panose="02020603050405020304" pitchFamily="18" charset="0"/>
              <a:ea typeface="微软雅黑" panose="020B0503020204020204" pitchFamily="34" charset="-122"/>
            </a:endParaRPr>
          </a:p>
          <a:p>
            <a:pPr marL="0" indent="0">
              <a:lnSpc>
                <a:spcPct val="150000"/>
              </a:lnSpc>
              <a:buSzPct val="120000"/>
              <a:buNone/>
            </a:pPr>
            <a:endParaRPr lang="en-US" altLang="zh-CN" sz="1600" dirty="0">
              <a:latin typeface="Times New Roman" panose="02020603050405020304" pitchFamily="18" charset="0"/>
              <a:ea typeface="微软雅黑" panose="020B0503020204020204" pitchFamily="34" charset="-122"/>
            </a:endParaRPr>
          </a:p>
        </p:txBody>
      </p:sp>
      <p:sp>
        <p:nvSpPr>
          <p:cNvPr id="17" name="内容占位符 18">
            <a:extLst>
              <a:ext uri="{FF2B5EF4-FFF2-40B4-BE49-F238E27FC236}">
                <a16:creationId xmlns:a16="http://schemas.microsoft.com/office/drawing/2014/main" id="{26424E3E-BD7F-4742-8190-0D931C5DC783}"/>
              </a:ext>
            </a:extLst>
          </p:cNvPr>
          <p:cNvSpPr txBox="1">
            <a:spLocks/>
          </p:cNvSpPr>
          <p:nvPr/>
        </p:nvSpPr>
        <p:spPr>
          <a:xfrm>
            <a:off x="4835724" y="1442269"/>
            <a:ext cx="3671292" cy="4069531"/>
          </a:xfrm>
          <a:prstGeom prst="rect">
            <a:avLst/>
          </a:prstGeom>
        </p:spPr>
        <p:txBody>
          <a:bodyPr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defTabSz="457200">
              <a:lnSpc>
                <a:spcPct val="130000"/>
              </a:lnSpc>
              <a:spcBef>
                <a:spcPct val="20000"/>
              </a:spcBef>
              <a:spcAft>
                <a:spcPts val="600"/>
              </a:spcAft>
              <a:buClr>
                <a:schemeClr val="accent1">
                  <a:lumMod val="75000"/>
                </a:schemeClr>
              </a:buClr>
              <a:buSzPct val="100000"/>
              <a:buFont typeface="Wingdings" panose="05000000000000000000" pitchFamily="2" charset="2"/>
              <a:buChar char="Ø"/>
            </a:pPr>
            <a:r>
              <a:rPr lang="zh-CN" altLang="en-US" sz="1900" dirty="0">
                <a:solidFill>
                  <a:schemeClr val="accent1">
                    <a:lumMod val="75000"/>
                  </a:schemeClr>
                </a:solidFill>
                <a:latin typeface="微软雅黑" panose="020B0503020204020204" pitchFamily="34" charset="-122"/>
                <a:ea typeface="微软雅黑" panose="020B0503020204020204" pitchFamily="34" charset="-122"/>
              </a:rPr>
              <a:t>方法缺陷</a:t>
            </a:r>
            <a:endParaRPr lang="en-US" altLang="zh-CN" sz="1900" dirty="0">
              <a:solidFill>
                <a:schemeClr val="accent1">
                  <a:lumMod val="75000"/>
                </a:schemeClr>
              </a:solidFill>
              <a:latin typeface="微软雅黑" panose="020B0503020204020204" pitchFamily="34" charset="-122"/>
              <a:ea typeface="微软雅黑" panose="020B0503020204020204" pitchFamily="34" charset="-122"/>
            </a:endParaRPr>
          </a:p>
          <a:p>
            <a:pPr marL="457200" indent="-457200" defTabSz="457200">
              <a:lnSpc>
                <a:spcPct val="130000"/>
              </a:lnSpc>
              <a:spcBef>
                <a:spcPct val="20000"/>
              </a:spcBef>
              <a:spcAft>
                <a:spcPts val="600"/>
              </a:spcAft>
              <a:buClr>
                <a:schemeClr val="accent1">
                  <a:lumMod val="75000"/>
                </a:schemeClr>
              </a:buClr>
              <a:buSzPct val="120000"/>
              <a:buFont typeface="+mj-ea"/>
              <a:buAutoNum type="circleNumDbPlain"/>
            </a:pPr>
            <a:r>
              <a:rPr lang="en-US" altLang="zh-CN" sz="1800" dirty="0">
                <a:latin typeface="Microsoft YaHei" panose="020B0503020204020204" pitchFamily="34" charset="-122"/>
                <a:ea typeface="Microsoft YaHei" panose="020B0503020204020204" pitchFamily="34" charset="-122"/>
              </a:rPr>
              <a:t>[6]</a:t>
            </a:r>
            <a:r>
              <a:rPr lang="zh-CN" altLang="en-US" sz="1800" dirty="0">
                <a:latin typeface="Microsoft YaHei" panose="020B0503020204020204" pitchFamily="34" charset="-122"/>
                <a:ea typeface="Microsoft YaHei" panose="020B0503020204020204" pitchFamily="34" charset="-122"/>
              </a:rPr>
              <a:t>方法没有考虑计算机架构的层次性。</a:t>
            </a:r>
            <a:endParaRPr lang="en-US" altLang="zh-CN" sz="1800" dirty="0">
              <a:latin typeface="Microsoft YaHei" panose="020B0503020204020204" pitchFamily="34" charset="-122"/>
              <a:ea typeface="Microsoft YaHei" panose="020B0503020204020204" pitchFamily="34" charset="-122"/>
            </a:endParaRPr>
          </a:p>
          <a:p>
            <a:pPr marL="457200" indent="-457200" defTabSz="457200">
              <a:lnSpc>
                <a:spcPct val="130000"/>
              </a:lnSpc>
              <a:spcBef>
                <a:spcPct val="20000"/>
              </a:spcBef>
              <a:spcAft>
                <a:spcPts val="600"/>
              </a:spcAft>
              <a:buClr>
                <a:schemeClr val="accent1">
                  <a:lumMod val="75000"/>
                </a:schemeClr>
              </a:buClr>
              <a:buSzPct val="120000"/>
              <a:buFont typeface="+mj-ea"/>
              <a:buAutoNum type="circleNumDbPlain"/>
            </a:pPr>
            <a:r>
              <a:rPr lang="en-US" altLang="zh-CN" sz="1800" dirty="0">
                <a:latin typeface="Microsoft YaHei" panose="020B0503020204020204" pitchFamily="34" charset="-122"/>
                <a:ea typeface="Microsoft YaHei" panose="020B0503020204020204" pitchFamily="34" charset="-122"/>
                <a:cs typeface="Times New Roman" panose="02020603050405020304" pitchFamily="18" charset="0"/>
              </a:rPr>
              <a:t>[7]</a:t>
            </a:r>
            <a:r>
              <a:rPr lang="zh-CN" altLang="en-US" sz="1800" dirty="0">
                <a:latin typeface="Microsoft YaHei" panose="020B0503020204020204" pitchFamily="34" charset="-122"/>
                <a:ea typeface="Microsoft YaHei" panose="020B0503020204020204" pitchFamily="34" charset="-122"/>
                <a:cs typeface="Times New Roman" panose="02020603050405020304" pitchFamily="18" charset="0"/>
              </a:rPr>
              <a:t>方法采用启发式算法，容易陷入局部最优。</a:t>
            </a:r>
            <a:endParaRPr lang="en-US" altLang="zh-CN" sz="1800" dirty="0">
              <a:latin typeface="Microsoft YaHei" panose="020B0503020204020204" pitchFamily="34" charset="-122"/>
              <a:ea typeface="Microsoft YaHei" panose="020B0503020204020204" pitchFamily="34" charset="-122"/>
              <a:cs typeface="Times New Roman" panose="02020603050405020304" pitchFamily="18" charset="0"/>
            </a:endParaRPr>
          </a:p>
          <a:p>
            <a:pPr marL="457200" indent="-457200" defTabSz="457200">
              <a:lnSpc>
                <a:spcPct val="130000"/>
              </a:lnSpc>
              <a:spcBef>
                <a:spcPct val="20000"/>
              </a:spcBef>
              <a:spcAft>
                <a:spcPts val="600"/>
              </a:spcAft>
              <a:buClr>
                <a:schemeClr val="accent1">
                  <a:lumMod val="75000"/>
                </a:schemeClr>
              </a:buClr>
              <a:buSzPct val="120000"/>
              <a:buFont typeface="+mj-ea"/>
              <a:buAutoNum type="circleNumDbPlain"/>
            </a:pPr>
            <a:endParaRPr lang="en-US" altLang="zh-CN" sz="19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defTabSz="457200">
              <a:lnSpc>
                <a:spcPct val="130000"/>
              </a:lnSpc>
              <a:spcBef>
                <a:spcPct val="20000"/>
              </a:spcBef>
              <a:spcAft>
                <a:spcPts val="600"/>
              </a:spcAft>
              <a:buClr>
                <a:schemeClr val="accent1">
                  <a:lumMod val="75000"/>
                </a:schemeClr>
              </a:buClr>
              <a:buSzPct val="120000"/>
              <a:buFont typeface="+mj-ea"/>
              <a:buAutoNum type="circleNumDbPlain"/>
            </a:pPr>
            <a:endParaRPr lang="en-US" altLang="zh-CN" sz="19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defTabSz="457200">
              <a:lnSpc>
                <a:spcPct val="130000"/>
              </a:lnSpc>
              <a:spcBef>
                <a:spcPct val="20000"/>
              </a:spcBef>
              <a:spcAft>
                <a:spcPts val="600"/>
              </a:spcAft>
              <a:buClr>
                <a:schemeClr val="accent1">
                  <a:lumMod val="75000"/>
                </a:schemeClr>
              </a:buClr>
              <a:buSzPct val="120000"/>
              <a:buFont typeface="+mj-ea"/>
              <a:buAutoNum type="circleNumDbPlain"/>
            </a:pPr>
            <a:endParaRPr lang="en-US" altLang="zh-CN" sz="19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defTabSz="457200">
              <a:lnSpc>
                <a:spcPct val="130000"/>
              </a:lnSpc>
              <a:spcBef>
                <a:spcPct val="20000"/>
              </a:spcBef>
              <a:spcAft>
                <a:spcPts val="600"/>
              </a:spcAft>
              <a:buClr>
                <a:schemeClr val="accent1">
                  <a:lumMod val="75000"/>
                </a:schemeClr>
              </a:buClr>
              <a:buSzPct val="120000"/>
              <a:buFont typeface="+mj-ea"/>
              <a:buAutoNum type="circleNumDbPlain"/>
            </a:pPr>
            <a:endParaRPr lang="en-US" altLang="zh-CN" sz="19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文本框 17">
            <a:extLst>
              <a:ext uri="{FF2B5EF4-FFF2-40B4-BE49-F238E27FC236}">
                <a16:creationId xmlns:a16="http://schemas.microsoft.com/office/drawing/2014/main" id="{834A438C-0B9B-4FE6-8FA9-C8809CA8E0E8}"/>
              </a:ext>
            </a:extLst>
          </p:cNvPr>
          <p:cNvSpPr txBox="1"/>
          <p:nvPr/>
        </p:nvSpPr>
        <p:spPr>
          <a:xfrm>
            <a:off x="211932" y="6138000"/>
            <a:ext cx="8766572" cy="954107"/>
          </a:xfrm>
          <a:prstGeom prst="rect">
            <a:avLst/>
          </a:prstGeom>
          <a:noFill/>
        </p:spPr>
        <p:txBody>
          <a:bodyPr wrap="square" rtlCol="0">
            <a:spAutoFit/>
          </a:bodyPr>
          <a:lstStyle/>
          <a:p>
            <a:r>
              <a:rPr lang="en-US" altLang="zh-CN" sz="1400" b="1" dirty="0"/>
              <a:t>[6] </a:t>
            </a:r>
            <a:r>
              <a:rPr lang="en-US" altLang="zh-CN" sz="1400" dirty="0"/>
              <a:t>Parallel hypergraph partitioning for scientiﬁc computing. IPDPS, 06</a:t>
            </a:r>
          </a:p>
          <a:p>
            <a:r>
              <a:rPr lang="en-US" altLang="zh-CN" sz="1400" b="1" dirty="0"/>
              <a:t>[7] </a:t>
            </a:r>
            <a:r>
              <a:rPr lang="en-US" altLang="zh-CN" sz="1400" dirty="0"/>
              <a:t>An efﬁcient algorithm for communication-based task mapping. ’15</a:t>
            </a:r>
          </a:p>
          <a:p>
            <a:endParaRPr lang="en-US" altLang="zh-CN" sz="1400" dirty="0"/>
          </a:p>
          <a:p>
            <a:endParaRPr lang="en-US" altLang="zh-CN" sz="1400" dirty="0"/>
          </a:p>
        </p:txBody>
      </p:sp>
    </p:spTree>
    <p:extLst>
      <p:ext uri="{BB962C8B-B14F-4D97-AF65-F5344CB8AC3E}">
        <p14:creationId xmlns:p14="http://schemas.microsoft.com/office/powerpoint/2010/main" val="378436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lumMod val="5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3962</TotalTime>
  <Words>2305</Words>
  <Application>Microsoft Macintosh PowerPoint</Application>
  <PresentationFormat>全屏显示(4:3)</PresentationFormat>
  <Paragraphs>251</Paragraphs>
  <Slides>24</Slides>
  <Notes>13</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24</vt:i4>
      </vt:variant>
    </vt:vector>
  </HeadingPairs>
  <TitlesOfParts>
    <vt:vector size="38" baseType="lpstr">
      <vt:lpstr>-apple-system</vt:lpstr>
      <vt:lpstr>等线</vt:lpstr>
      <vt:lpstr>宋体</vt:lpstr>
      <vt:lpstr>微软雅黑</vt:lpstr>
      <vt:lpstr>微软雅黑</vt:lpstr>
      <vt:lpstr>Arial</vt:lpstr>
      <vt:lpstr>Calibri</vt:lpstr>
      <vt:lpstr>Calibri Light</vt:lpstr>
      <vt:lpstr>Cambria Math</vt:lpstr>
      <vt:lpstr>Times New Roman</vt:lpstr>
      <vt:lpstr>Wingdings</vt:lpstr>
      <vt:lpstr>Office 主题​​</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清 晨</dc:creator>
  <cp:lastModifiedBy>钰鑫 张</cp:lastModifiedBy>
  <cp:revision>728</cp:revision>
  <dcterms:created xsi:type="dcterms:W3CDTF">2018-07-01T03:57:07Z</dcterms:created>
  <dcterms:modified xsi:type="dcterms:W3CDTF">2020-07-02T09:41:25Z</dcterms:modified>
</cp:coreProperties>
</file>