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6" r:id="rId10"/>
    <p:sldId id="270" r:id="rId11"/>
    <p:sldId id="271" r:id="rId12"/>
    <p:sldId id="273" r:id="rId13"/>
    <p:sldId id="274" r:id="rId14"/>
    <p:sldId id="275" r:id="rId15"/>
    <p:sldId id="258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8588"/>
    <a:srgbClr val="0A5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新闻文本长度分布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新闻文本长度分布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3E-49FF-BD21-5AC8DDC44229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3E-49FF-BD21-5AC8DDC442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8E3E-49FF-BD21-5AC8DDC442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3E-49FF-BD21-5AC8DDC4422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E3E-49FF-BD21-5AC8DDC4422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3E-49FF-BD21-5AC8DDC442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E3E-49FF-BD21-5AC8DDC4422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E3E-49FF-BD21-5AC8DDC4422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小于等于512</c:v>
                </c:pt>
                <c:pt idx="1">
                  <c:v>大于512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0.88500000000000001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E-49FF-BD21-5AC8DDC4422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情感标签分布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46-47E3-BADA-A14F6CC23C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46-47E3-BADA-A14F6CC23C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46-47E3-BADA-A14F6CC23C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46-47E3-BADA-A14F6CC23C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946-47E3-BADA-A14F6CC23CD1}"/>
              </c:ext>
            </c:extLst>
          </c:dPt>
          <c:dLbls>
            <c:dLbl>
              <c:idx val="0"/>
              <c:layout>
                <c:manualLayout>
                  <c:x val="4.4935590845523211E-2"/>
                  <c:y val="-0.1685084507651477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46-47E3-BADA-A14F6CC23CD1}"/>
                </c:ext>
              </c:extLst>
            </c:dLbl>
            <c:dLbl>
              <c:idx val="1"/>
              <c:layout>
                <c:manualLayout>
                  <c:x val="-1.5727456795933153E-2"/>
                  <c:y val="-9.43647324284827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46-47E3-BADA-A14F6CC23CD1}"/>
                </c:ext>
              </c:extLst>
            </c:dLbl>
            <c:dLbl>
              <c:idx val="2"/>
              <c:layout>
                <c:manualLayout>
                  <c:x val="-2.0221015880485482E-2"/>
                  <c:y val="5.05525352295443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46-47E3-BADA-A14F6CC23CD1}"/>
                </c:ext>
              </c:extLst>
            </c:dLbl>
            <c:dLbl>
              <c:idx val="3"/>
              <c:layout>
                <c:manualLayout>
                  <c:x val="2.2866731475346902E-2"/>
                  <c:y val="-1.31898331288675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46-47E3-BADA-A14F6CC23CD1}"/>
                </c:ext>
              </c:extLst>
            </c:dLbl>
            <c:dLbl>
              <c:idx val="4"/>
              <c:layout>
                <c:manualLayout>
                  <c:x val="0.13624488835540161"/>
                  <c:y val="-3.952120247630481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46-47E3-BADA-A14F6CC23CD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标签[0] 71.35%</c:v>
                </c:pt>
                <c:pt idx="1">
                  <c:v>标签[-1] 9.35%</c:v>
                </c:pt>
                <c:pt idx="2">
                  <c:v>标签[1] 14.76%</c:v>
                </c:pt>
                <c:pt idx="3">
                  <c:v>标签[-2] 3.32%</c:v>
                </c:pt>
                <c:pt idx="4">
                  <c:v>标签[2] 1.22% 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0.71350000000000002</c:v>
                </c:pt>
                <c:pt idx="1">
                  <c:v>9.35E-2</c:v>
                </c:pt>
                <c:pt idx="2">
                  <c:v>0.14760000000000001</c:v>
                </c:pt>
                <c:pt idx="3">
                  <c:v>3.32E-2</c:v>
                </c:pt>
                <c:pt idx="4">
                  <c:v>1.2200000000000001E-2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46-47E3-BADA-A14F6CC23CD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F1 Score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Roberta-base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SeqLabeling</c:v>
                </c:pt>
                <c:pt idx="1">
                  <c:v>Mask SeqLabeling</c:v>
                </c:pt>
                <c:pt idx="2">
                  <c:v>MLM Prompt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76.510000000000005</c:v>
                </c:pt>
                <c:pt idx="1">
                  <c:v>74.42</c:v>
                </c:pt>
                <c:pt idx="2">
                  <c:v>77.34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C-49AA-89F2-B90159F90E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Ernie-gram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SeqLabeling</c:v>
                </c:pt>
                <c:pt idx="1">
                  <c:v>Mask SeqLabeling</c:v>
                </c:pt>
                <c:pt idx="2">
                  <c:v>MLM Prompt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3"/>
                <c:pt idx="0">
                  <c:v>76.2</c:v>
                </c:pt>
                <c:pt idx="1">
                  <c:v>73.180000000000007</c:v>
                </c:pt>
                <c:pt idx="2">
                  <c:v>77.2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C-49AA-89F2-B90159F90E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SeqLabeling</c:v>
                </c:pt>
                <c:pt idx="1">
                  <c:v>Mask SeqLabeling</c:v>
                </c:pt>
                <c:pt idx="2">
                  <c:v>MLM Prompt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072C-49AA-89F2-B90159F90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056792"/>
        <c:axId val="1079058432"/>
      </c:barChart>
      <c:catAx>
        <c:axId val="107905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058432"/>
        <c:crosses val="autoZero"/>
        <c:auto val="1"/>
        <c:lblAlgn val="ctr"/>
        <c:lblOffset val="100"/>
        <c:noMultiLvlLbl val="0"/>
      </c:catAx>
      <c:valAx>
        <c:axId val="107905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05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DIFM</c:v>
                </c:pt>
                <c:pt idx="1">
                  <c:v>Transformer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62.1</c:v>
                </c:pt>
                <c:pt idx="1">
                  <c:v>65.290000000000006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3-4809-8862-64A94C2173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DIFM</c:v>
                </c:pt>
                <c:pt idx="1">
                  <c:v>Transformer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BCC3-4809-8862-64A94C2173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DIFM</c:v>
                </c:pt>
                <c:pt idx="1">
                  <c:v>Transformer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BCC3-4809-8862-64A94C217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982664"/>
        <c:axId val="438983648"/>
      </c:barChart>
      <c:catAx>
        <c:axId val="43898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983648"/>
        <c:crosses val="autoZero"/>
        <c:auto val="1"/>
        <c:lblAlgn val="ctr"/>
        <c:lblOffset val="100"/>
        <c:noMultiLvlLbl val="0"/>
      </c:catAx>
      <c:valAx>
        <c:axId val="43898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8982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"/>
    </mc:Choice>
    <mc:Fallback>
      <p:transition spd="slow" advTm="9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638819" cy="224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更多优化思路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Domain-Adaptive Pretraining</a:t>
            </a:r>
            <a:r>
              <a:rPr lang="en-US" altLang="zh-CN" sz="2400" kern="1200" baseline="300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[1]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数据增强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正则化手段：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R-Drop</a:t>
            </a:r>
            <a:r>
              <a:rPr lang="en-US" altLang="zh-CN" sz="2400" kern="1200" baseline="300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[2]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mixup</a:t>
            </a:r>
            <a:r>
              <a:rPr lang="en-US" altLang="zh-CN" sz="2400" kern="1200" baseline="300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[3]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…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指代消解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E7188B-215E-DFB9-6D21-25A2BE1AE0EB}"/>
              </a:ext>
            </a:extLst>
          </p:cNvPr>
          <p:cNvSpPr txBox="1"/>
          <p:nvPr/>
        </p:nvSpPr>
        <p:spPr>
          <a:xfrm>
            <a:off x="1571624" y="5569686"/>
            <a:ext cx="8258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ea typeface="微软雅黑" panose="020B0503020204020204" pitchFamily="34" charset="-122"/>
              </a:rPr>
              <a:t>[1] Don't Stop Pretraining: Adapt Language Models to Domains and Tasks. 2020</a:t>
            </a: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[2] R-Drop: Regularized Dropout for Neural Networks</a:t>
            </a:r>
            <a:r>
              <a:rPr lang="en-US" altLang="zh-CN" b="0" i="0" dirty="0">
                <a:solidFill>
                  <a:srgbClr val="000000"/>
                </a:solidFill>
                <a:latin typeface="-apple-system"/>
                <a:ea typeface="微软雅黑" panose="020B0503020204020204" pitchFamily="34" charset="-122"/>
              </a:rPr>
              <a:t>. </a:t>
            </a:r>
            <a:r>
              <a:rPr lang="en-US" altLang="zh-CN" dirty="0">
                <a:solidFill>
                  <a:srgbClr val="000000"/>
                </a:solidFill>
                <a:latin typeface="-apple-system"/>
                <a:ea typeface="微软雅黑" panose="020B0503020204020204" pitchFamily="34" charset="-122"/>
              </a:rPr>
              <a:t>2021</a:t>
            </a: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[3] </a:t>
            </a:r>
            <a:r>
              <a:rPr lang="en-US" altLang="zh-CN" dirty="0" err="1"/>
              <a:t>mixup</a:t>
            </a:r>
            <a:r>
              <a:rPr lang="en-US" altLang="zh-CN" dirty="0"/>
              <a:t>: BEYOND EMPIRICAL RISK MINIMIZATION. 2018</a:t>
            </a:r>
            <a:endParaRPr lang="zh-CN" altLang="en-US" dirty="0"/>
          </a:p>
        </p:txBody>
      </p:sp>
      <p:pic>
        <p:nvPicPr>
          <p:cNvPr id="1026" name="Picture 2" descr="我 与 律 师 、 前 囚 犯 、 士 兵 和 看 守 保 持 看 系 。 一 些 囚 犯 返 回 了 原 耜 国 另 一 些 囚 犯 生 活 在 与 家 人 相 距 千 里 的 国 家 ， 尽 管 从 未 受 到 亩 判 或 定 罪 ， 但 他 们 裰 剥 夺 了 允 许 他 们 蘸 行 &#10;的 护 照 。 其 他 人 ， 很 少 的 一 些 人 ， 仍 裰 关 在 &#10;关 塔 那 摩 &#10;。 奥 巴 马 和 拜 登 都 承 诺 关 闭 &#10;关 塔 那 摩 &#10;但 罡 开 它 很 容 易 ， 关 闭 它 去 卩 罡 一 个 难 以 解 决 的 问 颗 。 在 该 监 开 放 20 周 年 之 际 ， &#10;那 些 组 续 高 声 控 诉 该 监 洼 反 国 际 法 的 组 织 和 活 动 人 士 将 组 织 活 动 、 发 表 声 明 提 我 们 该 监 罡 人 类 历 史 上 菲 常 黑 暗 的 一 页 。 许 多 过 往 囚 犯 将 加 这 些 活 动 分 享 他 们 的 &#10;经 历 。 造 憾 的 罡 ， 我 们 的 批 评 和 要 求 与 20 年 前 罡 一 样 的 。 &#10;关 塔 那 摩 ">
            <a:extLst>
              <a:ext uri="{FF2B5EF4-FFF2-40B4-BE49-F238E27FC236}">
                <a16:creationId xmlns:a16="http://schemas.microsoft.com/office/drawing/2014/main" id="{534DDC8E-3ED2-589A-E15E-2A50E0135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9"/>
          <a:stretch/>
        </p:blipFill>
        <p:spPr bwMode="auto">
          <a:xfrm>
            <a:off x="278294" y="3886134"/>
            <a:ext cx="11806861" cy="13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1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6"/>
    </mc:Choice>
    <mc:Fallback>
      <p:transition spd="slow" advTm="110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2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推荐排序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031137" cy="105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任务概述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针对给用户展示的新闻，进行点击率预测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Click-through Rate Prediction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CTR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EFC8B-CBB0-C698-2945-2174064389C9}"/>
              </a:ext>
            </a:extLst>
          </p:cNvPr>
          <p:cNvSpPr txBox="1"/>
          <p:nvPr/>
        </p:nvSpPr>
        <p:spPr>
          <a:xfrm>
            <a:off x="1355413" y="2829650"/>
            <a:ext cx="6094602" cy="220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难点一：如何融合情感特征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：如何表示用户历史特征</a:t>
            </a:r>
            <a:endParaRPr lang="en-US" altLang="zh-CN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：如何提高评测指标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GAUC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3BF64-D146-9C51-A8BD-58D5CB2D079D}"/>
              </a:ext>
            </a:extLst>
          </p:cNvPr>
          <p:cNvSpPr txBox="1"/>
          <p:nvPr/>
        </p:nvSpPr>
        <p:spPr>
          <a:xfrm>
            <a:off x="6293162" y="2766636"/>
            <a:ext cx="4610100" cy="2216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spcAft>
                <a:spcPts val="3000"/>
              </a:spcAft>
              <a:buFont typeface="Symbol" panose="05050102010706020507" pitchFamily="18" charset="2"/>
              <a:buChar char="Þ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Muti-head Self-attention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加入组内特征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32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857"/>
    </mc:Choice>
    <mc:Fallback>
      <p:transition spd="slow" advTm="41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推荐排序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825820" cy="4936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特征工程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用户特征：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428750" lvl="2" indent="-51435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原始特征：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itemId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browserType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deviceType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osType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province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city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428750" lvl="2" indent="-51435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时间特征：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logTs_gap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Hour</a:t>
            </a:r>
          </a:p>
          <a:p>
            <a:pPr marL="1428750" lvl="2" indent="-51435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情感特征：文章实体词及其情感标签（限制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length=10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历史特征：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428750" lvl="2" indent="-51435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历史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itemId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序列及其时间间隔（限制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length=15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、按时序输入）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428750" lvl="2" indent="-51435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历史文章实体及其情感标签（限制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length=20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、按时序输入）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3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76"/>
    </mc:Choice>
    <mc:Fallback>
      <p:transition spd="slow" advTm="801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2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推荐排序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825820" cy="58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Transformer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自回归模型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B513BC-6570-8118-3978-4729D319B4A3}"/>
              </a:ext>
            </a:extLst>
          </p:cNvPr>
          <p:cNvSpPr/>
          <p:nvPr/>
        </p:nvSpPr>
        <p:spPr>
          <a:xfrm>
            <a:off x="1442380" y="2899403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原始特征</a:t>
            </a:r>
            <a:r>
              <a:rPr lang="en-US" altLang="zh-CN" sz="1200" dirty="0"/>
              <a:t>1</a:t>
            </a:r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57FAA7-9D6E-9B5E-D6F2-488B99070F59}"/>
              </a:ext>
            </a:extLst>
          </p:cNvPr>
          <p:cNvSpPr/>
          <p:nvPr/>
        </p:nvSpPr>
        <p:spPr>
          <a:xfrm>
            <a:off x="3128305" y="2899403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原始特征</a:t>
            </a:r>
            <a:r>
              <a:rPr lang="en-US" altLang="zh-CN" sz="1200" dirty="0"/>
              <a:t>n</a:t>
            </a:r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4A8087-F720-1010-4EC5-D73CFDAD21B6}"/>
              </a:ext>
            </a:extLst>
          </p:cNvPr>
          <p:cNvSpPr txBox="1"/>
          <p:nvPr/>
        </p:nvSpPr>
        <p:spPr>
          <a:xfrm>
            <a:off x="2556805" y="276605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72E69F-B467-EA4C-C7D3-055046315FEF}"/>
              </a:ext>
            </a:extLst>
          </p:cNvPr>
          <p:cNvSpPr/>
          <p:nvPr/>
        </p:nvSpPr>
        <p:spPr>
          <a:xfrm>
            <a:off x="4783724" y="2502558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实体</a:t>
            </a:r>
            <a:r>
              <a:rPr lang="en-US" altLang="zh-CN" sz="1200" dirty="0"/>
              <a:t>1</a:t>
            </a:r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09CC04-AA2C-3231-B6AB-9A11A8B2218B}"/>
              </a:ext>
            </a:extLst>
          </p:cNvPr>
          <p:cNvSpPr/>
          <p:nvPr/>
        </p:nvSpPr>
        <p:spPr>
          <a:xfrm>
            <a:off x="4781014" y="3433205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情感标签</a:t>
            </a:r>
            <a:endParaRPr lang="en-US" altLang="zh-CN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404881-F3BB-1017-154F-C174895D97F3}"/>
              </a:ext>
            </a:extLst>
          </p:cNvPr>
          <p:cNvSpPr txBox="1"/>
          <p:nvPr/>
        </p:nvSpPr>
        <p:spPr>
          <a:xfrm>
            <a:off x="5879126" y="276605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20DEF8-D788-5FCD-8607-41279801FC74}"/>
              </a:ext>
            </a:extLst>
          </p:cNvPr>
          <p:cNvSpPr txBox="1"/>
          <p:nvPr/>
        </p:nvSpPr>
        <p:spPr>
          <a:xfrm>
            <a:off x="5008923" y="289940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BE3E7F-CD33-BF36-58AB-3D52C5A30465}"/>
              </a:ext>
            </a:extLst>
          </p:cNvPr>
          <p:cNvSpPr/>
          <p:nvPr/>
        </p:nvSpPr>
        <p:spPr>
          <a:xfrm>
            <a:off x="6410750" y="2502558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实体</a:t>
            </a:r>
            <a:r>
              <a:rPr lang="en-US" altLang="zh-CN" sz="1200" dirty="0"/>
              <a:t>n</a:t>
            </a:r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5E7C2A-04AB-D06E-3B3D-E700905042E2}"/>
              </a:ext>
            </a:extLst>
          </p:cNvPr>
          <p:cNvSpPr/>
          <p:nvPr/>
        </p:nvSpPr>
        <p:spPr>
          <a:xfrm>
            <a:off x="6408040" y="3433205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情感标签</a:t>
            </a:r>
            <a:endParaRPr lang="en-US" altLang="zh-CN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528980-C6DB-2691-3034-85E2E996877A}"/>
              </a:ext>
            </a:extLst>
          </p:cNvPr>
          <p:cNvSpPr txBox="1"/>
          <p:nvPr/>
        </p:nvSpPr>
        <p:spPr>
          <a:xfrm>
            <a:off x="6635949" y="289940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953E57-4F1D-EC8E-F28A-CBF41EEE0FBD}"/>
              </a:ext>
            </a:extLst>
          </p:cNvPr>
          <p:cNvSpPr/>
          <p:nvPr/>
        </p:nvSpPr>
        <p:spPr>
          <a:xfrm>
            <a:off x="8298449" y="2502558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</a:t>
            </a:r>
            <a:r>
              <a:rPr lang="en-US" altLang="zh-CN" sz="1100" dirty="0"/>
              <a:t>itemId1</a:t>
            </a:r>
            <a:endParaRPr lang="en-US" altLang="zh-CN" sz="1200" dirty="0"/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2393F9-2AE4-8452-F07F-14C74127619D}"/>
              </a:ext>
            </a:extLst>
          </p:cNvPr>
          <p:cNvSpPr/>
          <p:nvPr/>
        </p:nvSpPr>
        <p:spPr>
          <a:xfrm>
            <a:off x="8295739" y="3433205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</a:t>
            </a:r>
            <a:endParaRPr lang="en-US" altLang="zh-CN" sz="1200" dirty="0"/>
          </a:p>
          <a:p>
            <a:pPr algn="ctr"/>
            <a:r>
              <a:rPr lang="zh-CN" altLang="en-US" sz="1200" dirty="0"/>
              <a:t>时间间隔</a:t>
            </a:r>
            <a:endParaRPr lang="en-US" altLang="zh-CN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A5770A-0E0E-CE96-6F27-E27927D0D061}"/>
              </a:ext>
            </a:extLst>
          </p:cNvPr>
          <p:cNvSpPr txBox="1"/>
          <p:nvPr/>
        </p:nvSpPr>
        <p:spPr>
          <a:xfrm>
            <a:off x="9393851" y="276605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8AD30A-EADD-7F6B-28E4-7C01DDAF9004}"/>
              </a:ext>
            </a:extLst>
          </p:cNvPr>
          <p:cNvSpPr txBox="1"/>
          <p:nvPr/>
        </p:nvSpPr>
        <p:spPr>
          <a:xfrm>
            <a:off x="8523648" y="289940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DF9C4B-39E1-517C-5C04-37FDD38F494C}"/>
              </a:ext>
            </a:extLst>
          </p:cNvPr>
          <p:cNvSpPr/>
          <p:nvPr/>
        </p:nvSpPr>
        <p:spPr>
          <a:xfrm>
            <a:off x="9925475" y="2502558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</a:t>
            </a:r>
            <a:r>
              <a:rPr lang="en-US" altLang="zh-CN" sz="1100" dirty="0" err="1"/>
              <a:t>itemIdn</a:t>
            </a:r>
            <a:endParaRPr lang="en-US" altLang="zh-CN" sz="1400" dirty="0"/>
          </a:p>
          <a:p>
            <a:pPr algn="ctr"/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F75D87-FEF7-1672-6FBA-976321E12F50}"/>
              </a:ext>
            </a:extLst>
          </p:cNvPr>
          <p:cNvSpPr/>
          <p:nvPr/>
        </p:nvSpPr>
        <p:spPr>
          <a:xfrm>
            <a:off x="9922765" y="3433205"/>
            <a:ext cx="936878" cy="533802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</a:t>
            </a:r>
            <a:endParaRPr lang="en-US" altLang="zh-CN" sz="1200" dirty="0"/>
          </a:p>
          <a:p>
            <a:pPr algn="ctr"/>
            <a:r>
              <a:rPr lang="zh-CN" altLang="en-US" sz="1200" dirty="0"/>
              <a:t>时间间隔</a:t>
            </a:r>
            <a:endParaRPr lang="en-US" altLang="zh-CN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E5108B-858B-C9CE-BB65-AB110EA318FC}"/>
              </a:ext>
            </a:extLst>
          </p:cNvPr>
          <p:cNvSpPr txBox="1"/>
          <p:nvPr/>
        </p:nvSpPr>
        <p:spPr>
          <a:xfrm>
            <a:off x="10150674" y="2899403"/>
            <a:ext cx="776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2ACAE76-BDCB-4928-F50F-1C58F6AF276B}"/>
              </a:ext>
            </a:extLst>
          </p:cNvPr>
          <p:cNvSpPr/>
          <p:nvPr/>
        </p:nvSpPr>
        <p:spPr>
          <a:xfrm>
            <a:off x="4787563" y="4854417"/>
            <a:ext cx="2630367" cy="829988"/>
          </a:xfrm>
          <a:prstGeom prst="ellipse">
            <a:avLst/>
          </a:prstGeom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Self-Attention</a:t>
            </a:r>
          </a:p>
          <a:p>
            <a:pPr algn="ctr"/>
            <a:r>
              <a:rPr lang="zh-CN" altLang="en-US" dirty="0"/>
              <a:t>堆叠模块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650DA096-5B94-BC21-BC2F-6B869EFC9E98}"/>
              </a:ext>
            </a:extLst>
          </p:cNvPr>
          <p:cNvSpPr/>
          <p:nvPr/>
        </p:nvSpPr>
        <p:spPr>
          <a:xfrm rot="5400000">
            <a:off x="5827319" y="-352592"/>
            <a:ext cx="556555" cy="9562954"/>
          </a:xfrm>
          <a:prstGeom prst="righ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677F74-2C81-8A17-DCC4-471D1F1D62C3}"/>
              </a:ext>
            </a:extLst>
          </p:cNvPr>
          <p:cNvSpPr txBox="1"/>
          <p:nvPr/>
        </p:nvSpPr>
        <p:spPr>
          <a:xfrm>
            <a:off x="7716715" y="5065874"/>
            <a:ext cx="3589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seqLen</a:t>
            </a:r>
            <a:r>
              <a:rPr lang="en-US" altLang="zh-CN" dirty="0"/>
              <a:t>, dim]</a:t>
            </a:r>
            <a:r>
              <a:rPr lang="zh-CN" altLang="en-US" dirty="0"/>
              <a:t>展平</a:t>
            </a:r>
            <a:r>
              <a:rPr lang="en-US" altLang="zh-CN" dirty="0"/>
              <a:t>=&gt;[</a:t>
            </a:r>
            <a:r>
              <a:rPr lang="en-US" altLang="zh-CN" dirty="0" err="1"/>
              <a:t>seqLen</a:t>
            </a:r>
            <a:r>
              <a:rPr lang="en-US" altLang="zh-CN" dirty="0"/>
              <a:t> * dim]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0984548E-158F-0F18-DDA5-F182AAB2B643}"/>
              </a:ext>
            </a:extLst>
          </p:cNvPr>
          <p:cNvSpPr/>
          <p:nvPr/>
        </p:nvSpPr>
        <p:spPr>
          <a:xfrm>
            <a:off x="6042625" y="5813570"/>
            <a:ext cx="173617" cy="4876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8255DF-C396-BA07-EE24-608875DB7E08}"/>
              </a:ext>
            </a:extLst>
          </p:cNvPr>
          <p:cNvSpPr txBox="1"/>
          <p:nvPr/>
        </p:nvSpPr>
        <p:spPr>
          <a:xfrm>
            <a:off x="5456813" y="5904721"/>
            <a:ext cx="67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线性层</a:t>
            </a:r>
            <a:endParaRPr lang="en-US" altLang="zh-CN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AA4614-0448-758F-6A20-309C252E30AE}"/>
              </a:ext>
            </a:extLst>
          </p:cNvPr>
          <p:cNvSpPr txBox="1"/>
          <p:nvPr/>
        </p:nvSpPr>
        <p:spPr>
          <a:xfrm>
            <a:off x="5456813" y="6383677"/>
            <a:ext cx="142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二分类输出</a:t>
            </a:r>
          </a:p>
        </p:txBody>
      </p:sp>
    </p:spTree>
    <p:extLst>
      <p:ext uri="{BB962C8B-B14F-4D97-AF65-F5344CB8AC3E}">
        <p14:creationId xmlns:p14="http://schemas.microsoft.com/office/powerpoint/2010/main" val="29020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44"/>
    </mc:Choice>
    <mc:Fallback>
      <p:transition spd="slow" advTm="459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2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推荐排序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825820" cy="58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实验结果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60BC2B5-E2BC-DB3D-8222-CCAC37793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373036"/>
              </p:ext>
            </p:extLst>
          </p:nvPr>
        </p:nvGraphicFramePr>
        <p:xfrm>
          <a:off x="3851984" y="2234142"/>
          <a:ext cx="4488029" cy="3966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4D3CB67-7238-E483-6F54-F41A60B27812}"/>
              </a:ext>
            </a:extLst>
          </p:cNvPr>
          <p:cNvSpPr txBox="1"/>
          <p:nvPr/>
        </p:nvSpPr>
        <p:spPr>
          <a:xfrm>
            <a:off x="8905876" y="2627915"/>
            <a:ext cx="19812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参数设置：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Dim = 512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Heads = 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Layers = 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99286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97"/>
    </mc:Choice>
    <mc:Fallback>
      <p:transition spd="slow" advTm="648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24824D-EB11-DE8E-958C-816094F9B0D6}"/>
              </a:ext>
            </a:extLst>
          </p:cNvPr>
          <p:cNvSpPr/>
          <p:nvPr/>
        </p:nvSpPr>
        <p:spPr>
          <a:xfrm>
            <a:off x="3546278" y="2736026"/>
            <a:ext cx="496854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感  谢  聆  听</a:t>
            </a:r>
            <a:endParaRPr lang="en-US" altLang="zh-CN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54"/>
    </mc:Choice>
    <mc:Fallback>
      <p:transition spd="slow" advTm="99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93997F-0BD5-CD91-262A-3A8290FD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3" y="4515969"/>
            <a:ext cx="1975608" cy="1975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A6994C-0D93-6C95-C378-C1AAAF99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6" y="1073790"/>
            <a:ext cx="1379289" cy="1379289"/>
          </a:xfrm>
          <a:prstGeom prst="rect">
            <a:avLst/>
          </a:prstGeom>
        </p:spPr>
      </p:pic>
      <p:sp>
        <p:nvSpPr>
          <p:cNvPr id="9" name="TextBox 70">
            <a:extLst>
              <a:ext uri="{FF2B5EF4-FFF2-40B4-BE49-F238E27FC236}">
                <a16:creationId xmlns:a16="http://schemas.microsoft.com/office/drawing/2014/main" id="{4A094CE4-69A3-8FA1-1112-89E761617B14}"/>
              </a:ext>
            </a:extLst>
          </p:cNvPr>
          <p:cNvSpPr txBox="1"/>
          <p:nvPr/>
        </p:nvSpPr>
        <p:spPr>
          <a:xfrm>
            <a:off x="2178341" y="2375469"/>
            <a:ext cx="7463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ln w="635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羽毛球三人组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B0B0BE-8542-95C3-789D-CB40992F4ACD}"/>
              </a:ext>
            </a:extLst>
          </p:cNvPr>
          <p:cNvCxnSpPr>
            <a:cxnSpLocks/>
          </p:cNvCxnSpPr>
          <p:nvPr/>
        </p:nvCxnSpPr>
        <p:spPr>
          <a:xfrm>
            <a:off x="2768214" y="3557463"/>
            <a:ext cx="63652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8" name="Text Box 20">
            <a:extLst>
              <a:ext uri="{FF2B5EF4-FFF2-40B4-BE49-F238E27FC236}">
                <a16:creationId xmlns:a16="http://schemas.microsoft.com/office/drawing/2014/main" id="{49CE40B2-37A7-CD70-BC54-2B60BD53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87" y="3710161"/>
            <a:ext cx="6841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成员：周逸杰 陈晓 石世杰     答辩人：周逸杰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6"/>
    </mc:Choice>
    <mc:Fallback>
      <p:transition spd="slow" advTm="73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031137" cy="1519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任务概述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本问题属于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Aspect Based Sentiment Analysis(ABSA)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任务，给定一段新闻以及若干实体，要求预测对应实体的情感特征（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-2~2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EFC8B-CBB0-C698-2945-2174064389C9}"/>
              </a:ext>
            </a:extLst>
          </p:cNvPr>
          <p:cNvSpPr txBox="1"/>
          <p:nvPr/>
        </p:nvSpPr>
        <p:spPr>
          <a:xfrm>
            <a:off x="1479238" y="3277325"/>
            <a:ext cx="6094602" cy="220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难点一：过长文本表示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难点二：情感标签极不均衡</a:t>
            </a:r>
            <a:endParaRPr lang="en-US" altLang="zh-CN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难点三：实体多标签问题</a:t>
            </a: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252F1A83-A9AB-4464-EB77-62187B680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548045"/>
              </p:ext>
            </p:extLst>
          </p:nvPr>
        </p:nvGraphicFramePr>
        <p:xfrm>
          <a:off x="6507633" y="2718951"/>
          <a:ext cx="5457370" cy="3638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CC7261A3-DFD0-4EB1-927A-4E59F1D8B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38539"/>
              </p:ext>
            </p:extLst>
          </p:nvPr>
        </p:nvGraphicFramePr>
        <p:xfrm>
          <a:off x="6410050" y="2718951"/>
          <a:ext cx="5652535" cy="376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5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844"/>
    </mc:Choice>
    <mc:Fallback>
      <p:transition spd="slow" advTm="97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7" grpId="1">
        <p:bldAsOne/>
      </p:bldGraphic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1" y="1519023"/>
            <a:ext cx="10013668" cy="4012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任务建模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 Pair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新闻内容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实体词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=&gt; {-2~2}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缺点：分割了实体序列，无法捕获实体的情感特征间的信息；训练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推理效率低下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"/>
              <a:tabLst>
                <a:tab pos="457200" algn="l"/>
              </a:tabLst>
            </a:pPr>
            <a:r>
              <a:rPr lang="en-US" altLang="zh-CN" sz="2400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MLM Prompt</a:t>
            </a:r>
            <a:r>
              <a:rPr lang="en-US" altLang="zh-CN" sz="2400" kern="1200" baseline="300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[1]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在下面这篇文章中，实体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[mask]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的，实体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[mask]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的。新闻内容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=&gt; {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好，坏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优点：有效利用了预训练模型中的先验知识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86CDF8-6F55-92CE-D5B1-9B8D6BB53391}"/>
              </a:ext>
            </a:extLst>
          </p:cNvPr>
          <p:cNvSpPr txBox="1"/>
          <p:nvPr/>
        </p:nvSpPr>
        <p:spPr>
          <a:xfrm>
            <a:off x="1080431" y="6128460"/>
            <a:ext cx="9136589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[1] The Power of Scale for Parameter-Efficient Prompt Tuning.2021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F321DB-7139-D7FC-EA65-ABDFBFF5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96" y="1989752"/>
            <a:ext cx="4967944" cy="413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389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71"/>
    </mc:Choice>
    <mc:Fallback>
      <p:transition spd="slow" advTm="114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1" y="1519023"/>
            <a:ext cx="10013668" cy="2534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任务建模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Sequence Labeling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token1 token2 token3 … ent1 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ent2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 ent1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Label:   -3    -3     -3   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…   1  …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优点：有效建模实体上下文和实体情感标签间的信息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0D89219-719E-302E-22EE-B1213772AD73}"/>
              </a:ext>
            </a:extLst>
          </p:cNvPr>
          <p:cNvSpPr txBox="1"/>
          <p:nvPr/>
        </p:nvSpPr>
        <p:spPr>
          <a:xfrm>
            <a:off x="1080431" y="4092190"/>
            <a:ext cx="9593789" cy="244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Mask Sequence Labeling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将输入文本中的实体词替换成额外加入的实体标记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例如：新疆棉是全球业界公认的高品质天然纤维原料。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=&gt;	  [ent1]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是全球业界公认的高品质天然纤维原料。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优点：降低模型对实体的特征的依赖，关注上下文特征；增强鲁棒性。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44161-9C15-8558-1FAB-68066457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27" y="1955739"/>
            <a:ext cx="4234509" cy="25258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8E4B81-7A63-7F9F-7C60-83275F9D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07" y="1963843"/>
            <a:ext cx="4464362" cy="24484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751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266"/>
    </mc:Choice>
    <mc:Fallback>
      <p:transition spd="slow" advTm="14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1" y="1519023"/>
            <a:ext cx="10060150" cy="484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优化策略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长文本采样策略（难点一）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BM25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采样：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BM25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检索算法，把实体名的拼接作为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，把原文的每个句子作为候选句；</a:t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计算候选句对于实体词的相关性，保留相关最高的句子。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等长采样：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对于每一个实体采样其前后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个字符，最后对采样结果进行合并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拼接。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2"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 =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文本长度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/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实体出现次数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/ 2</a:t>
            </a:r>
          </a:p>
          <a:p>
            <a:pPr marL="0" lvl="1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12"/>
    </mc:Choice>
    <mc:Fallback>
      <p:transition spd="slow" advTm="684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638819" cy="3150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优化策略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Weighted Loss &amp; Weighted Batch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（难点二）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Weighted Loss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对比原始交叉熵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、加权交叉熵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Focal 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后发现，加权交叉熵效果最好。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Weighted Batch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函数中给每个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乘上一个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weight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矩阵，衡量不同样本的重要性。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F47CBD-7982-DABD-FAF9-374275A18368}"/>
              </a:ext>
            </a:extLst>
          </p:cNvPr>
          <p:cNvSpPr txBox="1"/>
          <p:nvPr/>
        </p:nvSpPr>
        <p:spPr>
          <a:xfrm>
            <a:off x="1548905" y="4669437"/>
            <a:ext cx="7435704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统计特征：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实体词频：词频越小的实体越重要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样本标签方差：样本标签分布越不均的实体越重要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实体情感偏差：实体平均情感值越偏离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越重要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93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680"/>
    </mc:Choice>
    <mc:Fallback>
      <p:transition spd="slow" advTm="676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638819" cy="58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整体方案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B88310-C7C5-83D2-0650-BB641E1F7889}"/>
              </a:ext>
            </a:extLst>
          </p:cNvPr>
          <p:cNvSpPr/>
          <p:nvPr/>
        </p:nvSpPr>
        <p:spPr>
          <a:xfrm>
            <a:off x="926903" y="3927820"/>
            <a:ext cx="1384864" cy="699247"/>
          </a:xfrm>
          <a:prstGeom prst="rect">
            <a:avLst/>
          </a:prstGeom>
          <a:ln w="63500"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训练数据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D4141E-D85C-6284-A671-3A1E6B6F1A44}"/>
              </a:ext>
            </a:extLst>
          </p:cNvPr>
          <p:cNvSpPr/>
          <p:nvPr/>
        </p:nvSpPr>
        <p:spPr>
          <a:xfrm>
            <a:off x="7226770" y="5388852"/>
            <a:ext cx="1967617" cy="786543"/>
          </a:xfrm>
          <a:prstGeom prst="ellipse">
            <a:avLst/>
          </a:prstGeom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MLM</a:t>
            </a:r>
            <a:r>
              <a:rPr lang="zh-CN" altLang="en-US" dirty="0"/>
              <a:t>模型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7195BD-DA7A-ADC1-EA38-89309AFCEABB}"/>
              </a:ext>
            </a:extLst>
          </p:cNvPr>
          <p:cNvSpPr/>
          <p:nvPr/>
        </p:nvSpPr>
        <p:spPr>
          <a:xfrm>
            <a:off x="7188487" y="3864987"/>
            <a:ext cx="2005900" cy="786543"/>
          </a:xfrm>
          <a:prstGeom prst="ellipse">
            <a:avLst/>
          </a:prstGeom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掩盖序列</a:t>
            </a:r>
            <a:endParaRPr lang="en-US" altLang="zh-CN" dirty="0"/>
          </a:p>
          <a:p>
            <a:pPr algn="ctr"/>
            <a:r>
              <a:rPr lang="zh-CN" altLang="en-US" dirty="0"/>
              <a:t>标注模型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F0278-2E60-8490-45F9-693134041464}"/>
              </a:ext>
            </a:extLst>
          </p:cNvPr>
          <p:cNvSpPr/>
          <p:nvPr/>
        </p:nvSpPr>
        <p:spPr>
          <a:xfrm>
            <a:off x="7207627" y="2341122"/>
            <a:ext cx="2005899" cy="786543"/>
          </a:xfrm>
          <a:prstGeom prst="ellipse">
            <a:avLst/>
          </a:prstGeom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序列标注</a:t>
            </a:r>
            <a:endParaRPr lang="en-US" altLang="zh-CN" dirty="0"/>
          </a:p>
          <a:p>
            <a:pPr algn="ctr"/>
            <a:r>
              <a:rPr lang="zh-CN" altLang="en-US" dirty="0"/>
              <a:t>模型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E45140-2FF1-4406-7987-43B89DE4B581}"/>
              </a:ext>
            </a:extLst>
          </p:cNvPr>
          <p:cNvCxnSpPr/>
          <p:nvPr/>
        </p:nvCxnSpPr>
        <p:spPr>
          <a:xfrm>
            <a:off x="2477706" y="4245080"/>
            <a:ext cx="643812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021E627D-F229-AE45-FF7E-57C9DC192E70}"/>
              </a:ext>
            </a:extLst>
          </p:cNvPr>
          <p:cNvSpPr/>
          <p:nvPr/>
        </p:nvSpPr>
        <p:spPr>
          <a:xfrm>
            <a:off x="3287457" y="3843578"/>
            <a:ext cx="1618885" cy="867729"/>
          </a:xfrm>
          <a:prstGeom prst="diamond">
            <a:avLst/>
          </a:prstGeom>
          <a:ln w="635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长文本</a:t>
            </a:r>
            <a:endParaRPr lang="en-US" altLang="zh-CN" sz="1600" dirty="0"/>
          </a:p>
          <a:p>
            <a:pPr algn="ctr"/>
            <a:r>
              <a:rPr lang="zh-CN" altLang="en-US" sz="1600" dirty="0"/>
              <a:t>采样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209273-D1D1-4A74-774D-E36A4041D6D8}"/>
              </a:ext>
            </a:extLst>
          </p:cNvPr>
          <p:cNvCxnSpPr>
            <a:cxnSpLocks/>
          </p:cNvCxnSpPr>
          <p:nvPr/>
        </p:nvCxnSpPr>
        <p:spPr>
          <a:xfrm>
            <a:off x="5885489" y="2734393"/>
            <a:ext cx="1092643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0198070-4A5B-BB04-FCD1-9530FD2AE9F6}"/>
              </a:ext>
            </a:extLst>
          </p:cNvPr>
          <p:cNvCxnSpPr>
            <a:cxnSpLocks/>
          </p:cNvCxnSpPr>
          <p:nvPr/>
        </p:nvCxnSpPr>
        <p:spPr>
          <a:xfrm>
            <a:off x="5885489" y="4277443"/>
            <a:ext cx="1092643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3D769AF-8563-E9F5-E97A-BFCDFBA7F632}"/>
              </a:ext>
            </a:extLst>
          </p:cNvPr>
          <p:cNvCxnSpPr>
            <a:cxnSpLocks/>
          </p:cNvCxnSpPr>
          <p:nvPr/>
        </p:nvCxnSpPr>
        <p:spPr>
          <a:xfrm>
            <a:off x="5885489" y="5782123"/>
            <a:ext cx="1092643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49ECC73-48F6-1E56-3195-EFDD7AF3352A}"/>
              </a:ext>
            </a:extLst>
          </p:cNvPr>
          <p:cNvCxnSpPr>
            <a:cxnSpLocks/>
          </p:cNvCxnSpPr>
          <p:nvPr/>
        </p:nvCxnSpPr>
        <p:spPr>
          <a:xfrm>
            <a:off x="5885489" y="2701925"/>
            <a:ext cx="0" cy="31115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733BDA1-C27A-7B52-267E-8AB4F8E6AC38}"/>
              </a:ext>
            </a:extLst>
          </p:cNvPr>
          <p:cNvCxnSpPr>
            <a:cxnSpLocks/>
          </p:cNvCxnSpPr>
          <p:nvPr/>
        </p:nvCxnSpPr>
        <p:spPr>
          <a:xfrm flipH="1">
            <a:off x="5086350" y="4273655"/>
            <a:ext cx="799139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D5DA5DF-F8EC-F223-8F09-4E620A94842A}"/>
              </a:ext>
            </a:extLst>
          </p:cNvPr>
          <p:cNvSpPr txBox="1"/>
          <p:nvPr/>
        </p:nvSpPr>
        <p:spPr>
          <a:xfrm>
            <a:off x="5772149" y="2377914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构造标注序列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BF5C41-9343-A00E-01B4-6370ECAC7E89}"/>
              </a:ext>
            </a:extLst>
          </p:cNvPr>
          <p:cNvSpPr txBox="1"/>
          <p:nvPr/>
        </p:nvSpPr>
        <p:spPr>
          <a:xfrm>
            <a:off x="5836120" y="4350313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构造标注序列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6FFE0B-0A34-012F-EFDE-C811B93E7D49}"/>
              </a:ext>
            </a:extLst>
          </p:cNvPr>
          <p:cNvSpPr txBox="1"/>
          <p:nvPr/>
        </p:nvSpPr>
        <p:spPr>
          <a:xfrm>
            <a:off x="5969449" y="393063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掩盖实体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C347B6-968D-4087-8946-E02CE08F57BF}"/>
              </a:ext>
            </a:extLst>
          </p:cNvPr>
          <p:cNvSpPr txBox="1"/>
          <p:nvPr/>
        </p:nvSpPr>
        <p:spPr>
          <a:xfrm>
            <a:off x="5934859" y="5434657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构造模板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31140E-9BF1-DF24-43D6-06B88B44B006}"/>
              </a:ext>
            </a:extLst>
          </p:cNvPr>
          <p:cNvCxnSpPr>
            <a:cxnSpLocks/>
          </p:cNvCxnSpPr>
          <p:nvPr/>
        </p:nvCxnSpPr>
        <p:spPr>
          <a:xfrm>
            <a:off x="9384938" y="2734393"/>
            <a:ext cx="1578131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0C84429-E27B-E240-4A71-7151D2CFC931}"/>
              </a:ext>
            </a:extLst>
          </p:cNvPr>
          <p:cNvSpPr txBox="1"/>
          <p:nvPr/>
        </p:nvSpPr>
        <p:spPr>
          <a:xfrm>
            <a:off x="9376373" y="2377914"/>
            <a:ext cx="1586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实体</a:t>
            </a:r>
            <a:r>
              <a:rPr lang="en-US" altLang="zh-CN" sz="1400" dirty="0"/>
              <a:t>token</a:t>
            </a:r>
            <a:r>
              <a:rPr lang="zh-CN" altLang="en-US" sz="1400" dirty="0"/>
              <a:t>求均值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D5810E-0E09-3553-33FA-F4BF1C5446A5}"/>
              </a:ext>
            </a:extLst>
          </p:cNvPr>
          <p:cNvSpPr txBox="1"/>
          <p:nvPr/>
        </p:nvSpPr>
        <p:spPr>
          <a:xfrm>
            <a:off x="9404742" y="4342473"/>
            <a:ext cx="1663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输出实体标签概率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4C5D35-89DA-619B-2063-28869A16B25C}"/>
              </a:ext>
            </a:extLst>
          </p:cNvPr>
          <p:cNvCxnSpPr>
            <a:cxnSpLocks/>
          </p:cNvCxnSpPr>
          <p:nvPr/>
        </p:nvCxnSpPr>
        <p:spPr>
          <a:xfrm>
            <a:off x="9461138" y="5778541"/>
            <a:ext cx="159666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DE61D8F-AC10-DA3F-5CC9-820FDE39D348}"/>
              </a:ext>
            </a:extLst>
          </p:cNvPr>
          <p:cNvSpPr txBox="1"/>
          <p:nvPr/>
        </p:nvSpPr>
        <p:spPr>
          <a:xfrm>
            <a:off x="9695723" y="5394259"/>
            <a:ext cx="1390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标签映射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FF4B8AB-0658-3C5C-37AD-FC30F2D2E558}"/>
              </a:ext>
            </a:extLst>
          </p:cNvPr>
          <p:cNvSpPr txBox="1"/>
          <p:nvPr/>
        </p:nvSpPr>
        <p:spPr>
          <a:xfrm>
            <a:off x="9404742" y="5846609"/>
            <a:ext cx="1663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输出实体标签概率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0D3E39-680D-FF20-F35E-3D49FD63A718}"/>
              </a:ext>
            </a:extLst>
          </p:cNvPr>
          <p:cNvSpPr txBox="1"/>
          <p:nvPr/>
        </p:nvSpPr>
        <p:spPr>
          <a:xfrm>
            <a:off x="9302340" y="2829899"/>
            <a:ext cx="1663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输出实体标签概率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64C953-777B-E44F-E53F-CFB40CB77F03}"/>
              </a:ext>
            </a:extLst>
          </p:cNvPr>
          <p:cNvCxnSpPr>
            <a:cxnSpLocks/>
          </p:cNvCxnSpPr>
          <p:nvPr/>
        </p:nvCxnSpPr>
        <p:spPr>
          <a:xfrm>
            <a:off x="9425124" y="4238414"/>
            <a:ext cx="1578131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4BDE042-E948-B621-CFFF-B106DBD0CD51}"/>
              </a:ext>
            </a:extLst>
          </p:cNvPr>
          <p:cNvSpPr txBox="1"/>
          <p:nvPr/>
        </p:nvSpPr>
        <p:spPr>
          <a:xfrm>
            <a:off x="9404742" y="3878608"/>
            <a:ext cx="1586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实体</a:t>
            </a:r>
            <a:r>
              <a:rPr lang="en-US" altLang="zh-CN" sz="1400" dirty="0"/>
              <a:t>token</a:t>
            </a:r>
            <a:r>
              <a:rPr lang="zh-CN" altLang="en-US" sz="1400" dirty="0"/>
              <a:t>求均值</a:t>
            </a:r>
          </a:p>
        </p:txBody>
      </p:sp>
      <p:sp>
        <p:nvSpPr>
          <p:cNvPr id="49" name="箭头: 上弧形 48">
            <a:extLst>
              <a:ext uri="{FF2B5EF4-FFF2-40B4-BE49-F238E27FC236}">
                <a16:creationId xmlns:a16="http://schemas.microsoft.com/office/drawing/2014/main" id="{F49C4EEC-3E96-6B85-C0E4-953A2F13A760}"/>
              </a:ext>
            </a:extLst>
          </p:cNvPr>
          <p:cNvSpPr/>
          <p:nvPr/>
        </p:nvSpPr>
        <p:spPr>
          <a:xfrm>
            <a:off x="7664259" y="1925240"/>
            <a:ext cx="1092634" cy="35604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4C827E-FBBF-7D2D-5BF9-9602A6C61619}"/>
              </a:ext>
            </a:extLst>
          </p:cNvPr>
          <p:cNvSpPr txBox="1"/>
          <p:nvPr/>
        </p:nvSpPr>
        <p:spPr>
          <a:xfrm>
            <a:off x="7664259" y="1644312"/>
            <a:ext cx="1390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训练优化策略</a:t>
            </a:r>
          </a:p>
        </p:txBody>
      </p:sp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AD0FD603-CCC8-3776-2480-974FF172AC24}"/>
              </a:ext>
            </a:extLst>
          </p:cNvPr>
          <p:cNvSpPr/>
          <p:nvPr/>
        </p:nvSpPr>
        <p:spPr>
          <a:xfrm>
            <a:off x="7673784" y="3492345"/>
            <a:ext cx="1092634" cy="35604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5A9C5C-4EC7-F386-49F6-919CEAB89C0E}"/>
              </a:ext>
            </a:extLst>
          </p:cNvPr>
          <p:cNvSpPr txBox="1"/>
          <p:nvPr/>
        </p:nvSpPr>
        <p:spPr>
          <a:xfrm>
            <a:off x="7664259" y="3236680"/>
            <a:ext cx="1390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训练优化策略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38F5F28-1C30-763A-BACD-B3205CBED8E1}"/>
              </a:ext>
            </a:extLst>
          </p:cNvPr>
          <p:cNvSpPr txBox="1"/>
          <p:nvPr/>
        </p:nvSpPr>
        <p:spPr>
          <a:xfrm>
            <a:off x="6276014" y="6372067"/>
            <a:ext cx="46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预训练模型：</a:t>
            </a:r>
            <a:r>
              <a:rPr lang="en-US" altLang="zh-CN" sz="1800" dirty="0"/>
              <a:t>Roberta-base</a:t>
            </a:r>
            <a:r>
              <a:rPr lang="zh-CN" altLang="en-US" sz="1800" dirty="0"/>
              <a:t>、</a:t>
            </a:r>
            <a:r>
              <a:rPr lang="en-US" altLang="zh-CN" sz="1800" dirty="0"/>
              <a:t>Ernie-gram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919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49"/>
    </mc:Choice>
    <mc:Fallback>
      <p:transition spd="slow" advTm="235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>
            <a:extLst>
              <a:ext uri="{FF2B5EF4-FFF2-40B4-BE49-F238E27FC236}">
                <a16:creationId xmlns:a16="http://schemas.microsoft.com/office/drawing/2014/main" id="{B02CA564-8705-AD69-F624-278B5F3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158" y="1082307"/>
            <a:ext cx="2955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1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情感分析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EF97F3-2B55-20CA-A114-BC380BE2BBF1}"/>
              </a:ext>
            </a:extLst>
          </p:cNvPr>
          <p:cNvCxnSpPr>
            <a:cxnSpLocks/>
          </p:cNvCxnSpPr>
          <p:nvPr/>
        </p:nvCxnSpPr>
        <p:spPr>
          <a:xfrm>
            <a:off x="5181571" y="1705388"/>
            <a:ext cx="18288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FC0AF-5345-9D55-7AE5-0EAC082FAE7A}"/>
              </a:ext>
            </a:extLst>
          </p:cNvPr>
          <p:cNvSpPr txBox="1"/>
          <p:nvPr/>
        </p:nvSpPr>
        <p:spPr>
          <a:xfrm>
            <a:off x="1080430" y="1519023"/>
            <a:ext cx="10638819" cy="58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实验结果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83A8A46-83C9-A17E-69E8-7E00F90C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73046"/>
              </p:ext>
            </p:extLst>
          </p:nvPr>
        </p:nvGraphicFramePr>
        <p:xfrm>
          <a:off x="2220911" y="2103798"/>
          <a:ext cx="7750175" cy="4423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31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17"/>
    </mc:Choice>
    <mc:Fallback>
      <p:transition spd="slow" advTm="3251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E3OGFkNDk3ZWI5OWVkNTUxZTMzNTE4NmZhOGYxN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8|12|5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875</Words>
  <Application>Microsoft Office PowerPoint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宋体</vt:lpstr>
      <vt:lpstr>Arial</vt:lpstr>
      <vt:lpstr>Calibri</vt:lpstr>
      <vt:lpstr>Consolas</vt:lpstr>
      <vt:lpstr>Symbol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杰 杰</cp:lastModifiedBy>
  <cp:revision>26</cp:revision>
  <dcterms:created xsi:type="dcterms:W3CDTF">2022-05-31T06:12:58Z</dcterms:created>
  <dcterms:modified xsi:type="dcterms:W3CDTF">2022-06-25T18:09:59Z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1C322044B93844F4BBA77046A6CDE47A</vt:lpwstr>
  </property>
  <property fmtid="{D5CDD505-2E9C-101B-9397-08002B2CF9AE}" pid="3" name="KSOProductBuildVer">
    <vt:lpwstr>2052-11.1.0.11365</vt:lpwstr>
  </property>
</Properties>
</file>