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58" r:id="rId3"/>
    <p:sldId id="273" r:id="rId4"/>
    <p:sldId id="265" r:id="rId5"/>
    <p:sldId id="274" r:id="rId6"/>
    <p:sldId id="268" r:id="rId7"/>
    <p:sldId id="269" r:id="rId8"/>
    <p:sldId id="275" r:id="rId9"/>
    <p:sldId id="270" r:id="rId10"/>
    <p:sldId id="276" r:id="rId11"/>
    <p:sldId id="272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FF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CCC39-4FBC-4DAA-8945-368DA5AABD20}" type="datetimeFigureOut">
              <a:rPr lang="fr-FR" smtClean="0"/>
              <a:t>04/02/2018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C2161-2D60-4D04-A2D5-C344DD01D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15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C2161-2D60-4D04-A2D5-C344DD01D5B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9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735E-41D8-46A4-A57D-A49D07B7FFC8}" type="datetimeFigureOut">
              <a:rPr lang="fr-FR" smtClean="0"/>
              <a:t>04/02/2018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FB5-9599-49E5-8766-80BB1EA1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46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735E-41D8-46A4-A57D-A49D07B7FFC8}" type="datetimeFigureOut">
              <a:rPr lang="fr-FR" smtClean="0"/>
              <a:t>04/02/2018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FB5-9599-49E5-8766-80BB1EA1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65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735E-41D8-46A4-A57D-A49D07B7FFC8}" type="datetimeFigureOut">
              <a:rPr lang="fr-FR" smtClean="0"/>
              <a:t>04/02/2018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FB5-9599-49E5-8766-80BB1EA1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74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735E-41D8-46A4-A57D-A49D07B7FFC8}" type="datetimeFigureOut">
              <a:rPr lang="fr-FR" smtClean="0"/>
              <a:t>04/02/2018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FB5-9599-49E5-8766-80BB1EA1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77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735E-41D8-46A4-A57D-A49D07B7FFC8}" type="datetimeFigureOut">
              <a:rPr lang="fr-FR" smtClean="0"/>
              <a:t>04/02/2018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FB5-9599-49E5-8766-80BB1EA1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58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735E-41D8-46A4-A57D-A49D07B7FFC8}" type="datetimeFigureOut">
              <a:rPr lang="fr-FR" smtClean="0"/>
              <a:t>04/02/2018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FB5-9599-49E5-8766-80BB1EA1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53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735E-41D8-46A4-A57D-A49D07B7FFC8}" type="datetimeFigureOut">
              <a:rPr lang="fr-FR" smtClean="0"/>
              <a:t>04/02/2018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FB5-9599-49E5-8766-80BB1EA1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80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735E-41D8-46A4-A57D-A49D07B7FFC8}" type="datetimeFigureOut">
              <a:rPr lang="fr-FR" smtClean="0"/>
              <a:t>04/02/2018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FB5-9599-49E5-8766-80BB1EA1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49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735E-41D8-46A4-A57D-A49D07B7FFC8}" type="datetimeFigureOut">
              <a:rPr lang="fr-FR" smtClean="0"/>
              <a:t>04/02/2018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FB5-9599-49E5-8766-80BB1EA1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75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735E-41D8-46A4-A57D-A49D07B7FFC8}" type="datetimeFigureOut">
              <a:rPr lang="fr-FR" smtClean="0"/>
              <a:t>04/02/2018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FB5-9599-49E5-8766-80BB1EA1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61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735E-41D8-46A4-A57D-A49D07B7FFC8}" type="datetimeFigureOut">
              <a:rPr lang="fr-FR" smtClean="0"/>
              <a:t>04/02/2018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FB5-9599-49E5-8766-80BB1EA1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67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2735E-41D8-46A4-A57D-A49D07B7FFC8}" type="datetimeFigureOut">
              <a:rPr lang="fr-FR" smtClean="0"/>
              <a:t>04/02/2018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4AFB5-9599-49E5-8766-80BB1EA1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31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indows Wallpaper"/>
          <p:cNvSpPr>
            <a:spLocks noChangeAspect="1" noChangeArrowheads="1"/>
          </p:cNvSpPr>
          <p:nvPr/>
        </p:nvSpPr>
        <p:spPr bwMode="auto">
          <a:xfrm>
            <a:off x="31750" y="-68263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Windows Wallpaper"/>
          <p:cNvSpPr>
            <a:spLocks noChangeAspect="1" noChangeArrowheads="1"/>
          </p:cNvSpPr>
          <p:nvPr/>
        </p:nvSpPr>
        <p:spPr bwMode="auto">
          <a:xfrm>
            <a:off x="184150" y="84137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50000"/>
                </a:schemeClr>
              </a:gs>
              <a:gs pos="92000">
                <a:schemeClr val="tx2">
                  <a:alpha val="69000"/>
                  <a:lumMod val="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23" y="1700808"/>
            <a:ext cx="3654152" cy="232571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47564" y="764703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8E0000"/>
                </a:solidFill>
                <a:latin typeface="Eras Bold ITC" panose="020B0907030504020204" pitchFamily="34" charset="0"/>
              </a:rPr>
              <a:t>Projet 1 - Application de sondage</a:t>
            </a:r>
            <a:endParaRPr lang="fr-FR" dirty="0">
              <a:solidFill>
                <a:srgbClr val="8E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342529" y="5037138"/>
            <a:ext cx="2213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Mourad</a:t>
            </a:r>
          </a:p>
          <a:p>
            <a:pPr algn="r"/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ZAMMIT</a:t>
            </a:r>
            <a:endParaRPr lang="fr-FR" sz="2800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455875" y="4242548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Geandos</a:t>
            </a:r>
            <a:endParaRPr lang="fr-FR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265888" y="5037138"/>
            <a:ext cx="3230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Denis</a:t>
            </a:r>
          </a:p>
          <a:p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RITZENTHALLER</a:t>
            </a:r>
            <a:endParaRPr lang="fr-FR" sz="2800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080250" y="6365702"/>
            <a:ext cx="1840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ADAI 2017 / 2018</a:t>
            </a:r>
            <a:endParaRPr lang="fr-FR" sz="1600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indows Wallpaper"/>
          <p:cNvSpPr>
            <a:spLocks noChangeAspect="1" noChangeArrowheads="1"/>
          </p:cNvSpPr>
          <p:nvPr/>
        </p:nvSpPr>
        <p:spPr bwMode="auto">
          <a:xfrm>
            <a:off x="31750" y="-68263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Windows Wallpaper"/>
          <p:cNvSpPr>
            <a:spLocks noChangeAspect="1" noChangeArrowheads="1"/>
          </p:cNvSpPr>
          <p:nvPr/>
        </p:nvSpPr>
        <p:spPr bwMode="auto">
          <a:xfrm>
            <a:off x="184150" y="84137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50000"/>
                </a:schemeClr>
              </a:gs>
              <a:gs pos="92000">
                <a:schemeClr val="tx2">
                  <a:alpha val="69000"/>
                  <a:lumMod val="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873523" y="3075057"/>
            <a:ext cx="5396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Axes d’amélioration </a:t>
            </a:r>
            <a:endParaRPr lang="fr-FR" sz="40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indows Wallpaper"/>
          <p:cNvSpPr>
            <a:spLocks noChangeAspect="1" noChangeArrowheads="1"/>
          </p:cNvSpPr>
          <p:nvPr/>
        </p:nvSpPr>
        <p:spPr bwMode="auto">
          <a:xfrm>
            <a:off x="31750" y="-68263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Windows Wallpaper"/>
          <p:cNvSpPr>
            <a:spLocks noChangeAspect="1" noChangeArrowheads="1"/>
          </p:cNvSpPr>
          <p:nvPr/>
        </p:nvSpPr>
        <p:spPr bwMode="auto">
          <a:xfrm>
            <a:off x="184150" y="84137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50000"/>
                </a:schemeClr>
              </a:gs>
              <a:gs pos="92000">
                <a:schemeClr val="tx2">
                  <a:alpha val="69000"/>
                  <a:lumMod val="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75556" y="1443841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Mieux anticiper la phase de production du projet</a:t>
            </a:r>
          </a:p>
          <a:p>
            <a:pPr marL="571500" indent="-571500">
              <a:buFontTx/>
              <a:buChar char="-"/>
            </a:pPr>
            <a:endParaRPr lang="fr-FR" sz="2800" dirty="0" smtClean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Finaliser le projet dans le respect du cahier des charges</a:t>
            </a:r>
          </a:p>
          <a:p>
            <a:pPr marL="571500" indent="-571500">
              <a:buFontTx/>
              <a:buChar char="-"/>
            </a:pPr>
            <a:endParaRPr lang="fr-FR" sz="2800" dirty="0" smtClean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Enrichir l’application avec des fonctionnalités supplémentaires</a:t>
            </a:r>
          </a:p>
          <a:p>
            <a:pPr marL="571500" indent="-571500">
              <a:buFontTx/>
              <a:buChar char="-"/>
            </a:pPr>
            <a:endParaRPr lang="fr-FR" sz="2800" dirty="0" smtClean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indows Wallpaper"/>
          <p:cNvSpPr>
            <a:spLocks noChangeAspect="1" noChangeArrowheads="1"/>
          </p:cNvSpPr>
          <p:nvPr/>
        </p:nvSpPr>
        <p:spPr bwMode="auto">
          <a:xfrm>
            <a:off x="31750" y="-68263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Windows Wallpaper"/>
          <p:cNvSpPr>
            <a:spLocks noChangeAspect="1" noChangeArrowheads="1"/>
          </p:cNvSpPr>
          <p:nvPr/>
        </p:nvSpPr>
        <p:spPr bwMode="auto">
          <a:xfrm>
            <a:off x="184150" y="84137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50000"/>
                </a:schemeClr>
              </a:gs>
              <a:gs pos="92000">
                <a:schemeClr val="tx2">
                  <a:alpha val="69000"/>
                  <a:lumMod val="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962935" y="599119"/>
            <a:ext cx="121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Plan</a:t>
            </a:r>
            <a:endParaRPr lang="fr-FR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49" name="Groupe 48"/>
          <p:cNvGrpSpPr/>
          <p:nvPr/>
        </p:nvGrpSpPr>
        <p:grpSpPr>
          <a:xfrm>
            <a:off x="1333507" y="2635936"/>
            <a:ext cx="5470106" cy="798305"/>
            <a:chOff x="1333507" y="2635936"/>
            <a:chExt cx="4608512" cy="798305"/>
          </a:xfrm>
        </p:grpSpPr>
        <p:sp>
          <p:nvSpPr>
            <p:cNvPr id="10" name="Rectangle 9"/>
            <p:cNvSpPr/>
            <p:nvPr/>
          </p:nvSpPr>
          <p:spPr>
            <a:xfrm>
              <a:off x="1333507" y="2635936"/>
              <a:ext cx="4608512" cy="798305"/>
            </a:xfrm>
            <a:prstGeom prst="rect">
              <a:avLst/>
            </a:prstGeom>
            <a:solidFill>
              <a:srgbClr val="FF292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1336278" y="2742700"/>
              <a:ext cx="46057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>
                  <a:solidFill>
                    <a:schemeClr val="bg1"/>
                  </a:solidFill>
                  <a:latin typeface="Maiandra GD" panose="020E0502030308020204" pitchFamily="34" charset="0"/>
                </a:rPr>
                <a:t>Technologies</a:t>
              </a:r>
              <a:r>
                <a:rPr lang="fr-FR" sz="3200" dirty="0">
                  <a:solidFill>
                    <a:schemeClr val="bg1"/>
                  </a:solidFill>
                  <a:latin typeface="Maiandra GD" panose="020E0502030308020204" pitchFamily="34" charset="0"/>
                </a:rPr>
                <a:t> </a:t>
              </a:r>
              <a:r>
                <a:rPr lang="fr-FR" sz="3200" dirty="0" smtClean="0">
                  <a:solidFill>
                    <a:schemeClr val="bg1"/>
                  </a:solidFill>
                  <a:latin typeface="Maiandra GD" panose="020E0502030308020204" pitchFamily="34" charset="0"/>
                </a:rPr>
                <a:t>employées </a:t>
              </a:r>
              <a:endParaRPr lang="fr-FR" sz="3200" dirty="0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1336278" y="1646821"/>
            <a:ext cx="5467970" cy="798305"/>
            <a:chOff x="1336278" y="1646821"/>
            <a:chExt cx="4609047" cy="798305"/>
          </a:xfrm>
        </p:grpSpPr>
        <p:sp>
          <p:nvSpPr>
            <p:cNvPr id="25" name="Rectangle 24"/>
            <p:cNvSpPr/>
            <p:nvPr/>
          </p:nvSpPr>
          <p:spPr>
            <a:xfrm>
              <a:off x="1336278" y="1646821"/>
              <a:ext cx="4608512" cy="798305"/>
            </a:xfrm>
            <a:prstGeom prst="rect">
              <a:avLst/>
            </a:prstGeom>
            <a:solidFill>
              <a:srgbClr val="FF292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336815" y="1755849"/>
              <a:ext cx="46085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>
                  <a:solidFill>
                    <a:schemeClr val="bg1"/>
                  </a:solidFill>
                  <a:latin typeface="Maiandra GD" panose="020E0502030308020204" pitchFamily="34" charset="0"/>
                </a:rPr>
                <a:t>Introduction </a:t>
              </a:r>
              <a:endParaRPr lang="fr-FR" sz="3200" dirty="0"/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1333506" y="3615509"/>
            <a:ext cx="5398733" cy="1060871"/>
            <a:chOff x="1333507" y="3615509"/>
            <a:chExt cx="4608512" cy="1060871"/>
          </a:xfrm>
        </p:grpSpPr>
        <p:sp>
          <p:nvSpPr>
            <p:cNvPr id="28" name="Rectangle 27"/>
            <p:cNvSpPr/>
            <p:nvPr/>
          </p:nvSpPr>
          <p:spPr>
            <a:xfrm>
              <a:off x="1333507" y="3615509"/>
              <a:ext cx="4608512" cy="798305"/>
            </a:xfrm>
            <a:prstGeom prst="rect">
              <a:avLst/>
            </a:prstGeom>
            <a:solidFill>
              <a:srgbClr val="FF292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336278" y="3722273"/>
              <a:ext cx="46057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>
                  <a:solidFill>
                    <a:schemeClr val="bg1"/>
                  </a:solidFill>
                  <a:latin typeface="Maiandra GD" panose="020E0502030308020204" pitchFamily="34" charset="0"/>
                </a:rPr>
                <a:t>Démonstration de l’application</a:t>
              </a:r>
              <a:endParaRPr lang="fr-FR" sz="2800" dirty="0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1333507" y="4566864"/>
            <a:ext cx="5398730" cy="798305"/>
            <a:chOff x="1333507" y="4566864"/>
            <a:chExt cx="4608512" cy="798305"/>
          </a:xfrm>
        </p:grpSpPr>
        <p:sp>
          <p:nvSpPr>
            <p:cNvPr id="31" name="Rectangle 30"/>
            <p:cNvSpPr/>
            <p:nvPr/>
          </p:nvSpPr>
          <p:spPr>
            <a:xfrm>
              <a:off x="1333507" y="4566864"/>
              <a:ext cx="4608512" cy="798305"/>
            </a:xfrm>
            <a:prstGeom prst="rect">
              <a:avLst/>
            </a:prstGeom>
            <a:solidFill>
              <a:srgbClr val="FF292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336278" y="4673628"/>
              <a:ext cx="4605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>
                  <a:solidFill>
                    <a:schemeClr val="bg1"/>
                  </a:solidFill>
                  <a:latin typeface="Maiandra GD" panose="020E0502030308020204" pitchFamily="34" charset="0"/>
                </a:rPr>
                <a:t>Points positifs</a:t>
              </a:r>
              <a:endParaRPr lang="fr-FR" sz="2800" dirty="0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1333507" y="5487717"/>
            <a:ext cx="5398728" cy="798305"/>
            <a:chOff x="1333507" y="5487717"/>
            <a:chExt cx="4608512" cy="798305"/>
          </a:xfrm>
        </p:grpSpPr>
        <p:sp>
          <p:nvSpPr>
            <p:cNvPr id="34" name="Rectangle 33"/>
            <p:cNvSpPr/>
            <p:nvPr/>
          </p:nvSpPr>
          <p:spPr>
            <a:xfrm>
              <a:off x="1333507" y="5487717"/>
              <a:ext cx="4608512" cy="798305"/>
            </a:xfrm>
            <a:prstGeom prst="rect">
              <a:avLst/>
            </a:prstGeom>
            <a:solidFill>
              <a:srgbClr val="FF292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1336278" y="5594481"/>
              <a:ext cx="4605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>
                  <a:solidFill>
                    <a:schemeClr val="bg1"/>
                  </a:solidFill>
                  <a:latin typeface="Maiandra GD" panose="020E0502030308020204" pitchFamily="34" charset="0"/>
                </a:rPr>
                <a:t>Axes d’amélioration</a:t>
              </a:r>
              <a:endParaRPr lang="fr-FR" sz="2800" dirty="0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184150" y="1544433"/>
            <a:ext cx="1008111" cy="923330"/>
            <a:chOff x="184150" y="1544433"/>
            <a:chExt cx="1008111" cy="923330"/>
          </a:xfrm>
        </p:grpSpPr>
        <p:sp>
          <p:nvSpPr>
            <p:cNvPr id="24" name="Rectangle 23"/>
            <p:cNvSpPr/>
            <p:nvPr/>
          </p:nvSpPr>
          <p:spPr>
            <a:xfrm>
              <a:off x="184150" y="1644327"/>
              <a:ext cx="1008111" cy="800799"/>
            </a:xfrm>
            <a:prstGeom prst="rect">
              <a:avLst/>
            </a:prstGeom>
            <a:solidFill>
              <a:srgbClr val="FF292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326819" y="1544433"/>
              <a:ext cx="6890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1</a:t>
              </a:r>
              <a:endParaRPr lang="fr-FR" sz="54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184149" y="2572176"/>
            <a:ext cx="1005341" cy="923330"/>
            <a:chOff x="184149" y="2572176"/>
            <a:chExt cx="1005341" cy="923330"/>
          </a:xfrm>
        </p:grpSpPr>
        <p:sp>
          <p:nvSpPr>
            <p:cNvPr id="9" name="Rectangle 8"/>
            <p:cNvSpPr/>
            <p:nvPr/>
          </p:nvSpPr>
          <p:spPr>
            <a:xfrm>
              <a:off x="184149" y="2633442"/>
              <a:ext cx="1005341" cy="800799"/>
            </a:xfrm>
            <a:prstGeom prst="rect">
              <a:avLst/>
            </a:prstGeom>
            <a:solidFill>
              <a:srgbClr val="FF292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337934" y="2572176"/>
              <a:ext cx="7102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2</a:t>
              </a:r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184149" y="3522218"/>
            <a:ext cx="1005341" cy="923330"/>
            <a:chOff x="184149" y="3522218"/>
            <a:chExt cx="1005341" cy="923330"/>
          </a:xfrm>
        </p:grpSpPr>
        <p:sp>
          <p:nvSpPr>
            <p:cNvPr id="27" name="Rectangle 26"/>
            <p:cNvSpPr/>
            <p:nvPr/>
          </p:nvSpPr>
          <p:spPr>
            <a:xfrm>
              <a:off x="184149" y="3613015"/>
              <a:ext cx="1005341" cy="800799"/>
            </a:xfrm>
            <a:prstGeom prst="rect">
              <a:avLst/>
            </a:prstGeom>
            <a:solidFill>
              <a:srgbClr val="FF292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326819" y="3522218"/>
              <a:ext cx="6890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3</a:t>
              </a:r>
              <a:endParaRPr lang="fr-FR" sz="54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184149" y="4504351"/>
            <a:ext cx="1005341" cy="923330"/>
            <a:chOff x="184149" y="4504351"/>
            <a:chExt cx="1005341" cy="923330"/>
          </a:xfrm>
        </p:grpSpPr>
        <p:sp>
          <p:nvSpPr>
            <p:cNvPr id="30" name="Rectangle 29"/>
            <p:cNvSpPr/>
            <p:nvPr/>
          </p:nvSpPr>
          <p:spPr>
            <a:xfrm>
              <a:off x="184149" y="4564370"/>
              <a:ext cx="1005341" cy="800799"/>
            </a:xfrm>
            <a:prstGeom prst="rect">
              <a:avLst/>
            </a:prstGeom>
            <a:solidFill>
              <a:srgbClr val="FF292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48554" y="4504351"/>
              <a:ext cx="6890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4</a:t>
              </a:r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184149" y="5423957"/>
            <a:ext cx="1005342" cy="923330"/>
            <a:chOff x="184149" y="5423957"/>
            <a:chExt cx="1005342" cy="923330"/>
          </a:xfrm>
        </p:grpSpPr>
        <p:sp>
          <p:nvSpPr>
            <p:cNvPr id="33" name="Rectangle 32"/>
            <p:cNvSpPr/>
            <p:nvPr/>
          </p:nvSpPr>
          <p:spPr>
            <a:xfrm>
              <a:off x="184149" y="5485223"/>
              <a:ext cx="1005342" cy="800799"/>
            </a:xfrm>
            <a:prstGeom prst="rect">
              <a:avLst/>
            </a:prstGeom>
            <a:solidFill>
              <a:srgbClr val="FF292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326819" y="5423957"/>
              <a:ext cx="6890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05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indows Wallpaper"/>
          <p:cNvSpPr>
            <a:spLocks noChangeAspect="1" noChangeArrowheads="1"/>
          </p:cNvSpPr>
          <p:nvPr/>
        </p:nvSpPr>
        <p:spPr bwMode="auto">
          <a:xfrm>
            <a:off x="31750" y="-68263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Windows Wallpaper"/>
          <p:cNvSpPr>
            <a:spLocks noChangeAspect="1" noChangeArrowheads="1"/>
          </p:cNvSpPr>
          <p:nvPr/>
        </p:nvSpPr>
        <p:spPr bwMode="auto">
          <a:xfrm>
            <a:off x="184150" y="84137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50000"/>
                </a:schemeClr>
              </a:gs>
              <a:gs pos="92000">
                <a:schemeClr val="tx2">
                  <a:alpha val="69000"/>
                  <a:lumMod val="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817180" y="3075057"/>
            <a:ext cx="3509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Introduction </a:t>
            </a:r>
            <a:endParaRPr lang="fr-FR" sz="20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8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indows Wallpaper"/>
          <p:cNvSpPr>
            <a:spLocks noChangeAspect="1" noChangeArrowheads="1"/>
          </p:cNvSpPr>
          <p:nvPr/>
        </p:nvSpPr>
        <p:spPr bwMode="auto">
          <a:xfrm>
            <a:off x="31750" y="-68263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Windows Wallpaper"/>
          <p:cNvSpPr>
            <a:spLocks noChangeAspect="1" noChangeArrowheads="1"/>
          </p:cNvSpPr>
          <p:nvPr/>
        </p:nvSpPr>
        <p:spPr bwMode="auto">
          <a:xfrm>
            <a:off x="184150" y="84137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50000"/>
                </a:schemeClr>
              </a:gs>
              <a:gs pos="92000">
                <a:schemeClr val="tx2">
                  <a:alpha val="69000"/>
                  <a:lumMod val="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75556" y="1659285"/>
            <a:ext cx="79928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Respecter les exigences du cahier des charges commence par bien comprendre les besoins</a:t>
            </a:r>
          </a:p>
          <a:p>
            <a:pPr marL="571500" indent="-571500">
              <a:buFontTx/>
              <a:buChar char="-"/>
            </a:pPr>
            <a:endParaRPr lang="fr-FR" sz="2800" dirty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Vote rapide sans authentification</a:t>
            </a:r>
          </a:p>
          <a:p>
            <a:pPr marL="571500" indent="-571500">
              <a:buFontTx/>
              <a:buChar char="-"/>
            </a:pPr>
            <a:endParaRPr lang="fr-FR" sz="2800" dirty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Consultation des résultats de sondage</a:t>
            </a:r>
          </a:p>
          <a:p>
            <a:pPr marL="571500" indent="-571500">
              <a:buFontTx/>
              <a:buChar char="-"/>
            </a:pPr>
            <a:endParaRPr lang="fr-FR" sz="2800" dirty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Mise en place d’une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34520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indows Wallpaper"/>
          <p:cNvSpPr>
            <a:spLocks noChangeAspect="1" noChangeArrowheads="1"/>
          </p:cNvSpPr>
          <p:nvPr/>
        </p:nvSpPr>
        <p:spPr bwMode="auto">
          <a:xfrm>
            <a:off x="31750" y="-68263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Windows Wallpaper"/>
          <p:cNvSpPr>
            <a:spLocks noChangeAspect="1" noChangeArrowheads="1"/>
          </p:cNvSpPr>
          <p:nvPr/>
        </p:nvSpPr>
        <p:spPr bwMode="auto">
          <a:xfrm>
            <a:off x="184150" y="84137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50000"/>
                </a:schemeClr>
              </a:gs>
              <a:gs pos="92000">
                <a:schemeClr val="tx2">
                  <a:alpha val="69000"/>
                  <a:lumMod val="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297459" y="3075057"/>
            <a:ext cx="6549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Technologies employées </a:t>
            </a:r>
            <a:endParaRPr lang="fr-FR" sz="40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7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indows Wallpaper"/>
          <p:cNvSpPr>
            <a:spLocks noChangeAspect="1" noChangeArrowheads="1"/>
          </p:cNvSpPr>
          <p:nvPr/>
        </p:nvSpPr>
        <p:spPr bwMode="auto">
          <a:xfrm>
            <a:off x="31750" y="-68263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Windows Wallpaper"/>
          <p:cNvSpPr>
            <a:spLocks noChangeAspect="1" noChangeArrowheads="1"/>
          </p:cNvSpPr>
          <p:nvPr/>
        </p:nvSpPr>
        <p:spPr bwMode="auto">
          <a:xfrm>
            <a:off x="184150" y="84137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50000"/>
                </a:schemeClr>
              </a:gs>
              <a:gs pos="92000">
                <a:schemeClr val="tx2">
                  <a:alpha val="69000"/>
                  <a:lumMod val="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88" y="2507883"/>
            <a:ext cx="2699792" cy="171830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58535" y="3796329"/>
            <a:ext cx="1432727" cy="1692489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31" y="4291859"/>
            <a:ext cx="1432727" cy="169248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44316">
            <a:off x="6022654" y="3642720"/>
            <a:ext cx="1432727" cy="169248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0058">
            <a:off x="5711943" y="2061329"/>
            <a:ext cx="1432727" cy="1692489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14806">
            <a:off x="1469562" y="2358121"/>
            <a:ext cx="1432727" cy="1692489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27600">
            <a:off x="2438755" y="917448"/>
            <a:ext cx="1432727" cy="1692489"/>
          </a:xfrm>
          <a:prstGeom prst="rect">
            <a:avLst/>
          </a:prstGeom>
        </p:spPr>
      </p:pic>
      <p:grpSp>
        <p:nvGrpSpPr>
          <p:cNvPr id="46" name="Groupe 45"/>
          <p:cNvGrpSpPr/>
          <p:nvPr/>
        </p:nvGrpSpPr>
        <p:grpSpPr>
          <a:xfrm>
            <a:off x="7673590" y="3156125"/>
            <a:ext cx="1142164" cy="1168526"/>
            <a:chOff x="7673590" y="3156125"/>
            <a:chExt cx="1142164" cy="1168526"/>
          </a:xfrm>
        </p:grpSpPr>
        <p:sp>
          <p:nvSpPr>
            <p:cNvPr id="33" name="Organigramme : Connecteur 32"/>
            <p:cNvSpPr/>
            <p:nvPr/>
          </p:nvSpPr>
          <p:spPr>
            <a:xfrm>
              <a:off x="7673590" y="3156125"/>
              <a:ext cx="1142164" cy="116852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672" y="3380388"/>
              <a:ext cx="720000" cy="720000"/>
            </a:xfrm>
            <a:prstGeom prst="rect">
              <a:avLst/>
            </a:prstGeom>
          </p:spPr>
        </p:pic>
      </p:grpSp>
      <p:grpSp>
        <p:nvGrpSpPr>
          <p:cNvPr id="45" name="Groupe 44"/>
          <p:cNvGrpSpPr/>
          <p:nvPr/>
        </p:nvGrpSpPr>
        <p:grpSpPr>
          <a:xfrm>
            <a:off x="6946223" y="889103"/>
            <a:ext cx="1142164" cy="1168526"/>
            <a:chOff x="6946223" y="889103"/>
            <a:chExt cx="1142164" cy="1168526"/>
          </a:xfrm>
        </p:grpSpPr>
        <p:sp>
          <p:nvSpPr>
            <p:cNvPr id="34" name="Organigramme : Connecteur 33"/>
            <p:cNvSpPr/>
            <p:nvPr/>
          </p:nvSpPr>
          <p:spPr>
            <a:xfrm>
              <a:off x="6946223" y="889103"/>
              <a:ext cx="1142164" cy="116852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2381" y="1113366"/>
              <a:ext cx="720000" cy="720000"/>
            </a:xfrm>
            <a:prstGeom prst="rect">
              <a:avLst/>
            </a:prstGeom>
          </p:spPr>
        </p:pic>
      </p:grpSp>
      <p:grpSp>
        <p:nvGrpSpPr>
          <p:cNvPr id="47" name="Groupe 46"/>
          <p:cNvGrpSpPr/>
          <p:nvPr/>
        </p:nvGrpSpPr>
        <p:grpSpPr>
          <a:xfrm>
            <a:off x="6739018" y="5397138"/>
            <a:ext cx="1349999" cy="1168526"/>
            <a:chOff x="6739018" y="5397138"/>
            <a:chExt cx="1349999" cy="1168526"/>
          </a:xfrm>
        </p:grpSpPr>
        <p:sp>
          <p:nvSpPr>
            <p:cNvPr id="35" name="Organigramme : Connecteur 34"/>
            <p:cNvSpPr/>
            <p:nvPr/>
          </p:nvSpPr>
          <p:spPr>
            <a:xfrm>
              <a:off x="6844305" y="5397138"/>
              <a:ext cx="1142164" cy="116852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9018" y="5621401"/>
              <a:ext cx="1349999" cy="720000"/>
            </a:xfrm>
            <a:prstGeom prst="rect">
              <a:avLst/>
            </a:prstGeom>
          </p:spPr>
        </p:pic>
      </p:grpSp>
      <p:grpSp>
        <p:nvGrpSpPr>
          <p:cNvPr id="49" name="Groupe 48"/>
          <p:cNvGrpSpPr/>
          <p:nvPr/>
        </p:nvGrpSpPr>
        <p:grpSpPr>
          <a:xfrm>
            <a:off x="1614845" y="5466585"/>
            <a:ext cx="1142164" cy="1168526"/>
            <a:chOff x="1614845" y="5466585"/>
            <a:chExt cx="1142164" cy="1168526"/>
          </a:xfrm>
        </p:grpSpPr>
        <p:sp>
          <p:nvSpPr>
            <p:cNvPr id="36" name="Organigramme : Connecteur 35"/>
            <p:cNvSpPr/>
            <p:nvPr/>
          </p:nvSpPr>
          <p:spPr>
            <a:xfrm>
              <a:off x="1614845" y="5466585"/>
              <a:ext cx="1142164" cy="116852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737" y="5690848"/>
              <a:ext cx="887145" cy="720000"/>
            </a:xfrm>
            <a:prstGeom prst="rect">
              <a:avLst/>
            </a:prstGeom>
          </p:spPr>
        </p:pic>
      </p:grpSp>
      <p:grpSp>
        <p:nvGrpSpPr>
          <p:cNvPr id="50" name="Groupe 49"/>
          <p:cNvGrpSpPr/>
          <p:nvPr/>
        </p:nvGrpSpPr>
        <p:grpSpPr>
          <a:xfrm>
            <a:off x="182811" y="3379985"/>
            <a:ext cx="1388866" cy="1356530"/>
            <a:chOff x="182811" y="3379985"/>
            <a:chExt cx="1388866" cy="1356530"/>
          </a:xfrm>
        </p:grpSpPr>
        <p:sp>
          <p:nvSpPr>
            <p:cNvPr id="37" name="Organigramme : Connecteur 36"/>
            <p:cNvSpPr/>
            <p:nvPr/>
          </p:nvSpPr>
          <p:spPr>
            <a:xfrm>
              <a:off x="182811" y="3379985"/>
              <a:ext cx="1388866" cy="135653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77" y="3698250"/>
              <a:ext cx="1178183" cy="720000"/>
            </a:xfrm>
            <a:prstGeom prst="rect">
              <a:avLst/>
            </a:prstGeom>
          </p:spPr>
        </p:pic>
      </p:grpSp>
      <p:grpSp>
        <p:nvGrpSpPr>
          <p:cNvPr id="48" name="Groupe 47"/>
          <p:cNvGrpSpPr/>
          <p:nvPr/>
        </p:nvGrpSpPr>
        <p:grpSpPr>
          <a:xfrm>
            <a:off x="1107079" y="889103"/>
            <a:ext cx="1142164" cy="1168526"/>
            <a:chOff x="1107079" y="889103"/>
            <a:chExt cx="1142164" cy="1168526"/>
          </a:xfrm>
        </p:grpSpPr>
        <p:sp>
          <p:nvSpPr>
            <p:cNvPr id="38" name="Organigramme : Connecteur 37"/>
            <p:cNvSpPr/>
            <p:nvPr/>
          </p:nvSpPr>
          <p:spPr>
            <a:xfrm>
              <a:off x="1107079" y="889103"/>
              <a:ext cx="1142164" cy="116852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161" y="1113366"/>
              <a:ext cx="720000" cy="720000"/>
            </a:xfrm>
            <a:prstGeom prst="rect">
              <a:avLst/>
            </a:prstGeom>
          </p:spPr>
        </p:pic>
      </p:grpSp>
      <p:pic>
        <p:nvPicPr>
          <p:cNvPr id="41" name="Imag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77601">
            <a:off x="4726230" y="1336298"/>
            <a:ext cx="1432727" cy="1692489"/>
          </a:xfrm>
          <a:prstGeom prst="rect">
            <a:avLst/>
          </a:prstGeom>
        </p:spPr>
      </p:pic>
      <p:grpSp>
        <p:nvGrpSpPr>
          <p:cNvPr id="44" name="Groupe 43"/>
          <p:cNvGrpSpPr/>
          <p:nvPr/>
        </p:nvGrpSpPr>
        <p:grpSpPr>
          <a:xfrm>
            <a:off x="4300431" y="284894"/>
            <a:ext cx="1142164" cy="1168526"/>
            <a:chOff x="4300431" y="284894"/>
            <a:chExt cx="1142164" cy="1168526"/>
          </a:xfrm>
        </p:grpSpPr>
        <p:sp>
          <p:nvSpPr>
            <p:cNvPr id="43" name="Organigramme : Connecteur 42"/>
            <p:cNvSpPr/>
            <p:nvPr/>
          </p:nvSpPr>
          <p:spPr>
            <a:xfrm>
              <a:off x="4300431" y="284894"/>
              <a:ext cx="1142164" cy="116852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513" y="509157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866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indows Wallpaper"/>
          <p:cNvSpPr>
            <a:spLocks noChangeAspect="1" noChangeArrowheads="1"/>
          </p:cNvSpPr>
          <p:nvPr/>
        </p:nvSpPr>
        <p:spPr bwMode="auto">
          <a:xfrm>
            <a:off x="31750" y="-68263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Windows Wallpaper"/>
          <p:cNvSpPr>
            <a:spLocks noChangeAspect="1" noChangeArrowheads="1"/>
          </p:cNvSpPr>
          <p:nvPr/>
        </p:nvSpPr>
        <p:spPr bwMode="auto">
          <a:xfrm>
            <a:off x="184150" y="84137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50000"/>
                </a:schemeClr>
              </a:gs>
              <a:gs pos="92000">
                <a:schemeClr val="tx2">
                  <a:alpha val="69000"/>
                  <a:lumMod val="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67544" y="3075057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Démonstration de l’application </a:t>
            </a:r>
            <a:endParaRPr lang="fr-FR" sz="40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indows Wallpaper"/>
          <p:cNvSpPr>
            <a:spLocks noChangeAspect="1" noChangeArrowheads="1"/>
          </p:cNvSpPr>
          <p:nvPr/>
        </p:nvSpPr>
        <p:spPr bwMode="auto">
          <a:xfrm>
            <a:off x="31750" y="-68263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Windows Wallpaper"/>
          <p:cNvSpPr>
            <a:spLocks noChangeAspect="1" noChangeArrowheads="1"/>
          </p:cNvSpPr>
          <p:nvPr/>
        </p:nvSpPr>
        <p:spPr bwMode="auto">
          <a:xfrm>
            <a:off x="184150" y="84137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50000"/>
                </a:schemeClr>
              </a:gs>
              <a:gs pos="92000">
                <a:schemeClr val="tx2">
                  <a:alpha val="69000"/>
                  <a:lumMod val="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627784" y="3075057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Points positifs </a:t>
            </a:r>
            <a:endParaRPr lang="fr-FR" sz="40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8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indows Wallpaper"/>
          <p:cNvSpPr>
            <a:spLocks noChangeAspect="1" noChangeArrowheads="1"/>
          </p:cNvSpPr>
          <p:nvPr/>
        </p:nvSpPr>
        <p:spPr bwMode="auto">
          <a:xfrm>
            <a:off x="31750" y="-68263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Windows Wallpaper"/>
          <p:cNvSpPr>
            <a:spLocks noChangeAspect="1" noChangeArrowheads="1"/>
          </p:cNvSpPr>
          <p:nvPr/>
        </p:nvSpPr>
        <p:spPr bwMode="auto">
          <a:xfrm>
            <a:off x="184150" y="84137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50000"/>
                </a:schemeClr>
              </a:gs>
              <a:gs pos="92000">
                <a:schemeClr val="tx2">
                  <a:alpha val="69000"/>
                  <a:lumMod val="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75556" y="797510"/>
            <a:ext cx="79928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Planifier, préparer et développer un projet </a:t>
            </a:r>
          </a:p>
          <a:p>
            <a:pPr marL="571500" indent="-571500">
              <a:buFontTx/>
              <a:buChar char="-"/>
            </a:pPr>
            <a:endParaRPr lang="fr-FR" sz="2800" dirty="0" smtClean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Accroître nos connaissances en programmation et aborder les aspects techniques</a:t>
            </a:r>
          </a:p>
          <a:p>
            <a:pPr marL="571500" indent="-571500">
              <a:buFontTx/>
              <a:buChar char="-"/>
            </a:pPr>
            <a:endParaRPr lang="fr-FR" sz="2800" dirty="0" smtClean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Mettre en application les connaissances acquises dans les cours</a:t>
            </a:r>
          </a:p>
          <a:p>
            <a:pPr marL="571500" indent="-571500">
              <a:buFontTx/>
              <a:buChar char="-"/>
            </a:pPr>
            <a:endParaRPr lang="fr-FR" sz="2800" dirty="0" smtClean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Pratiquer des recherche efficaces sur Google </a:t>
            </a:r>
          </a:p>
          <a:p>
            <a:pPr marL="571500" indent="-571500">
              <a:buFontTx/>
              <a:buChar char="-"/>
            </a:pPr>
            <a:endParaRPr lang="fr-FR" sz="2800" dirty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Travailler en équipe</a:t>
            </a:r>
          </a:p>
          <a:p>
            <a:pPr marL="571500" indent="-571500">
              <a:buFontTx/>
              <a:buChar char="-"/>
            </a:pPr>
            <a:endParaRPr lang="fr-FR" sz="2800" dirty="0" smtClean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130</Words>
  <Application>Microsoft Office PowerPoint</Application>
  <PresentationFormat>Affichage à l'écran (4:3)</PresentationFormat>
  <Paragraphs>45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Mourad ZAMMIT</dc:creator>
  <cp:lastModifiedBy>Mourad ZAMMIT</cp:lastModifiedBy>
  <cp:revision>35</cp:revision>
  <dcterms:created xsi:type="dcterms:W3CDTF">2018-02-04T09:17:41Z</dcterms:created>
  <dcterms:modified xsi:type="dcterms:W3CDTF">2018-02-04T20:30:30Z</dcterms:modified>
</cp:coreProperties>
</file>