
<file path=[Content_Types].xml><?xml version="1.0" encoding="utf-8"?>
<Types xmlns="http://schemas.openxmlformats.org/package/2006/content-types">
  <Override PartName="/_rels/.rels" ContentType="application/vnd.openxmlformats-package.relationships+xml"/>
  <Override PartName="/ppt/notesSlides/_rels/notesSlide45.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28.xml.rels" ContentType="application/vnd.openxmlformats-package.relationships+xml"/>
  <Override PartName="/ppt/notesSlides/_rels/notesSlide14.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45.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_rels/slide46.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50.png" ContentType="image/png"/>
  <Override PartName="/ppt/media/image49.png" ContentType="image/png"/>
  <Override PartName="/ppt/media/image48.png" ContentType="image/png"/>
  <Override PartName="/ppt/media/image47.png" ContentType="image/png"/>
  <Override PartName="/ppt/media/image20.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9.png" ContentType="image/png"/>
  <Override PartName="/ppt/media/image3.png" ContentType="image/png"/>
  <Override PartName="/ppt/media/image38.png" ContentType="image/png"/>
  <Override PartName="/ppt/media/image22.png" ContentType="image/png"/>
  <Override PartName="/ppt/media/image7.png" ContentType="image/png"/>
  <Override PartName="/ppt/media/image52.png" ContentType="image/png"/>
  <Override PartName="/ppt/media/image2.png" ContentType="image/png"/>
  <Override PartName="/ppt/media/image37.png" ContentType="image/png"/>
  <Override PartName="/ppt/media/image21.png" ContentType="image/png"/>
  <Override PartName="/ppt/media/image6.png" ContentType="image/png"/>
  <Override PartName="/ppt/media/image51.png" ContentType="image/png"/>
  <Override PartName="/ppt/media/image1.png" ContentType="image/png"/>
  <Override PartName="/ppt/media/image36.png" ContentType="image/png"/>
  <Override PartName="/ppt/media/image8.png" ContentType="image/png"/>
  <Override PartName="/ppt/media/image23.png" ContentType="image/png"/>
  <Override PartName="/ppt/media/image10.png" ContentType="image/png"/>
  <Override PartName="/ppt/media/image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x="12192000" cy="6858000"/>
  <p:notesSz cx="6858000" cy="994568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6680F4A2-7B7D-4A6A-958C-6F9E5675F552}"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body"/>
          </p:nvPr>
        </p:nvSpPr>
        <p:spPr>
          <a:xfrm>
            <a:off x="685800" y="4786200"/>
            <a:ext cx="5486040" cy="391572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80" name="TextShape 2"/>
          <p:cNvSpPr txBox="1"/>
          <p:nvPr/>
        </p:nvSpPr>
        <p:spPr>
          <a:xfrm>
            <a:off x="3884760" y="9446760"/>
            <a:ext cx="2971440" cy="498600"/>
          </a:xfrm>
          <a:prstGeom prst="rect">
            <a:avLst/>
          </a:prstGeom>
          <a:noFill/>
          <a:ln>
            <a:noFill/>
          </a:ln>
        </p:spPr>
        <p:txBody>
          <a:bodyPr anchor="b"/>
          <a:p>
            <a:pPr algn="r">
              <a:lnSpc>
                <a:spcPct val="100000"/>
              </a:lnSpc>
            </a:pPr>
            <a:fld id="{E3AEFE80-D031-45F3-A864-BEC3AF48018A}"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body"/>
          </p:nvPr>
        </p:nvSpPr>
        <p:spPr>
          <a:xfrm>
            <a:off x="685800" y="4786200"/>
            <a:ext cx="5486040" cy="391572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86" name="TextShape 2"/>
          <p:cNvSpPr txBox="1"/>
          <p:nvPr/>
        </p:nvSpPr>
        <p:spPr>
          <a:xfrm>
            <a:off x="3884760" y="9446760"/>
            <a:ext cx="2971440" cy="498600"/>
          </a:xfrm>
          <a:prstGeom prst="rect">
            <a:avLst/>
          </a:prstGeom>
          <a:noFill/>
          <a:ln>
            <a:noFill/>
          </a:ln>
        </p:spPr>
        <p:txBody>
          <a:bodyPr anchor="b"/>
          <a:p>
            <a:pPr algn="r">
              <a:lnSpc>
                <a:spcPct val="100000"/>
              </a:lnSpc>
            </a:pPr>
            <a:fld id="{CD0F99C9-7926-4839-8C73-F18274D7EBA4}"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685800" y="4786200"/>
            <a:ext cx="5486040" cy="391572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88" name="TextShape 2"/>
          <p:cNvSpPr txBox="1"/>
          <p:nvPr/>
        </p:nvSpPr>
        <p:spPr>
          <a:xfrm>
            <a:off x="3884760" y="9446760"/>
            <a:ext cx="2971440" cy="498600"/>
          </a:xfrm>
          <a:prstGeom prst="rect">
            <a:avLst/>
          </a:prstGeom>
          <a:noFill/>
          <a:ln>
            <a:noFill/>
          </a:ln>
        </p:spPr>
        <p:txBody>
          <a:bodyPr anchor="b"/>
          <a:p>
            <a:pPr algn="r">
              <a:lnSpc>
                <a:spcPct val="100000"/>
              </a:lnSpc>
            </a:pPr>
            <a:fld id="{FE8F4839-1737-4653-9463-C40C3740C899}"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body"/>
          </p:nvPr>
        </p:nvSpPr>
        <p:spPr>
          <a:xfrm>
            <a:off x="685800" y="4786200"/>
            <a:ext cx="5486040" cy="391572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90" name="TextShape 2"/>
          <p:cNvSpPr txBox="1"/>
          <p:nvPr/>
        </p:nvSpPr>
        <p:spPr>
          <a:xfrm>
            <a:off x="3884760" y="9446760"/>
            <a:ext cx="2971440" cy="498600"/>
          </a:xfrm>
          <a:prstGeom prst="rect">
            <a:avLst/>
          </a:prstGeom>
          <a:noFill/>
          <a:ln>
            <a:noFill/>
          </a:ln>
        </p:spPr>
        <p:txBody>
          <a:bodyPr anchor="b"/>
          <a:p>
            <a:pPr algn="r">
              <a:lnSpc>
                <a:spcPct val="100000"/>
              </a:lnSpc>
            </a:pPr>
            <a:fld id="{393116BD-D924-45C8-9534-DA929B649812}"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685800" y="4786200"/>
            <a:ext cx="5486040" cy="391572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92" name="TextShape 2"/>
          <p:cNvSpPr txBox="1"/>
          <p:nvPr/>
        </p:nvSpPr>
        <p:spPr>
          <a:xfrm>
            <a:off x="3884760" y="9446760"/>
            <a:ext cx="2971440" cy="498600"/>
          </a:xfrm>
          <a:prstGeom prst="rect">
            <a:avLst/>
          </a:prstGeom>
          <a:noFill/>
          <a:ln>
            <a:noFill/>
          </a:ln>
        </p:spPr>
        <p:txBody>
          <a:bodyPr anchor="b"/>
          <a:p>
            <a:pPr algn="r">
              <a:lnSpc>
                <a:spcPct val="100000"/>
              </a:lnSpc>
            </a:pPr>
            <a:fld id="{40CF4530-1DBC-4855-9DBF-00D924CB24F2}"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685800" y="4786200"/>
            <a:ext cx="5486040" cy="391572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94" name="TextShape 2"/>
          <p:cNvSpPr txBox="1"/>
          <p:nvPr/>
        </p:nvSpPr>
        <p:spPr>
          <a:xfrm>
            <a:off x="3884760" y="9446760"/>
            <a:ext cx="2971440" cy="498600"/>
          </a:xfrm>
          <a:prstGeom prst="rect">
            <a:avLst/>
          </a:prstGeom>
          <a:noFill/>
          <a:ln>
            <a:noFill/>
          </a:ln>
        </p:spPr>
        <p:txBody>
          <a:bodyPr anchor="b"/>
          <a:p>
            <a:pPr algn="r">
              <a:lnSpc>
                <a:spcPct val="100000"/>
              </a:lnSpc>
            </a:pPr>
            <a:fld id="{8EF71161-E376-43C9-A361-9DD9C1C35EE6}"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685800" y="4786200"/>
            <a:ext cx="5486040" cy="391572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82" name="TextShape 2"/>
          <p:cNvSpPr txBox="1"/>
          <p:nvPr/>
        </p:nvSpPr>
        <p:spPr>
          <a:xfrm>
            <a:off x="3884760" y="9446760"/>
            <a:ext cx="2971440" cy="498600"/>
          </a:xfrm>
          <a:prstGeom prst="rect">
            <a:avLst/>
          </a:prstGeom>
          <a:noFill/>
          <a:ln>
            <a:noFill/>
          </a:ln>
        </p:spPr>
        <p:txBody>
          <a:bodyPr anchor="b"/>
          <a:p>
            <a:pPr algn="r">
              <a:lnSpc>
                <a:spcPct val="100000"/>
              </a:lnSpc>
            </a:pPr>
            <a:fld id="{F7DEEAE5-6AE4-4C28-8531-20190E4AEFF5}"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786200"/>
            <a:ext cx="5486040" cy="391572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96" name="TextShape 2"/>
          <p:cNvSpPr txBox="1"/>
          <p:nvPr/>
        </p:nvSpPr>
        <p:spPr>
          <a:xfrm>
            <a:off x="3884760" y="9446760"/>
            <a:ext cx="2971440" cy="498600"/>
          </a:xfrm>
          <a:prstGeom prst="rect">
            <a:avLst/>
          </a:prstGeom>
          <a:noFill/>
          <a:ln>
            <a:noFill/>
          </a:ln>
        </p:spPr>
        <p:txBody>
          <a:bodyPr anchor="b"/>
          <a:p>
            <a:pPr algn="r">
              <a:lnSpc>
                <a:spcPct val="100000"/>
              </a:lnSpc>
            </a:pPr>
            <a:fld id="{922588A0-4014-43E0-B12E-1B59FADABA6B}"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685800" y="4786200"/>
            <a:ext cx="5486040" cy="391572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84" name="TextShape 2"/>
          <p:cNvSpPr txBox="1"/>
          <p:nvPr/>
        </p:nvSpPr>
        <p:spPr>
          <a:xfrm>
            <a:off x="3884760" y="9446760"/>
            <a:ext cx="2971440" cy="498600"/>
          </a:xfrm>
          <a:prstGeom prst="rect">
            <a:avLst/>
          </a:prstGeom>
          <a:noFill/>
          <a:ln>
            <a:noFill/>
          </a:ln>
        </p:spPr>
        <p:txBody>
          <a:bodyPr anchor="b"/>
          <a:p>
            <a:pPr algn="r">
              <a:lnSpc>
                <a:spcPct val="100000"/>
              </a:lnSpc>
            </a:pPr>
            <a:fld id="{3ECEBE94-D521-4847-82B9-BB6D3AAB4D8A}"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685800" y="4786200"/>
            <a:ext cx="5486040" cy="391572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98" name="TextShape 2"/>
          <p:cNvSpPr txBox="1"/>
          <p:nvPr/>
        </p:nvSpPr>
        <p:spPr>
          <a:xfrm>
            <a:off x="3884760" y="9446760"/>
            <a:ext cx="2971440" cy="498600"/>
          </a:xfrm>
          <a:prstGeom prst="rect">
            <a:avLst/>
          </a:prstGeom>
          <a:noFill/>
          <a:ln>
            <a:noFill/>
          </a:ln>
        </p:spPr>
        <p:txBody>
          <a:bodyPr anchor="b"/>
          <a:p>
            <a:pPr algn="r">
              <a:lnSpc>
                <a:spcPct val="100000"/>
              </a:lnSpc>
            </a:pPr>
            <a:fld id="{416ECC27-E4C0-4509-AED6-703A06892D27}"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8" name="PlaceHolder 2"/>
          <p:cNvSpPr>
            <a:spLocks noGrp="1"/>
          </p:cNvSpPr>
          <p:nvPr>
            <p:ph type="body"/>
          </p:nvPr>
        </p:nvSpPr>
        <p:spPr>
          <a:xfrm>
            <a:off x="818640" y="970560"/>
            <a:ext cx="1055412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29" name="PlaceHolder 3"/>
          <p:cNvSpPr>
            <a:spLocks noGrp="1"/>
          </p:cNvSpPr>
          <p:nvPr>
            <p:ph type="body"/>
          </p:nvPr>
        </p:nvSpPr>
        <p:spPr>
          <a:xfrm>
            <a:off x="818640" y="4005000"/>
            <a:ext cx="1055412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31" name="PlaceHolder 2"/>
          <p:cNvSpPr>
            <a:spLocks noGrp="1"/>
          </p:cNvSpPr>
          <p:nvPr>
            <p:ph type="body"/>
          </p:nvPr>
        </p:nvSpPr>
        <p:spPr>
          <a:xfrm>
            <a:off x="818640" y="97056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32" name="PlaceHolder 3"/>
          <p:cNvSpPr>
            <a:spLocks noGrp="1"/>
          </p:cNvSpPr>
          <p:nvPr>
            <p:ph type="body"/>
          </p:nvPr>
        </p:nvSpPr>
        <p:spPr>
          <a:xfrm>
            <a:off x="6226560" y="97056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33" name="PlaceHolder 4"/>
          <p:cNvSpPr>
            <a:spLocks noGrp="1"/>
          </p:cNvSpPr>
          <p:nvPr>
            <p:ph type="body"/>
          </p:nvPr>
        </p:nvSpPr>
        <p:spPr>
          <a:xfrm>
            <a:off x="6226560" y="400500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34" name="PlaceHolder 5"/>
          <p:cNvSpPr>
            <a:spLocks noGrp="1"/>
          </p:cNvSpPr>
          <p:nvPr>
            <p:ph type="body"/>
          </p:nvPr>
        </p:nvSpPr>
        <p:spPr>
          <a:xfrm>
            <a:off x="818640" y="400500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36" name="PlaceHolder 2"/>
          <p:cNvSpPr>
            <a:spLocks noGrp="1"/>
          </p:cNvSpPr>
          <p:nvPr>
            <p:ph type="body"/>
          </p:nvPr>
        </p:nvSpPr>
        <p:spPr>
          <a:xfrm>
            <a:off x="818640" y="970560"/>
            <a:ext cx="10554120" cy="580968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37" name="PlaceHolder 3"/>
          <p:cNvSpPr>
            <a:spLocks noGrp="1"/>
          </p:cNvSpPr>
          <p:nvPr>
            <p:ph type="body"/>
          </p:nvPr>
        </p:nvSpPr>
        <p:spPr>
          <a:xfrm>
            <a:off x="818640" y="970560"/>
            <a:ext cx="10554120" cy="580968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pic>
        <p:nvPicPr>
          <p:cNvPr id="38" name="" descr=""/>
          <p:cNvPicPr/>
          <p:nvPr/>
        </p:nvPicPr>
        <p:blipFill>
          <a:blip r:embed="rId2"/>
          <a:stretch/>
        </p:blipFill>
        <p:spPr>
          <a:xfrm>
            <a:off x="2454840" y="970560"/>
            <a:ext cx="7281360" cy="5809680"/>
          </a:xfrm>
          <a:prstGeom prst="rect">
            <a:avLst/>
          </a:prstGeom>
          <a:ln>
            <a:noFill/>
          </a:ln>
        </p:spPr>
      </p:pic>
      <p:pic>
        <p:nvPicPr>
          <p:cNvPr id="39" name="" descr=""/>
          <p:cNvPicPr/>
          <p:nvPr/>
        </p:nvPicPr>
        <p:blipFill>
          <a:blip r:embed="rId3"/>
          <a:stretch/>
        </p:blipFill>
        <p:spPr>
          <a:xfrm>
            <a:off x="2454840" y="970560"/>
            <a:ext cx="7281360" cy="58096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45" name="PlaceHolder 2"/>
          <p:cNvSpPr>
            <a:spLocks noGrp="1"/>
          </p:cNvSpPr>
          <p:nvPr>
            <p:ph type="subTitle"/>
          </p:nvPr>
        </p:nvSpPr>
        <p:spPr>
          <a:xfrm>
            <a:off x="818640" y="970560"/>
            <a:ext cx="10554120" cy="5809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47" name="PlaceHolder 2"/>
          <p:cNvSpPr>
            <a:spLocks noGrp="1"/>
          </p:cNvSpPr>
          <p:nvPr>
            <p:ph type="body"/>
          </p:nvPr>
        </p:nvSpPr>
        <p:spPr>
          <a:xfrm>
            <a:off x="818640" y="970560"/>
            <a:ext cx="10554120" cy="580968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49" name="PlaceHolder 2"/>
          <p:cNvSpPr>
            <a:spLocks noGrp="1"/>
          </p:cNvSpPr>
          <p:nvPr>
            <p:ph type="body"/>
          </p:nvPr>
        </p:nvSpPr>
        <p:spPr>
          <a:xfrm>
            <a:off x="818640" y="970560"/>
            <a:ext cx="5150160" cy="580968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50" name="PlaceHolder 3"/>
          <p:cNvSpPr>
            <a:spLocks noGrp="1"/>
          </p:cNvSpPr>
          <p:nvPr>
            <p:ph type="body"/>
          </p:nvPr>
        </p:nvSpPr>
        <p:spPr>
          <a:xfrm>
            <a:off x="6226560" y="970560"/>
            <a:ext cx="5150160" cy="580968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10000" y="-182520"/>
            <a:ext cx="10571760" cy="4498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54" name="PlaceHolder 2"/>
          <p:cNvSpPr>
            <a:spLocks noGrp="1"/>
          </p:cNvSpPr>
          <p:nvPr>
            <p:ph type="body"/>
          </p:nvPr>
        </p:nvSpPr>
        <p:spPr>
          <a:xfrm>
            <a:off x="818640" y="97056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55" name="PlaceHolder 3"/>
          <p:cNvSpPr>
            <a:spLocks noGrp="1"/>
          </p:cNvSpPr>
          <p:nvPr>
            <p:ph type="body"/>
          </p:nvPr>
        </p:nvSpPr>
        <p:spPr>
          <a:xfrm>
            <a:off x="818640" y="400500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56" name="PlaceHolder 4"/>
          <p:cNvSpPr>
            <a:spLocks noGrp="1"/>
          </p:cNvSpPr>
          <p:nvPr>
            <p:ph type="body"/>
          </p:nvPr>
        </p:nvSpPr>
        <p:spPr>
          <a:xfrm>
            <a:off x="6226560" y="970560"/>
            <a:ext cx="5150160" cy="580968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7" name="PlaceHolder 2"/>
          <p:cNvSpPr>
            <a:spLocks noGrp="1"/>
          </p:cNvSpPr>
          <p:nvPr>
            <p:ph type="subTitle"/>
          </p:nvPr>
        </p:nvSpPr>
        <p:spPr>
          <a:xfrm>
            <a:off x="818640" y="970560"/>
            <a:ext cx="10554120" cy="5809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58" name="PlaceHolder 2"/>
          <p:cNvSpPr>
            <a:spLocks noGrp="1"/>
          </p:cNvSpPr>
          <p:nvPr>
            <p:ph type="body"/>
          </p:nvPr>
        </p:nvSpPr>
        <p:spPr>
          <a:xfrm>
            <a:off x="818640" y="970560"/>
            <a:ext cx="5150160" cy="580968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59" name="PlaceHolder 3"/>
          <p:cNvSpPr>
            <a:spLocks noGrp="1"/>
          </p:cNvSpPr>
          <p:nvPr>
            <p:ph type="body"/>
          </p:nvPr>
        </p:nvSpPr>
        <p:spPr>
          <a:xfrm>
            <a:off x="6226560" y="97056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60" name="PlaceHolder 4"/>
          <p:cNvSpPr>
            <a:spLocks noGrp="1"/>
          </p:cNvSpPr>
          <p:nvPr>
            <p:ph type="body"/>
          </p:nvPr>
        </p:nvSpPr>
        <p:spPr>
          <a:xfrm>
            <a:off x="6226560" y="400500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62" name="PlaceHolder 2"/>
          <p:cNvSpPr>
            <a:spLocks noGrp="1"/>
          </p:cNvSpPr>
          <p:nvPr>
            <p:ph type="body"/>
          </p:nvPr>
        </p:nvSpPr>
        <p:spPr>
          <a:xfrm>
            <a:off x="818640" y="97056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63" name="PlaceHolder 3"/>
          <p:cNvSpPr>
            <a:spLocks noGrp="1"/>
          </p:cNvSpPr>
          <p:nvPr>
            <p:ph type="body"/>
          </p:nvPr>
        </p:nvSpPr>
        <p:spPr>
          <a:xfrm>
            <a:off x="6226560" y="97056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64" name="PlaceHolder 4"/>
          <p:cNvSpPr>
            <a:spLocks noGrp="1"/>
          </p:cNvSpPr>
          <p:nvPr>
            <p:ph type="body"/>
          </p:nvPr>
        </p:nvSpPr>
        <p:spPr>
          <a:xfrm>
            <a:off x="818640" y="4005000"/>
            <a:ext cx="1055412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66" name="PlaceHolder 2"/>
          <p:cNvSpPr>
            <a:spLocks noGrp="1"/>
          </p:cNvSpPr>
          <p:nvPr>
            <p:ph type="body"/>
          </p:nvPr>
        </p:nvSpPr>
        <p:spPr>
          <a:xfrm>
            <a:off x="818640" y="970560"/>
            <a:ext cx="1055412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67" name="PlaceHolder 3"/>
          <p:cNvSpPr>
            <a:spLocks noGrp="1"/>
          </p:cNvSpPr>
          <p:nvPr>
            <p:ph type="body"/>
          </p:nvPr>
        </p:nvSpPr>
        <p:spPr>
          <a:xfrm>
            <a:off x="818640" y="4005000"/>
            <a:ext cx="1055412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69" name="PlaceHolder 2"/>
          <p:cNvSpPr>
            <a:spLocks noGrp="1"/>
          </p:cNvSpPr>
          <p:nvPr>
            <p:ph type="body"/>
          </p:nvPr>
        </p:nvSpPr>
        <p:spPr>
          <a:xfrm>
            <a:off x="818640" y="97056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70" name="PlaceHolder 3"/>
          <p:cNvSpPr>
            <a:spLocks noGrp="1"/>
          </p:cNvSpPr>
          <p:nvPr>
            <p:ph type="body"/>
          </p:nvPr>
        </p:nvSpPr>
        <p:spPr>
          <a:xfrm>
            <a:off x="6226560" y="97056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71" name="PlaceHolder 4"/>
          <p:cNvSpPr>
            <a:spLocks noGrp="1"/>
          </p:cNvSpPr>
          <p:nvPr>
            <p:ph type="body"/>
          </p:nvPr>
        </p:nvSpPr>
        <p:spPr>
          <a:xfrm>
            <a:off x="6226560" y="400500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72" name="PlaceHolder 5"/>
          <p:cNvSpPr>
            <a:spLocks noGrp="1"/>
          </p:cNvSpPr>
          <p:nvPr>
            <p:ph type="body"/>
          </p:nvPr>
        </p:nvSpPr>
        <p:spPr>
          <a:xfrm>
            <a:off x="818640" y="400500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74" name="PlaceHolder 2"/>
          <p:cNvSpPr>
            <a:spLocks noGrp="1"/>
          </p:cNvSpPr>
          <p:nvPr>
            <p:ph type="body"/>
          </p:nvPr>
        </p:nvSpPr>
        <p:spPr>
          <a:xfrm>
            <a:off x="818640" y="970560"/>
            <a:ext cx="10554120" cy="580968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75" name="PlaceHolder 3"/>
          <p:cNvSpPr>
            <a:spLocks noGrp="1"/>
          </p:cNvSpPr>
          <p:nvPr>
            <p:ph type="body"/>
          </p:nvPr>
        </p:nvSpPr>
        <p:spPr>
          <a:xfrm>
            <a:off x="818640" y="970560"/>
            <a:ext cx="10554120" cy="580968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pic>
        <p:nvPicPr>
          <p:cNvPr id="76" name="" descr=""/>
          <p:cNvPicPr/>
          <p:nvPr/>
        </p:nvPicPr>
        <p:blipFill>
          <a:blip r:embed="rId2"/>
          <a:stretch/>
        </p:blipFill>
        <p:spPr>
          <a:xfrm>
            <a:off x="2454840" y="970560"/>
            <a:ext cx="7281360" cy="5809680"/>
          </a:xfrm>
          <a:prstGeom prst="rect">
            <a:avLst/>
          </a:prstGeom>
          <a:ln>
            <a:noFill/>
          </a:ln>
        </p:spPr>
      </p:pic>
      <p:pic>
        <p:nvPicPr>
          <p:cNvPr id="77" name="" descr=""/>
          <p:cNvPicPr/>
          <p:nvPr/>
        </p:nvPicPr>
        <p:blipFill>
          <a:blip r:embed="rId3"/>
          <a:stretch/>
        </p:blipFill>
        <p:spPr>
          <a:xfrm>
            <a:off x="2454840" y="970560"/>
            <a:ext cx="7281360" cy="58096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9" name="PlaceHolder 2"/>
          <p:cNvSpPr>
            <a:spLocks noGrp="1"/>
          </p:cNvSpPr>
          <p:nvPr>
            <p:ph type="body"/>
          </p:nvPr>
        </p:nvSpPr>
        <p:spPr>
          <a:xfrm>
            <a:off x="818640" y="970560"/>
            <a:ext cx="10554120" cy="580968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1" name="PlaceHolder 2"/>
          <p:cNvSpPr>
            <a:spLocks noGrp="1"/>
          </p:cNvSpPr>
          <p:nvPr>
            <p:ph type="body"/>
          </p:nvPr>
        </p:nvSpPr>
        <p:spPr>
          <a:xfrm>
            <a:off x="818640" y="970560"/>
            <a:ext cx="5150160" cy="580968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12" name="PlaceHolder 3"/>
          <p:cNvSpPr>
            <a:spLocks noGrp="1"/>
          </p:cNvSpPr>
          <p:nvPr>
            <p:ph type="body"/>
          </p:nvPr>
        </p:nvSpPr>
        <p:spPr>
          <a:xfrm>
            <a:off x="6226560" y="970560"/>
            <a:ext cx="5150160" cy="580968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10000" y="-182520"/>
            <a:ext cx="10571760" cy="4498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6" name="PlaceHolder 2"/>
          <p:cNvSpPr>
            <a:spLocks noGrp="1"/>
          </p:cNvSpPr>
          <p:nvPr>
            <p:ph type="body"/>
          </p:nvPr>
        </p:nvSpPr>
        <p:spPr>
          <a:xfrm>
            <a:off x="818640" y="97056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17" name="PlaceHolder 3"/>
          <p:cNvSpPr>
            <a:spLocks noGrp="1"/>
          </p:cNvSpPr>
          <p:nvPr>
            <p:ph type="body"/>
          </p:nvPr>
        </p:nvSpPr>
        <p:spPr>
          <a:xfrm>
            <a:off x="818640" y="400500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18" name="PlaceHolder 4"/>
          <p:cNvSpPr>
            <a:spLocks noGrp="1"/>
          </p:cNvSpPr>
          <p:nvPr>
            <p:ph type="body"/>
          </p:nvPr>
        </p:nvSpPr>
        <p:spPr>
          <a:xfrm>
            <a:off x="6226560" y="970560"/>
            <a:ext cx="5150160" cy="580968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0" name="PlaceHolder 2"/>
          <p:cNvSpPr>
            <a:spLocks noGrp="1"/>
          </p:cNvSpPr>
          <p:nvPr>
            <p:ph type="body"/>
          </p:nvPr>
        </p:nvSpPr>
        <p:spPr>
          <a:xfrm>
            <a:off x="818640" y="970560"/>
            <a:ext cx="5150160" cy="580968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21" name="PlaceHolder 3"/>
          <p:cNvSpPr>
            <a:spLocks noGrp="1"/>
          </p:cNvSpPr>
          <p:nvPr>
            <p:ph type="body"/>
          </p:nvPr>
        </p:nvSpPr>
        <p:spPr>
          <a:xfrm>
            <a:off x="6226560" y="97056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22" name="PlaceHolder 4"/>
          <p:cNvSpPr>
            <a:spLocks noGrp="1"/>
          </p:cNvSpPr>
          <p:nvPr>
            <p:ph type="body"/>
          </p:nvPr>
        </p:nvSpPr>
        <p:spPr>
          <a:xfrm>
            <a:off x="6226560" y="400500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10000" y="-182520"/>
            <a:ext cx="10571760" cy="9702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4" name="PlaceHolder 2"/>
          <p:cNvSpPr>
            <a:spLocks noGrp="1"/>
          </p:cNvSpPr>
          <p:nvPr>
            <p:ph type="body"/>
          </p:nvPr>
        </p:nvSpPr>
        <p:spPr>
          <a:xfrm>
            <a:off x="818640" y="97056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25" name="PlaceHolder 3"/>
          <p:cNvSpPr>
            <a:spLocks noGrp="1"/>
          </p:cNvSpPr>
          <p:nvPr>
            <p:ph type="body"/>
          </p:nvPr>
        </p:nvSpPr>
        <p:spPr>
          <a:xfrm>
            <a:off x="6226560" y="970560"/>
            <a:ext cx="515016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
        <p:nvSpPr>
          <p:cNvPr id="26" name="PlaceHolder 4"/>
          <p:cNvSpPr>
            <a:spLocks noGrp="1"/>
          </p:cNvSpPr>
          <p:nvPr>
            <p:ph type="body"/>
          </p:nvPr>
        </p:nvSpPr>
        <p:spPr>
          <a:xfrm>
            <a:off x="818640" y="4005000"/>
            <a:ext cx="10554120" cy="2770920"/>
          </a:xfrm>
          <a:prstGeom prst="rect">
            <a:avLst/>
          </a:prstGeom>
        </p:spPr>
        <p:txBody>
          <a:bodyPr lIns="0" rIns="0" tIns="0" bIns="0"/>
          <a:p>
            <a:endParaRPr b="0" lang="en-US" sz="1800" spc="-1" strike="noStrike">
              <a:solidFill>
                <a:srgbClr val="000000"/>
              </a:solidFill>
              <a:uFill>
                <a:solidFill>
                  <a:srgbClr val="ffffff"/>
                </a:solidFill>
              </a:u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3240"/>
            <a:ext cx="12191760" cy="5203440"/>
          </a:xfrm>
          <a:custGeom>
            <a:avLst/>
            <a:gdLst/>
            <a:ah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a:blip r:embed="rId2"/>
            <a:tile/>
          </a:blipFill>
          <a:ln w="9360">
            <a:solidFill>
              <a:srgbClr val="00c6bb"/>
            </a:solidFill>
            <a:round/>
          </a:ln>
        </p:spPr>
        <p:style>
          <a:lnRef idx="0"/>
          <a:fillRef idx="0"/>
          <a:effectRef idx="0"/>
          <a:fontRef idx="minor"/>
        </p:style>
      </p:sp>
      <p:sp>
        <p:nvSpPr>
          <p:cNvPr id="1" name="PlaceHolder 2"/>
          <p:cNvSpPr>
            <a:spLocks noGrp="1"/>
          </p:cNvSpPr>
          <p:nvPr>
            <p:ph type="title"/>
          </p:nvPr>
        </p:nvSpPr>
        <p:spPr>
          <a:xfrm>
            <a:off x="810000" y="1449000"/>
            <a:ext cx="10571760" cy="2970720"/>
          </a:xfrm>
          <a:prstGeom prst="rect">
            <a:avLst/>
          </a:prstGeom>
        </p:spPr>
        <p:txBody>
          <a:bodyPr anchor="b"/>
          <a:p>
            <a:pPr>
              <a:lnSpc>
                <a:spcPct val="100000"/>
              </a:lnSpc>
            </a:pPr>
            <a:r>
              <a:rPr b="1" lang="en-US" sz="5400" spc="-1" strike="noStrike">
                <a:solidFill>
                  <a:srgbClr val="fefefe"/>
                </a:solidFill>
                <a:uFill>
                  <a:solidFill>
                    <a:srgbClr val="ffffff"/>
                  </a:solidFill>
                </a:uFill>
                <a:latin typeface="Century Gothic"/>
              </a:rPr>
              <a:t>M</a:t>
            </a:r>
            <a:r>
              <a:rPr b="1" lang="en-US" sz="5400" spc="-1" strike="noStrike">
                <a:solidFill>
                  <a:srgbClr val="fefefe"/>
                </a:solidFill>
                <a:uFill>
                  <a:solidFill>
                    <a:srgbClr val="ffffff"/>
                  </a:solidFill>
                </a:uFill>
                <a:latin typeface="Century Gothic"/>
              </a:rPr>
              <a:t>o</a:t>
            </a:r>
            <a:r>
              <a:rPr b="1" lang="en-US" sz="5400" spc="-1" strike="noStrike">
                <a:solidFill>
                  <a:srgbClr val="fefefe"/>
                </a:solidFill>
                <a:uFill>
                  <a:solidFill>
                    <a:srgbClr val="ffffff"/>
                  </a:solidFill>
                </a:uFill>
                <a:latin typeface="Century Gothic"/>
              </a:rPr>
              <a:t>d</a:t>
            </a:r>
            <a:r>
              <a:rPr b="1" lang="en-US" sz="5400" spc="-1" strike="noStrike">
                <a:solidFill>
                  <a:srgbClr val="fefefe"/>
                </a:solidFill>
                <a:uFill>
                  <a:solidFill>
                    <a:srgbClr val="ffffff"/>
                  </a:solidFill>
                </a:uFill>
                <a:latin typeface="Century Gothic"/>
              </a:rPr>
              <a:t>i</a:t>
            </a:r>
            <a:r>
              <a:rPr b="1" lang="en-US" sz="5400" spc="-1" strike="noStrike">
                <a:solidFill>
                  <a:srgbClr val="fefefe"/>
                </a:solidFill>
                <a:uFill>
                  <a:solidFill>
                    <a:srgbClr val="ffffff"/>
                  </a:solidFill>
                </a:uFill>
                <a:latin typeface="Century Gothic"/>
              </a:rPr>
              <a:t>f</a:t>
            </a:r>
            <a:r>
              <a:rPr b="1" lang="en-US" sz="5400" spc="-1" strike="noStrike">
                <a:solidFill>
                  <a:srgbClr val="fefefe"/>
                </a:solidFill>
                <a:uFill>
                  <a:solidFill>
                    <a:srgbClr val="ffffff"/>
                  </a:solidFill>
                </a:uFill>
                <a:latin typeface="Century Gothic"/>
              </a:rPr>
              <a:t>i</a:t>
            </a:r>
            <a:r>
              <a:rPr b="1" lang="en-US" sz="5400" spc="-1" strike="noStrike">
                <a:solidFill>
                  <a:srgbClr val="fefefe"/>
                </a:solidFill>
                <a:uFill>
                  <a:solidFill>
                    <a:srgbClr val="ffffff"/>
                  </a:solidFill>
                </a:uFill>
                <a:latin typeface="Century Gothic"/>
              </a:rPr>
              <a:t>e</a:t>
            </a:r>
            <a:r>
              <a:rPr b="1" lang="en-US" sz="5400" spc="-1" strike="noStrike">
                <a:solidFill>
                  <a:srgbClr val="fefefe"/>
                </a:solidFill>
                <a:uFill>
                  <a:solidFill>
                    <a:srgbClr val="ffffff"/>
                  </a:solidFill>
                </a:uFill>
                <a:latin typeface="Century Gothic"/>
              </a:rPr>
              <a:t>z</a:t>
            </a:r>
            <a:r>
              <a:rPr b="1" lang="en-US" sz="5400" spc="-1" strike="noStrike">
                <a:solidFill>
                  <a:srgbClr val="fefefe"/>
                </a:solidFill>
                <a:uFill>
                  <a:solidFill>
                    <a:srgbClr val="ffffff"/>
                  </a:solidFill>
                </a:uFill>
                <a:latin typeface="Century Gothic"/>
              </a:rPr>
              <a:t> </a:t>
            </a:r>
            <a:r>
              <a:rPr b="1" lang="en-US" sz="5400" spc="-1" strike="noStrike">
                <a:solidFill>
                  <a:srgbClr val="fefefe"/>
                </a:solidFill>
                <a:uFill>
                  <a:solidFill>
                    <a:srgbClr val="ffffff"/>
                  </a:solidFill>
                </a:uFill>
                <a:latin typeface="Century Gothic"/>
              </a:rPr>
              <a:t>l</a:t>
            </a:r>
            <a:r>
              <a:rPr b="1" lang="en-US" sz="5400" spc="-1" strike="noStrike">
                <a:solidFill>
                  <a:srgbClr val="fefefe"/>
                </a:solidFill>
                <a:uFill>
                  <a:solidFill>
                    <a:srgbClr val="ffffff"/>
                  </a:solidFill>
                </a:uFill>
                <a:latin typeface="Century Gothic"/>
              </a:rPr>
              <a:t>e</a:t>
            </a:r>
            <a:r>
              <a:rPr b="1" lang="en-US" sz="5400" spc="-1" strike="noStrike">
                <a:solidFill>
                  <a:srgbClr val="fefefe"/>
                </a:solidFill>
                <a:uFill>
                  <a:solidFill>
                    <a:srgbClr val="ffffff"/>
                  </a:solidFill>
                </a:uFill>
                <a:latin typeface="Century Gothic"/>
              </a:rPr>
              <a:t> </a:t>
            </a:r>
            <a:r>
              <a:rPr b="1" lang="en-US" sz="5400" spc="-1" strike="noStrike">
                <a:solidFill>
                  <a:srgbClr val="fefefe"/>
                </a:solidFill>
                <a:uFill>
                  <a:solidFill>
                    <a:srgbClr val="ffffff"/>
                  </a:solidFill>
                </a:uFill>
                <a:latin typeface="Century Gothic"/>
              </a:rPr>
              <a:t>s</a:t>
            </a:r>
            <a:r>
              <a:rPr b="1" lang="en-US" sz="5400" spc="-1" strike="noStrike">
                <a:solidFill>
                  <a:srgbClr val="fefefe"/>
                </a:solidFill>
                <a:uFill>
                  <a:solidFill>
                    <a:srgbClr val="ffffff"/>
                  </a:solidFill>
                </a:uFill>
                <a:latin typeface="Century Gothic"/>
              </a:rPr>
              <a:t>t</a:t>
            </a:r>
            <a:r>
              <a:rPr b="1" lang="en-US" sz="5400" spc="-1" strike="noStrike">
                <a:solidFill>
                  <a:srgbClr val="fefefe"/>
                </a:solidFill>
                <a:uFill>
                  <a:solidFill>
                    <a:srgbClr val="ffffff"/>
                  </a:solidFill>
                </a:uFill>
                <a:latin typeface="Century Gothic"/>
              </a:rPr>
              <a:t>y</a:t>
            </a:r>
            <a:r>
              <a:rPr b="1" lang="en-US" sz="5400" spc="-1" strike="noStrike">
                <a:solidFill>
                  <a:srgbClr val="fefefe"/>
                </a:solidFill>
                <a:uFill>
                  <a:solidFill>
                    <a:srgbClr val="ffffff"/>
                  </a:solidFill>
                </a:uFill>
                <a:latin typeface="Century Gothic"/>
              </a:rPr>
              <a:t>l</a:t>
            </a:r>
            <a:r>
              <a:rPr b="1" lang="en-US" sz="5400" spc="-1" strike="noStrike">
                <a:solidFill>
                  <a:srgbClr val="fefefe"/>
                </a:solidFill>
                <a:uFill>
                  <a:solidFill>
                    <a:srgbClr val="ffffff"/>
                  </a:solidFill>
                </a:uFill>
                <a:latin typeface="Century Gothic"/>
              </a:rPr>
              <a:t>e</a:t>
            </a:r>
            <a:r>
              <a:rPr b="1" lang="en-US" sz="5400" spc="-1" strike="noStrike">
                <a:solidFill>
                  <a:srgbClr val="fefefe"/>
                </a:solidFill>
                <a:uFill>
                  <a:solidFill>
                    <a:srgbClr val="ffffff"/>
                  </a:solidFill>
                </a:uFill>
                <a:latin typeface="Century Gothic"/>
              </a:rPr>
              <a:t> </a:t>
            </a:r>
            <a:r>
              <a:rPr b="1" lang="en-US" sz="5400" spc="-1" strike="noStrike">
                <a:solidFill>
                  <a:srgbClr val="fefefe"/>
                </a:solidFill>
                <a:uFill>
                  <a:solidFill>
                    <a:srgbClr val="ffffff"/>
                  </a:solidFill>
                </a:uFill>
                <a:latin typeface="Century Gothic"/>
              </a:rPr>
              <a:t>d</a:t>
            </a:r>
            <a:r>
              <a:rPr b="1" lang="en-US" sz="5400" spc="-1" strike="noStrike">
                <a:solidFill>
                  <a:srgbClr val="fefefe"/>
                </a:solidFill>
                <a:uFill>
                  <a:solidFill>
                    <a:srgbClr val="ffffff"/>
                  </a:solidFill>
                </a:uFill>
                <a:latin typeface="Century Gothic"/>
              </a:rPr>
              <a:t>u</a:t>
            </a:r>
            <a:r>
              <a:rPr b="1" lang="en-US" sz="5400" spc="-1" strike="noStrike">
                <a:solidFill>
                  <a:srgbClr val="fefefe"/>
                </a:solidFill>
                <a:uFill>
                  <a:solidFill>
                    <a:srgbClr val="ffffff"/>
                  </a:solidFill>
                </a:uFill>
                <a:latin typeface="Century Gothic"/>
              </a:rPr>
              <a:t> </a:t>
            </a:r>
            <a:r>
              <a:rPr b="1" lang="en-US" sz="5400" spc="-1" strike="noStrike">
                <a:solidFill>
                  <a:srgbClr val="fefefe"/>
                </a:solidFill>
                <a:uFill>
                  <a:solidFill>
                    <a:srgbClr val="ffffff"/>
                  </a:solidFill>
                </a:uFill>
                <a:latin typeface="Century Gothic"/>
              </a:rPr>
              <a:t>t</a:t>
            </a:r>
            <a:r>
              <a:rPr b="1" lang="en-US" sz="5400" spc="-1" strike="noStrike">
                <a:solidFill>
                  <a:srgbClr val="fefefe"/>
                </a:solidFill>
                <a:uFill>
                  <a:solidFill>
                    <a:srgbClr val="ffffff"/>
                  </a:solidFill>
                </a:uFill>
                <a:latin typeface="Century Gothic"/>
              </a:rPr>
              <a:t>i</a:t>
            </a:r>
            <a:r>
              <a:rPr b="1" lang="en-US" sz="5400" spc="-1" strike="noStrike">
                <a:solidFill>
                  <a:srgbClr val="fefefe"/>
                </a:solidFill>
                <a:uFill>
                  <a:solidFill>
                    <a:srgbClr val="ffffff"/>
                  </a:solidFill>
                </a:uFill>
                <a:latin typeface="Century Gothic"/>
              </a:rPr>
              <a:t>t</a:t>
            </a:r>
            <a:r>
              <a:rPr b="1" lang="en-US" sz="5400" spc="-1" strike="noStrike">
                <a:solidFill>
                  <a:srgbClr val="fefefe"/>
                </a:solidFill>
                <a:uFill>
                  <a:solidFill>
                    <a:srgbClr val="ffffff"/>
                  </a:solidFill>
                </a:uFill>
                <a:latin typeface="Century Gothic"/>
              </a:rPr>
              <a:t>r</a:t>
            </a:r>
            <a:r>
              <a:rPr b="1" lang="en-US" sz="5400" spc="-1" strike="noStrike">
                <a:solidFill>
                  <a:srgbClr val="fefefe"/>
                </a:solidFill>
                <a:uFill>
                  <a:solidFill>
                    <a:srgbClr val="ffffff"/>
                  </a:solidFill>
                </a:uFill>
                <a:latin typeface="Century Gothic"/>
              </a:rPr>
              <a:t>e</a:t>
            </a:r>
            <a:endParaRPr b="0" lang="en-US" sz="1800" spc="-1" strike="noStrike">
              <a:solidFill>
                <a:srgbClr val="000000"/>
              </a:solidFill>
              <a:uFill>
                <a:solidFill>
                  <a:srgbClr val="ffffff"/>
                </a:solidFill>
              </a:uFill>
              <a:latin typeface="Century Gothic"/>
            </a:endParaRPr>
          </a:p>
        </p:txBody>
      </p:sp>
      <p:sp>
        <p:nvSpPr>
          <p:cNvPr id="2" name="PlaceHolder 3"/>
          <p:cNvSpPr>
            <a:spLocks noGrp="1"/>
          </p:cNvSpPr>
          <p:nvPr>
            <p:ph type="dt"/>
          </p:nvPr>
        </p:nvSpPr>
        <p:spPr>
          <a:xfrm>
            <a:off x="9334800" y="6041520"/>
            <a:ext cx="1343520" cy="364680"/>
          </a:xfrm>
          <a:prstGeom prst="rect">
            <a:avLst/>
          </a:prstGeom>
        </p:spPr>
        <p:txBody>
          <a:bodyPr anchor="b"/>
          <a:p>
            <a:pPr algn="r">
              <a:lnSpc>
                <a:spcPct val="100000"/>
              </a:lnSpc>
            </a:pPr>
            <a:r>
              <a:rPr b="0" lang="en-US" sz="900" spc="-1" strike="noStrike">
                <a:solidFill>
                  <a:srgbClr val="000000"/>
                </a:solidFill>
                <a:uFill>
                  <a:solidFill>
                    <a:srgbClr val="ffffff"/>
                  </a:solidFill>
                </a:uFill>
                <a:latin typeface="Century Gothic"/>
              </a:rPr>
              <a:t>12/13/17</a:t>
            </a:r>
            <a:endParaRPr b="0" lang="en-US" sz="9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451440" y="6041520"/>
            <a:ext cx="8643960" cy="364680"/>
          </a:xfrm>
          <a:prstGeom prst="rect">
            <a:avLst/>
          </a:prstGeom>
        </p:spPr>
        <p:txBody>
          <a:bodyPr anchor="b"/>
          <a:p>
            <a:endParaRPr b="0" lang="en-US"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10678320" y="5915880"/>
            <a:ext cx="1061640" cy="490320"/>
          </a:xfrm>
          <a:prstGeom prst="rect">
            <a:avLst/>
          </a:prstGeom>
        </p:spPr>
        <p:txBody>
          <a:bodyPr bIns="10800" anchor="b"/>
          <a:p>
            <a:pPr algn="r">
              <a:lnSpc>
                <a:spcPct val="100000"/>
              </a:lnSpc>
            </a:pPr>
            <a:fld id="{0D934D17-4B7A-462E-91A7-192EEFBD9F8A}"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Century Gothic"/>
              </a:rPr>
              <a:t>Click to edit the outline text format</a:t>
            </a:r>
            <a:endParaRPr b="0" lang="en-US" sz="1800" spc="-1" strike="noStrike">
              <a:solidFill>
                <a:srgbClr val="000000"/>
              </a:solidFill>
              <a:uFill>
                <a:solidFill>
                  <a:srgbClr val="ffffff"/>
                </a:solidFill>
              </a:uFill>
              <a:latin typeface="Century Gothic"/>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Century Gothic"/>
              </a:rPr>
              <a:t>Second Outline Level</a:t>
            </a:r>
            <a:endParaRPr b="0" lang="en-US" sz="1400" spc="-1" strike="noStrike">
              <a:solidFill>
                <a:srgbClr val="000000"/>
              </a:solidFill>
              <a:uFill>
                <a:solidFill>
                  <a:srgbClr val="ffffff"/>
                </a:solidFill>
              </a:uFill>
              <a:latin typeface="Century Gothic"/>
            </a:endParaRPr>
          </a:p>
          <a:p>
            <a:pPr lvl="2" marL="1296000" indent="-288000">
              <a:buClr>
                <a:srgbClr val="000000"/>
              </a:buClr>
              <a:buSzPct val="45000"/>
              <a:buFont typeface="Wingdings" charset="2"/>
              <a:buChar char=""/>
            </a:pPr>
            <a:r>
              <a:rPr b="0" lang="en-US" sz="1200" spc="-1" strike="noStrike">
                <a:solidFill>
                  <a:srgbClr val="000000"/>
                </a:solidFill>
                <a:uFill>
                  <a:solidFill>
                    <a:srgbClr val="ffffff"/>
                  </a:solidFill>
                </a:uFill>
                <a:latin typeface="Century Gothic"/>
              </a:rPr>
              <a:t>Third Outline Level</a:t>
            </a:r>
            <a:endParaRPr b="0" lang="en-US" sz="1200" spc="-1" strike="noStrike">
              <a:solidFill>
                <a:srgbClr val="000000"/>
              </a:solidFill>
              <a:uFill>
                <a:solidFill>
                  <a:srgbClr val="ffffff"/>
                </a:solidFill>
              </a:uFill>
              <a:latin typeface="Century Gothic"/>
            </a:endParaRPr>
          </a:p>
          <a:p>
            <a:pPr lvl="3" marL="1728000" indent="-216000">
              <a:buClr>
                <a:srgbClr val="000000"/>
              </a:buClr>
              <a:buSzPct val="75000"/>
              <a:buFont typeface="Symbol" charset="2"/>
              <a:buChar char=""/>
            </a:pPr>
            <a:r>
              <a:rPr b="0" lang="en-US" sz="1200" spc="-1" strike="noStrike">
                <a:solidFill>
                  <a:srgbClr val="000000"/>
                </a:solidFill>
                <a:uFill>
                  <a:solidFill>
                    <a:srgbClr val="ffffff"/>
                  </a:solidFill>
                </a:uFill>
                <a:latin typeface="Century Gothic"/>
              </a:rPr>
              <a:t>Fourth Outline Level</a:t>
            </a:r>
            <a:endParaRPr b="0" lang="en-US" sz="1200" spc="-1" strike="noStrike">
              <a:solidFill>
                <a:srgbClr val="000000"/>
              </a:solidFill>
              <a:uFill>
                <a:solidFill>
                  <a:srgbClr val="ffffff"/>
                </a:solidFill>
              </a:uFill>
              <a:latin typeface="Century Gothic"/>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Gothic"/>
              </a:rPr>
              <a:t>Fifth Outline Level</a:t>
            </a:r>
            <a:endParaRPr b="0" lang="en-US" sz="2000" spc="-1" strike="noStrike">
              <a:solidFill>
                <a:srgbClr val="000000"/>
              </a:solidFill>
              <a:uFill>
                <a:solidFill>
                  <a:srgbClr val="ffffff"/>
                </a:solidFill>
              </a:uFill>
              <a:latin typeface="Century Gothic"/>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Gothic"/>
              </a:rPr>
              <a:t>Sixth Outline Level</a:t>
            </a:r>
            <a:endParaRPr b="0" lang="en-US" sz="2000" spc="-1" strike="noStrike">
              <a:solidFill>
                <a:srgbClr val="000000"/>
              </a:solidFill>
              <a:uFill>
                <a:solidFill>
                  <a:srgbClr val="ffffff"/>
                </a:solidFill>
              </a:uFill>
              <a:latin typeface="Century Gothic"/>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Gothic"/>
              </a:rPr>
              <a:t>Seventh Outline Level</a:t>
            </a:r>
            <a:endParaRPr b="0" lang="en-US" sz="2000" spc="-1" strike="noStrike">
              <a:solidFill>
                <a:srgbClr val="000000"/>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0"/>
            <a:ext cx="12191760" cy="949680"/>
          </a:xfrm>
          <a:custGeom>
            <a:avLst/>
            <a:gdLst/>
            <a:ah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a:blip r:embed="rId2"/>
            <a:tile/>
          </a:blipFill>
          <a:ln w="9360">
            <a:solidFill>
              <a:srgbClr val="00c6bb"/>
            </a:solidFill>
            <a:round/>
          </a:ln>
        </p:spPr>
        <p:style>
          <a:lnRef idx="0"/>
          <a:fillRef idx="0"/>
          <a:effectRef idx="0"/>
          <a:fontRef idx="minor"/>
        </p:style>
      </p:sp>
      <p:sp>
        <p:nvSpPr>
          <p:cNvPr id="41" name="PlaceHolder 2"/>
          <p:cNvSpPr>
            <a:spLocks noGrp="1"/>
          </p:cNvSpPr>
          <p:nvPr>
            <p:ph type="title"/>
          </p:nvPr>
        </p:nvSpPr>
        <p:spPr>
          <a:xfrm>
            <a:off x="810000" y="-182520"/>
            <a:ext cx="10571760" cy="970200"/>
          </a:xfrm>
          <a:prstGeom prst="rect">
            <a:avLst/>
          </a:prstGeom>
        </p:spPr>
        <p:txBody>
          <a:bodyPr anchor="b"/>
          <a:p>
            <a:pPr>
              <a:lnSpc>
                <a:spcPct val="100000"/>
              </a:lnSpc>
            </a:pPr>
            <a:r>
              <a:rPr b="1" lang="en-US" sz="4000" spc="-1" strike="noStrike">
                <a:solidFill>
                  <a:srgbClr val="fefefe"/>
                </a:solidFill>
                <a:uFill>
                  <a:solidFill>
                    <a:srgbClr val="ffffff"/>
                  </a:solidFill>
                </a:uFill>
                <a:latin typeface="Century Gothic"/>
              </a:rPr>
              <a:t>Modifiez le style du titre</a:t>
            </a:r>
            <a:endParaRPr b="0" lang="en-US" sz="1800" spc="-1" strike="noStrike">
              <a:solidFill>
                <a:srgbClr val="000000"/>
              </a:solidFill>
              <a:uFill>
                <a:solidFill>
                  <a:srgbClr val="ffffff"/>
                </a:solidFill>
              </a:uFill>
              <a:latin typeface="Century Gothic"/>
            </a:endParaRPr>
          </a:p>
        </p:txBody>
      </p:sp>
      <p:sp>
        <p:nvSpPr>
          <p:cNvPr id="42" name="PlaceHolder 3"/>
          <p:cNvSpPr>
            <a:spLocks noGrp="1"/>
          </p:cNvSpPr>
          <p:nvPr>
            <p:ph type="body"/>
          </p:nvPr>
        </p:nvSpPr>
        <p:spPr>
          <a:xfrm>
            <a:off x="818640" y="970560"/>
            <a:ext cx="10554120" cy="5809680"/>
          </a:xfrm>
          <a:prstGeom prst="rect">
            <a:avLst/>
          </a:prstGeom>
        </p:spPr>
        <p:txBody>
          <a:bodyPr/>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Century Gothic"/>
              </a:rPr>
              <a:t>Click to edit the outline text format</a:t>
            </a:r>
            <a:endParaRPr b="0" lang="en-US" sz="1800" spc="-1" strike="noStrike">
              <a:solidFill>
                <a:srgbClr val="000000"/>
              </a:solidFill>
              <a:uFill>
                <a:solidFill>
                  <a:srgbClr val="ffffff"/>
                </a:solidFill>
              </a:uFill>
              <a:latin typeface="Century Gothic"/>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Century Gothic"/>
              </a:rPr>
              <a:t>Second Outline Level</a:t>
            </a:r>
            <a:endParaRPr b="0" lang="en-US" sz="1400" spc="-1" strike="noStrike">
              <a:solidFill>
                <a:srgbClr val="000000"/>
              </a:solidFill>
              <a:uFill>
                <a:solidFill>
                  <a:srgbClr val="ffffff"/>
                </a:solidFill>
              </a:uFill>
              <a:latin typeface="Century Gothic"/>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entury Gothic"/>
              </a:rPr>
              <a:t>Third Outline Level</a:t>
            </a:r>
            <a:endParaRPr b="0" lang="en-US" sz="1200" spc="-1" strike="noStrike">
              <a:solidFill>
                <a:srgbClr val="000000"/>
              </a:solidFill>
              <a:uFill>
                <a:solidFill>
                  <a:srgbClr val="ffffff"/>
                </a:solidFill>
              </a:uFill>
              <a:latin typeface="Century Gothic"/>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entury Gothic"/>
              </a:rPr>
              <a:t>Fourth Outline Level</a:t>
            </a:r>
            <a:endParaRPr b="0" lang="en-US" sz="1200" spc="-1" strike="noStrike">
              <a:solidFill>
                <a:srgbClr val="000000"/>
              </a:solidFill>
              <a:uFill>
                <a:solidFill>
                  <a:srgbClr val="ffffff"/>
                </a:solidFill>
              </a:uFill>
              <a:latin typeface="Century Gothic"/>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Century Gothic"/>
              </a:rPr>
              <a:t>Fifth Outline Level</a:t>
            </a:r>
            <a:endParaRPr b="0" lang="en-US" sz="2000" spc="-1" strike="noStrike">
              <a:solidFill>
                <a:srgbClr val="000000"/>
              </a:solidFill>
              <a:uFill>
                <a:solidFill>
                  <a:srgbClr val="ffffff"/>
                </a:solidFill>
              </a:uFill>
              <a:latin typeface="Century Gothic"/>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Century Gothic"/>
              </a:rPr>
              <a:t>Sixth Outline Level</a:t>
            </a:r>
            <a:endParaRPr b="0" lang="en-US" sz="2000" spc="-1" strike="noStrike">
              <a:solidFill>
                <a:srgbClr val="000000"/>
              </a:solidFill>
              <a:uFill>
                <a:solidFill>
                  <a:srgbClr val="ffffff"/>
                </a:solidFill>
              </a:uFill>
              <a:latin typeface="Century Gothic"/>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Century Gothic"/>
              </a:rPr>
              <a:t>Seventh Outline LevelModifier les styles du texte du masque</a:t>
            </a:r>
            <a:endParaRPr b="0" lang="en-US" sz="2000" spc="-1" strike="noStrike">
              <a:solidFill>
                <a:srgbClr val="000000"/>
              </a:solidFill>
              <a:uFill>
                <a:solidFill>
                  <a:srgbClr val="ffffff"/>
                </a:solidFill>
              </a:uFill>
              <a:latin typeface="Century Gothic"/>
            </a:endParaRPr>
          </a:p>
          <a:p>
            <a:pPr lvl="7" marL="3456000" indent="-216000">
              <a:buClr>
                <a:srgbClr val="000000"/>
              </a:buClr>
              <a:buSzPct val="45000"/>
              <a:buFont typeface="Wingdings" charset="2"/>
              <a:buChar char=""/>
            </a:pPr>
            <a:r>
              <a:rPr b="0" lang="en-US" sz="1600" spc="-1" strike="noStrike">
                <a:solidFill>
                  <a:srgbClr val="000000"/>
                </a:solidFill>
                <a:uFill>
                  <a:solidFill>
                    <a:srgbClr val="ffffff"/>
                  </a:solidFill>
                </a:uFill>
                <a:latin typeface="Century Gothic"/>
              </a:rPr>
              <a:t>Deuxième niveau</a:t>
            </a:r>
            <a:endParaRPr b="0" lang="en-US" sz="2000" spc="-1" strike="noStrike">
              <a:solidFill>
                <a:srgbClr val="000000"/>
              </a:solidFill>
              <a:uFill>
                <a:solidFill>
                  <a:srgbClr val="ffffff"/>
                </a:solidFill>
              </a:uFill>
              <a:latin typeface="Century Gothic"/>
            </a:endParaRPr>
          </a:p>
          <a:p>
            <a:pPr lvl="8" marL="3888000" indent="-216000">
              <a:buClr>
                <a:srgbClr val="000000"/>
              </a:buClr>
              <a:buSzPct val="45000"/>
              <a:buFont typeface="Wingdings" charset="2"/>
              <a:buChar char=""/>
            </a:pPr>
            <a:r>
              <a:rPr b="0" lang="en-US" sz="1400" spc="-1" strike="noStrike">
                <a:solidFill>
                  <a:srgbClr val="000000"/>
                </a:solidFill>
                <a:uFill>
                  <a:solidFill>
                    <a:srgbClr val="ffffff"/>
                  </a:solidFill>
                </a:uFill>
                <a:latin typeface="Century Gothic"/>
              </a:rPr>
              <a:t>Troisième niveau</a:t>
            </a:r>
            <a:endParaRPr b="0" lang="en-US" sz="2000" spc="-1" strike="noStrike">
              <a:solidFill>
                <a:srgbClr val="000000"/>
              </a:solidFill>
              <a:uFill>
                <a:solidFill>
                  <a:srgbClr val="ffffff"/>
                </a:solidFill>
              </a:uFill>
              <a:latin typeface="Century Gothic"/>
            </a:endParaRPr>
          </a:p>
          <a:p>
            <a:pPr lvl="9" marL="4320000" indent="-21600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Century Gothic"/>
              </a:rPr>
              <a:t>Quatrième niveau</a:t>
            </a:r>
            <a:endParaRPr b="0" lang="en-US" sz="1200" spc="-1" strike="noStrike">
              <a:solidFill>
                <a:srgbClr val="000000"/>
              </a:solidFill>
              <a:uFill>
                <a:solidFill>
                  <a:srgbClr val="ffffff"/>
                </a:solidFill>
              </a:uFill>
              <a:latin typeface="Century Gothic"/>
            </a:endParaRPr>
          </a:p>
          <a:p>
            <a:pPr lvl="9" marL="4320000" indent="-21600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Century Gothic"/>
              </a:rPr>
              <a:t>Cinquième niveau</a:t>
            </a:r>
            <a:endParaRPr b="0" lang="en-US" sz="2000" spc="-1" strike="noStrike">
              <a:solidFill>
                <a:srgbClr val="000000"/>
              </a:solidFill>
              <a:uFill>
                <a:solidFill>
                  <a:srgbClr val="ffffff"/>
                </a:solidFill>
              </a:uFill>
              <a:latin typeface="Century Gothic"/>
            </a:endParaRPr>
          </a:p>
        </p:txBody>
      </p:sp>
      <p:sp>
        <p:nvSpPr>
          <p:cNvPr id="43" name="PlaceHolder 4"/>
          <p:cNvSpPr>
            <a:spLocks noGrp="1"/>
          </p:cNvSpPr>
          <p:nvPr>
            <p:ph type="sldNum"/>
          </p:nvPr>
        </p:nvSpPr>
        <p:spPr>
          <a:xfrm>
            <a:off x="11028600" y="6289920"/>
            <a:ext cx="1061640" cy="490320"/>
          </a:xfrm>
          <a:prstGeom prst="rect">
            <a:avLst/>
          </a:prstGeom>
        </p:spPr>
        <p:txBody>
          <a:bodyPr bIns="10800" anchor="b"/>
          <a:p>
            <a:pPr algn="r">
              <a:lnSpc>
                <a:spcPct val="100000"/>
              </a:lnSpc>
            </a:pPr>
            <a:fld id="{CE100EF5-78C5-474F-9184-CD18B0F83FC2}"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3.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810000" y="1449000"/>
            <a:ext cx="10571760" cy="2970720"/>
          </a:xfrm>
          <a:prstGeom prst="rect">
            <a:avLst/>
          </a:prstGeom>
          <a:noFill/>
          <a:ln>
            <a:noFill/>
          </a:ln>
        </p:spPr>
        <p:txBody>
          <a:bodyPr anchor="b"/>
          <a:p>
            <a:pPr>
              <a:lnSpc>
                <a:spcPct val="100000"/>
              </a:lnSpc>
            </a:pPr>
            <a:r>
              <a:rPr b="1" lang="en-US" sz="5400" spc="-1" strike="noStrike">
                <a:solidFill>
                  <a:srgbClr val="fefefe"/>
                </a:solidFill>
                <a:uFill>
                  <a:solidFill>
                    <a:srgbClr val="ffffff"/>
                  </a:solidFill>
                </a:uFill>
                <a:latin typeface="Century Gothic"/>
              </a:rPr>
              <a:t>Introduction au développement Web en ASP.Net et C#</a:t>
            </a:r>
            <a:endParaRPr b="0" lang="en-US" sz="1800" spc="-1" strike="noStrike">
              <a:solidFill>
                <a:srgbClr val="000000"/>
              </a:solidFill>
              <a:uFill>
                <a:solidFill>
                  <a:srgbClr val="ffffff"/>
                </a:solidFill>
              </a:uFill>
              <a:latin typeface="Century Gothic"/>
            </a:endParaRPr>
          </a:p>
        </p:txBody>
      </p:sp>
      <p:sp>
        <p:nvSpPr>
          <p:cNvPr id="84" name="TextShape 2"/>
          <p:cNvSpPr txBox="1"/>
          <p:nvPr/>
        </p:nvSpPr>
        <p:spPr>
          <a:xfrm>
            <a:off x="810000" y="5280840"/>
            <a:ext cx="10571760" cy="434520"/>
          </a:xfrm>
          <a:prstGeom prst="rect">
            <a:avLst/>
          </a:prstGeom>
          <a:noFill/>
          <a:ln>
            <a:noFill/>
          </a:ln>
        </p:spPr>
        <p:txBody>
          <a:bodyPr/>
          <a:p>
            <a:pPr>
              <a:lnSpc>
                <a:spcPct val="100000"/>
              </a:lnSpc>
            </a:pPr>
            <a:r>
              <a:rPr b="0" lang="en-US" sz="1800" spc="-1" strike="noStrike">
                <a:solidFill>
                  <a:srgbClr val="000000"/>
                </a:solidFill>
                <a:uFill>
                  <a:solidFill>
                    <a:srgbClr val="ffffff"/>
                  </a:solidFill>
                </a:uFill>
                <a:latin typeface="Century Gothic"/>
              </a:rPr>
              <a:t>Chalté Jean-Christophe</a:t>
            </a:r>
            <a:endParaRPr b="0" lang="en-US" sz="3200" spc="-1" strike="noStrike">
              <a:solidFill>
                <a:srgbClr val="000000"/>
              </a:solidFill>
              <a:uFill>
                <a:solidFill>
                  <a:srgbClr val="ffffff"/>
                </a:solidFill>
              </a:uFill>
              <a:latin typeface="Arial"/>
            </a:endParaRPr>
          </a:p>
        </p:txBody>
      </p:sp>
      <p:sp>
        <p:nvSpPr>
          <p:cNvPr id="85" name="TextShape 3"/>
          <p:cNvSpPr txBox="1"/>
          <p:nvPr/>
        </p:nvSpPr>
        <p:spPr>
          <a:xfrm>
            <a:off x="10678320" y="5915880"/>
            <a:ext cx="1061640" cy="490320"/>
          </a:xfrm>
          <a:prstGeom prst="rect">
            <a:avLst/>
          </a:prstGeom>
          <a:noFill/>
          <a:ln>
            <a:noFill/>
          </a:ln>
        </p:spPr>
        <p:txBody>
          <a:bodyPr bIns="10800" anchor="b"/>
          <a:p>
            <a:pPr algn="r">
              <a:lnSpc>
                <a:spcPct val="100000"/>
              </a:lnSpc>
            </a:pPr>
            <a:fld id="{6244E96A-7BE7-4B7A-867D-CD920733B3E5}"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TD</a:t>
            </a:r>
            <a:endParaRPr b="0" lang="en-US" sz="1800" spc="-1" strike="noStrike">
              <a:solidFill>
                <a:srgbClr val="000000"/>
              </a:solidFill>
              <a:uFill>
                <a:solidFill>
                  <a:srgbClr val="ffffff"/>
                </a:solidFill>
              </a:uFill>
              <a:latin typeface="Century Gothic"/>
            </a:endParaRPr>
          </a:p>
        </p:txBody>
      </p:sp>
      <p:sp>
        <p:nvSpPr>
          <p:cNvPr id="116"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Dans une nouvelle application de type « Console »</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Premières classes : les composants géométriques</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Crééez une nouvelle solution appelée « TD1 » de type « Application Console »</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Chaque classe devra proposer des méthodes permettant de paramétrer leurs dimensions, ainsi que de calculer le périmètre, et l’aire.</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Créer une classe « Disque » permettant de manipuler </a:t>
            </a:r>
            <a:endParaRPr b="0" lang="en-US" sz="1200" spc="-1" strike="noStrike">
              <a:solidFill>
                <a:srgbClr val="000000"/>
              </a:solidFill>
              <a:uFill>
                <a:solidFill>
                  <a:srgbClr val="ffffff"/>
                </a:solidFill>
              </a:uFill>
              <a:latin typeface="Century Gothic"/>
            </a:endParaRPr>
          </a:p>
          <a:p>
            <a:r>
              <a:rPr b="0" lang="en-US" sz="1400" spc="-1" strike="noStrike">
                <a:solidFill>
                  <a:srgbClr val="000000"/>
                </a:solidFill>
                <a:uFill>
                  <a:solidFill>
                    <a:srgbClr val="ffffff"/>
                  </a:solidFill>
                </a:uFill>
                <a:latin typeface="Century Gothic"/>
              </a:rPr>
              <a:t>	</a:t>
            </a:r>
            <a:r>
              <a:rPr b="0" lang="en-US" sz="1400" spc="-1" strike="noStrike">
                <a:solidFill>
                  <a:srgbClr val="000000"/>
                </a:solidFill>
                <a:uFill>
                  <a:solidFill>
                    <a:srgbClr val="ffffff"/>
                  </a:solidFill>
                </a:uFill>
                <a:latin typeface="Century Gothic"/>
              </a:rPr>
              <a:t>la notion de disque géométrique.</a:t>
            </a:r>
            <a:endParaRPr b="0" lang="en-US" sz="1800" spc="-1" strike="noStrike">
              <a:solidFill>
                <a:srgbClr val="000000"/>
              </a:solidFill>
              <a:uFill>
                <a:solidFill>
                  <a:srgbClr val="ffffff"/>
                </a:solidFill>
              </a:uFill>
              <a:latin typeface="Century Gothic"/>
            </a:endParaRPr>
          </a:p>
          <a:p>
            <a:pPr lvl="3" marL="1600200" indent="-228240">
              <a:lnSpc>
                <a:spcPct val="100000"/>
              </a:lnSpc>
              <a:buClr>
                <a:srgbClr val="00c6bb"/>
              </a:buClr>
              <a:buFont typeface="Wingdings 2" charset="2"/>
              <a:buChar char=""/>
            </a:pPr>
            <a:r>
              <a:rPr b="0" lang="en-US" sz="1200" spc="-1" strike="noStrike">
                <a:solidFill>
                  <a:srgbClr val="000000"/>
                </a:solidFill>
                <a:uFill>
                  <a:solidFill>
                    <a:srgbClr val="ffffff"/>
                  </a:solidFill>
                </a:uFill>
                <a:latin typeface="Century Gothic"/>
              </a:rPr>
              <a:t>Constitué d’un simple rayon (double)</a:t>
            </a:r>
            <a:endParaRPr b="0" lang="en-US" sz="1200" spc="-1" strike="noStrike">
              <a:solidFill>
                <a:srgbClr val="000000"/>
              </a:solidFill>
              <a:uFill>
                <a:solidFill>
                  <a:srgbClr val="ffffff"/>
                </a:solidFill>
              </a:uFill>
              <a:latin typeface="Century Gothic"/>
            </a:endParaRPr>
          </a:p>
          <a:p>
            <a:pPr lvl="3" marL="1600200" indent="-228240">
              <a:lnSpc>
                <a:spcPct val="100000"/>
              </a:lnSpc>
              <a:buClr>
                <a:srgbClr val="00c6bb"/>
              </a:buClr>
              <a:buFont typeface="Wingdings 2" charset="2"/>
              <a:buChar char=""/>
            </a:pPr>
            <a:r>
              <a:rPr b="0" lang="en-US" sz="1200" spc="-1" strike="noStrike">
                <a:solidFill>
                  <a:srgbClr val="000000"/>
                </a:solidFill>
                <a:uFill>
                  <a:solidFill>
                    <a:srgbClr val="ffffff"/>
                  </a:solidFill>
                </a:uFill>
                <a:latin typeface="Century Gothic"/>
              </a:rPr>
              <a:t>Constante Pi : Math.PI</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De la même manière, créer une classe Rectangle</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A chaque fois, instancier ces classes et</a:t>
            </a:r>
            <a:endParaRPr b="0" lang="en-US" sz="1200" spc="-1" strike="noStrike">
              <a:solidFill>
                <a:srgbClr val="000000"/>
              </a:solidFill>
              <a:uFill>
                <a:solidFill>
                  <a:srgbClr val="ffffff"/>
                </a:solidFill>
              </a:uFill>
              <a:latin typeface="Century Gothic"/>
            </a:endParaRPr>
          </a:p>
          <a:p>
            <a:r>
              <a:rPr b="0" lang="en-US" sz="1400" spc="-1" strike="noStrike">
                <a:solidFill>
                  <a:srgbClr val="000000"/>
                </a:solidFill>
                <a:uFill>
                  <a:solidFill>
                    <a:srgbClr val="ffffff"/>
                  </a:solidFill>
                </a:uFill>
                <a:latin typeface="Century Gothic"/>
              </a:rPr>
              <a:t>	</a:t>
            </a:r>
            <a:r>
              <a:rPr b="0" lang="en-US" sz="1400" spc="-1" strike="noStrike">
                <a:solidFill>
                  <a:srgbClr val="000000"/>
                </a:solidFill>
                <a:uFill>
                  <a:solidFill>
                    <a:srgbClr val="ffffff"/>
                  </a:solidFill>
                </a:uFill>
                <a:latin typeface="Century Gothic"/>
              </a:rPr>
              <a:t> </a:t>
            </a:r>
            <a:r>
              <a:rPr b="0" lang="en-US" sz="1400" spc="-1" strike="noStrike">
                <a:solidFill>
                  <a:srgbClr val="000000"/>
                </a:solidFill>
                <a:uFill>
                  <a:solidFill>
                    <a:srgbClr val="ffffff"/>
                  </a:solidFill>
                </a:uFill>
                <a:latin typeface="Century Gothic"/>
              </a:rPr>
              <a:t>déterminer l’aire de chaque instance.</a:t>
            </a:r>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p:txBody>
      </p:sp>
      <p:sp>
        <p:nvSpPr>
          <p:cNvPr id="117" name="TextShape 3"/>
          <p:cNvSpPr txBox="1"/>
          <p:nvPr/>
        </p:nvSpPr>
        <p:spPr>
          <a:xfrm>
            <a:off x="11028600" y="6289920"/>
            <a:ext cx="1061640" cy="490320"/>
          </a:xfrm>
          <a:prstGeom prst="rect">
            <a:avLst/>
          </a:prstGeom>
          <a:noFill/>
          <a:ln>
            <a:noFill/>
          </a:ln>
        </p:spPr>
        <p:txBody>
          <a:bodyPr bIns="10800" anchor="b"/>
          <a:p>
            <a:pPr algn="r">
              <a:lnSpc>
                <a:spcPct val="100000"/>
              </a:lnSpc>
            </a:pPr>
            <a:fld id="{35CED015-AEE5-4830-8373-56DED8935BA2}"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118" name="Image 4" descr=""/>
          <p:cNvPicPr/>
          <p:nvPr/>
        </p:nvPicPr>
        <p:blipFill>
          <a:blip r:embed="rId1"/>
          <a:stretch/>
        </p:blipFill>
        <p:spPr>
          <a:xfrm>
            <a:off x="6741720" y="2576160"/>
            <a:ext cx="4989960" cy="371340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Relations entre objets</a:t>
            </a:r>
            <a:endParaRPr b="0" lang="en-US" sz="1800" spc="-1" strike="noStrike">
              <a:solidFill>
                <a:srgbClr val="000000"/>
              </a:solidFill>
              <a:uFill>
                <a:solidFill>
                  <a:srgbClr val="ffffff"/>
                </a:solidFill>
              </a:uFill>
              <a:latin typeface="Century Gothic"/>
            </a:endParaRPr>
          </a:p>
        </p:txBody>
      </p:sp>
      <p:sp>
        <p:nvSpPr>
          <p:cNvPr id="120" name="TextShape 2"/>
          <p:cNvSpPr txBox="1"/>
          <p:nvPr/>
        </p:nvSpPr>
        <p:spPr>
          <a:xfrm>
            <a:off x="818640" y="970560"/>
            <a:ext cx="10554120" cy="5809680"/>
          </a:xfrm>
          <a:prstGeom prst="rect">
            <a:avLst/>
          </a:prstGeom>
          <a:noFill/>
          <a:ln>
            <a:noFill/>
          </a:ln>
        </p:spPr>
        <p:txBody>
          <a:bodyPr/>
          <a:p>
            <a:endParaRPr b="0" lang="en-US" sz="1800" spc="-1" strike="noStrike">
              <a:solidFill>
                <a:srgbClr val="000000"/>
              </a:solidFill>
              <a:uFill>
                <a:solidFill>
                  <a:srgbClr val="ffffff"/>
                </a:solidFill>
              </a:uFill>
              <a:latin typeface="Century Gothic"/>
            </a:endParaRPr>
          </a:p>
        </p:txBody>
      </p:sp>
      <p:sp>
        <p:nvSpPr>
          <p:cNvPr id="121" name="TextShape 3"/>
          <p:cNvSpPr txBox="1"/>
          <p:nvPr/>
        </p:nvSpPr>
        <p:spPr>
          <a:xfrm>
            <a:off x="11028600" y="6289920"/>
            <a:ext cx="1061640" cy="490320"/>
          </a:xfrm>
          <a:prstGeom prst="rect">
            <a:avLst/>
          </a:prstGeom>
          <a:noFill/>
          <a:ln>
            <a:noFill/>
          </a:ln>
        </p:spPr>
        <p:txBody>
          <a:bodyPr bIns="10800" anchor="b"/>
          <a:p>
            <a:pPr algn="r">
              <a:lnSpc>
                <a:spcPct val="100000"/>
              </a:lnSpc>
            </a:pPr>
            <a:fld id="{03297E37-7BF4-490D-9B7C-E5DB8E9D92DA}"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122" name="Image 6" descr=""/>
          <p:cNvPicPr/>
          <p:nvPr/>
        </p:nvPicPr>
        <p:blipFill>
          <a:blip r:embed="rId1"/>
          <a:stretch/>
        </p:blipFill>
        <p:spPr>
          <a:xfrm>
            <a:off x="497160" y="1346040"/>
            <a:ext cx="5949360" cy="4385520"/>
          </a:xfrm>
          <a:prstGeom prst="rect">
            <a:avLst/>
          </a:prstGeom>
          <a:ln>
            <a:noFill/>
          </a:ln>
        </p:spPr>
      </p:pic>
      <p:pic>
        <p:nvPicPr>
          <p:cNvPr id="123" name="Image 8" descr=""/>
          <p:cNvPicPr/>
          <p:nvPr/>
        </p:nvPicPr>
        <p:blipFill>
          <a:blip r:embed="rId2"/>
          <a:stretch/>
        </p:blipFill>
        <p:spPr>
          <a:xfrm>
            <a:off x="6590880" y="1429920"/>
            <a:ext cx="4790880" cy="5105160"/>
          </a:xfrm>
          <a:prstGeom prst="rect">
            <a:avLst/>
          </a:prstGeom>
          <a:ln>
            <a:noFill/>
          </a:ln>
        </p:spPr>
      </p:pic>
    </p:spTree>
  </p:cSld>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TD</a:t>
            </a:r>
            <a:endParaRPr b="0" lang="en-US" sz="1800" spc="-1" strike="noStrike">
              <a:solidFill>
                <a:srgbClr val="000000"/>
              </a:solidFill>
              <a:uFill>
                <a:solidFill>
                  <a:srgbClr val="ffffff"/>
                </a:solidFill>
              </a:uFill>
              <a:latin typeface="Century Gothic"/>
            </a:endParaRPr>
          </a:p>
        </p:txBody>
      </p:sp>
      <p:sp>
        <p:nvSpPr>
          <p:cNvPr id="125"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Reprendre l’exercice précédent</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Le but est de créer une modélisation d’un triangle</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Un triangle est constitué de 3 points.</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Il faut donc créer la classe Point en amont (ne pas réutiliser celle déjà présente dans .Net !)</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2 coordonnées : X et Y</a:t>
            </a:r>
            <a:endParaRPr b="0" lang="en-US" sz="12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Une fois cela fait, créer la classe « Triangle »</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Un tableau de 3 points</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Méthode permettant de calculer l’aire du triangle</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Pour rappel : </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La valeur absolue d’une valeur : Math.abs</a:t>
            </a:r>
            <a:endParaRPr b="0" lang="en-US" sz="1200" spc="-1" strike="noStrike">
              <a:solidFill>
                <a:srgbClr val="000000"/>
              </a:solidFill>
              <a:uFill>
                <a:solidFill>
                  <a:srgbClr val="ffffff"/>
                </a:solidFill>
              </a:uFill>
              <a:latin typeface="Century Gothic"/>
            </a:endParaRPr>
          </a:p>
        </p:txBody>
      </p:sp>
      <p:sp>
        <p:nvSpPr>
          <p:cNvPr id="126" name="TextShape 3"/>
          <p:cNvSpPr txBox="1"/>
          <p:nvPr/>
        </p:nvSpPr>
        <p:spPr>
          <a:xfrm>
            <a:off x="11028600" y="6289920"/>
            <a:ext cx="1061640" cy="490320"/>
          </a:xfrm>
          <a:prstGeom prst="rect">
            <a:avLst/>
          </a:prstGeom>
          <a:noFill/>
          <a:ln>
            <a:noFill/>
          </a:ln>
        </p:spPr>
        <p:txBody>
          <a:bodyPr bIns="10800" anchor="b"/>
          <a:p>
            <a:pPr algn="r">
              <a:lnSpc>
                <a:spcPct val="100000"/>
              </a:lnSpc>
            </a:pPr>
            <a:fld id="{BEAFD48B-6D3A-421E-BEF8-E9BDFD14D7CF}"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Où en sommes-nous ?</a:t>
            </a:r>
            <a:endParaRPr b="0" lang="en-US" sz="1800" spc="-1" strike="noStrike">
              <a:solidFill>
                <a:srgbClr val="000000"/>
              </a:solidFill>
              <a:uFill>
                <a:solidFill>
                  <a:srgbClr val="ffffff"/>
                </a:solidFill>
              </a:uFill>
              <a:latin typeface="Century Gothic"/>
            </a:endParaRPr>
          </a:p>
        </p:txBody>
      </p:sp>
      <p:sp>
        <p:nvSpPr>
          <p:cNvPr id="128"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Approche objet</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Objets et classes en C#</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Une classe est un « patron » d’objet</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Un objet est une instance de classe</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Opérateur new</a:t>
            </a:r>
            <a:endParaRPr b="0" lang="en-US" sz="12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Un objet peut être composé d’autres objets</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Un objet peut communiquer d’autres objets</a:t>
            </a:r>
            <a:endParaRPr b="0" lang="en-US" sz="1400" spc="-1" strike="noStrike">
              <a:solidFill>
                <a:srgbClr val="000000"/>
              </a:solidFill>
              <a:uFill>
                <a:solidFill>
                  <a:srgbClr val="ffffff"/>
                </a:solidFill>
              </a:uFill>
              <a:latin typeface="Century Gothic"/>
            </a:endParaRPr>
          </a:p>
        </p:txBody>
      </p:sp>
      <p:sp>
        <p:nvSpPr>
          <p:cNvPr id="129" name="TextShape 3"/>
          <p:cNvSpPr txBox="1"/>
          <p:nvPr/>
        </p:nvSpPr>
        <p:spPr>
          <a:xfrm>
            <a:off x="11028600" y="6289920"/>
            <a:ext cx="1061640" cy="490320"/>
          </a:xfrm>
          <a:prstGeom prst="rect">
            <a:avLst/>
          </a:prstGeom>
          <a:noFill/>
          <a:ln>
            <a:noFill/>
          </a:ln>
        </p:spPr>
        <p:txBody>
          <a:bodyPr bIns="10800" anchor="b"/>
          <a:p>
            <a:pPr algn="r">
              <a:lnSpc>
                <a:spcPct val="100000"/>
              </a:lnSpc>
            </a:pPr>
            <a:fld id="{9F90F780-B9FC-4F05-919C-35A93E25D758}"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Constructeur</a:t>
            </a:r>
            <a:endParaRPr b="0" lang="en-US" sz="1800" spc="-1" strike="noStrike">
              <a:solidFill>
                <a:srgbClr val="000000"/>
              </a:solidFill>
              <a:uFill>
                <a:solidFill>
                  <a:srgbClr val="ffffff"/>
                </a:solidFill>
              </a:uFill>
              <a:latin typeface="Century Gothic"/>
            </a:endParaRPr>
          </a:p>
        </p:txBody>
      </p:sp>
      <p:sp>
        <p:nvSpPr>
          <p:cNvPr id="131"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Lorsque l’opérateur new est utilisé, une méthode spéciale de la classe (le « constructeur ») est appelé automatiquement</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Utilisé pour initialiser l’état de la classe</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Par exemple, pour les valeurs par défaut</a:t>
            </a:r>
            <a:endParaRPr b="0" lang="en-US" sz="12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Si aucun constructeur explicite n’existe, un constructeur par défaut implicite est créé automatiquement, mais il y a la possibilité de le redéfinir.</a:t>
            </a:r>
            <a:endParaRPr b="0" lang="en-US" sz="1400" spc="-1" strike="noStrike">
              <a:solidFill>
                <a:srgbClr val="000000"/>
              </a:solidFill>
              <a:uFill>
                <a:solidFill>
                  <a:srgbClr val="ffffff"/>
                </a:solidFill>
              </a:uFill>
              <a:latin typeface="Century Gothic"/>
            </a:endParaRPr>
          </a:p>
        </p:txBody>
      </p:sp>
      <p:sp>
        <p:nvSpPr>
          <p:cNvPr id="132" name="TextShape 3"/>
          <p:cNvSpPr txBox="1"/>
          <p:nvPr/>
        </p:nvSpPr>
        <p:spPr>
          <a:xfrm>
            <a:off x="11028600" y="6289920"/>
            <a:ext cx="1061640" cy="490320"/>
          </a:xfrm>
          <a:prstGeom prst="rect">
            <a:avLst/>
          </a:prstGeom>
          <a:noFill/>
          <a:ln>
            <a:noFill/>
          </a:ln>
        </p:spPr>
        <p:txBody>
          <a:bodyPr bIns="10800" anchor="b"/>
          <a:p>
            <a:pPr algn="r">
              <a:lnSpc>
                <a:spcPct val="100000"/>
              </a:lnSpc>
            </a:pPr>
            <a:fld id="{50329372-5054-43AF-9810-BAEF8CBC4A89}"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133" name="Image 4" descr=""/>
          <p:cNvPicPr/>
          <p:nvPr/>
        </p:nvPicPr>
        <p:blipFill>
          <a:blip r:embed="rId1"/>
          <a:stretch/>
        </p:blipFill>
        <p:spPr>
          <a:xfrm>
            <a:off x="4705200" y="2305080"/>
            <a:ext cx="2781000" cy="224748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Constructeur</a:t>
            </a:r>
            <a:endParaRPr b="0" lang="en-US" sz="1800" spc="-1" strike="noStrike">
              <a:solidFill>
                <a:srgbClr val="000000"/>
              </a:solidFill>
              <a:uFill>
                <a:solidFill>
                  <a:srgbClr val="ffffff"/>
                </a:solidFill>
              </a:uFill>
              <a:latin typeface="Century Gothic"/>
            </a:endParaRPr>
          </a:p>
        </p:txBody>
      </p:sp>
      <p:sp>
        <p:nvSpPr>
          <p:cNvPr id="135"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Un constructeur peut avoir des paramètres</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Déclaration</a:t>
            </a:r>
            <a:endParaRPr b="0" lang="en-US" sz="14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Appel au constructeur paramétré</a:t>
            </a:r>
            <a:endParaRPr b="0" lang="en-US" sz="1400" spc="-1" strike="noStrike">
              <a:solidFill>
                <a:srgbClr val="000000"/>
              </a:solidFill>
              <a:uFill>
                <a:solidFill>
                  <a:srgbClr val="ffffff"/>
                </a:solidFill>
              </a:uFill>
              <a:latin typeface="Century Gothic"/>
            </a:endParaRPr>
          </a:p>
        </p:txBody>
      </p:sp>
      <p:sp>
        <p:nvSpPr>
          <p:cNvPr id="136" name="TextShape 3"/>
          <p:cNvSpPr txBox="1"/>
          <p:nvPr/>
        </p:nvSpPr>
        <p:spPr>
          <a:xfrm>
            <a:off x="11028600" y="6289920"/>
            <a:ext cx="1061640" cy="490320"/>
          </a:xfrm>
          <a:prstGeom prst="rect">
            <a:avLst/>
          </a:prstGeom>
          <a:noFill/>
          <a:ln>
            <a:noFill/>
          </a:ln>
        </p:spPr>
        <p:txBody>
          <a:bodyPr bIns="10800" anchor="b"/>
          <a:p>
            <a:pPr algn="r">
              <a:lnSpc>
                <a:spcPct val="100000"/>
              </a:lnSpc>
            </a:pPr>
            <a:fld id="{338308E8-058A-4CE2-8FF8-F2A5FF3E3F13}"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137" name="Image 4" descr=""/>
          <p:cNvPicPr/>
          <p:nvPr/>
        </p:nvPicPr>
        <p:blipFill>
          <a:blip r:embed="rId1"/>
          <a:stretch/>
        </p:blipFill>
        <p:spPr>
          <a:xfrm>
            <a:off x="4357800" y="1892160"/>
            <a:ext cx="3476160" cy="2199960"/>
          </a:xfrm>
          <a:prstGeom prst="rect">
            <a:avLst/>
          </a:prstGeom>
          <a:ln>
            <a:noFill/>
          </a:ln>
        </p:spPr>
      </p:pic>
      <p:pic>
        <p:nvPicPr>
          <p:cNvPr id="138" name="Image 5" descr=""/>
          <p:cNvPicPr/>
          <p:nvPr/>
        </p:nvPicPr>
        <p:blipFill>
          <a:blip r:embed="rId2"/>
          <a:stretch/>
        </p:blipFill>
        <p:spPr>
          <a:xfrm>
            <a:off x="4572000" y="4960440"/>
            <a:ext cx="3047760" cy="99972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Constructeur</a:t>
            </a:r>
            <a:endParaRPr b="0" lang="en-US" sz="1800" spc="-1" strike="noStrike">
              <a:solidFill>
                <a:srgbClr val="000000"/>
              </a:solidFill>
              <a:uFill>
                <a:solidFill>
                  <a:srgbClr val="ffffff"/>
                </a:solidFill>
              </a:uFill>
              <a:latin typeface="Century Gothic"/>
            </a:endParaRPr>
          </a:p>
        </p:txBody>
      </p:sp>
      <p:sp>
        <p:nvSpPr>
          <p:cNvPr id="140"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Il est possible de déclarer plusieurs constructeurs</a:t>
            </a: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p:txBody>
      </p:sp>
      <p:sp>
        <p:nvSpPr>
          <p:cNvPr id="141" name="TextShape 3"/>
          <p:cNvSpPr txBox="1"/>
          <p:nvPr/>
        </p:nvSpPr>
        <p:spPr>
          <a:xfrm>
            <a:off x="11028600" y="6289920"/>
            <a:ext cx="1061640" cy="490320"/>
          </a:xfrm>
          <a:prstGeom prst="rect">
            <a:avLst/>
          </a:prstGeom>
          <a:noFill/>
          <a:ln>
            <a:noFill/>
          </a:ln>
        </p:spPr>
        <p:txBody>
          <a:bodyPr bIns="10800" anchor="b"/>
          <a:p>
            <a:pPr algn="r">
              <a:lnSpc>
                <a:spcPct val="100000"/>
              </a:lnSpc>
            </a:pPr>
            <a:fld id="{0ECA7B06-C1DE-4E68-A014-B69EC93BA185}"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142" name="Image 4" descr=""/>
          <p:cNvPicPr/>
          <p:nvPr/>
        </p:nvPicPr>
        <p:blipFill>
          <a:blip r:embed="rId1"/>
          <a:stretch/>
        </p:blipFill>
        <p:spPr>
          <a:xfrm>
            <a:off x="1180440" y="1397160"/>
            <a:ext cx="3552480" cy="2971440"/>
          </a:xfrm>
          <a:prstGeom prst="rect">
            <a:avLst/>
          </a:prstGeom>
          <a:ln>
            <a:noFill/>
          </a:ln>
        </p:spPr>
      </p:pic>
      <p:pic>
        <p:nvPicPr>
          <p:cNvPr id="143" name="Image 5" descr=""/>
          <p:cNvPicPr/>
          <p:nvPr/>
        </p:nvPicPr>
        <p:blipFill>
          <a:blip r:embed="rId2"/>
          <a:stretch/>
        </p:blipFill>
        <p:spPr>
          <a:xfrm>
            <a:off x="6507720" y="1438200"/>
            <a:ext cx="3447720" cy="162828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Constructeur</a:t>
            </a:r>
            <a:endParaRPr b="0" lang="en-US" sz="1800" spc="-1" strike="noStrike">
              <a:solidFill>
                <a:srgbClr val="000000"/>
              </a:solidFill>
              <a:uFill>
                <a:solidFill>
                  <a:srgbClr val="ffffff"/>
                </a:solidFill>
              </a:uFill>
              <a:latin typeface="Century Gothic"/>
            </a:endParaRPr>
          </a:p>
        </p:txBody>
      </p:sp>
      <p:sp>
        <p:nvSpPr>
          <p:cNvPr id="145"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Il est possible (et recommandé !) de les chaîner</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Par exemple pour gérer les valeurs par défaut de certains paramètres</a:t>
            </a:r>
            <a:endParaRPr b="0" lang="en-US" sz="14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p:txBody>
      </p:sp>
      <p:sp>
        <p:nvSpPr>
          <p:cNvPr id="146" name="TextShape 3"/>
          <p:cNvSpPr txBox="1"/>
          <p:nvPr/>
        </p:nvSpPr>
        <p:spPr>
          <a:xfrm>
            <a:off x="11028600" y="6289920"/>
            <a:ext cx="1061640" cy="490320"/>
          </a:xfrm>
          <a:prstGeom prst="rect">
            <a:avLst/>
          </a:prstGeom>
          <a:noFill/>
          <a:ln>
            <a:noFill/>
          </a:ln>
        </p:spPr>
        <p:txBody>
          <a:bodyPr bIns="10800" anchor="b"/>
          <a:p>
            <a:pPr algn="r">
              <a:lnSpc>
                <a:spcPct val="100000"/>
              </a:lnSpc>
            </a:pPr>
            <a:fld id="{B38394DE-D7D6-4388-A5A0-1658591C4B01}"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147" name="Image 5" descr=""/>
          <p:cNvPicPr/>
          <p:nvPr/>
        </p:nvPicPr>
        <p:blipFill>
          <a:blip r:embed="rId1"/>
          <a:stretch/>
        </p:blipFill>
        <p:spPr>
          <a:xfrm>
            <a:off x="754560" y="1947600"/>
            <a:ext cx="4200120" cy="3590640"/>
          </a:xfrm>
          <a:prstGeom prst="rect">
            <a:avLst/>
          </a:prstGeom>
          <a:ln>
            <a:noFill/>
          </a:ln>
        </p:spPr>
      </p:pic>
      <p:pic>
        <p:nvPicPr>
          <p:cNvPr id="148" name="Image 6" descr=""/>
          <p:cNvPicPr/>
          <p:nvPr/>
        </p:nvPicPr>
        <p:blipFill>
          <a:blip r:embed="rId2"/>
          <a:stretch/>
        </p:blipFill>
        <p:spPr>
          <a:xfrm>
            <a:off x="6373440" y="1883160"/>
            <a:ext cx="4821840" cy="3534480"/>
          </a:xfrm>
          <a:prstGeom prst="rect">
            <a:avLst/>
          </a:prstGeom>
          <a:ln>
            <a:noFill/>
          </a:ln>
        </p:spPr>
      </p:pic>
      <p:pic>
        <p:nvPicPr>
          <p:cNvPr id="149" name="Image 7" descr=""/>
          <p:cNvPicPr/>
          <p:nvPr/>
        </p:nvPicPr>
        <p:blipFill>
          <a:blip r:embed="rId3"/>
          <a:stretch/>
        </p:blipFill>
        <p:spPr>
          <a:xfrm>
            <a:off x="3513960" y="5464800"/>
            <a:ext cx="4086000" cy="130464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Constructeur</a:t>
            </a:r>
            <a:endParaRPr b="0" lang="en-US" sz="1800" spc="-1" strike="noStrike">
              <a:solidFill>
                <a:srgbClr val="000000"/>
              </a:solidFill>
              <a:uFill>
                <a:solidFill>
                  <a:srgbClr val="ffffff"/>
                </a:solidFill>
              </a:uFill>
              <a:latin typeface="Century Gothic"/>
            </a:endParaRPr>
          </a:p>
        </p:txBody>
      </p:sp>
      <p:sp>
        <p:nvSpPr>
          <p:cNvPr id="151"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Constructeur par recopie</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Permet de créer une nouvelle instance d’une classe en copiant l’état d’une autre instance</a:t>
            </a:r>
            <a:endParaRPr b="0" lang="en-US" sz="1400" spc="-1" strike="noStrike">
              <a:solidFill>
                <a:srgbClr val="000000"/>
              </a:solidFill>
              <a:uFill>
                <a:solidFill>
                  <a:srgbClr val="ffffff"/>
                </a:solidFill>
              </a:uFill>
              <a:latin typeface="Century Gothic"/>
            </a:endParaRPr>
          </a:p>
        </p:txBody>
      </p:sp>
      <p:sp>
        <p:nvSpPr>
          <p:cNvPr id="152" name="TextShape 3"/>
          <p:cNvSpPr txBox="1"/>
          <p:nvPr/>
        </p:nvSpPr>
        <p:spPr>
          <a:xfrm>
            <a:off x="11028600" y="6289920"/>
            <a:ext cx="1061640" cy="490320"/>
          </a:xfrm>
          <a:prstGeom prst="rect">
            <a:avLst/>
          </a:prstGeom>
          <a:noFill/>
          <a:ln>
            <a:noFill/>
          </a:ln>
        </p:spPr>
        <p:txBody>
          <a:bodyPr bIns="10800" anchor="b"/>
          <a:p>
            <a:pPr algn="r">
              <a:lnSpc>
                <a:spcPct val="100000"/>
              </a:lnSpc>
            </a:pPr>
            <a:fld id="{FFDD27DE-3D47-410B-A2E0-74ADA61D31AF}"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153" name="Image 5" descr=""/>
          <p:cNvPicPr/>
          <p:nvPr/>
        </p:nvPicPr>
        <p:blipFill>
          <a:blip r:embed="rId1"/>
          <a:stretch/>
        </p:blipFill>
        <p:spPr>
          <a:xfrm>
            <a:off x="2986560" y="1827720"/>
            <a:ext cx="6867000" cy="495252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TD</a:t>
            </a:r>
            <a:endParaRPr b="0" lang="en-US" sz="1800" spc="-1" strike="noStrike">
              <a:solidFill>
                <a:srgbClr val="000000"/>
              </a:solidFill>
              <a:uFill>
                <a:solidFill>
                  <a:srgbClr val="ffffff"/>
                </a:solidFill>
              </a:uFill>
              <a:latin typeface="Century Gothic"/>
            </a:endParaRPr>
          </a:p>
        </p:txBody>
      </p:sp>
      <p:sp>
        <p:nvSpPr>
          <p:cNvPr id="155"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Sur toutes vos classes, rajoutez les constructeurs et utilisez les constructeurs plutôt que l’affectation lors de la création des objets</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Chaque constructeur prends en paramètre les données de l’état (rayon, largeur-hauteur, etc.)</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Pour la classe Point, prendre 3 paramètre de type Point</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Corrigez le corps de votre méthode Main pour ne faire appel qu’aux constructeurs, plus aux champs directement. </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Le code final de la méthode Main ne doit plus contenir aucune affectation</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Notez la différence de lisibilité comparé au même code avant cette modification</a:t>
            </a:r>
            <a:endParaRPr b="0" lang="en-US" sz="1800" spc="-1" strike="noStrike">
              <a:solidFill>
                <a:srgbClr val="000000"/>
              </a:solidFill>
              <a:uFill>
                <a:solidFill>
                  <a:srgbClr val="ffffff"/>
                </a:solidFill>
              </a:uFill>
              <a:latin typeface="Century Gothic"/>
            </a:endParaRPr>
          </a:p>
        </p:txBody>
      </p:sp>
      <p:sp>
        <p:nvSpPr>
          <p:cNvPr id="156" name="TextShape 3"/>
          <p:cNvSpPr txBox="1"/>
          <p:nvPr/>
        </p:nvSpPr>
        <p:spPr>
          <a:xfrm>
            <a:off x="11028600" y="6289920"/>
            <a:ext cx="1061640" cy="490320"/>
          </a:xfrm>
          <a:prstGeom prst="rect">
            <a:avLst/>
          </a:prstGeom>
          <a:noFill/>
          <a:ln>
            <a:noFill/>
          </a:ln>
        </p:spPr>
        <p:txBody>
          <a:bodyPr bIns="10800" anchor="b"/>
          <a:p>
            <a:pPr algn="r">
              <a:lnSpc>
                <a:spcPct val="100000"/>
              </a:lnSpc>
            </a:pPr>
            <a:fld id="{E8AF6C4D-9734-4341-BE20-90977F921577}"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Plan prévisionnel des cours</a:t>
            </a:r>
            <a:endParaRPr b="0" lang="en-US" sz="1800" spc="-1" strike="noStrike">
              <a:solidFill>
                <a:srgbClr val="000000"/>
              </a:solidFill>
              <a:uFill>
                <a:solidFill>
                  <a:srgbClr val="ffffff"/>
                </a:solidFill>
              </a:uFill>
              <a:latin typeface="Century Gothic"/>
            </a:endParaRPr>
          </a:p>
        </p:txBody>
      </p:sp>
      <p:sp>
        <p:nvSpPr>
          <p:cNvPr id="87"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Framework .NET et langage C#</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Principes de base du langage sous Visual Studio</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Types de base du Framework .Net</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Programmation orientée objet &amp; Test Driven Development</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Librairies usuelles</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Gestion des erreurs et débogage</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Développement web en ASP.Net MVC</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Mise à disposition de contenu</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Formulaires</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Echanges client-serveur</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Requêtes de données via Linq</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a:t>
            </a:r>
            <a:endParaRPr b="0" lang="en-US" sz="1800" spc="-1" strike="noStrike">
              <a:solidFill>
                <a:srgbClr val="000000"/>
              </a:solidFill>
              <a:uFill>
                <a:solidFill>
                  <a:srgbClr val="ffffff"/>
                </a:solidFill>
              </a:uFill>
              <a:latin typeface="Century Gothic"/>
            </a:endParaRPr>
          </a:p>
        </p:txBody>
      </p:sp>
      <p:sp>
        <p:nvSpPr>
          <p:cNvPr id="88" name="TextShape 3"/>
          <p:cNvSpPr txBox="1"/>
          <p:nvPr/>
        </p:nvSpPr>
        <p:spPr>
          <a:xfrm>
            <a:off x="11028600" y="6289920"/>
            <a:ext cx="1061640" cy="490320"/>
          </a:xfrm>
          <a:prstGeom prst="rect">
            <a:avLst/>
          </a:prstGeom>
          <a:noFill/>
          <a:ln>
            <a:noFill/>
          </a:ln>
        </p:spPr>
        <p:txBody>
          <a:bodyPr bIns="10800" anchor="b"/>
          <a:p>
            <a:pPr algn="r">
              <a:lnSpc>
                <a:spcPct val="100000"/>
              </a:lnSpc>
            </a:pPr>
            <a:fld id="{C9CA6915-B2FE-45F3-BC44-2AF4DDA2C4D4}"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Encapsulation et accessibilité</a:t>
            </a:r>
            <a:endParaRPr b="0" lang="en-US" sz="1800" spc="-1" strike="noStrike">
              <a:solidFill>
                <a:srgbClr val="000000"/>
              </a:solidFill>
              <a:uFill>
                <a:solidFill>
                  <a:srgbClr val="ffffff"/>
                </a:solidFill>
              </a:uFill>
              <a:latin typeface="Century Gothic"/>
            </a:endParaRPr>
          </a:p>
        </p:txBody>
      </p:sp>
      <p:sp>
        <p:nvSpPr>
          <p:cNvPr id="158"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Jusque là, rien n’empêche le programme de modifier l’état de chaque objet</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Pas bloquant en soit, mais pose le problème des modifications incohérentes et de la complexité de manipulation</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Séparation des concepts :</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Un objet expose au monde ses capacités mais cache son fonctionnement interne</a:t>
            </a:r>
            <a:endParaRPr b="0" lang="en-US" sz="1200" spc="-1" strike="noStrike">
              <a:solidFill>
                <a:srgbClr val="000000"/>
              </a:solidFill>
              <a:uFill>
                <a:solidFill>
                  <a:srgbClr val="ffffff"/>
                </a:solidFill>
              </a:uFill>
              <a:latin typeface="Century Gothic"/>
            </a:endParaRPr>
          </a:p>
          <a:p>
            <a:pPr lvl="3" marL="1600200" indent="-228240">
              <a:lnSpc>
                <a:spcPct val="100000"/>
              </a:lnSpc>
              <a:buClr>
                <a:srgbClr val="00c6bb"/>
              </a:buClr>
              <a:buFont typeface="Wingdings 2" charset="2"/>
              <a:buChar char=""/>
            </a:pPr>
            <a:r>
              <a:rPr b="0" lang="en-US" sz="1200" spc="-1" strike="noStrike">
                <a:solidFill>
                  <a:srgbClr val="000000"/>
                </a:solidFill>
                <a:uFill>
                  <a:solidFill>
                    <a:srgbClr val="ffffff"/>
                  </a:solidFill>
                </a:uFill>
                <a:latin typeface="Century Gothic"/>
              </a:rPr>
              <a:t>Les capacités (les méthodes) sont publiques</a:t>
            </a:r>
            <a:endParaRPr b="0" lang="en-US" sz="1200" spc="-1" strike="noStrike">
              <a:solidFill>
                <a:srgbClr val="000000"/>
              </a:solidFill>
              <a:uFill>
                <a:solidFill>
                  <a:srgbClr val="ffffff"/>
                </a:solidFill>
              </a:uFill>
              <a:latin typeface="Century Gothic"/>
            </a:endParaRPr>
          </a:p>
          <a:p>
            <a:pPr lvl="4" marL="2057400" indent="-228240">
              <a:lnSpc>
                <a:spcPct val="100000"/>
              </a:lnSpc>
              <a:buClr>
                <a:srgbClr val="00c6bb"/>
              </a:buClr>
              <a:buFont typeface="Wingdings 2" charset="2"/>
              <a:buChar char=""/>
            </a:pPr>
            <a:r>
              <a:rPr b="0" lang="en-US" sz="1200" spc="-1" strike="noStrike">
                <a:solidFill>
                  <a:srgbClr val="000000"/>
                </a:solidFill>
                <a:uFill>
                  <a:solidFill>
                    <a:srgbClr val="ffffff"/>
                  </a:solidFill>
                </a:uFill>
                <a:latin typeface="Century Gothic"/>
              </a:rPr>
              <a:t>Les méthodes qui n’ont pas pour vocation à être manipulées de l’extérieur doivent rester privées.</a:t>
            </a:r>
            <a:endParaRPr b="0" lang="en-US" sz="2000" spc="-1" strike="noStrike">
              <a:solidFill>
                <a:srgbClr val="000000"/>
              </a:solidFill>
              <a:uFill>
                <a:solidFill>
                  <a:srgbClr val="ffffff"/>
                </a:solidFill>
              </a:uFill>
              <a:latin typeface="Century Gothic"/>
            </a:endParaRPr>
          </a:p>
          <a:p>
            <a:pPr lvl="3" marL="1600200" indent="-228240">
              <a:lnSpc>
                <a:spcPct val="100000"/>
              </a:lnSpc>
              <a:buClr>
                <a:srgbClr val="00c6bb"/>
              </a:buClr>
              <a:buFont typeface="Wingdings 2" charset="2"/>
              <a:buChar char=""/>
            </a:pPr>
            <a:r>
              <a:rPr b="0" lang="en-US" sz="1200" spc="-1" strike="noStrike">
                <a:solidFill>
                  <a:srgbClr val="000000"/>
                </a:solidFill>
                <a:uFill>
                  <a:solidFill>
                    <a:srgbClr val="ffffff"/>
                  </a:solidFill>
                </a:uFill>
                <a:latin typeface="Century Gothic"/>
              </a:rPr>
              <a:t>L’état (les champs) sont privés</a:t>
            </a:r>
            <a:endParaRPr b="0" lang="en-US" sz="1200" spc="-1" strike="noStrike">
              <a:solidFill>
                <a:srgbClr val="000000"/>
              </a:solidFill>
              <a:uFill>
                <a:solidFill>
                  <a:srgbClr val="ffffff"/>
                </a:solidFill>
              </a:uFill>
              <a:latin typeface="Century Gothic"/>
            </a:endParaRPr>
          </a:p>
          <a:p>
            <a:pPr lvl="4" marL="2057400" indent="-228240">
              <a:lnSpc>
                <a:spcPct val="100000"/>
              </a:lnSpc>
              <a:buClr>
                <a:srgbClr val="00c6bb"/>
              </a:buClr>
              <a:buFont typeface="Wingdings 2" charset="2"/>
              <a:buChar char=""/>
            </a:pPr>
            <a:r>
              <a:rPr b="0" lang="en-US" sz="1200" spc="-1" strike="noStrike">
                <a:solidFill>
                  <a:srgbClr val="000000"/>
                </a:solidFill>
                <a:uFill>
                  <a:solidFill>
                    <a:srgbClr val="ffffff"/>
                  </a:solidFill>
                </a:uFill>
                <a:latin typeface="Century Gothic"/>
              </a:rPr>
              <a:t>La modification de l’état se fait par méthodes et propriétés</a:t>
            </a:r>
            <a:endParaRPr b="0" lang="en-US" sz="20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p:txBody>
      </p:sp>
      <p:sp>
        <p:nvSpPr>
          <p:cNvPr id="159" name="TextShape 3"/>
          <p:cNvSpPr txBox="1"/>
          <p:nvPr/>
        </p:nvSpPr>
        <p:spPr>
          <a:xfrm>
            <a:off x="11028600" y="6289920"/>
            <a:ext cx="1061640" cy="490320"/>
          </a:xfrm>
          <a:prstGeom prst="rect">
            <a:avLst/>
          </a:prstGeom>
          <a:noFill/>
          <a:ln>
            <a:noFill/>
          </a:ln>
        </p:spPr>
        <p:txBody>
          <a:bodyPr bIns="10800" anchor="b"/>
          <a:p>
            <a:pPr algn="r">
              <a:lnSpc>
                <a:spcPct val="100000"/>
              </a:lnSpc>
            </a:pPr>
            <a:fld id="{4CC8958F-6A7A-4432-A27D-125CFA6E1D62}"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Accessibilité</a:t>
            </a:r>
            <a:endParaRPr b="0" lang="en-US" sz="1800" spc="-1" strike="noStrike">
              <a:solidFill>
                <a:srgbClr val="000000"/>
              </a:solidFill>
              <a:uFill>
                <a:solidFill>
                  <a:srgbClr val="ffffff"/>
                </a:solidFill>
              </a:uFill>
              <a:latin typeface="Century Gothic"/>
            </a:endParaRPr>
          </a:p>
        </p:txBody>
      </p:sp>
      <p:sp>
        <p:nvSpPr>
          <p:cNvPr id="161" name="TextShape 2"/>
          <p:cNvSpPr txBox="1"/>
          <p:nvPr/>
        </p:nvSpPr>
        <p:spPr>
          <a:xfrm>
            <a:off x="818640" y="970560"/>
            <a:ext cx="10554120" cy="5809680"/>
          </a:xfrm>
          <a:prstGeom prst="rect">
            <a:avLst/>
          </a:prstGeom>
          <a:noFill/>
          <a:ln>
            <a:noFill/>
          </a:ln>
        </p:spPr>
        <p:txBody>
          <a:bodyPr/>
          <a:p>
            <a:endParaRPr b="0" lang="en-US" sz="1800" spc="-1" strike="noStrike">
              <a:solidFill>
                <a:srgbClr val="000000"/>
              </a:solidFill>
              <a:uFill>
                <a:solidFill>
                  <a:srgbClr val="ffffff"/>
                </a:solidFill>
              </a:uFill>
              <a:latin typeface="Century Gothic"/>
            </a:endParaRPr>
          </a:p>
        </p:txBody>
      </p:sp>
      <p:sp>
        <p:nvSpPr>
          <p:cNvPr id="162" name="TextShape 3"/>
          <p:cNvSpPr txBox="1"/>
          <p:nvPr/>
        </p:nvSpPr>
        <p:spPr>
          <a:xfrm>
            <a:off x="11028600" y="6289920"/>
            <a:ext cx="1061640" cy="490320"/>
          </a:xfrm>
          <a:prstGeom prst="rect">
            <a:avLst/>
          </a:prstGeom>
          <a:noFill/>
          <a:ln>
            <a:noFill/>
          </a:ln>
        </p:spPr>
        <p:txBody>
          <a:bodyPr bIns="10800" anchor="b"/>
          <a:p>
            <a:pPr algn="r">
              <a:lnSpc>
                <a:spcPct val="100000"/>
              </a:lnSpc>
            </a:pPr>
            <a:fld id="{05577CE1-2879-4C7B-9705-11F06BE2FEF7}"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163" name="Image 4" descr=""/>
          <p:cNvPicPr/>
          <p:nvPr/>
        </p:nvPicPr>
        <p:blipFill>
          <a:blip r:embed="rId1"/>
          <a:stretch/>
        </p:blipFill>
        <p:spPr>
          <a:xfrm>
            <a:off x="576000" y="1513080"/>
            <a:ext cx="5015520" cy="4051080"/>
          </a:xfrm>
          <a:prstGeom prst="rect">
            <a:avLst/>
          </a:prstGeom>
          <a:ln>
            <a:noFill/>
          </a:ln>
        </p:spPr>
      </p:pic>
      <p:pic>
        <p:nvPicPr>
          <p:cNvPr id="164" name="Image 5" descr=""/>
          <p:cNvPicPr/>
          <p:nvPr/>
        </p:nvPicPr>
        <p:blipFill>
          <a:blip r:embed="rId2"/>
          <a:stretch/>
        </p:blipFill>
        <p:spPr>
          <a:xfrm>
            <a:off x="8020440" y="970560"/>
            <a:ext cx="3352320" cy="2971440"/>
          </a:xfrm>
          <a:prstGeom prst="rect">
            <a:avLst/>
          </a:prstGeom>
          <a:ln>
            <a:noFill/>
          </a:ln>
        </p:spPr>
      </p:pic>
      <p:pic>
        <p:nvPicPr>
          <p:cNvPr id="165" name="Image 6" descr=""/>
          <p:cNvPicPr/>
          <p:nvPr/>
        </p:nvPicPr>
        <p:blipFill>
          <a:blip r:embed="rId3"/>
          <a:stretch/>
        </p:blipFill>
        <p:spPr>
          <a:xfrm>
            <a:off x="8020440" y="4124880"/>
            <a:ext cx="3285720" cy="2495160"/>
          </a:xfrm>
          <a:prstGeom prst="rect">
            <a:avLst/>
          </a:prstGeom>
          <a:ln>
            <a:noFill/>
          </a:ln>
        </p:spPr>
      </p:pic>
    </p:spTree>
  </p:cSld>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Accessibilités</a:t>
            </a:r>
            <a:endParaRPr b="0" lang="en-US" sz="1800" spc="-1" strike="noStrike">
              <a:solidFill>
                <a:srgbClr val="000000"/>
              </a:solidFill>
              <a:uFill>
                <a:solidFill>
                  <a:srgbClr val="ffffff"/>
                </a:solidFill>
              </a:uFill>
              <a:latin typeface="Century Gothic"/>
            </a:endParaRPr>
          </a:p>
        </p:txBody>
      </p:sp>
      <p:sp>
        <p:nvSpPr>
          <p:cNvPr id="167"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Sur classe, méthodes, champs, constructeurs etc.</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Dans bien des équipes, c’est une faute de ne pas mettre la bonne accessibilité !</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On parle communément de la «</a:t>
            </a:r>
            <a:r>
              <a:rPr b="1" lang="en-US" sz="1800" spc="-1" strike="noStrike">
                <a:solidFill>
                  <a:srgbClr val="000000"/>
                </a:solidFill>
                <a:uFill>
                  <a:solidFill>
                    <a:srgbClr val="ffffff"/>
                  </a:solidFill>
                </a:uFill>
                <a:latin typeface="Century Gothic"/>
              </a:rPr>
              <a:t> portée</a:t>
            </a:r>
            <a:r>
              <a:rPr b="0" lang="en-US" sz="1800" spc="-1" strike="noStrike">
                <a:solidFill>
                  <a:srgbClr val="000000"/>
                </a:solidFill>
                <a:uFill>
                  <a:solidFill>
                    <a:srgbClr val="ffffff"/>
                  </a:solidFill>
                </a:uFill>
                <a:latin typeface="Century Gothic"/>
              </a:rPr>
              <a:t> » (« portée de la classe », « portée de la méthode » etc.)</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Publique</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Mot clé « </a:t>
            </a:r>
            <a:r>
              <a:rPr b="1" lang="en-US" sz="1600" spc="-1" strike="noStrike">
                <a:solidFill>
                  <a:srgbClr val="000000"/>
                </a:solidFill>
                <a:uFill>
                  <a:solidFill>
                    <a:srgbClr val="ffffff"/>
                  </a:solidFill>
                </a:uFill>
                <a:latin typeface="Century Gothic"/>
              </a:rPr>
              <a:t>public</a:t>
            </a:r>
            <a:r>
              <a:rPr b="0" lang="en-US" sz="1600" spc="-1" strike="noStrike">
                <a:solidFill>
                  <a:srgbClr val="000000"/>
                </a:solidFill>
                <a:uFill>
                  <a:solidFill>
                    <a:srgbClr val="ffffff"/>
                  </a:solidFill>
                </a:uFill>
                <a:latin typeface="Century Gothic"/>
              </a:rPr>
              <a:t> »</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Tout le monde peut y accéder</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Privée</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Mot clé « </a:t>
            </a:r>
            <a:r>
              <a:rPr b="1" lang="en-US" sz="1600" spc="-1" strike="noStrike">
                <a:solidFill>
                  <a:srgbClr val="000000"/>
                </a:solidFill>
                <a:uFill>
                  <a:solidFill>
                    <a:srgbClr val="ffffff"/>
                  </a:solidFill>
                </a:uFill>
                <a:latin typeface="Century Gothic"/>
              </a:rPr>
              <a:t>private</a:t>
            </a:r>
            <a:r>
              <a:rPr b="0" lang="en-US" sz="1600" spc="-1" strike="noStrike">
                <a:solidFill>
                  <a:srgbClr val="000000"/>
                </a:solidFill>
                <a:uFill>
                  <a:solidFill>
                    <a:srgbClr val="ffffff"/>
                  </a:solidFill>
                </a:uFill>
                <a:latin typeface="Century Gothic"/>
              </a:rPr>
              <a:t> »</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Seules les instance de la classe courante peuvent y accéder</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Protégée</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Mot clé « </a:t>
            </a:r>
            <a:r>
              <a:rPr b="1" lang="en-US" sz="1600" spc="-1" strike="noStrike">
                <a:solidFill>
                  <a:srgbClr val="000000"/>
                </a:solidFill>
                <a:uFill>
                  <a:solidFill>
                    <a:srgbClr val="ffffff"/>
                  </a:solidFill>
                </a:uFill>
                <a:latin typeface="Century Gothic"/>
              </a:rPr>
              <a:t>protected</a:t>
            </a:r>
            <a:r>
              <a:rPr b="0" lang="en-US" sz="1600" spc="-1" strike="noStrike">
                <a:solidFill>
                  <a:srgbClr val="000000"/>
                </a:solidFill>
                <a:uFill>
                  <a:solidFill>
                    <a:srgbClr val="ffffff"/>
                  </a:solidFill>
                </a:uFill>
                <a:latin typeface="Century Gothic"/>
              </a:rPr>
              <a:t> »</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Seules les instances de  la classe courante ainsi que ses héritages peuvent y accéder</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Interne</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Mot clé « </a:t>
            </a:r>
            <a:r>
              <a:rPr b="1" lang="en-US" sz="1600" spc="-1" strike="noStrike">
                <a:solidFill>
                  <a:srgbClr val="000000"/>
                </a:solidFill>
                <a:uFill>
                  <a:solidFill>
                    <a:srgbClr val="ffffff"/>
                  </a:solidFill>
                </a:uFill>
                <a:latin typeface="Century Gothic"/>
              </a:rPr>
              <a:t>internal</a:t>
            </a:r>
            <a:r>
              <a:rPr b="0" lang="en-US" sz="1600" spc="-1" strike="noStrike">
                <a:solidFill>
                  <a:srgbClr val="000000"/>
                </a:solidFill>
                <a:uFill>
                  <a:solidFill>
                    <a:srgbClr val="ffffff"/>
                  </a:solidFill>
                </a:uFill>
                <a:latin typeface="Century Gothic"/>
              </a:rPr>
              <a:t> »</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Classe/méthode publique dans l’assembly, privée en dehors.</a:t>
            </a:r>
            <a:endParaRPr b="0" lang="en-US" sz="1400" spc="-1" strike="noStrike">
              <a:solidFill>
                <a:srgbClr val="000000"/>
              </a:solidFill>
              <a:uFill>
                <a:solidFill>
                  <a:srgbClr val="ffffff"/>
                </a:solidFill>
              </a:uFill>
              <a:latin typeface="Century Gothic"/>
            </a:endParaRPr>
          </a:p>
        </p:txBody>
      </p:sp>
      <p:sp>
        <p:nvSpPr>
          <p:cNvPr id="168" name="TextShape 3"/>
          <p:cNvSpPr txBox="1"/>
          <p:nvPr/>
        </p:nvSpPr>
        <p:spPr>
          <a:xfrm>
            <a:off x="11028600" y="6289920"/>
            <a:ext cx="1061640" cy="490320"/>
          </a:xfrm>
          <a:prstGeom prst="rect">
            <a:avLst/>
          </a:prstGeom>
          <a:noFill/>
          <a:ln>
            <a:noFill/>
          </a:ln>
        </p:spPr>
        <p:txBody>
          <a:bodyPr bIns="10800" anchor="b"/>
          <a:p>
            <a:pPr algn="r">
              <a:lnSpc>
                <a:spcPct val="100000"/>
              </a:lnSpc>
            </a:pPr>
            <a:fld id="{829F8A43-417E-45D1-8074-30A6C6FAE520}"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Accessibilité</a:t>
            </a:r>
            <a:endParaRPr b="0" lang="en-US" sz="1800" spc="-1" strike="noStrike">
              <a:solidFill>
                <a:srgbClr val="000000"/>
              </a:solidFill>
              <a:uFill>
                <a:solidFill>
                  <a:srgbClr val="ffffff"/>
                </a:solidFill>
              </a:uFill>
              <a:latin typeface="Century Gothic"/>
            </a:endParaRPr>
          </a:p>
        </p:txBody>
      </p:sp>
      <p:sp>
        <p:nvSpPr>
          <p:cNvPr id="170"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Si tout est privé, comment accéder aux champs ?</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Accesseur/mutateur</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Méthodes GetXXX et SetXXX permettant de récupérer ou de mettre à jour les valeurs des champs</a:t>
            </a:r>
            <a:endParaRPr b="0" lang="en-US" sz="12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Propriétés (raccourci « propfull » ou « prop »)</a:t>
            </a:r>
            <a:endParaRPr b="0" lang="en-US" sz="14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p:txBody>
      </p:sp>
      <p:sp>
        <p:nvSpPr>
          <p:cNvPr id="171" name="TextShape 3"/>
          <p:cNvSpPr txBox="1"/>
          <p:nvPr/>
        </p:nvSpPr>
        <p:spPr>
          <a:xfrm>
            <a:off x="11028600" y="6289920"/>
            <a:ext cx="1061640" cy="490320"/>
          </a:xfrm>
          <a:prstGeom prst="rect">
            <a:avLst/>
          </a:prstGeom>
          <a:noFill/>
          <a:ln>
            <a:noFill/>
          </a:ln>
        </p:spPr>
        <p:txBody>
          <a:bodyPr bIns="10800" anchor="b"/>
          <a:p>
            <a:pPr algn="r">
              <a:lnSpc>
                <a:spcPct val="100000"/>
              </a:lnSpc>
            </a:pPr>
            <a:fld id="{2FF8E006-8E45-49F8-AEBF-9D2E8E0290D5}"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172" name="Image 4" descr=""/>
          <p:cNvPicPr/>
          <p:nvPr/>
        </p:nvPicPr>
        <p:blipFill>
          <a:blip r:embed="rId1"/>
          <a:stretch/>
        </p:blipFill>
        <p:spPr>
          <a:xfrm>
            <a:off x="2143440" y="2390760"/>
            <a:ext cx="2060640" cy="4317480"/>
          </a:xfrm>
          <a:prstGeom prst="rect">
            <a:avLst/>
          </a:prstGeom>
          <a:ln>
            <a:noFill/>
          </a:ln>
        </p:spPr>
      </p:pic>
      <p:pic>
        <p:nvPicPr>
          <p:cNvPr id="173" name="Image 5" descr=""/>
          <p:cNvPicPr/>
          <p:nvPr/>
        </p:nvPicPr>
        <p:blipFill>
          <a:blip r:embed="rId2"/>
          <a:stretch/>
        </p:blipFill>
        <p:spPr>
          <a:xfrm>
            <a:off x="6148080" y="2103120"/>
            <a:ext cx="2250720" cy="4578480"/>
          </a:xfrm>
          <a:prstGeom prst="rect">
            <a:avLst/>
          </a:prstGeom>
          <a:ln>
            <a:noFill/>
          </a:ln>
        </p:spPr>
      </p:pic>
      <p:pic>
        <p:nvPicPr>
          <p:cNvPr id="174" name="Image 6" descr=""/>
          <p:cNvPicPr/>
          <p:nvPr/>
        </p:nvPicPr>
        <p:blipFill>
          <a:blip r:embed="rId3"/>
          <a:stretch/>
        </p:blipFill>
        <p:spPr>
          <a:xfrm>
            <a:off x="9025920" y="2390760"/>
            <a:ext cx="2533320" cy="3457080"/>
          </a:xfrm>
          <a:prstGeom prst="rect">
            <a:avLst/>
          </a:prstGeom>
          <a:ln>
            <a:noFill/>
          </a:ln>
        </p:spPr>
      </p:pic>
      <p:sp>
        <p:nvSpPr>
          <p:cNvPr id="175" name="CustomShape 4"/>
          <p:cNvSpPr/>
          <p:nvPr/>
        </p:nvSpPr>
        <p:spPr>
          <a:xfrm>
            <a:off x="4281840" y="4053240"/>
            <a:ext cx="1468080" cy="403920"/>
          </a:xfrm>
          <a:prstGeom prst="rightArrow">
            <a:avLst>
              <a:gd name="adj1" fmla="val 50000"/>
              <a:gd name="adj2" fmla="val 50000"/>
            </a:avLst>
          </a:prstGeom>
          <a:solidFill>
            <a:srgbClr val="00c6bb"/>
          </a:solidFill>
          <a:ln w="15840">
            <a:solidFill>
              <a:srgbClr val="00928a"/>
            </a:solidFill>
            <a:round/>
          </a:ln>
        </p:spPr>
        <p:style>
          <a:lnRef idx="0"/>
          <a:fillRef idx="0"/>
          <a:effectRef idx="0"/>
          <a:fontRef idx="minor"/>
        </p:style>
      </p:sp>
      <p:sp>
        <p:nvSpPr>
          <p:cNvPr id="176" name="CustomShape 5"/>
          <p:cNvSpPr/>
          <p:nvPr/>
        </p:nvSpPr>
        <p:spPr>
          <a:xfrm>
            <a:off x="8291880" y="4053240"/>
            <a:ext cx="733680" cy="403920"/>
          </a:xfrm>
          <a:prstGeom prst="rightArrow">
            <a:avLst>
              <a:gd name="adj1" fmla="val 50000"/>
              <a:gd name="adj2" fmla="val 50000"/>
            </a:avLst>
          </a:prstGeom>
          <a:solidFill>
            <a:srgbClr val="00c6bb"/>
          </a:solidFill>
          <a:ln w="15840">
            <a:solidFill>
              <a:srgbClr val="00928a"/>
            </a:solidFill>
            <a:round/>
          </a:ln>
        </p:spPr>
        <p:style>
          <a:lnRef idx="0"/>
          <a:fillRef idx="0"/>
          <a:effectRef idx="0"/>
          <a:fontRef idx="minor"/>
        </p:style>
      </p:sp>
    </p:spTree>
  </p:cSld>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73"/>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1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76"/>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Accessibilité</a:t>
            </a:r>
            <a:endParaRPr b="0" lang="en-US" sz="1800" spc="-1" strike="noStrike">
              <a:solidFill>
                <a:srgbClr val="000000"/>
              </a:solidFill>
              <a:uFill>
                <a:solidFill>
                  <a:srgbClr val="ffffff"/>
                </a:solidFill>
              </a:uFill>
              <a:latin typeface="Century Gothic"/>
            </a:endParaRPr>
          </a:p>
        </p:txBody>
      </p:sp>
      <p:sp>
        <p:nvSpPr>
          <p:cNvPr id="178"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L’accessibilité des get/set peut être spécifié, y compris sur les propriétés automatiques</a:t>
            </a:r>
            <a:endParaRPr b="0" lang="en-US" sz="1800" spc="-1" strike="noStrike">
              <a:solidFill>
                <a:srgbClr val="000000"/>
              </a:solidFill>
              <a:uFill>
                <a:solidFill>
                  <a:srgbClr val="ffffff"/>
                </a:solidFill>
              </a:uFill>
              <a:latin typeface="Century Gothic"/>
            </a:endParaRPr>
          </a:p>
        </p:txBody>
      </p:sp>
      <p:sp>
        <p:nvSpPr>
          <p:cNvPr id="179" name="TextShape 3"/>
          <p:cNvSpPr txBox="1"/>
          <p:nvPr/>
        </p:nvSpPr>
        <p:spPr>
          <a:xfrm>
            <a:off x="11028600" y="6289920"/>
            <a:ext cx="1061640" cy="490320"/>
          </a:xfrm>
          <a:prstGeom prst="rect">
            <a:avLst/>
          </a:prstGeom>
          <a:noFill/>
          <a:ln>
            <a:noFill/>
          </a:ln>
        </p:spPr>
        <p:txBody>
          <a:bodyPr bIns="10800" anchor="b"/>
          <a:p>
            <a:pPr algn="r">
              <a:lnSpc>
                <a:spcPct val="100000"/>
              </a:lnSpc>
            </a:pPr>
            <a:fld id="{47C9079A-8CC4-4FED-BD4D-0BAB2B662253}"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180" name="Image 4" descr=""/>
          <p:cNvPicPr/>
          <p:nvPr/>
        </p:nvPicPr>
        <p:blipFill>
          <a:blip r:embed="rId1"/>
          <a:stretch/>
        </p:blipFill>
        <p:spPr>
          <a:xfrm>
            <a:off x="3052800" y="1685880"/>
            <a:ext cx="6086160" cy="348588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TD</a:t>
            </a:r>
            <a:endParaRPr b="0" lang="en-US" sz="1800" spc="-1" strike="noStrike">
              <a:solidFill>
                <a:srgbClr val="000000"/>
              </a:solidFill>
              <a:uFill>
                <a:solidFill>
                  <a:srgbClr val="ffffff"/>
                </a:solidFill>
              </a:uFill>
              <a:latin typeface="Century Gothic"/>
            </a:endParaRPr>
          </a:p>
        </p:txBody>
      </p:sp>
      <p:sp>
        <p:nvSpPr>
          <p:cNvPr id="182"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Reprendre toutes vos classes existantes pour y appliquer les principes d’encapsulation</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Nécessitera le passage de l’état par constructeur</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Rendre privé tous les champs</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Exposer uniquement les méthodes là où c’est nécessaire</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N’utiliser les propriétés que sur la classe « Point »</a:t>
            </a:r>
            <a:endParaRPr b="0" lang="en-US" sz="14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p:txBody>
      </p:sp>
      <p:sp>
        <p:nvSpPr>
          <p:cNvPr id="183" name="TextShape 3"/>
          <p:cNvSpPr txBox="1"/>
          <p:nvPr/>
        </p:nvSpPr>
        <p:spPr>
          <a:xfrm>
            <a:off x="11028600" y="6289920"/>
            <a:ext cx="1061640" cy="490320"/>
          </a:xfrm>
          <a:prstGeom prst="rect">
            <a:avLst/>
          </a:prstGeom>
          <a:noFill/>
          <a:ln>
            <a:noFill/>
          </a:ln>
        </p:spPr>
        <p:txBody>
          <a:bodyPr bIns="10800" anchor="b"/>
          <a:p>
            <a:pPr algn="r">
              <a:lnSpc>
                <a:spcPct val="100000"/>
              </a:lnSpc>
            </a:pPr>
            <a:fld id="{B8D9B20C-282E-489D-887E-66C973B9FEA9}"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Où en sommes-nous ?</a:t>
            </a:r>
            <a:endParaRPr b="0" lang="en-US" sz="1800" spc="-1" strike="noStrike">
              <a:solidFill>
                <a:srgbClr val="000000"/>
              </a:solidFill>
              <a:uFill>
                <a:solidFill>
                  <a:srgbClr val="ffffff"/>
                </a:solidFill>
              </a:uFill>
              <a:latin typeface="Century Gothic"/>
            </a:endParaRPr>
          </a:p>
        </p:txBody>
      </p:sp>
      <p:sp>
        <p:nvSpPr>
          <p:cNvPr id="185"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Classes et instances de classe</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Utilisation des constructeurs, de l’accessibilité et des propriétés pour solidifier et simplifier l’utilisation des classes</a:t>
            </a:r>
            <a:endParaRPr b="0" lang="en-US" sz="1800" spc="-1" strike="noStrike">
              <a:solidFill>
                <a:srgbClr val="000000"/>
              </a:solidFill>
              <a:uFill>
                <a:solidFill>
                  <a:srgbClr val="ffffff"/>
                </a:solidFill>
              </a:uFill>
              <a:latin typeface="Century Gothic"/>
            </a:endParaRPr>
          </a:p>
        </p:txBody>
      </p:sp>
      <p:sp>
        <p:nvSpPr>
          <p:cNvPr id="186" name="TextShape 3"/>
          <p:cNvSpPr txBox="1"/>
          <p:nvPr/>
        </p:nvSpPr>
        <p:spPr>
          <a:xfrm>
            <a:off x="11028600" y="6289920"/>
            <a:ext cx="1061640" cy="490320"/>
          </a:xfrm>
          <a:prstGeom prst="rect">
            <a:avLst/>
          </a:prstGeom>
          <a:noFill/>
          <a:ln>
            <a:noFill/>
          </a:ln>
        </p:spPr>
        <p:txBody>
          <a:bodyPr bIns="10800" anchor="b"/>
          <a:p>
            <a:pPr algn="r">
              <a:lnSpc>
                <a:spcPct val="100000"/>
              </a:lnSpc>
            </a:pPr>
            <a:fld id="{C3509271-03FB-4C4C-A0DF-3B53076F2E76}"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Type valeur et type référence</a:t>
            </a:r>
            <a:endParaRPr b="0" lang="en-US" sz="1800" spc="-1" strike="noStrike">
              <a:solidFill>
                <a:srgbClr val="000000"/>
              </a:solidFill>
              <a:uFill>
                <a:solidFill>
                  <a:srgbClr val="ffffff"/>
                </a:solidFill>
              </a:uFill>
              <a:latin typeface="Century Gothic"/>
            </a:endParaRPr>
          </a:p>
        </p:txBody>
      </p:sp>
      <p:sp>
        <p:nvSpPr>
          <p:cNvPr id="188"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Deux catégories de type en .Net</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Type valeur</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Tous les types de base (numériques, booléens, char, DateTime etc.)</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Enumérations</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Structures</a:t>
            </a:r>
            <a:endParaRPr b="0" lang="en-US" sz="12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Type référence</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String</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Tableaux</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Classes</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a:t>
            </a:r>
            <a:endParaRPr b="0" lang="en-US" sz="12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Type valeur : la variable contient directement la valeur</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Type Référence : la variable contient une référence (un pointeur) vers la valeur</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Le fonctionnement des deux types est différent</a:t>
            </a:r>
            <a:endParaRPr b="0" lang="en-US" sz="1800" spc="-1" strike="noStrike">
              <a:solidFill>
                <a:srgbClr val="000000"/>
              </a:solidFill>
              <a:uFill>
                <a:solidFill>
                  <a:srgbClr val="ffffff"/>
                </a:solidFill>
              </a:uFill>
              <a:latin typeface="Century Gothic"/>
            </a:endParaRPr>
          </a:p>
        </p:txBody>
      </p:sp>
      <p:sp>
        <p:nvSpPr>
          <p:cNvPr id="189" name="TextShape 3"/>
          <p:cNvSpPr txBox="1"/>
          <p:nvPr/>
        </p:nvSpPr>
        <p:spPr>
          <a:xfrm>
            <a:off x="11028600" y="6289920"/>
            <a:ext cx="1061640" cy="490320"/>
          </a:xfrm>
          <a:prstGeom prst="rect">
            <a:avLst/>
          </a:prstGeom>
          <a:noFill/>
          <a:ln>
            <a:noFill/>
          </a:ln>
        </p:spPr>
        <p:txBody>
          <a:bodyPr bIns="10800" anchor="b"/>
          <a:p>
            <a:pPr algn="r">
              <a:lnSpc>
                <a:spcPct val="100000"/>
              </a:lnSpc>
            </a:pPr>
            <a:fld id="{738D8E35-6887-4928-953F-6AA1E605B143}"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Image 22" descr=""/>
          <p:cNvPicPr/>
          <p:nvPr/>
        </p:nvPicPr>
        <p:blipFill>
          <a:blip r:embed="rId1"/>
          <a:stretch/>
        </p:blipFill>
        <p:spPr>
          <a:xfrm>
            <a:off x="633600" y="2374560"/>
            <a:ext cx="5905080" cy="3647880"/>
          </a:xfrm>
          <a:prstGeom prst="rect">
            <a:avLst/>
          </a:prstGeom>
          <a:ln>
            <a:noFill/>
          </a:ln>
        </p:spPr>
      </p:pic>
      <p:sp>
        <p:nvSpPr>
          <p:cNvPr id="191" name="TextShape 1"/>
          <p:cNvSpPr txBox="1"/>
          <p:nvPr/>
        </p:nvSpPr>
        <p:spPr>
          <a:xfrm>
            <a:off x="810000" y="-18360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Type valeur et type référence</a:t>
            </a:r>
            <a:endParaRPr b="0" lang="en-US" sz="1800" spc="-1" strike="noStrike">
              <a:solidFill>
                <a:srgbClr val="000000"/>
              </a:solidFill>
              <a:uFill>
                <a:solidFill>
                  <a:srgbClr val="ffffff"/>
                </a:solidFill>
              </a:uFill>
              <a:latin typeface="Century Gothic"/>
            </a:endParaRPr>
          </a:p>
        </p:txBody>
      </p:sp>
      <p:sp>
        <p:nvSpPr>
          <p:cNvPr id="192" name="TextShape 2"/>
          <p:cNvSpPr txBox="1"/>
          <p:nvPr/>
        </p:nvSpPr>
        <p:spPr>
          <a:xfrm>
            <a:off x="818640" y="970560"/>
            <a:ext cx="750888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Égalités :</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1" lang="en-US" sz="1600" spc="-1" strike="noStrike">
                <a:solidFill>
                  <a:srgbClr val="000000"/>
                </a:solidFill>
                <a:uFill>
                  <a:solidFill>
                    <a:srgbClr val="ffffff"/>
                  </a:solidFill>
                </a:uFill>
                <a:latin typeface="Century Gothic"/>
              </a:rPr>
              <a:t>Par défaut</a:t>
            </a:r>
            <a:r>
              <a:rPr b="0" lang="en-US" sz="1600" spc="-1" strike="noStrike">
                <a:solidFill>
                  <a:srgbClr val="000000"/>
                </a:solidFill>
                <a:uFill>
                  <a:solidFill>
                    <a:srgbClr val="ffffff"/>
                  </a:solidFill>
                </a:uFill>
                <a:latin typeface="Century Gothic"/>
              </a:rPr>
              <a:t>, l’opérateur d’égalité (==) teste :</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L’égalité de valeur sur les types valeur</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L’égalité de référence (~de pointeur) sur les types référence</a:t>
            </a:r>
            <a:endParaRPr b="0" lang="en-US" sz="12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L’opérateur d’égalité peut être redéfinit !</a:t>
            </a:r>
            <a:endParaRPr b="0" lang="en-US" sz="1200" spc="-1" strike="noStrike">
              <a:solidFill>
                <a:srgbClr val="000000"/>
              </a:solidFill>
              <a:uFill>
                <a:solidFill>
                  <a:srgbClr val="ffffff"/>
                </a:solidFill>
              </a:uFill>
              <a:latin typeface="Century Gothic"/>
            </a:endParaRPr>
          </a:p>
        </p:txBody>
      </p:sp>
      <p:sp>
        <p:nvSpPr>
          <p:cNvPr id="193" name="TextShape 3"/>
          <p:cNvSpPr txBox="1"/>
          <p:nvPr/>
        </p:nvSpPr>
        <p:spPr>
          <a:xfrm>
            <a:off x="11028600" y="6289920"/>
            <a:ext cx="1061640" cy="490320"/>
          </a:xfrm>
          <a:prstGeom prst="rect">
            <a:avLst/>
          </a:prstGeom>
          <a:noFill/>
          <a:ln>
            <a:noFill/>
          </a:ln>
        </p:spPr>
        <p:txBody>
          <a:bodyPr bIns="10800" anchor="b"/>
          <a:p>
            <a:pPr algn="r">
              <a:lnSpc>
                <a:spcPct val="100000"/>
              </a:lnSpc>
            </a:pPr>
            <a:fld id="{A8C63667-C621-4357-AFE5-F1016DB15EF2}"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
        <p:nvSpPr>
          <p:cNvPr id="194" name="CustomShape 4"/>
          <p:cNvSpPr/>
          <p:nvPr/>
        </p:nvSpPr>
        <p:spPr>
          <a:xfrm>
            <a:off x="3548520" y="3060000"/>
            <a:ext cx="4779360" cy="35640"/>
          </a:xfrm>
          <a:prstGeom prst="rightArrow">
            <a:avLst>
              <a:gd name="adj1" fmla="val 50000"/>
              <a:gd name="adj2" fmla="val 50000"/>
            </a:avLst>
          </a:prstGeom>
          <a:solidFill>
            <a:srgbClr val="00c6bb"/>
          </a:solidFill>
          <a:ln w="15840">
            <a:solidFill>
              <a:srgbClr val="00928a"/>
            </a:solidFill>
            <a:round/>
          </a:ln>
        </p:spPr>
        <p:style>
          <a:lnRef idx="0"/>
          <a:fillRef idx="0"/>
          <a:effectRef idx="0"/>
          <a:fontRef idx="minor"/>
        </p:style>
      </p:sp>
      <p:sp>
        <p:nvSpPr>
          <p:cNvPr id="195" name="CustomShape 5"/>
          <p:cNvSpPr/>
          <p:nvPr/>
        </p:nvSpPr>
        <p:spPr>
          <a:xfrm>
            <a:off x="8280720" y="2924280"/>
            <a:ext cx="5454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entury Gothic"/>
              </a:rPr>
              <a:t>true</a:t>
            </a:r>
            <a:endParaRPr b="0" lang="en-US" sz="1800" spc="-1" strike="noStrike">
              <a:solidFill>
                <a:srgbClr val="000000"/>
              </a:solidFill>
              <a:uFill>
                <a:solidFill>
                  <a:srgbClr val="ffffff"/>
                </a:solidFill>
              </a:uFill>
              <a:latin typeface="Arial"/>
            </a:endParaRPr>
          </a:p>
        </p:txBody>
      </p:sp>
      <p:sp>
        <p:nvSpPr>
          <p:cNvPr id="196" name="CustomShape 6"/>
          <p:cNvSpPr/>
          <p:nvPr/>
        </p:nvSpPr>
        <p:spPr>
          <a:xfrm>
            <a:off x="4321080" y="3670560"/>
            <a:ext cx="4006800" cy="35640"/>
          </a:xfrm>
          <a:prstGeom prst="rightArrow">
            <a:avLst>
              <a:gd name="adj1" fmla="val 50000"/>
              <a:gd name="adj2" fmla="val 50000"/>
            </a:avLst>
          </a:prstGeom>
          <a:solidFill>
            <a:srgbClr val="00c6bb"/>
          </a:solidFill>
          <a:ln w="15840">
            <a:solidFill>
              <a:srgbClr val="00928a"/>
            </a:solidFill>
            <a:round/>
          </a:ln>
        </p:spPr>
        <p:style>
          <a:lnRef idx="0"/>
          <a:fillRef idx="0"/>
          <a:effectRef idx="0"/>
          <a:fontRef idx="minor"/>
        </p:style>
      </p:sp>
      <p:sp>
        <p:nvSpPr>
          <p:cNvPr id="197" name="CustomShape 7"/>
          <p:cNvSpPr/>
          <p:nvPr/>
        </p:nvSpPr>
        <p:spPr>
          <a:xfrm>
            <a:off x="8280720" y="3534840"/>
            <a:ext cx="5454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entury Gothic"/>
              </a:rPr>
              <a:t>true</a:t>
            </a:r>
            <a:endParaRPr b="0" lang="en-US" sz="1800" spc="-1" strike="noStrike">
              <a:solidFill>
                <a:srgbClr val="000000"/>
              </a:solidFill>
              <a:uFill>
                <a:solidFill>
                  <a:srgbClr val="ffffff"/>
                </a:solidFill>
              </a:uFill>
              <a:latin typeface="Arial"/>
            </a:endParaRPr>
          </a:p>
        </p:txBody>
      </p:sp>
      <p:sp>
        <p:nvSpPr>
          <p:cNvPr id="198" name="CustomShape 8"/>
          <p:cNvSpPr/>
          <p:nvPr/>
        </p:nvSpPr>
        <p:spPr>
          <a:xfrm>
            <a:off x="3633840" y="4304160"/>
            <a:ext cx="4693680" cy="35640"/>
          </a:xfrm>
          <a:prstGeom prst="rightArrow">
            <a:avLst>
              <a:gd name="adj1" fmla="val 50000"/>
              <a:gd name="adj2" fmla="val 50000"/>
            </a:avLst>
          </a:prstGeom>
          <a:solidFill>
            <a:srgbClr val="00c6bb"/>
          </a:solidFill>
          <a:ln w="15840">
            <a:solidFill>
              <a:srgbClr val="00928a"/>
            </a:solidFill>
            <a:round/>
          </a:ln>
        </p:spPr>
        <p:style>
          <a:lnRef idx="0"/>
          <a:fillRef idx="0"/>
          <a:effectRef idx="0"/>
          <a:fontRef idx="minor"/>
        </p:style>
      </p:sp>
      <p:sp>
        <p:nvSpPr>
          <p:cNvPr id="199" name="CustomShape 9"/>
          <p:cNvSpPr/>
          <p:nvPr/>
        </p:nvSpPr>
        <p:spPr>
          <a:xfrm>
            <a:off x="8280720" y="4168080"/>
            <a:ext cx="6048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entury Gothic"/>
              </a:rPr>
              <a:t>false</a:t>
            </a:r>
            <a:endParaRPr b="0" lang="en-US" sz="1800" spc="-1" strike="noStrike">
              <a:solidFill>
                <a:srgbClr val="000000"/>
              </a:solidFill>
              <a:uFill>
                <a:solidFill>
                  <a:srgbClr val="ffffff"/>
                </a:solidFill>
              </a:uFill>
              <a:latin typeface="Arial"/>
            </a:endParaRPr>
          </a:p>
        </p:txBody>
      </p:sp>
      <p:sp>
        <p:nvSpPr>
          <p:cNvPr id="200" name="CustomShape 10"/>
          <p:cNvSpPr/>
          <p:nvPr/>
        </p:nvSpPr>
        <p:spPr>
          <a:xfrm>
            <a:off x="3633840" y="4762080"/>
            <a:ext cx="4693680" cy="35640"/>
          </a:xfrm>
          <a:prstGeom prst="rightArrow">
            <a:avLst>
              <a:gd name="adj1" fmla="val 50000"/>
              <a:gd name="adj2" fmla="val 50000"/>
            </a:avLst>
          </a:prstGeom>
          <a:solidFill>
            <a:srgbClr val="00c6bb"/>
          </a:solidFill>
          <a:ln w="15840">
            <a:solidFill>
              <a:srgbClr val="00928a"/>
            </a:solidFill>
            <a:round/>
          </a:ln>
        </p:spPr>
        <p:style>
          <a:lnRef idx="0"/>
          <a:fillRef idx="0"/>
          <a:effectRef idx="0"/>
          <a:fontRef idx="minor"/>
        </p:style>
      </p:sp>
      <p:sp>
        <p:nvSpPr>
          <p:cNvPr id="201" name="CustomShape 11"/>
          <p:cNvSpPr/>
          <p:nvPr/>
        </p:nvSpPr>
        <p:spPr>
          <a:xfrm>
            <a:off x="8280720" y="4626360"/>
            <a:ext cx="5454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entury Gothic"/>
              </a:rPr>
              <a:t>true</a:t>
            </a:r>
            <a:endParaRPr b="0" lang="en-US" sz="1800" spc="-1" strike="noStrike">
              <a:solidFill>
                <a:srgbClr val="000000"/>
              </a:solidFill>
              <a:uFill>
                <a:solidFill>
                  <a:srgbClr val="ffffff"/>
                </a:solidFill>
              </a:uFill>
              <a:latin typeface="Arial"/>
            </a:endParaRPr>
          </a:p>
        </p:txBody>
      </p:sp>
      <p:sp>
        <p:nvSpPr>
          <p:cNvPr id="202" name="CustomShape 12"/>
          <p:cNvSpPr/>
          <p:nvPr/>
        </p:nvSpPr>
        <p:spPr>
          <a:xfrm flipV="1">
            <a:off x="6624000" y="5335920"/>
            <a:ext cx="1703880" cy="35640"/>
          </a:xfrm>
          <a:prstGeom prst="rightArrow">
            <a:avLst>
              <a:gd name="adj1" fmla="val 50000"/>
              <a:gd name="adj2" fmla="val 50000"/>
            </a:avLst>
          </a:prstGeom>
          <a:solidFill>
            <a:srgbClr val="00c6bb"/>
          </a:solidFill>
          <a:ln w="15840">
            <a:solidFill>
              <a:srgbClr val="00928a"/>
            </a:solidFill>
            <a:round/>
          </a:ln>
        </p:spPr>
        <p:style>
          <a:lnRef idx="0"/>
          <a:fillRef idx="0"/>
          <a:effectRef idx="0"/>
          <a:fontRef idx="minor"/>
        </p:style>
      </p:sp>
      <p:sp>
        <p:nvSpPr>
          <p:cNvPr id="203" name="CustomShape 13"/>
          <p:cNvSpPr/>
          <p:nvPr/>
        </p:nvSpPr>
        <p:spPr>
          <a:xfrm>
            <a:off x="8280720" y="5201640"/>
            <a:ext cx="5454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entury Gothic"/>
              </a:rPr>
              <a:t>true</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192">
                                            <p:txEl>
                                              <p:pRg st="172" end="2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Type valeur et type référence</a:t>
            </a:r>
            <a:endParaRPr b="0" lang="en-US" sz="1800" spc="-1" strike="noStrike">
              <a:solidFill>
                <a:srgbClr val="000000"/>
              </a:solidFill>
              <a:uFill>
                <a:solidFill>
                  <a:srgbClr val="ffffff"/>
                </a:solidFill>
              </a:uFill>
              <a:latin typeface="Century Gothic"/>
            </a:endParaRPr>
          </a:p>
        </p:txBody>
      </p:sp>
      <p:sp>
        <p:nvSpPr>
          <p:cNvPr id="205"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Valeur par défaut d’un champs d’une classe</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Dans le cas d’un type valeur : </a:t>
            </a:r>
            <a:r>
              <a:rPr b="0" i="1" lang="en-US" sz="1600" spc="-1" strike="noStrike">
                <a:solidFill>
                  <a:srgbClr val="000000"/>
                </a:solidFill>
                <a:uFill>
                  <a:solidFill>
                    <a:srgbClr val="ffffff"/>
                  </a:solidFill>
                </a:uFill>
                <a:latin typeface="Century Gothic"/>
              </a:rPr>
              <a:t>valeur par défaut </a:t>
            </a:r>
            <a:r>
              <a:rPr b="0" lang="en-US" sz="1600" spc="-1" strike="noStrike">
                <a:solidFill>
                  <a:srgbClr val="000000"/>
                </a:solidFill>
                <a:uFill>
                  <a:solidFill>
                    <a:srgbClr val="ffffff"/>
                  </a:solidFill>
                </a:uFill>
                <a:latin typeface="Century Gothic"/>
              </a:rPr>
              <a:t>du type</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Dans le cas d’un type référence : null</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D’ailleurs, un type valeur a toujours une valeur, et ne peut jamais être affecté à null</a:t>
            </a:r>
            <a:endParaRPr b="0" lang="en-US" sz="1200" spc="-1" strike="noStrike">
              <a:solidFill>
                <a:srgbClr val="000000"/>
              </a:solidFill>
              <a:uFill>
                <a:solidFill>
                  <a:srgbClr val="ffffff"/>
                </a:solidFill>
              </a:uFill>
              <a:latin typeface="Century Gothic"/>
            </a:endParaRPr>
          </a:p>
          <a:p>
            <a:pPr lvl="3" marL="1600200" indent="-228240">
              <a:lnSpc>
                <a:spcPct val="100000"/>
              </a:lnSpc>
              <a:buClr>
                <a:srgbClr val="00c6bb"/>
              </a:buClr>
              <a:buFont typeface="Wingdings 2" charset="2"/>
              <a:buChar char=""/>
            </a:pPr>
            <a:r>
              <a:rPr b="0" lang="en-US" sz="1200" spc="-1" strike="noStrike">
                <a:solidFill>
                  <a:srgbClr val="000000"/>
                </a:solidFill>
                <a:uFill>
                  <a:solidFill>
                    <a:srgbClr val="ffffff"/>
                  </a:solidFill>
                </a:uFill>
                <a:latin typeface="Century Gothic"/>
              </a:rPr>
              <a:t>Utilisation de Nullable&lt;MonTypeValeur&gt; ou MonTypeValeur?</a:t>
            </a:r>
            <a:endParaRPr b="0" lang="en-US" sz="1200" spc="-1" strike="noStrike">
              <a:solidFill>
                <a:srgbClr val="000000"/>
              </a:solidFill>
              <a:uFill>
                <a:solidFill>
                  <a:srgbClr val="ffffff"/>
                </a:solidFill>
              </a:uFill>
              <a:latin typeface="Century Gothic"/>
            </a:endParaRPr>
          </a:p>
        </p:txBody>
      </p:sp>
      <p:sp>
        <p:nvSpPr>
          <p:cNvPr id="206" name="TextShape 3"/>
          <p:cNvSpPr txBox="1"/>
          <p:nvPr/>
        </p:nvSpPr>
        <p:spPr>
          <a:xfrm>
            <a:off x="11028600" y="6289920"/>
            <a:ext cx="1061640" cy="490320"/>
          </a:xfrm>
          <a:prstGeom prst="rect">
            <a:avLst/>
          </a:prstGeom>
          <a:noFill/>
          <a:ln>
            <a:noFill/>
          </a:ln>
        </p:spPr>
        <p:txBody>
          <a:bodyPr bIns="10800" anchor="b"/>
          <a:p>
            <a:pPr algn="r">
              <a:lnSpc>
                <a:spcPct val="100000"/>
              </a:lnSpc>
            </a:pPr>
            <a:fld id="{029458D0-3FAD-4E4F-98A8-550391899925}"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207" name="Image 4" descr=""/>
          <p:cNvPicPr/>
          <p:nvPr/>
        </p:nvPicPr>
        <p:blipFill>
          <a:blip r:embed="rId1"/>
          <a:stretch/>
        </p:blipFill>
        <p:spPr>
          <a:xfrm>
            <a:off x="741960" y="2785320"/>
            <a:ext cx="3733560" cy="3904920"/>
          </a:xfrm>
          <a:prstGeom prst="rect">
            <a:avLst/>
          </a:prstGeom>
          <a:ln>
            <a:noFill/>
          </a:ln>
        </p:spPr>
      </p:pic>
      <p:pic>
        <p:nvPicPr>
          <p:cNvPr id="208" name="Image 5" descr=""/>
          <p:cNvPicPr/>
          <p:nvPr/>
        </p:nvPicPr>
        <p:blipFill>
          <a:blip r:embed="rId2"/>
          <a:stretch/>
        </p:blipFill>
        <p:spPr>
          <a:xfrm>
            <a:off x="7395840" y="2348280"/>
            <a:ext cx="4071600" cy="4509360"/>
          </a:xfrm>
          <a:prstGeom prst="rect">
            <a:avLst/>
          </a:prstGeom>
          <a:ln>
            <a:noFill/>
          </a:ln>
        </p:spPr>
      </p:pic>
    </p:spTree>
  </p:cSld>
  <p:timing>
    <p:tnLst>
      <p:par>
        <p:cTn id="71" dur="indefinite" restart="never" nodeType="tmRoot">
          <p:childTnLst>
            <p:seq>
              <p:cTn id="72" dur="indefinite" nodeType="mainSeq">
                <p:childTnLst>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Planning de ce cours</a:t>
            </a:r>
            <a:endParaRPr b="0" lang="en-US" sz="1800" spc="-1" strike="noStrike">
              <a:solidFill>
                <a:srgbClr val="000000"/>
              </a:solidFill>
              <a:uFill>
                <a:solidFill>
                  <a:srgbClr val="ffffff"/>
                </a:solidFill>
              </a:uFill>
              <a:latin typeface="Century Gothic"/>
            </a:endParaRPr>
          </a:p>
        </p:txBody>
      </p:sp>
      <p:sp>
        <p:nvSpPr>
          <p:cNvPr id="90"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Petit récap’</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Pourquoi l’approche objet ?</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Les concepts de base de l’approche objet</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L’approche objet en C#</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Classe</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Agrégation</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Valeur ou Reference</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Accessibilité et encapsulation</a:t>
            </a:r>
            <a:endParaRPr b="0" lang="en-US" sz="14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Les namespaces</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Les références</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Le multi-projet</a:t>
            </a: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p:txBody>
      </p:sp>
      <p:sp>
        <p:nvSpPr>
          <p:cNvPr id="91" name="TextShape 3"/>
          <p:cNvSpPr txBox="1"/>
          <p:nvPr/>
        </p:nvSpPr>
        <p:spPr>
          <a:xfrm>
            <a:off x="11028600" y="6289920"/>
            <a:ext cx="1061640" cy="490320"/>
          </a:xfrm>
          <a:prstGeom prst="rect">
            <a:avLst/>
          </a:prstGeom>
          <a:noFill/>
          <a:ln>
            <a:noFill/>
          </a:ln>
        </p:spPr>
        <p:txBody>
          <a:bodyPr bIns="10800" anchor="b"/>
          <a:p>
            <a:pPr algn="r">
              <a:lnSpc>
                <a:spcPct val="100000"/>
              </a:lnSpc>
            </a:pPr>
            <a:fld id="{521DCCC5-B168-4571-8DBB-E922FC7A7DC2}"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Type valeur et type référence</a:t>
            </a:r>
            <a:endParaRPr b="0" lang="en-US" sz="1800" spc="-1" strike="noStrike">
              <a:solidFill>
                <a:srgbClr val="000000"/>
              </a:solidFill>
              <a:uFill>
                <a:solidFill>
                  <a:srgbClr val="ffffff"/>
                </a:solidFill>
              </a:uFill>
              <a:latin typeface="Century Gothic"/>
            </a:endParaRPr>
          </a:p>
        </p:txBody>
      </p:sp>
      <p:sp>
        <p:nvSpPr>
          <p:cNvPr id="210"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Passage en paramètre d’une méthode</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Type valeur : une copie de la valeur est fournit à la méthode</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Type référence : une copie de la référence de l’objet est fournit à la méthode</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Attention, si la référence est bien conservée, le pointeur est une copie et ne peut pas être réaffecté</a:t>
            </a:r>
            <a:endParaRPr b="0" lang="en-US" sz="12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p:txBody>
      </p:sp>
      <p:sp>
        <p:nvSpPr>
          <p:cNvPr id="211" name="TextShape 3"/>
          <p:cNvSpPr txBox="1"/>
          <p:nvPr/>
        </p:nvSpPr>
        <p:spPr>
          <a:xfrm>
            <a:off x="11028600" y="6289920"/>
            <a:ext cx="1061640" cy="490320"/>
          </a:xfrm>
          <a:prstGeom prst="rect">
            <a:avLst/>
          </a:prstGeom>
          <a:noFill/>
          <a:ln>
            <a:noFill/>
          </a:ln>
        </p:spPr>
        <p:txBody>
          <a:bodyPr bIns="10800" anchor="b"/>
          <a:p>
            <a:pPr algn="r">
              <a:lnSpc>
                <a:spcPct val="100000"/>
              </a:lnSpc>
            </a:pPr>
            <a:fld id="{0EC82BF6-349F-4888-983A-E95285E29232}"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212" name="Image 4" descr=""/>
          <p:cNvPicPr/>
          <p:nvPr/>
        </p:nvPicPr>
        <p:blipFill>
          <a:blip r:embed="rId1"/>
          <a:stretch/>
        </p:blipFill>
        <p:spPr>
          <a:xfrm>
            <a:off x="2427840" y="2541600"/>
            <a:ext cx="2828520" cy="3180960"/>
          </a:xfrm>
          <a:prstGeom prst="rect">
            <a:avLst/>
          </a:prstGeom>
          <a:ln>
            <a:noFill/>
          </a:ln>
        </p:spPr>
      </p:pic>
      <p:pic>
        <p:nvPicPr>
          <p:cNvPr id="213" name="Image 5" descr=""/>
          <p:cNvPicPr/>
          <p:nvPr/>
        </p:nvPicPr>
        <p:blipFill>
          <a:blip r:embed="rId2"/>
          <a:stretch/>
        </p:blipFill>
        <p:spPr>
          <a:xfrm>
            <a:off x="7066080" y="2965320"/>
            <a:ext cx="2437920" cy="222840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Type valeur et type référence</a:t>
            </a:r>
            <a:endParaRPr b="0" lang="en-US" sz="1800" spc="-1" strike="noStrike">
              <a:solidFill>
                <a:srgbClr val="000000"/>
              </a:solidFill>
              <a:uFill>
                <a:solidFill>
                  <a:srgbClr val="ffffff"/>
                </a:solidFill>
              </a:uFill>
              <a:latin typeface="Century Gothic"/>
            </a:endParaRPr>
          </a:p>
        </p:txBody>
      </p:sp>
      <p:sp>
        <p:nvSpPr>
          <p:cNvPr id="215"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Les mots clés « ref » et « out » permettent de forcer le passage par référence</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1" lang="en-US" sz="1600" spc="-1" strike="noStrike">
                <a:solidFill>
                  <a:srgbClr val="000000"/>
                </a:solidFill>
                <a:uFill>
                  <a:solidFill>
                    <a:srgbClr val="ffffff"/>
                  </a:solidFill>
                </a:uFill>
                <a:latin typeface="Century Gothic"/>
              </a:rPr>
              <a:t>Très </a:t>
            </a:r>
            <a:r>
              <a:rPr b="0" lang="en-US" sz="1600" spc="-1" strike="noStrike">
                <a:solidFill>
                  <a:srgbClr val="000000"/>
                </a:solidFill>
                <a:uFill>
                  <a:solidFill>
                    <a:srgbClr val="ffffff"/>
                  </a:solidFill>
                </a:uFill>
                <a:latin typeface="Century Gothic"/>
              </a:rPr>
              <a:t>rarement utilisé, souvent signe d’une mauvaise approche</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 ref » spécifie que l’objet que l’on assigne au paramètre doit avoir été affecté auparavant</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 out » (déjà vu) spécifie que l’objet sera assigné dans la méthode</a:t>
            </a:r>
            <a:endParaRPr b="0" lang="en-US" sz="14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p:txBody>
      </p:sp>
      <p:sp>
        <p:nvSpPr>
          <p:cNvPr id="216" name="TextShape 3"/>
          <p:cNvSpPr txBox="1"/>
          <p:nvPr/>
        </p:nvSpPr>
        <p:spPr>
          <a:xfrm>
            <a:off x="11028600" y="6289920"/>
            <a:ext cx="1061640" cy="490320"/>
          </a:xfrm>
          <a:prstGeom prst="rect">
            <a:avLst/>
          </a:prstGeom>
          <a:noFill/>
          <a:ln>
            <a:noFill/>
          </a:ln>
        </p:spPr>
        <p:txBody>
          <a:bodyPr bIns="10800" anchor="b"/>
          <a:p>
            <a:pPr algn="r">
              <a:lnSpc>
                <a:spcPct val="100000"/>
              </a:lnSpc>
            </a:pPr>
            <a:fld id="{EBEF8E4C-46C6-4A1D-8EB7-1F9957409BBB}"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217" name="Image 6" descr=""/>
          <p:cNvPicPr/>
          <p:nvPr/>
        </p:nvPicPr>
        <p:blipFill>
          <a:blip r:embed="rId1"/>
          <a:stretch/>
        </p:blipFill>
        <p:spPr>
          <a:xfrm>
            <a:off x="810000" y="2561040"/>
            <a:ext cx="4600080" cy="4219200"/>
          </a:xfrm>
          <a:prstGeom prst="rect">
            <a:avLst/>
          </a:prstGeom>
          <a:ln>
            <a:noFill/>
          </a:ln>
        </p:spPr>
      </p:pic>
      <p:pic>
        <p:nvPicPr>
          <p:cNvPr id="218" name="Image 7" descr=""/>
          <p:cNvPicPr/>
          <p:nvPr/>
        </p:nvPicPr>
        <p:blipFill>
          <a:blip r:embed="rId2"/>
          <a:stretch/>
        </p:blipFill>
        <p:spPr>
          <a:xfrm>
            <a:off x="6158880" y="2561040"/>
            <a:ext cx="5400360" cy="3466800"/>
          </a:xfrm>
          <a:prstGeom prst="rect">
            <a:avLst/>
          </a:prstGeom>
          <a:ln>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Où en sommes-nous ?</a:t>
            </a:r>
            <a:endParaRPr b="0" lang="en-US" sz="1800" spc="-1" strike="noStrike">
              <a:solidFill>
                <a:srgbClr val="000000"/>
              </a:solidFill>
              <a:uFill>
                <a:solidFill>
                  <a:srgbClr val="ffffff"/>
                </a:solidFill>
              </a:uFill>
              <a:latin typeface="Century Gothic"/>
            </a:endParaRPr>
          </a:p>
        </p:txBody>
      </p:sp>
      <p:sp>
        <p:nvSpPr>
          <p:cNvPr id="220"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Classe et objet</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Constructeurs, accessibilité via la portée, propriétés</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Type valeur et type référence</a:t>
            </a:r>
            <a:endParaRPr b="0" lang="en-US" sz="1800" spc="-1" strike="noStrike">
              <a:solidFill>
                <a:srgbClr val="000000"/>
              </a:solidFill>
              <a:uFill>
                <a:solidFill>
                  <a:srgbClr val="ffffff"/>
                </a:solidFill>
              </a:uFill>
              <a:latin typeface="Century Gothic"/>
            </a:endParaRPr>
          </a:p>
        </p:txBody>
      </p:sp>
      <p:sp>
        <p:nvSpPr>
          <p:cNvPr id="221" name="TextShape 3"/>
          <p:cNvSpPr txBox="1"/>
          <p:nvPr/>
        </p:nvSpPr>
        <p:spPr>
          <a:xfrm>
            <a:off x="11028600" y="6289920"/>
            <a:ext cx="1061640" cy="490320"/>
          </a:xfrm>
          <a:prstGeom prst="rect">
            <a:avLst/>
          </a:prstGeom>
          <a:noFill/>
          <a:ln>
            <a:noFill/>
          </a:ln>
        </p:spPr>
        <p:txBody>
          <a:bodyPr bIns="10800" anchor="b"/>
          <a:p>
            <a:pPr algn="r">
              <a:lnSpc>
                <a:spcPct val="100000"/>
              </a:lnSpc>
            </a:pPr>
            <a:fld id="{2F7D6E27-CE1D-4DBA-B6DD-CCAC2025509B}"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Construction d’un programme</a:t>
            </a:r>
            <a:endParaRPr b="0" lang="en-US" sz="1800" spc="-1" strike="noStrike">
              <a:solidFill>
                <a:srgbClr val="000000"/>
              </a:solidFill>
              <a:uFill>
                <a:solidFill>
                  <a:srgbClr val="ffffff"/>
                </a:solidFill>
              </a:uFill>
              <a:latin typeface="Century Gothic"/>
            </a:endParaRPr>
          </a:p>
        </p:txBody>
      </p:sp>
      <p:sp>
        <p:nvSpPr>
          <p:cNvPr id="223"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Namespace</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Using</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Référence</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Fichiers</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Multi-projet</a:t>
            </a:r>
            <a:endParaRPr b="0" lang="en-US" sz="1800" spc="-1" strike="noStrike">
              <a:solidFill>
                <a:srgbClr val="000000"/>
              </a:solidFill>
              <a:uFill>
                <a:solidFill>
                  <a:srgbClr val="ffffff"/>
                </a:solidFill>
              </a:uFill>
              <a:latin typeface="Century Gothic"/>
            </a:endParaRPr>
          </a:p>
        </p:txBody>
      </p:sp>
      <p:sp>
        <p:nvSpPr>
          <p:cNvPr id="224" name="TextShape 3"/>
          <p:cNvSpPr txBox="1"/>
          <p:nvPr/>
        </p:nvSpPr>
        <p:spPr>
          <a:xfrm>
            <a:off x="11028600" y="6289920"/>
            <a:ext cx="1061640" cy="490320"/>
          </a:xfrm>
          <a:prstGeom prst="rect">
            <a:avLst/>
          </a:prstGeom>
          <a:noFill/>
          <a:ln>
            <a:noFill/>
          </a:ln>
        </p:spPr>
        <p:txBody>
          <a:bodyPr bIns="10800" anchor="b"/>
          <a:p>
            <a:pPr algn="r">
              <a:lnSpc>
                <a:spcPct val="100000"/>
              </a:lnSpc>
            </a:pPr>
            <a:fld id="{5F3118E2-5FAF-4124-8A71-0E4C74B0551C}"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Namespace</a:t>
            </a:r>
            <a:endParaRPr b="0" lang="en-US" sz="1800" spc="-1" strike="noStrike">
              <a:solidFill>
                <a:srgbClr val="000000"/>
              </a:solidFill>
              <a:uFill>
                <a:solidFill>
                  <a:srgbClr val="ffffff"/>
                </a:solidFill>
              </a:uFill>
              <a:latin typeface="Century Gothic"/>
            </a:endParaRPr>
          </a:p>
        </p:txBody>
      </p:sp>
      <p:sp>
        <p:nvSpPr>
          <p:cNvPr id="226"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Un espace de nom permet de regrouper/organiser des définitions de types et de sous-namespace liés entre eux</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Au sein d’un namespace :</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Classe</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Interface</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Struct</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Enum</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Sous-namespace</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Etc.</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Pour accéder à un élément d’un namespace : MonNamespace.MonObjet</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MonNamespace.MonSousNamespace.MonSousObjet</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Ce n’est PAS lié à la structure de fichier</a:t>
            </a: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p:txBody>
      </p:sp>
      <p:sp>
        <p:nvSpPr>
          <p:cNvPr id="227" name="TextShape 3"/>
          <p:cNvSpPr txBox="1"/>
          <p:nvPr/>
        </p:nvSpPr>
        <p:spPr>
          <a:xfrm>
            <a:off x="11028600" y="6289920"/>
            <a:ext cx="1061640" cy="490320"/>
          </a:xfrm>
          <a:prstGeom prst="rect">
            <a:avLst/>
          </a:prstGeom>
          <a:noFill/>
          <a:ln>
            <a:noFill/>
          </a:ln>
        </p:spPr>
        <p:txBody>
          <a:bodyPr bIns="10800" anchor="b"/>
          <a:p>
            <a:pPr algn="r">
              <a:lnSpc>
                <a:spcPct val="100000"/>
              </a:lnSpc>
            </a:pPr>
            <a:fld id="{CC56B7D9-C659-4227-AC00-720201E794B0}"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Namespace</a:t>
            </a:r>
            <a:endParaRPr b="0" lang="en-US" sz="1800" spc="-1" strike="noStrike">
              <a:solidFill>
                <a:srgbClr val="000000"/>
              </a:solidFill>
              <a:uFill>
                <a:solidFill>
                  <a:srgbClr val="ffffff"/>
                </a:solidFill>
              </a:uFill>
              <a:latin typeface="Century Gothic"/>
            </a:endParaRPr>
          </a:p>
        </p:txBody>
      </p:sp>
      <p:sp>
        <p:nvSpPr>
          <p:cNvPr id="229" name="TextShape 2"/>
          <p:cNvSpPr txBox="1"/>
          <p:nvPr/>
        </p:nvSpPr>
        <p:spPr>
          <a:xfrm>
            <a:off x="818640" y="970560"/>
            <a:ext cx="10554120" cy="5809680"/>
          </a:xfrm>
          <a:prstGeom prst="rect">
            <a:avLst/>
          </a:prstGeom>
          <a:noFill/>
          <a:ln>
            <a:noFill/>
          </a:ln>
        </p:spPr>
        <p:txBody>
          <a:bodyPr/>
          <a:p>
            <a:endParaRPr b="0" lang="en-US" sz="1800" spc="-1" strike="noStrike">
              <a:solidFill>
                <a:srgbClr val="000000"/>
              </a:solidFill>
              <a:uFill>
                <a:solidFill>
                  <a:srgbClr val="ffffff"/>
                </a:solidFill>
              </a:uFill>
              <a:latin typeface="Century Gothic"/>
            </a:endParaRPr>
          </a:p>
        </p:txBody>
      </p:sp>
      <p:sp>
        <p:nvSpPr>
          <p:cNvPr id="230" name="TextShape 3"/>
          <p:cNvSpPr txBox="1"/>
          <p:nvPr/>
        </p:nvSpPr>
        <p:spPr>
          <a:xfrm>
            <a:off x="11028600" y="6289920"/>
            <a:ext cx="1061640" cy="490320"/>
          </a:xfrm>
          <a:prstGeom prst="rect">
            <a:avLst/>
          </a:prstGeom>
          <a:noFill/>
          <a:ln>
            <a:noFill/>
          </a:ln>
        </p:spPr>
        <p:txBody>
          <a:bodyPr bIns="10800" anchor="b"/>
          <a:p>
            <a:pPr algn="r">
              <a:lnSpc>
                <a:spcPct val="100000"/>
              </a:lnSpc>
            </a:pPr>
            <a:fld id="{8BC575A2-F0FB-4E0F-AF1B-CCB74A832382}"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231" name="Image 4" descr=""/>
          <p:cNvPicPr/>
          <p:nvPr/>
        </p:nvPicPr>
        <p:blipFill>
          <a:blip r:embed="rId1"/>
          <a:stretch/>
        </p:blipFill>
        <p:spPr>
          <a:xfrm>
            <a:off x="2847960" y="886680"/>
            <a:ext cx="5447880" cy="3114360"/>
          </a:xfrm>
          <a:prstGeom prst="rect">
            <a:avLst/>
          </a:prstGeom>
          <a:ln>
            <a:noFill/>
          </a:ln>
        </p:spPr>
      </p:pic>
      <p:pic>
        <p:nvPicPr>
          <p:cNvPr id="232" name="Image 5" descr=""/>
          <p:cNvPicPr/>
          <p:nvPr/>
        </p:nvPicPr>
        <p:blipFill>
          <a:blip r:embed="rId2"/>
          <a:stretch/>
        </p:blipFill>
        <p:spPr>
          <a:xfrm>
            <a:off x="2847960" y="4194360"/>
            <a:ext cx="6619680" cy="172368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Using</a:t>
            </a:r>
            <a:endParaRPr b="0" lang="en-US" sz="1800" spc="-1" strike="noStrike">
              <a:solidFill>
                <a:srgbClr val="000000"/>
              </a:solidFill>
              <a:uFill>
                <a:solidFill>
                  <a:srgbClr val="ffffff"/>
                </a:solidFill>
              </a:uFill>
              <a:latin typeface="Century Gothic"/>
            </a:endParaRPr>
          </a:p>
        </p:txBody>
      </p:sp>
      <p:sp>
        <p:nvSpPr>
          <p:cNvPr id="234"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Le mot clé « using », habituellement en début de fichier permet d’importer un namespace.</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Toutes les types du namespace peuvent être alors utilisés dans ce fichier sans le spécifier.</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Les sous-namespace doivent aussi être importés séparément.</a:t>
            </a:r>
            <a:endParaRPr b="0" lang="en-US" sz="14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Communément appelé « Ouverture d’un namespace »</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Ce n’est PAS une importation de librairie, juste de namespace !</a:t>
            </a:r>
            <a:endParaRPr b="0" lang="en-US" sz="14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p:txBody>
      </p:sp>
      <p:sp>
        <p:nvSpPr>
          <p:cNvPr id="235" name="TextShape 3"/>
          <p:cNvSpPr txBox="1"/>
          <p:nvPr/>
        </p:nvSpPr>
        <p:spPr>
          <a:xfrm>
            <a:off x="11028600" y="6289920"/>
            <a:ext cx="1061640" cy="490320"/>
          </a:xfrm>
          <a:prstGeom prst="rect">
            <a:avLst/>
          </a:prstGeom>
          <a:noFill/>
          <a:ln>
            <a:noFill/>
          </a:ln>
        </p:spPr>
        <p:txBody>
          <a:bodyPr bIns="10800" anchor="b"/>
          <a:p>
            <a:pPr algn="r">
              <a:lnSpc>
                <a:spcPct val="100000"/>
              </a:lnSpc>
            </a:pPr>
            <a:fld id="{23AF78A1-C748-49A6-8255-129F074278B1}"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236" name="Image 4" descr=""/>
          <p:cNvPicPr/>
          <p:nvPr/>
        </p:nvPicPr>
        <p:blipFill>
          <a:blip r:embed="rId1"/>
          <a:stretch/>
        </p:blipFill>
        <p:spPr>
          <a:xfrm>
            <a:off x="2895480" y="2901600"/>
            <a:ext cx="5746680" cy="2653200"/>
          </a:xfrm>
          <a:prstGeom prst="rect">
            <a:avLst/>
          </a:prstGeom>
          <a:ln>
            <a:noFill/>
          </a:ln>
        </p:spPr>
      </p:pic>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Multi-fichier</a:t>
            </a:r>
            <a:endParaRPr b="0" lang="en-US" sz="1800" spc="-1" strike="noStrike">
              <a:solidFill>
                <a:srgbClr val="000000"/>
              </a:solidFill>
              <a:uFill>
                <a:solidFill>
                  <a:srgbClr val="ffffff"/>
                </a:solidFill>
              </a:uFill>
              <a:latin typeface="Century Gothic"/>
            </a:endParaRPr>
          </a:p>
        </p:txBody>
      </p:sp>
      <p:sp>
        <p:nvSpPr>
          <p:cNvPr id="238"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Nous faisons déjà du multifichier sans nous en rendre compte</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Ni C# ni .Net n’imposent de format de fichier</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Un fichier peut contenir plusieurs classes, plusieurs namespaces etc.</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Tout fichier présent dans un projet Visual Studio est automatiquement compilé</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Tout type présent dans n’importe quel fichier du projet est automatiquement manipulable par tous les autres types du projet (si le namespace est ouvert)</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Seule restriction : une portée (« { …. } ») ouverte dans un fichier doit forcément être fermée dans le même fichier.</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Un namespace peut-être réparti sur plusieurs fichiers.</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En général, on créé un sous namespace par sous-dossier physique, mais ce n’est pas obligatoire ni imposé</a:t>
            </a:r>
            <a:endParaRPr b="0" lang="en-US" sz="12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Une classe peut-être répartie sur plusieurs fichiers à la condition d’utiliser le mot clé « partial »</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Très rarement utilisé</a:t>
            </a:r>
            <a:endParaRPr b="0" lang="en-US" sz="1200" spc="-1" strike="noStrike">
              <a:solidFill>
                <a:srgbClr val="000000"/>
              </a:solidFill>
              <a:uFill>
                <a:solidFill>
                  <a:srgbClr val="ffffff"/>
                </a:solidFill>
              </a:uFill>
              <a:latin typeface="Century Gothic"/>
            </a:endParaRPr>
          </a:p>
        </p:txBody>
      </p:sp>
      <p:sp>
        <p:nvSpPr>
          <p:cNvPr id="239" name="TextShape 3"/>
          <p:cNvSpPr txBox="1"/>
          <p:nvPr/>
        </p:nvSpPr>
        <p:spPr>
          <a:xfrm>
            <a:off x="11028600" y="6289920"/>
            <a:ext cx="1061640" cy="490320"/>
          </a:xfrm>
          <a:prstGeom prst="rect">
            <a:avLst/>
          </a:prstGeom>
          <a:noFill/>
          <a:ln>
            <a:noFill/>
          </a:ln>
        </p:spPr>
        <p:txBody>
          <a:bodyPr bIns="10800" anchor="b"/>
          <a:p>
            <a:pPr algn="r">
              <a:lnSpc>
                <a:spcPct val="100000"/>
              </a:lnSpc>
            </a:pPr>
            <a:fld id="{3268E449-4EEE-4281-862E-A5D634CBA584}"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Références</a:t>
            </a:r>
            <a:endParaRPr b="0" lang="en-US" sz="1800" spc="-1" strike="noStrike">
              <a:solidFill>
                <a:srgbClr val="000000"/>
              </a:solidFill>
              <a:uFill>
                <a:solidFill>
                  <a:srgbClr val="ffffff"/>
                </a:solidFill>
              </a:uFill>
              <a:latin typeface="Century Gothic"/>
            </a:endParaRPr>
          </a:p>
        </p:txBody>
      </p:sp>
      <p:sp>
        <p:nvSpPr>
          <p:cNvPr id="241"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Un projet .Net dépend toujours de composants externes (DLL) appelés « Assemblies »</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Pour rajouter une référence vers une Assembly :</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Ajout de référence via Visual Studio</a:t>
            </a:r>
            <a:endParaRPr b="0" lang="en-US" sz="14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Utilisation d’un gestionnaire de package : Nuget</a:t>
            </a:r>
            <a:endParaRPr b="0" lang="en-US" sz="1400" spc="-1" strike="noStrike">
              <a:solidFill>
                <a:srgbClr val="000000"/>
              </a:solidFill>
              <a:uFill>
                <a:solidFill>
                  <a:srgbClr val="ffffff"/>
                </a:solidFill>
              </a:uFill>
              <a:latin typeface="Century Gothic"/>
            </a:endParaRPr>
          </a:p>
        </p:txBody>
      </p:sp>
      <p:sp>
        <p:nvSpPr>
          <p:cNvPr id="242" name="TextShape 3"/>
          <p:cNvSpPr txBox="1"/>
          <p:nvPr/>
        </p:nvSpPr>
        <p:spPr>
          <a:xfrm>
            <a:off x="11028600" y="6289920"/>
            <a:ext cx="1061640" cy="490320"/>
          </a:xfrm>
          <a:prstGeom prst="rect">
            <a:avLst/>
          </a:prstGeom>
          <a:noFill/>
          <a:ln>
            <a:noFill/>
          </a:ln>
        </p:spPr>
        <p:txBody>
          <a:bodyPr bIns="10800" anchor="b"/>
          <a:p>
            <a:pPr algn="r">
              <a:lnSpc>
                <a:spcPct val="100000"/>
              </a:lnSpc>
            </a:pPr>
            <a:fld id="{15A3F094-973D-4B96-9EF1-814BB63D94FC}"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243" name="Image 4" descr=""/>
          <p:cNvPicPr/>
          <p:nvPr/>
        </p:nvPicPr>
        <p:blipFill>
          <a:blip r:embed="rId1"/>
          <a:stretch/>
        </p:blipFill>
        <p:spPr>
          <a:xfrm>
            <a:off x="4723560" y="2094840"/>
            <a:ext cx="2636640" cy="2231280"/>
          </a:xfrm>
          <a:prstGeom prst="rect">
            <a:avLst/>
          </a:prstGeom>
          <a:ln>
            <a:noFill/>
          </a:ln>
        </p:spPr>
      </p:pic>
      <p:pic>
        <p:nvPicPr>
          <p:cNvPr id="244" name="Image 5" descr=""/>
          <p:cNvPicPr/>
          <p:nvPr/>
        </p:nvPicPr>
        <p:blipFill>
          <a:blip r:embed="rId2"/>
          <a:stretch/>
        </p:blipFill>
        <p:spPr>
          <a:xfrm>
            <a:off x="4892760" y="4673520"/>
            <a:ext cx="2298240" cy="1993320"/>
          </a:xfrm>
          <a:prstGeom prst="rect">
            <a:avLst/>
          </a:prstGeom>
          <a:ln>
            <a:noFill/>
          </a:ln>
        </p:spPr>
      </p:pic>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Approche multi-projet</a:t>
            </a:r>
            <a:endParaRPr b="0" lang="en-US" sz="1800" spc="-1" strike="noStrike">
              <a:solidFill>
                <a:srgbClr val="000000"/>
              </a:solidFill>
              <a:uFill>
                <a:solidFill>
                  <a:srgbClr val="ffffff"/>
                </a:solidFill>
              </a:uFill>
              <a:latin typeface="Century Gothic"/>
            </a:endParaRPr>
          </a:p>
        </p:txBody>
      </p:sp>
      <p:sp>
        <p:nvSpPr>
          <p:cNvPr id="246"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Une solution Visual Studio consiste le plus souvent en de multiples projets</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Exemples :</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Un projet pour l’accès aux données</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Un projet contenant les modèles</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Une couche Business</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Un site web exposant ce modèle</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Une application Mobile</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Une application back-end de gestion du catalogue</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Un projet de test</a:t>
            </a:r>
            <a:endParaRPr b="0" lang="en-US" sz="12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Etc.</a:t>
            </a:r>
            <a:endParaRPr b="0" lang="en-US" sz="12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Un projet référence souvent d’autres projets</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Le projet Web référencie la couche Business et le modèle</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Les projets mobile référencient eux aussi la même couche business et modèle</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Le projet de test ne connait pas le Web car il teste la couche business</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Ou à l’inverse, le projet de test ne connait uniquement que le web.</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Etc.</a:t>
            </a:r>
            <a:endParaRPr b="0" lang="en-US" sz="1400" spc="-1" strike="noStrike">
              <a:solidFill>
                <a:srgbClr val="000000"/>
              </a:solidFill>
              <a:uFill>
                <a:solidFill>
                  <a:srgbClr val="ffffff"/>
                </a:solidFill>
              </a:uFill>
              <a:latin typeface="Century Gothic"/>
            </a:endParaRPr>
          </a:p>
        </p:txBody>
      </p:sp>
      <p:sp>
        <p:nvSpPr>
          <p:cNvPr id="247" name="TextShape 3"/>
          <p:cNvSpPr txBox="1"/>
          <p:nvPr/>
        </p:nvSpPr>
        <p:spPr>
          <a:xfrm>
            <a:off x="11028600" y="6289920"/>
            <a:ext cx="1061640" cy="490320"/>
          </a:xfrm>
          <a:prstGeom prst="rect">
            <a:avLst/>
          </a:prstGeom>
          <a:noFill/>
          <a:ln>
            <a:noFill/>
          </a:ln>
        </p:spPr>
        <p:txBody>
          <a:bodyPr bIns="10800" anchor="b"/>
          <a:p>
            <a:pPr algn="r">
              <a:lnSpc>
                <a:spcPct val="100000"/>
              </a:lnSpc>
            </a:pPr>
            <a:fld id="{B432B7ED-A5C4-4721-8433-27E88A08A11D}"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Où en sommes nous ?</a:t>
            </a:r>
            <a:endParaRPr b="0" lang="en-US" sz="1800" spc="-1" strike="noStrike">
              <a:solidFill>
                <a:srgbClr val="000000"/>
              </a:solidFill>
              <a:uFill>
                <a:solidFill>
                  <a:srgbClr val="ffffff"/>
                </a:solidFill>
              </a:uFill>
              <a:latin typeface="Century Gothic"/>
            </a:endParaRPr>
          </a:p>
        </p:txBody>
      </p:sp>
      <p:sp>
        <p:nvSpPr>
          <p:cNvPr id="93"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Framework .Net / C#</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Variables</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Types usuels</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Enumérations</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Opérations booléennes et instructions conditionnelles</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Méthodes et actions</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Tableaux et listes</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Boucles for et foreach</a:t>
            </a:r>
            <a:endParaRPr b="0" lang="en-US" sz="1800" spc="-1" strike="noStrike">
              <a:solidFill>
                <a:srgbClr val="000000"/>
              </a:solidFill>
              <a:uFill>
                <a:solidFill>
                  <a:srgbClr val="ffffff"/>
                </a:solidFill>
              </a:uFill>
              <a:latin typeface="Century Gothic"/>
            </a:endParaRPr>
          </a:p>
        </p:txBody>
      </p:sp>
      <p:sp>
        <p:nvSpPr>
          <p:cNvPr id="94" name="TextShape 3"/>
          <p:cNvSpPr txBox="1"/>
          <p:nvPr/>
        </p:nvSpPr>
        <p:spPr>
          <a:xfrm>
            <a:off x="11028600" y="6289920"/>
            <a:ext cx="1061640" cy="490320"/>
          </a:xfrm>
          <a:prstGeom prst="rect">
            <a:avLst/>
          </a:prstGeom>
          <a:noFill/>
          <a:ln>
            <a:noFill/>
          </a:ln>
        </p:spPr>
        <p:txBody>
          <a:bodyPr bIns="10800" anchor="b"/>
          <a:p>
            <a:pPr algn="r">
              <a:lnSpc>
                <a:spcPct val="100000"/>
              </a:lnSpc>
            </a:pPr>
            <a:fld id="{C6DE1A88-E088-481C-BB24-4F7B46A3A4CF}"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TD : Solution multi projet</a:t>
            </a:r>
            <a:endParaRPr b="0" lang="en-US" sz="1800" spc="-1" strike="noStrike">
              <a:solidFill>
                <a:srgbClr val="000000"/>
              </a:solidFill>
              <a:uFill>
                <a:solidFill>
                  <a:srgbClr val="ffffff"/>
                </a:solidFill>
              </a:uFill>
              <a:latin typeface="Century Gothic"/>
            </a:endParaRPr>
          </a:p>
        </p:txBody>
      </p:sp>
      <p:sp>
        <p:nvSpPr>
          <p:cNvPr id="249"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Créer une nouvelle solution vide</a:t>
            </a: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p:txBody>
      </p:sp>
      <p:sp>
        <p:nvSpPr>
          <p:cNvPr id="250" name="TextShape 3"/>
          <p:cNvSpPr txBox="1"/>
          <p:nvPr/>
        </p:nvSpPr>
        <p:spPr>
          <a:xfrm>
            <a:off x="11028600" y="6289920"/>
            <a:ext cx="1061640" cy="490320"/>
          </a:xfrm>
          <a:prstGeom prst="rect">
            <a:avLst/>
          </a:prstGeom>
          <a:noFill/>
          <a:ln>
            <a:noFill/>
          </a:ln>
        </p:spPr>
        <p:txBody>
          <a:bodyPr bIns="10800" anchor="b"/>
          <a:p>
            <a:pPr algn="r">
              <a:lnSpc>
                <a:spcPct val="100000"/>
              </a:lnSpc>
            </a:pPr>
            <a:fld id="{403196F6-EE8D-4322-A910-6890B8CE2456}"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251" name="Image 6" descr=""/>
          <p:cNvPicPr/>
          <p:nvPr/>
        </p:nvPicPr>
        <p:blipFill>
          <a:blip r:embed="rId1"/>
          <a:stretch/>
        </p:blipFill>
        <p:spPr>
          <a:xfrm>
            <a:off x="3214080" y="1484280"/>
            <a:ext cx="6093720" cy="4228560"/>
          </a:xfrm>
          <a:prstGeom prst="rect">
            <a:avLst/>
          </a:prstGeom>
          <a:ln>
            <a:noFill/>
          </a:ln>
        </p:spPr>
      </p:pic>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TD : Solution multi projet</a:t>
            </a:r>
            <a:endParaRPr b="0" lang="en-US" sz="1800" spc="-1" strike="noStrike">
              <a:solidFill>
                <a:srgbClr val="000000"/>
              </a:solidFill>
              <a:uFill>
                <a:solidFill>
                  <a:srgbClr val="ffffff"/>
                </a:solidFill>
              </a:uFill>
              <a:latin typeface="Century Gothic"/>
            </a:endParaRPr>
          </a:p>
        </p:txBody>
      </p:sp>
      <p:sp>
        <p:nvSpPr>
          <p:cNvPr id="253"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Sur la solution, crééz un nouveau projet appelé « Modele » de type « Librairie de classe » (attention, ni « Portable », ni « .NET Core »)</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Un projet « Librairie de classe » générera une Assembly C# (DLL) qui pourra être référencé par d’autres librairies C#.</a:t>
            </a:r>
            <a:endParaRPr b="0" lang="en-US" sz="14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p:txBody>
      </p:sp>
      <p:sp>
        <p:nvSpPr>
          <p:cNvPr id="254" name="TextShape 3"/>
          <p:cNvSpPr txBox="1"/>
          <p:nvPr/>
        </p:nvSpPr>
        <p:spPr>
          <a:xfrm>
            <a:off x="11028600" y="6289920"/>
            <a:ext cx="1061640" cy="490320"/>
          </a:xfrm>
          <a:prstGeom prst="rect">
            <a:avLst/>
          </a:prstGeom>
          <a:noFill/>
          <a:ln>
            <a:noFill/>
          </a:ln>
        </p:spPr>
        <p:txBody>
          <a:bodyPr bIns="10800" anchor="b"/>
          <a:p>
            <a:pPr algn="r">
              <a:lnSpc>
                <a:spcPct val="100000"/>
              </a:lnSpc>
            </a:pPr>
            <a:fld id="{2517D652-FD60-4CA6-B6F9-36841F89A3BC}"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255" name="Image 4" descr=""/>
          <p:cNvPicPr/>
          <p:nvPr/>
        </p:nvPicPr>
        <p:blipFill>
          <a:blip r:embed="rId1"/>
          <a:stretch/>
        </p:blipFill>
        <p:spPr>
          <a:xfrm>
            <a:off x="416160" y="2324160"/>
            <a:ext cx="4912560" cy="3654720"/>
          </a:xfrm>
          <a:prstGeom prst="rect">
            <a:avLst/>
          </a:prstGeom>
          <a:ln>
            <a:noFill/>
          </a:ln>
        </p:spPr>
      </p:pic>
      <p:pic>
        <p:nvPicPr>
          <p:cNvPr id="256" name="Image 5" descr=""/>
          <p:cNvPicPr/>
          <p:nvPr/>
        </p:nvPicPr>
        <p:blipFill>
          <a:blip r:embed="rId2"/>
          <a:stretch/>
        </p:blipFill>
        <p:spPr>
          <a:xfrm>
            <a:off x="6095880" y="2324160"/>
            <a:ext cx="5266440" cy="3654720"/>
          </a:xfrm>
          <a:prstGeom prst="rect">
            <a:avLst/>
          </a:prstGeom>
          <a:ln>
            <a:noFill/>
          </a:ln>
        </p:spPr>
      </p:pic>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TD : Solution multi projet</a:t>
            </a:r>
            <a:endParaRPr b="0" lang="en-US" sz="1800" spc="-1" strike="noStrike">
              <a:solidFill>
                <a:srgbClr val="000000"/>
              </a:solidFill>
              <a:uFill>
                <a:solidFill>
                  <a:srgbClr val="ffffff"/>
                </a:solidFill>
              </a:uFill>
              <a:latin typeface="Century Gothic"/>
            </a:endParaRPr>
          </a:p>
        </p:txBody>
      </p:sp>
      <p:sp>
        <p:nvSpPr>
          <p:cNvPr id="258"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Sur la solution toujours, créez deux projets de type « Application Console »  appelé « frontend » et « backend ».</a:t>
            </a: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Analysez la structure de la solution et du dossier correspondant sur le disque dur</a:t>
            </a: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p:txBody>
      </p:sp>
      <p:sp>
        <p:nvSpPr>
          <p:cNvPr id="259" name="TextShape 3"/>
          <p:cNvSpPr txBox="1"/>
          <p:nvPr/>
        </p:nvSpPr>
        <p:spPr>
          <a:xfrm>
            <a:off x="11028600" y="6289920"/>
            <a:ext cx="1061640" cy="490320"/>
          </a:xfrm>
          <a:prstGeom prst="rect">
            <a:avLst/>
          </a:prstGeom>
          <a:noFill/>
          <a:ln>
            <a:noFill/>
          </a:ln>
        </p:spPr>
        <p:txBody>
          <a:bodyPr bIns="10800" anchor="b"/>
          <a:p>
            <a:pPr algn="r">
              <a:lnSpc>
                <a:spcPct val="100000"/>
              </a:lnSpc>
            </a:pPr>
            <a:fld id="{AF27598B-6873-48B7-9C69-16351940459C}"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260" name="Image 6" descr=""/>
          <p:cNvPicPr/>
          <p:nvPr/>
        </p:nvPicPr>
        <p:blipFill>
          <a:blip r:embed="rId1"/>
          <a:stretch/>
        </p:blipFill>
        <p:spPr>
          <a:xfrm>
            <a:off x="703800" y="1913040"/>
            <a:ext cx="5662440" cy="3929400"/>
          </a:xfrm>
          <a:prstGeom prst="rect">
            <a:avLst/>
          </a:prstGeom>
          <a:ln>
            <a:noFill/>
          </a:ln>
        </p:spPr>
      </p:pic>
      <p:pic>
        <p:nvPicPr>
          <p:cNvPr id="261" name="Image 7" descr=""/>
          <p:cNvPicPr/>
          <p:nvPr/>
        </p:nvPicPr>
        <p:blipFill>
          <a:blip r:embed="rId2"/>
          <a:stretch/>
        </p:blipFill>
        <p:spPr>
          <a:xfrm>
            <a:off x="7580520" y="2138400"/>
            <a:ext cx="3447720" cy="3438000"/>
          </a:xfrm>
          <a:prstGeom prst="rect">
            <a:avLst/>
          </a:prstGeom>
          <a:ln>
            <a:noFill/>
          </a:ln>
        </p:spPr>
      </p:pic>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TD : Solution multi projet</a:t>
            </a:r>
            <a:endParaRPr b="0" lang="en-US" sz="1800" spc="-1" strike="noStrike">
              <a:solidFill>
                <a:srgbClr val="000000"/>
              </a:solidFill>
              <a:uFill>
                <a:solidFill>
                  <a:srgbClr val="ffffff"/>
                </a:solidFill>
              </a:uFill>
              <a:latin typeface="Century Gothic"/>
            </a:endParaRPr>
          </a:p>
        </p:txBody>
      </p:sp>
      <p:sp>
        <p:nvSpPr>
          <p:cNvPr id="263"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Par défaut, le projet « en gras » dans l’explorateur de solution est celui lancé automatiquement via le menu « débuguer »</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Par défaut, c’est le premier projet créé qui est sélectionné par défaut, donc « Modèle » dans notre cas.</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Si l’on veut exécuter un programme en particulier, il faut le sélectionner comme projet de démarrage.</a:t>
            </a: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Sélectionnez donc  le projet « Frontend »</a:t>
            </a: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p:txBody>
      </p:sp>
      <p:sp>
        <p:nvSpPr>
          <p:cNvPr id="264" name="TextShape 3"/>
          <p:cNvSpPr txBox="1"/>
          <p:nvPr/>
        </p:nvSpPr>
        <p:spPr>
          <a:xfrm>
            <a:off x="11028600" y="6289920"/>
            <a:ext cx="1061640" cy="490320"/>
          </a:xfrm>
          <a:prstGeom prst="rect">
            <a:avLst/>
          </a:prstGeom>
          <a:noFill/>
          <a:ln>
            <a:noFill/>
          </a:ln>
        </p:spPr>
        <p:txBody>
          <a:bodyPr bIns="10800" anchor="b"/>
          <a:p>
            <a:pPr algn="r">
              <a:lnSpc>
                <a:spcPct val="100000"/>
              </a:lnSpc>
            </a:pPr>
            <a:fld id="{94DD0047-1602-4C00-BF5D-12C09150F66B}"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265" name="Image 4" descr=""/>
          <p:cNvPicPr/>
          <p:nvPr/>
        </p:nvPicPr>
        <p:blipFill>
          <a:blip r:embed="rId1"/>
          <a:stretch/>
        </p:blipFill>
        <p:spPr>
          <a:xfrm>
            <a:off x="4613040" y="2937240"/>
            <a:ext cx="3302280" cy="2811600"/>
          </a:xfrm>
          <a:prstGeom prst="rect">
            <a:avLst/>
          </a:prstGeom>
          <a:ln>
            <a:noFill/>
          </a:ln>
        </p:spPr>
      </p:pic>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TD : Solution multi projet</a:t>
            </a:r>
            <a:endParaRPr b="0" lang="en-US" sz="1800" spc="-1" strike="noStrike">
              <a:solidFill>
                <a:srgbClr val="000000"/>
              </a:solidFill>
              <a:uFill>
                <a:solidFill>
                  <a:srgbClr val="ffffff"/>
                </a:solidFill>
              </a:uFill>
              <a:latin typeface="Century Gothic"/>
            </a:endParaRPr>
          </a:p>
        </p:txBody>
      </p:sp>
      <p:sp>
        <p:nvSpPr>
          <p:cNvPr id="267"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Par défaut, le projet Modele contient déjà une classe vide appelée « Class1 ».</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De même, chacun des programmes console contiennent une classe Program et une méthode Main vide.</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Recréez dans le projet Modele les classes Triangle et Point précédemment réalisées</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Attention au namespace ! Elles doivent être dans le namespace Modele !</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Notez à ce moment là qu’aucun de vos programmes n’a accès aux classes de Modele car aucun ne référencie le projet Modele</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Sur chacune des applications console, rajouter une référence vers le projet Modele</a:t>
            </a:r>
            <a:endParaRPr b="0" lang="en-US" sz="1800" spc="-1" strike="noStrike">
              <a:solidFill>
                <a:srgbClr val="000000"/>
              </a:solidFill>
              <a:uFill>
                <a:solidFill>
                  <a:srgbClr val="ffffff"/>
                </a:solidFill>
              </a:uFill>
              <a:latin typeface="Century Gothic"/>
            </a:endParaRPr>
          </a:p>
          <a:p>
            <a:pPr>
              <a:lnSpc>
                <a:spcPct val="100000"/>
              </a:lnSpc>
            </a:pPr>
            <a:endParaRPr b="0" lang="en-US" sz="1800" spc="-1" strike="noStrike">
              <a:solidFill>
                <a:srgbClr val="000000"/>
              </a:solidFill>
              <a:uFill>
                <a:solidFill>
                  <a:srgbClr val="ffffff"/>
                </a:solidFill>
              </a:uFill>
              <a:latin typeface="Century Gothic"/>
            </a:endParaRPr>
          </a:p>
        </p:txBody>
      </p:sp>
      <p:sp>
        <p:nvSpPr>
          <p:cNvPr id="268" name="TextShape 3"/>
          <p:cNvSpPr txBox="1"/>
          <p:nvPr/>
        </p:nvSpPr>
        <p:spPr>
          <a:xfrm>
            <a:off x="11028600" y="6289920"/>
            <a:ext cx="1061640" cy="490320"/>
          </a:xfrm>
          <a:prstGeom prst="rect">
            <a:avLst/>
          </a:prstGeom>
          <a:noFill/>
          <a:ln>
            <a:noFill/>
          </a:ln>
        </p:spPr>
        <p:txBody>
          <a:bodyPr bIns="10800" anchor="b"/>
          <a:p>
            <a:pPr algn="r">
              <a:lnSpc>
                <a:spcPct val="100000"/>
              </a:lnSpc>
            </a:pPr>
            <a:fld id="{B8C5651C-B29D-4726-8200-EB967B0C58B0}"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269" name="Image 5" descr=""/>
          <p:cNvPicPr/>
          <p:nvPr/>
        </p:nvPicPr>
        <p:blipFill>
          <a:blip r:embed="rId1"/>
          <a:stretch/>
        </p:blipFill>
        <p:spPr>
          <a:xfrm>
            <a:off x="532440" y="4384800"/>
            <a:ext cx="3702600" cy="1520280"/>
          </a:xfrm>
          <a:prstGeom prst="rect">
            <a:avLst/>
          </a:prstGeom>
          <a:ln>
            <a:noFill/>
          </a:ln>
        </p:spPr>
      </p:pic>
      <p:pic>
        <p:nvPicPr>
          <p:cNvPr id="270" name="Image 6" descr=""/>
          <p:cNvPicPr/>
          <p:nvPr/>
        </p:nvPicPr>
        <p:blipFill>
          <a:blip r:embed="rId2"/>
          <a:stretch/>
        </p:blipFill>
        <p:spPr>
          <a:xfrm>
            <a:off x="4495320" y="3984120"/>
            <a:ext cx="3520800" cy="2432160"/>
          </a:xfrm>
          <a:prstGeom prst="rect">
            <a:avLst/>
          </a:prstGeom>
          <a:ln>
            <a:noFill/>
          </a:ln>
        </p:spPr>
      </p:pic>
      <p:pic>
        <p:nvPicPr>
          <p:cNvPr id="271" name="Image 7" descr=""/>
          <p:cNvPicPr/>
          <p:nvPr/>
        </p:nvPicPr>
        <p:blipFill>
          <a:blip r:embed="rId3"/>
          <a:stretch/>
        </p:blipFill>
        <p:spPr>
          <a:xfrm>
            <a:off x="8276400" y="4124520"/>
            <a:ext cx="3096720" cy="2041200"/>
          </a:xfrm>
          <a:prstGeom prst="rect">
            <a:avLst/>
          </a:prstGeom>
          <a:ln>
            <a:noFill/>
          </a:ln>
        </p:spPr>
      </p:pic>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TD : Solution multi-projet</a:t>
            </a:r>
            <a:endParaRPr b="0" lang="en-US" sz="1800" spc="-1" strike="noStrike">
              <a:solidFill>
                <a:srgbClr val="000000"/>
              </a:solidFill>
              <a:uFill>
                <a:solidFill>
                  <a:srgbClr val="ffffff"/>
                </a:solidFill>
              </a:uFill>
              <a:latin typeface="Century Gothic"/>
            </a:endParaRPr>
          </a:p>
        </p:txBody>
      </p:sp>
      <p:sp>
        <p:nvSpPr>
          <p:cNvPr id="273"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Notez que vous n’avez toujours pas accès aux types de Modele car ces types ne sont pas marqués comme public jusque là</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Sur tous les types que vous souhaitez exposer, rajoutez la portée « Public » sur la définition de classe dans Modele</a:t>
            </a:r>
            <a:endParaRPr b="0" lang="en-US" sz="14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A partir de ce moment, vous aurez accès aux classes de Modele dans les deux applications console. Mais toutes les classes que vous définirez directement dans les applications console ne resteront accessibles que dans ce projet là.</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=&gt; Séparation des responsabilités</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Rajoutez vos autres classes Disque et Rectangle dans Modele</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Notez que les classes sont automatiquement utilisable dans les deux projets !</a:t>
            </a:r>
            <a:endParaRPr b="0" lang="en-US" sz="1400" spc="-1" strike="noStrike">
              <a:solidFill>
                <a:srgbClr val="000000"/>
              </a:solidFill>
              <a:uFill>
                <a:solidFill>
                  <a:srgbClr val="ffffff"/>
                </a:solidFill>
              </a:uFill>
              <a:latin typeface="Century Gothic"/>
            </a:endParaRPr>
          </a:p>
        </p:txBody>
      </p:sp>
      <p:sp>
        <p:nvSpPr>
          <p:cNvPr id="274" name="TextShape 3"/>
          <p:cNvSpPr txBox="1"/>
          <p:nvPr/>
        </p:nvSpPr>
        <p:spPr>
          <a:xfrm>
            <a:off x="11028600" y="6289920"/>
            <a:ext cx="1061640" cy="490320"/>
          </a:xfrm>
          <a:prstGeom prst="rect">
            <a:avLst/>
          </a:prstGeom>
          <a:noFill/>
          <a:ln>
            <a:noFill/>
          </a:ln>
        </p:spPr>
        <p:txBody>
          <a:bodyPr bIns="10800" anchor="b"/>
          <a:p>
            <a:pPr algn="r">
              <a:lnSpc>
                <a:spcPct val="100000"/>
              </a:lnSpc>
            </a:pPr>
            <a:fld id="{7D9DB5E7-212F-460D-AE2E-75709FE5C891}"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275" name="Image 4" descr=""/>
          <p:cNvPicPr/>
          <p:nvPr/>
        </p:nvPicPr>
        <p:blipFill>
          <a:blip r:embed="rId1"/>
          <a:stretch/>
        </p:blipFill>
        <p:spPr>
          <a:xfrm>
            <a:off x="5290200" y="2236320"/>
            <a:ext cx="1447560" cy="637920"/>
          </a:xfrm>
          <a:prstGeom prst="rect">
            <a:avLst/>
          </a:prstGeom>
          <a:ln>
            <a:noFill/>
          </a:ln>
        </p:spPr>
      </p:pic>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TD</a:t>
            </a:r>
            <a:endParaRPr b="0" lang="en-US" sz="1800" spc="-1" strike="noStrike">
              <a:solidFill>
                <a:srgbClr val="000000"/>
              </a:solidFill>
              <a:uFill>
                <a:solidFill>
                  <a:srgbClr val="ffffff"/>
                </a:solidFill>
              </a:uFill>
              <a:latin typeface="Century Gothic"/>
            </a:endParaRPr>
          </a:p>
        </p:txBody>
      </p:sp>
      <p:sp>
        <p:nvSpPr>
          <p:cNvPr id="277"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Nous allons reprendre le sujet du TD de la semaine passée sous l’approche objet.</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Le but du programme est de permettre à un caissier de saisir des commandes à la volée comme précédemment.</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Une commande a une date de début, une date de fin, un montant total et une liste de lignes</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Attention, la date de fin n’est renseignée qu’à la clôture de la commande et doit donc pouvoir être « vide ».</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Une ligne d’une commande de vente contient un montant</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Sur une commande, il est possible de rajouter une ligne de commande via une méthode « AjouterLigneCommande ». La ligne spécifiée est alors ajoutée à la liste des lignes de la commande, le montant total est recalculé.</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De même, une classe « Imprimante » permet d’imprimer fictivement une commande. Elle expose une méthode « Imprimer » qui prends en paramètre une commande et qui dans notre cas fictif affiche la commande à l’écran.</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Toutes les méthodes de formatage permettant par exemple de bien afficher le montant sont dans la classe Imprimante. Attention à la portée !</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Un autre classe « Journal » permet d’enregistrer une commande dans un fichier. Cette classe :</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Expose un constructeur qui permet au développeur de spécifier le répertoire de sauvegarde du fichier</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Expose une méthode « Journaliser » qui prends en paramètre une commande et la sauvegarde dans un fichier « log.txt » dans le dossier spécifié lors de l’appel au constructeur</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System.IO.Path.Combine</a:t>
            </a:r>
            <a:endParaRPr b="0" lang="en-US" sz="12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Multi-projet : un projet pour toutes les classes, un projet pour le programme.</a:t>
            </a:r>
            <a:endParaRPr b="0" lang="en-US" sz="1800" spc="-1" strike="noStrike">
              <a:solidFill>
                <a:srgbClr val="000000"/>
              </a:solidFill>
              <a:uFill>
                <a:solidFill>
                  <a:srgbClr val="ffffff"/>
                </a:solidFill>
              </a:uFill>
              <a:latin typeface="Century Gothic"/>
            </a:endParaRPr>
          </a:p>
        </p:txBody>
      </p:sp>
      <p:sp>
        <p:nvSpPr>
          <p:cNvPr id="278" name="TextShape 3"/>
          <p:cNvSpPr txBox="1"/>
          <p:nvPr/>
        </p:nvSpPr>
        <p:spPr>
          <a:xfrm>
            <a:off x="11028600" y="6289920"/>
            <a:ext cx="1061640" cy="490320"/>
          </a:xfrm>
          <a:prstGeom prst="rect">
            <a:avLst/>
          </a:prstGeom>
          <a:noFill/>
          <a:ln>
            <a:noFill/>
          </a:ln>
        </p:spPr>
        <p:txBody>
          <a:bodyPr bIns="10800" anchor="b"/>
          <a:p>
            <a:pPr algn="r">
              <a:lnSpc>
                <a:spcPct val="100000"/>
              </a:lnSpc>
            </a:pPr>
            <a:fld id="{F069F049-D8A1-42C3-9E43-5C72CF13C5D7}"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Pourquoi l’approche objet ?</a:t>
            </a:r>
            <a:endParaRPr b="0" lang="en-US" sz="1800" spc="-1" strike="noStrike">
              <a:solidFill>
                <a:srgbClr val="000000"/>
              </a:solidFill>
              <a:uFill>
                <a:solidFill>
                  <a:srgbClr val="ffffff"/>
                </a:solidFill>
              </a:uFill>
              <a:latin typeface="Century Gothic"/>
            </a:endParaRPr>
          </a:p>
        </p:txBody>
      </p:sp>
      <p:sp>
        <p:nvSpPr>
          <p:cNvPr id="96"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Un programme doit être planifiable, sûr et maintenable à (très) long terme</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Une vrai difficulté !</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Surtout en équipe</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Approche procédurale la plus ancienne se concentre sur la réponse au problème</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Décomposition d’un problème en fonction qui manipulent des données</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Efficace quand la complexité est au niveau des algorithmes</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Dans une grande partie des cas, la complexité n’est pas à ce niveau.</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Evolution exponentielle de la complexité et de la taille des programmes</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Informatisation des sociétés impose des problématiques de dialogues entre les parties d’un même projet</a:t>
            </a:r>
            <a:endParaRPr b="0" lang="en-US" sz="1800" spc="-1" strike="noStrike">
              <a:solidFill>
                <a:srgbClr val="000000"/>
              </a:solidFill>
              <a:uFill>
                <a:solidFill>
                  <a:srgbClr val="ffffff"/>
                </a:solidFill>
              </a:uFill>
              <a:latin typeface="Century Gothic"/>
            </a:endParaRPr>
          </a:p>
          <a:p>
            <a:endParaRPr b="0" lang="en-US" sz="1800" spc="-1" strike="noStrike">
              <a:solidFill>
                <a:srgbClr val="000000"/>
              </a:solidFill>
              <a:uFill>
                <a:solidFill>
                  <a:srgbClr val="ffffff"/>
                </a:solidFill>
              </a:uFill>
              <a:latin typeface="Century Gothic"/>
            </a:endParaRPr>
          </a:p>
        </p:txBody>
      </p:sp>
      <p:sp>
        <p:nvSpPr>
          <p:cNvPr id="97" name="TextShape 3"/>
          <p:cNvSpPr txBox="1"/>
          <p:nvPr/>
        </p:nvSpPr>
        <p:spPr>
          <a:xfrm>
            <a:off x="11028600" y="6289920"/>
            <a:ext cx="1061640" cy="490320"/>
          </a:xfrm>
          <a:prstGeom prst="rect">
            <a:avLst/>
          </a:prstGeom>
          <a:noFill/>
          <a:ln>
            <a:noFill/>
          </a:ln>
        </p:spPr>
        <p:txBody>
          <a:bodyPr bIns="10800" anchor="b"/>
          <a:p>
            <a:pPr algn="r">
              <a:lnSpc>
                <a:spcPct val="100000"/>
              </a:lnSpc>
            </a:pPr>
            <a:fld id="{AC58F957-B7F0-4C47-B277-54A4BDA17B1A}"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Concepts de base de l’approche objet</a:t>
            </a:r>
            <a:endParaRPr b="0" lang="en-US" sz="1800" spc="-1" strike="noStrike">
              <a:solidFill>
                <a:srgbClr val="000000"/>
              </a:solidFill>
              <a:uFill>
                <a:solidFill>
                  <a:srgbClr val="ffffff"/>
                </a:solidFill>
              </a:uFill>
              <a:latin typeface="Century Gothic"/>
            </a:endParaRPr>
          </a:p>
        </p:txBody>
      </p:sp>
      <p:sp>
        <p:nvSpPr>
          <p:cNvPr id="99"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Abstraction de la réalité via une décomposition en objet…</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Simplification</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Identité</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Etat</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i="1" lang="en-US" sz="1600" spc="-1" strike="noStrike">
                <a:solidFill>
                  <a:srgbClr val="000000"/>
                </a:solidFill>
                <a:uFill>
                  <a:solidFill>
                    <a:srgbClr val="ffffff"/>
                  </a:solidFill>
                </a:uFill>
                <a:latin typeface="Century Gothic"/>
              </a:rPr>
              <a:t>Ensemble d’opérations travaillant sur cet état</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 </a:t>
            </a:r>
            <a:r>
              <a:rPr b="0" lang="en-US" sz="1800" spc="-1" strike="noStrike">
                <a:solidFill>
                  <a:srgbClr val="000000"/>
                </a:solidFill>
                <a:uFill>
                  <a:solidFill>
                    <a:srgbClr val="ffffff"/>
                  </a:solidFill>
                </a:uFill>
                <a:latin typeface="Century Gothic"/>
              </a:rPr>
              <a:t>Et d’interactions entre les objets</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Les objets peuvent se connaitre et communiquer les uns avec les autres.</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Si l’état est modifiable, la manière d’interagir est stable</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Au niveau logiciel, une grande souplesse sur l’évolution</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Existence temporelle</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Création, destruction, évolution</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Pas de limites au nombres et à la complexité des objets</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Comment gérer cette souplesse ?</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Par des conventions =&gt; des classes</a:t>
            </a:r>
            <a:endParaRPr b="0" lang="en-US" sz="1400" spc="-1" strike="noStrike">
              <a:solidFill>
                <a:srgbClr val="000000"/>
              </a:solidFill>
              <a:uFill>
                <a:solidFill>
                  <a:srgbClr val="ffffff"/>
                </a:solidFill>
              </a:uFill>
              <a:latin typeface="Century Gothic"/>
            </a:endParaRPr>
          </a:p>
        </p:txBody>
      </p:sp>
      <p:sp>
        <p:nvSpPr>
          <p:cNvPr id="100" name="TextShape 3"/>
          <p:cNvSpPr txBox="1"/>
          <p:nvPr/>
        </p:nvSpPr>
        <p:spPr>
          <a:xfrm>
            <a:off x="11028600" y="6289920"/>
            <a:ext cx="1061640" cy="490320"/>
          </a:xfrm>
          <a:prstGeom prst="rect">
            <a:avLst/>
          </a:prstGeom>
          <a:noFill/>
          <a:ln>
            <a:noFill/>
          </a:ln>
        </p:spPr>
        <p:txBody>
          <a:bodyPr bIns="10800" anchor="b"/>
          <a:p>
            <a:pPr algn="r">
              <a:lnSpc>
                <a:spcPct val="100000"/>
              </a:lnSpc>
            </a:pPr>
            <a:fld id="{C63FE684-786C-4E80-8159-F1F61E655CCF}"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Classe</a:t>
            </a:r>
            <a:endParaRPr b="0" lang="en-US" sz="1800" spc="-1" strike="noStrike">
              <a:solidFill>
                <a:srgbClr val="000000"/>
              </a:solidFill>
              <a:uFill>
                <a:solidFill>
                  <a:srgbClr val="ffffff"/>
                </a:solidFill>
              </a:uFill>
              <a:latin typeface="Century Gothic"/>
            </a:endParaRPr>
          </a:p>
        </p:txBody>
      </p:sp>
      <p:sp>
        <p:nvSpPr>
          <p:cNvPr id="102" name="TextShape 2"/>
          <p:cNvSpPr txBox="1"/>
          <p:nvPr/>
        </p:nvSpPr>
        <p:spPr>
          <a:xfrm>
            <a:off x="818640" y="970560"/>
            <a:ext cx="10554120" cy="5809680"/>
          </a:xfrm>
          <a:prstGeom prst="rect">
            <a:avLst/>
          </a:prstGeom>
          <a:noFill/>
          <a:ln>
            <a:noFill/>
          </a:ln>
        </p:spPr>
        <p:txBody>
          <a:bodyPr/>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Modèle d’un objet</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Un objet est une instance d’une classe</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La classe définit un </a:t>
            </a:r>
            <a:r>
              <a:rPr b="1" lang="en-US" sz="1600" spc="-1" strike="noStrike">
                <a:solidFill>
                  <a:srgbClr val="000000"/>
                </a:solidFill>
                <a:uFill>
                  <a:solidFill>
                    <a:srgbClr val="ffffff"/>
                  </a:solidFill>
                </a:uFill>
                <a:latin typeface="Century Gothic"/>
              </a:rPr>
              <a:t>type</a:t>
            </a:r>
            <a:endParaRPr b="0" lang="en-US" sz="14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Propriétés et comportement commun d’un ensemble d’objets</a:t>
            </a:r>
            <a:endParaRPr b="0" lang="en-US" sz="1800" spc="-1" strike="noStrike">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b="0" lang="en-US" sz="1800" spc="-1" strike="noStrike">
                <a:solidFill>
                  <a:srgbClr val="000000"/>
                </a:solidFill>
                <a:uFill>
                  <a:solidFill>
                    <a:srgbClr val="ffffff"/>
                  </a:solidFill>
                </a:uFill>
                <a:latin typeface="Century Gothic"/>
              </a:rPr>
              <a:t>Une classe est définit par :</a:t>
            </a:r>
            <a:endParaRPr b="0" lang="en-US" sz="18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Un nom</a:t>
            </a:r>
            <a:endParaRPr b="0" lang="en-US" sz="14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La structure de l’état de l’objet</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En C#, Propriétés et champs</a:t>
            </a:r>
            <a:endParaRPr b="0" lang="en-US" sz="1200" spc="-1" strike="noStrike">
              <a:solidFill>
                <a:srgbClr val="000000"/>
              </a:solidFill>
              <a:uFill>
                <a:solidFill>
                  <a:srgbClr val="ffffff"/>
                </a:solidFill>
              </a:uFill>
              <a:latin typeface="Century Gothic"/>
            </a:endParaRPr>
          </a:p>
          <a:p>
            <a:pPr lvl="1" marL="743040" indent="-285480">
              <a:lnSpc>
                <a:spcPct val="100000"/>
              </a:lnSpc>
              <a:buClr>
                <a:srgbClr val="00c6bb"/>
              </a:buClr>
              <a:buFont typeface="Wingdings 2" charset="2"/>
              <a:buChar char=""/>
            </a:pPr>
            <a:r>
              <a:rPr b="0" lang="en-US" sz="1600" spc="-1" strike="noStrike">
                <a:solidFill>
                  <a:srgbClr val="000000"/>
                </a:solidFill>
                <a:uFill>
                  <a:solidFill>
                    <a:srgbClr val="ffffff"/>
                  </a:solidFill>
                </a:uFill>
                <a:latin typeface="Century Gothic"/>
              </a:rPr>
              <a:t>Le comportement</a:t>
            </a:r>
            <a:endParaRPr b="0" lang="en-US" sz="1400" spc="-1" strike="noStrike">
              <a:solidFill>
                <a:srgbClr val="000000"/>
              </a:solidFill>
              <a:uFill>
                <a:solidFill>
                  <a:srgbClr val="ffffff"/>
                </a:solidFill>
              </a:uFill>
              <a:latin typeface="Century Gothic"/>
            </a:endParaRPr>
          </a:p>
          <a:p>
            <a:pPr lvl="2" marL="1143000" indent="-228240">
              <a:lnSpc>
                <a:spcPct val="100000"/>
              </a:lnSpc>
              <a:buClr>
                <a:srgbClr val="00c6bb"/>
              </a:buClr>
              <a:buFont typeface="Wingdings 2" charset="2"/>
              <a:buChar char=""/>
            </a:pPr>
            <a:r>
              <a:rPr b="0" lang="en-US" sz="1400" spc="-1" strike="noStrike">
                <a:solidFill>
                  <a:srgbClr val="000000"/>
                </a:solidFill>
                <a:uFill>
                  <a:solidFill>
                    <a:srgbClr val="ffffff"/>
                  </a:solidFill>
                </a:uFill>
                <a:latin typeface="Century Gothic"/>
              </a:rPr>
              <a:t>Un ensemble de fonctions permettant de manipuler l’objet</a:t>
            </a:r>
            <a:endParaRPr b="0" lang="en-US" sz="1200" spc="-1" strike="noStrike">
              <a:solidFill>
                <a:srgbClr val="000000"/>
              </a:solidFill>
              <a:uFill>
                <a:solidFill>
                  <a:srgbClr val="ffffff"/>
                </a:solidFill>
              </a:uFill>
              <a:latin typeface="Century Gothic"/>
            </a:endParaRPr>
          </a:p>
        </p:txBody>
      </p:sp>
      <p:sp>
        <p:nvSpPr>
          <p:cNvPr id="103" name="TextShape 3"/>
          <p:cNvSpPr txBox="1"/>
          <p:nvPr/>
        </p:nvSpPr>
        <p:spPr>
          <a:xfrm>
            <a:off x="11028600" y="6289920"/>
            <a:ext cx="1061640" cy="490320"/>
          </a:xfrm>
          <a:prstGeom prst="rect">
            <a:avLst/>
          </a:prstGeom>
          <a:noFill/>
          <a:ln>
            <a:noFill/>
          </a:ln>
        </p:spPr>
        <p:txBody>
          <a:bodyPr bIns="10800" anchor="b"/>
          <a:p>
            <a:pPr algn="r">
              <a:lnSpc>
                <a:spcPct val="100000"/>
              </a:lnSpc>
            </a:pPr>
            <a:fld id="{5F0BCB73-7418-446A-83CD-BAABFC8B0894}"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Les classes en C#</a:t>
            </a:r>
            <a:endParaRPr b="0" lang="en-US" sz="1800" spc="-1" strike="noStrike">
              <a:solidFill>
                <a:srgbClr val="000000"/>
              </a:solidFill>
              <a:uFill>
                <a:solidFill>
                  <a:srgbClr val="ffffff"/>
                </a:solidFill>
              </a:uFill>
              <a:latin typeface="Century Gothic"/>
            </a:endParaRPr>
          </a:p>
        </p:txBody>
      </p:sp>
      <p:sp>
        <p:nvSpPr>
          <p:cNvPr id="105" name="TextShape 2"/>
          <p:cNvSpPr txBox="1"/>
          <p:nvPr/>
        </p:nvSpPr>
        <p:spPr>
          <a:xfrm>
            <a:off x="818640" y="970560"/>
            <a:ext cx="10554120" cy="5809680"/>
          </a:xfrm>
          <a:prstGeom prst="rect">
            <a:avLst/>
          </a:prstGeom>
          <a:noFill/>
          <a:ln>
            <a:noFill/>
          </a:ln>
        </p:spPr>
        <p:txBody>
          <a:bodyPr/>
          <a:p>
            <a:endParaRPr b="0" lang="en-US" sz="1800" spc="-1" strike="noStrike">
              <a:solidFill>
                <a:srgbClr val="000000"/>
              </a:solidFill>
              <a:uFill>
                <a:solidFill>
                  <a:srgbClr val="ffffff"/>
                </a:solidFill>
              </a:uFill>
              <a:latin typeface="Century Gothic"/>
            </a:endParaRPr>
          </a:p>
        </p:txBody>
      </p:sp>
      <p:sp>
        <p:nvSpPr>
          <p:cNvPr id="106" name="TextShape 3"/>
          <p:cNvSpPr txBox="1"/>
          <p:nvPr/>
        </p:nvSpPr>
        <p:spPr>
          <a:xfrm>
            <a:off x="11028600" y="6289920"/>
            <a:ext cx="1061640" cy="490320"/>
          </a:xfrm>
          <a:prstGeom prst="rect">
            <a:avLst/>
          </a:prstGeom>
          <a:noFill/>
          <a:ln>
            <a:noFill/>
          </a:ln>
        </p:spPr>
        <p:txBody>
          <a:bodyPr bIns="10800" anchor="b"/>
          <a:p>
            <a:pPr algn="r">
              <a:lnSpc>
                <a:spcPct val="100000"/>
              </a:lnSpc>
            </a:pPr>
            <a:fld id="{DF12105A-0006-431A-9184-291CA92961C8}"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107" name="Image 5" descr=""/>
          <p:cNvPicPr/>
          <p:nvPr/>
        </p:nvPicPr>
        <p:blipFill>
          <a:blip r:embed="rId1"/>
          <a:stretch/>
        </p:blipFill>
        <p:spPr>
          <a:xfrm>
            <a:off x="810000" y="970560"/>
            <a:ext cx="2009520" cy="933120"/>
          </a:xfrm>
          <a:prstGeom prst="rect">
            <a:avLst/>
          </a:prstGeom>
          <a:ln>
            <a:noFill/>
          </a:ln>
        </p:spPr>
      </p:pic>
      <p:pic>
        <p:nvPicPr>
          <p:cNvPr id="108" name="Image 6" descr=""/>
          <p:cNvPicPr/>
          <p:nvPr/>
        </p:nvPicPr>
        <p:blipFill>
          <a:blip r:embed="rId2"/>
          <a:stretch/>
        </p:blipFill>
        <p:spPr>
          <a:xfrm>
            <a:off x="818640" y="2086560"/>
            <a:ext cx="2133360" cy="1437840"/>
          </a:xfrm>
          <a:prstGeom prst="rect">
            <a:avLst/>
          </a:prstGeom>
          <a:ln>
            <a:noFill/>
          </a:ln>
        </p:spPr>
      </p:pic>
      <p:pic>
        <p:nvPicPr>
          <p:cNvPr id="109" name="Image 7" descr=""/>
          <p:cNvPicPr/>
          <p:nvPr/>
        </p:nvPicPr>
        <p:blipFill>
          <a:blip r:embed="rId3"/>
          <a:stretch/>
        </p:blipFill>
        <p:spPr>
          <a:xfrm>
            <a:off x="810000" y="3707280"/>
            <a:ext cx="2599920" cy="2199960"/>
          </a:xfrm>
          <a:prstGeom prst="rect">
            <a:avLst/>
          </a:prstGeom>
          <a:ln>
            <a:noFill/>
          </a:ln>
        </p:spPr>
      </p:pic>
      <p:pic>
        <p:nvPicPr>
          <p:cNvPr id="110" name="Image 10" descr=""/>
          <p:cNvPicPr/>
          <p:nvPr/>
        </p:nvPicPr>
        <p:blipFill>
          <a:blip r:embed="rId4"/>
          <a:stretch/>
        </p:blipFill>
        <p:spPr>
          <a:xfrm>
            <a:off x="7628400" y="1568160"/>
            <a:ext cx="3400200" cy="3762000"/>
          </a:xfrm>
          <a:prstGeom prst="rect">
            <a:avLst/>
          </a:prstGeom>
          <a:ln>
            <a:noFill/>
          </a:ln>
        </p:spPr>
      </p:pic>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10000" y="-182520"/>
            <a:ext cx="10571760" cy="970200"/>
          </a:xfrm>
          <a:prstGeom prst="rect">
            <a:avLst/>
          </a:prstGeom>
          <a:noFill/>
          <a:ln>
            <a:noFill/>
          </a:ln>
        </p:spPr>
        <p:txBody>
          <a:bodyPr anchor="b"/>
          <a:p>
            <a:pPr>
              <a:lnSpc>
                <a:spcPct val="100000"/>
              </a:lnSpc>
            </a:pPr>
            <a:r>
              <a:rPr b="1" lang="en-US" sz="4000" spc="-1" strike="noStrike">
                <a:solidFill>
                  <a:srgbClr val="fefefe"/>
                </a:solidFill>
                <a:uFill>
                  <a:solidFill>
                    <a:srgbClr val="ffffff"/>
                  </a:solidFill>
                </a:uFill>
                <a:latin typeface="Century Gothic"/>
              </a:rPr>
              <a:t>Les objets en C#</a:t>
            </a:r>
            <a:endParaRPr b="0" lang="en-US" sz="1800" spc="-1" strike="noStrike">
              <a:solidFill>
                <a:srgbClr val="000000"/>
              </a:solidFill>
              <a:uFill>
                <a:solidFill>
                  <a:srgbClr val="ffffff"/>
                </a:solidFill>
              </a:uFill>
              <a:latin typeface="Century Gothic"/>
            </a:endParaRPr>
          </a:p>
        </p:txBody>
      </p:sp>
      <p:sp>
        <p:nvSpPr>
          <p:cNvPr id="112" name="TextShape 2"/>
          <p:cNvSpPr txBox="1"/>
          <p:nvPr/>
        </p:nvSpPr>
        <p:spPr>
          <a:xfrm>
            <a:off x="818640" y="970560"/>
            <a:ext cx="10554120" cy="5809680"/>
          </a:xfrm>
          <a:prstGeom prst="rect">
            <a:avLst/>
          </a:prstGeom>
          <a:noFill/>
          <a:ln>
            <a:noFill/>
          </a:ln>
        </p:spPr>
        <p:txBody>
          <a:bodyPr/>
          <a:p>
            <a:endParaRPr b="0" lang="en-US" sz="1800" spc="-1" strike="noStrike">
              <a:solidFill>
                <a:srgbClr val="000000"/>
              </a:solidFill>
              <a:uFill>
                <a:solidFill>
                  <a:srgbClr val="ffffff"/>
                </a:solidFill>
              </a:uFill>
              <a:latin typeface="Century Gothic"/>
            </a:endParaRPr>
          </a:p>
        </p:txBody>
      </p:sp>
      <p:sp>
        <p:nvSpPr>
          <p:cNvPr id="113" name="TextShape 3"/>
          <p:cNvSpPr txBox="1"/>
          <p:nvPr/>
        </p:nvSpPr>
        <p:spPr>
          <a:xfrm>
            <a:off x="11028600" y="6289920"/>
            <a:ext cx="1061640" cy="490320"/>
          </a:xfrm>
          <a:prstGeom prst="rect">
            <a:avLst/>
          </a:prstGeom>
          <a:noFill/>
          <a:ln>
            <a:noFill/>
          </a:ln>
        </p:spPr>
        <p:txBody>
          <a:bodyPr bIns="10800" anchor="b"/>
          <a:p>
            <a:pPr algn="r">
              <a:lnSpc>
                <a:spcPct val="100000"/>
              </a:lnSpc>
            </a:pPr>
            <a:fld id="{A597030E-352E-42B1-A548-5A2CD9A83149}"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pic>
        <p:nvPicPr>
          <p:cNvPr id="114" name="Image 4" descr=""/>
          <p:cNvPicPr/>
          <p:nvPr/>
        </p:nvPicPr>
        <p:blipFill>
          <a:blip r:embed="rId1"/>
          <a:stretch/>
        </p:blipFill>
        <p:spPr>
          <a:xfrm>
            <a:off x="1071720" y="1910520"/>
            <a:ext cx="9554040" cy="313776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1324</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2016-12-28T07:06:34Z</dcterms:created>
  <dc:creator>Jean-Christophe Chalté</dc:creator>
  <dc:description/>
  <dc:language>en-US</dc:language>
  <cp:lastModifiedBy/>
  <cp:lastPrinted>2017-01-08T16:21:41Z</cp:lastPrinted>
  <dcterms:modified xsi:type="dcterms:W3CDTF">2017-12-13T21:17:31Z</dcterms:modified>
  <cp:revision>271</cp:revision>
  <dc:subject/>
  <dc:title>Introduction au développement Web en ASP.Net et 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46</vt:i4>
  </property>
</Properties>
</file>