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</p:sldIdLst>
  <p:sldSz cx="12192000" cy="6858000"/>
  <p:notesSz cx="6858000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C JC" initials="JJ" lastIdx="1" clrIdx="0">
    <p:extLst>
      <p:ext uri="{19B8F6BF-5375-455C-9EA6-DF929625EA0E}">
        <p15:presenceInfo xmlns:p15="http://schemas.microsoft.com/office/powerpoint/2012/main" userId="b801bfaa6fdd74a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73" autoAdjust="0"/>
    <p:restoredTop sz="86410" autoAdjust="0"/>
  </p:normalViewPr>
  <p:slideViewPr>
    <p:cSldViewPr snapToGrid="0">
      <p:cViewPr varScale="1">
        <p:scale>
          <a:sx n="62" d="100"/>
          <a:sy n="62" d="100"/>
        </p:scale>
        <p:origin x="84" y="180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834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4" d="100"/>
          <a:sy n="114" d="100"/>
        </p:scale>
        <p:origin x="517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E0108-7974-4ECB-93ED-813DD6E524BF}" type="datetimeFigureOut">
              <a:rPr lang="fr-FR" smtClean="0"/>
              <a:t>03/01/2018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7C2A5-CC24-473A-9A7B-8FF2C5BF86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4045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8E71D-2E5D-4F6E-A0DB-84CFC51B72F4}" type="datetimeFigureOut">
              <a:rPr lang="fr-FR" smtClean="0"/>
              <a:t>03/01/2018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786362"/>
            <a:ext cx="5486400" cy="39161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A2540-CDB7-405E-84A0-C4C96EE09C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7807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A2540-CDB7-405E-84A0-C4C96EE09C3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626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87DF-E585-4C00-9CD3-38FCEA957542}" type="datetime1">
              <a:rPr lang="fr-FR" smtClean="0"/>
              <a:t>03/01/2018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3458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F7F0D-2DAE-4AF0-BD70-ECD5138DCE5D}" type="datetime1">
              <a:rPr lang="fr-FR" smtClean="0"/>
              <a:t>03/01/2018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119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6A-AB8B-401F-BF43-7CCA825E1B11}" type="datetime1">
              <a:rPr lang="fr-FR" smtClean="0"/>
              <a:t>03/01/2018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1077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90D3-33D1-499A-88FD-0964A4F7BB86}" type="datetime1">
              <a:rPr lang="fr-FR" smtClean="0"/>
              <a:t>03/01/2018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3556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6B756-8A55-427B-BB16-4F69F1DFDEC3}" type="datetime1">
              <a:rPr lang="fr-FR" smtClean="0"/>
              <a:t>03/01/2018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7285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4B7F3-EE86-4B89-A590-A25894AB6013}" type="datetime1">
              <a:rPr lang="fr-FR" smtClean="0"/>
              <a:t>03/01/2018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4613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950026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-182564"/>
            <a:ext cx="10571998" cy="970450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970449"/>
            <a:ext cx="10554574" cy="5810109"/>
          </a:xfrm>
        </p:spPr>
        <p:txBody>
          <a:bodyPr anchor="t" anchorCtr="0"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28653" y="6289961"/>
            <a:ext cx="1062155" cy="490599"/>
          </a:xfrm>
        </p:spPr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2454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14A9B-8000-43D2-A631-9E8CCEE130EB}" type="datetime1">
              <a:rPr lang="fr-FR" smtClean="0"/>
              <a:t>03/01/2018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6520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49E6-FA10-486F-9947-9B995442604E}" type="datetime1">
              <a:rPr lang="fr-FR" smtClean="0"/>
              <a:t>03/01/2018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371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45764-79E9-49B8-ABB2-BCA8901563F8}" type="datetime1">
              <a:rPr lang="fr-FR" smtClean="0"/>
              <a:t>03/01/2018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40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08846-AA4C-4F54-AE82-4F7C2FA02BA7}" type="datetime1">
              <a:rPr lang="fr-FR" smtClean="0"/>
              <a:t>03/01/2018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0859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2E184-DBD7-4549-9DE8-745F82C35770}" type="datetime1">
              <a:rPr lang="fr-FR" smtClean="0"/>
              <a:t>03/01/2018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965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0388D-7709-4338-8275-1486D5196712}" type="datetime1">
              <a:rPr lang="fr-FR" smtClean="0"/>
              <a:t>03/01/2018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3534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B6E3DE8-ECAF-43C1-991E-7A233A4CDCA2}" type="datetime1">
              <a:rPr lang="fr-FR" smtClean="0"/>
              <a:t>03/01/2018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84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AB7B15F7-8D1B-4734-86F4-E6D97566F7CC}" type="datetime1">
              <a:rPr lang="fr-FR" smtClean="0"/>
              <a:t>03/01/2018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0809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Introduction au développement Web en </a:t>
            </a:r>
            <a:r>
              <a:rPr lang="fr-FR" dirty="0" err="1"/>
              <a:t>ASP.Net</a:t>
            </a:r>
            <a:r>
              <a:rPr lang="fr-FR" dirty="0"/>
              <a:t> et C#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Chalté Jean-Christophe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411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07807B-DDD2-4EF7-92DC-452F8D221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Construction d’un programme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C30ED2-8ED2-4283-AAA9-34BCB2E61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Namespace</a:t>
            </a:r>
          </a:p>
          <a:p>
            <a:r>
              <a:rPr lang="fr-FR" dirty="0" err="1"/>
              <a:t>Using</a:t>
            </a:r>
            <a:endParaRPr lang="fr-FR" dirty="0"/>
          </a:p>
          <a:p>
            <a:r>
              <a:rPr lang="fr-FR" dirty="0"/>
              <a:t>Fichiers</a:t>
            </a:r>
          </a:p>
          <a:p>
            <a:r>
              <a:rPr lang="fr-FR" dirty="0"/>
              <a:t>Références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A521FA9-D74A-4471-A267-3AC0FFD96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2266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194B71-077C-482E-89BA-178A7EEA8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Namespace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ABF18E-26CD-4CE3-B7D3-2C13D04ED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 2" charset="2"/>
              <a:buChar char=""/>
              <a:tabLst/>
              <a:defRPr/>
            </a:pP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espace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nom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permet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regrouper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organiser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définitions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types et de sous-namespace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liés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entre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eux</a:t>
            </a:r>
            <a:endParaRPr lang="fr-FR" sz="1800" dirty="0">
              <a:effectLst/>
            </a:endParaRPr>
          </a:p>
          <a:p>
            <a:pPr rtl="0" eaLnBrk="1" latinLnBrk="0" hangingPunct="1"/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 sein d’un namespace :</a:t>
            </a:r>
            <a:endParaRPr lang="fr-FR" sz="1800" dirty="0">
              <a:effectLst/>
            </a:endParaRPr>
          </a:p>
          <a:p>
            <a:pPr lvl="1" rtl="0" eaLnBrk="1" latinLnBrk="0" hangingPunct="1"/>
            <a:r>
              <a:rPr lang="en-US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</a:t>
            </a:r>
            <a:endParaRPr lang="fr-FR" dirty="0">
              <a:effectLst/>
            </a:endParaRPr>
          </a:p>
          <a:p>
            <a:pPr lvl="1" rtl="0" eaLnBrk="1" latinLnBrk="0" hangingPunct="1"/>
            <a:r>
              <a:rPr lang="en-US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Interface</a:t>
            </a:r>
            <a:endParaRPr lang="fr-FR" dirty="0">
              <a:effectLst/>
            </a:endParaRPr>
          </a:p>
          <a:p>
            <a:pPr lvl="1" rtl="0" eaLnBrk="1" latinLnBrk="0" hangingPunct="1"/>
            <a:r>
              <a:rPr lang="en-US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</a:t>
            </a:r>
            <a:endParaRPr lang="fr-FR" dirty="0">
              <a:effectLst/>
            </a:endParaRPr>
          </a:p>
          <a:p>
            <a:pPr lvl="1" rtl="0" eaLnBrk="1" latinLnBrk="0" hangingPunct="1"/>
            <a:r>
              <a:rPr lang="en-US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Enum</a:t>
            </a:r>
            <a:endParaRPr lang="fr-FR" dirty="0">
              <a:effectLst/>
            </a:endParaRPr>
          </a:p>
          <a:p>
            <a:pPr lvl="1" rtl="0" eaLnBrk="1" latinLnBrk="0" hangingPunct="1"/>
            <a:r>
              <a:rPr lang="en-US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Sous-namespace</a:t>
            </a:r>
            <a:endParaRPr lang="fr-FR" dirty="0">
              <a:effectLst/>
            </a:endParaRPr>
          </a:p>
          <a:p>
            <a:pPr lvl="1" rtl="0" eaLnBrk="1" latinLnBrk="0" hangingPunct="1"/>
            <a:r>
              <a:rPr lang="en-US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Etc.</a:t>
            </a:r>
            <a:endParaRPr lang="fr-FR" dirty="0">
              <a:effectLst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 2" charset="2"/>
              <a:buChar char=""/>
              <a:tabLst/>
              <a:defRPr/>
            </a:pP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Pour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accéder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à un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élément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d’un namespace :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MonNamespace.MaClasse</a:t>
            </a:r>
            <a:endParaRPr lang="en-US" sz="18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74295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 2" charset="2"/>
              <a:buChar char=""/>
              <a:tabLst/>
              <a:defRPr/>
            </a:pPr>
            <a:r>
              <a:rPr lang="en-US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MonNamespace.MonSousNamespace.MaSousClasse</a:t>
            </a:r>
            <a:endParaRPr lang="fr-FR" sz="1600" dirty="0">
              <a:effectLst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 2" charset="2"/>
              <a:buChar char=""/>
              <a:tabLst/>
              <a:defRPr/>
            </a:pP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n’est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PAS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lié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à la structure de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fichier</a:t>
            </a:r>
            <a:endParaRPr lang="fr-FR" sz="1800" dirty="0">
              <a:effectLst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46B251B-5DDF-4440-8713-A1529A8A3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6645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0B0D91-3ED4-4488-B12A-A56F02B40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Namespace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C7E5CE-4C93-4D43-A58A-F6DF2F9EE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0A52CA2-84D5-4773-B064-FE67F2479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12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D18CD4D-821A-4A22-B20D-3C0420DD0B76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2263113" y="1019846"/>
            <a:ext cx="6324887" cy="3615714"/>
          </a:xfrm>
          <a:prstGeom prst="rect">
            <a:avLst/>
          </a:prstGeom>
          <a:ln>
            <a:noFill/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4D788F4-8FFC-47B6-A730-60C6646CD293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2263113" y="4684957"/>
            <a:ext cx="8048018" cy="209560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6607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9BC385-0E13-41D9-9995-749705C2F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Mot clé </a:t>
            </a:r>
            <a:r>
              <a:rPr lang="fr-FR" dirty="0" err="1"/>
              <a:t>Using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E30643-5841-47C8-BB70-00D33D51D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 2" charset="2"/>
              <a:buChar char=""/>
              <a:tabLst/>
              <a:defRPr/>
            </a:pP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mot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clé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« using »,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habituellement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début de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fichier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permet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d’importer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namespace.</a:t>
            </a:r>
            <a:endParaRPr lang="fr-FR" sz="1800" dirty="0">
              <a:effectLst/>
            </a:endParaRPr>
          </a:p>
          <a:p>
            <a:pPr marL="74295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 2" charset="2"/>
              <a:buChar char=""/>
              <a:tabLst/>
              <a:defRPr/>
            </a:pPr>
            <a:r>
              <a:rPr lang="en-US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Toutes</a:t>
            </a:r>
            <a:r>
              <a:rPr lang="en-US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les types du namespace </a:t>
            </a:r>
            <a:r>
              <a:rPr lang="en-US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peuvent</a:t>
            </a:r>
            <a:r>
              <a:rPr lang="en-US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être</a:t>
            </a:r>
            <a:r>
              <a:rPr lang="en-US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alors</a:t>
            </a:r>
            <a:r>
              <a:rPr lang="en-US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utilisés</a:t>
            </a:r>
            <a:r>
              <a:rPr lang="en-US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dans</a:t>
            </a:r>
            <a:r>
              <a:rPr lang="en-US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</a:t>
            </a:r>
            <a:r>
              <a:rPr lang="en-US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fichier</a:t>
            </a:r>
            <a:r>
              <a:rPr lang="en-US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sans le </a:t>
            </a:r>
            <a:r>
              <a:rPr lang="en-US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spécifier</a:t>
            </a:r>
            <a:r>
              <a:rPr lang="en-US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74295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 2" charset="2"/>
              <a:buChar char=""/>
              <a:tabLst/>
              <a:defRPr/>
            </a:pPr>
            <a:r>
              <a:rPr lang="en-US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 sous-namespace </a:t>
            </a:r>
            <a:r>
              <a:rPr lang="en-US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peuvent</a:t>
            </a:r>
            <a:r>
              <a:rPr lang="en-US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aussi</a:t>
            </a:r>
            <a:r>
              <a:rPr lang="en-US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être</a:t>
            </a:r>
            <a:r>
              <a:rPr lang="en-US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importés</a:t>
            </a:r>
            <a:r>
              <a:rPr lang="en-US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séparément</a:t>
            </a:r>
            <a:r>
              <a:rPr lang="en-US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fr-FR" sz="1600" dirty="0">
              <a:effectLst/>
            </a:endParaRPr>
          </a:p>
          <a:p>
            <a:pPr marL="74295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 2" charset="2"/>
              <a:buChar char=""/>
              <a:tabLst/>
              <a:defRPr/>
            </a:pPr>
            <a:endParaRPr lang="fr-FR" sz="1600" dirty="0">
              <a:effectLst/>
            </a:endParaRPr>
          </a:p>
          <a:p>
            <a:pPr marL="74295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 2" charset="2"/>
              <a:buChar char=""/>
              <a:tabLst/>
              <a:defRPr/>
            </a:pPr>
            <a:endParaRPr lang="fr-FR" sz="1600" dirty="0">
              <a:effectLst/>
            </a:endParaRPr>
          </a:p>
          <a:p>
            <a:pPr marL="74295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 2" charset="2"/>
              <a:buChar char=""/>
              <a:tabLst/>
              <a:defRPr/>
            </a:pPr>
            <a:endParaRPr lang="fr-FR" sz="1600" dirty="0">
              <a:effectLst/>
            </a:endParaRPr>
          </a:p>
          <a:p>
            <a:pPr marL="74295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 2" charset="2"/>
              <a:buChar char=""/>
              <a:tabLst/>
              <a:defRPr/>
            </a:pPr>
            <a:endParaRPr lang="fr-FR" sz="1600" dirty="0">
              <a:effectLst/>
            </a:endParaRPr>
          </a:p>
          <a:p>
            <a:pPr marL="74295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 2" charset="2"/>
              <a:buChar char=""/>
              <a:tabLst/>
              <a:defRPr/>
            </a:pPr>
            <a:endParaRPr lang="fr-FR" sz="1600" dirty="0">
              <a:effectLst/>
            </a:endParaRPr>
          </a:p>
          <a:p>
            <a:pPr marL="74295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 2" charset="2"/>
              <a:buChar char=""/>
              <a:tabLst/>
              <a:defRPr/>
            </a:pPr>
            <a:endParaRPr lang="fr-FR" sz="1600" dirty="0">
              <a:effectLst/>
            </a:endParaRPr>
          </a:p>
          <a:p>
            <a:pPr marL="74295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 2" charset="2"/>
              <a:buChar char=""/>
              <a:tabLst/>
              <a:defRPr/>
            </a:pPr>
            <a:endParaRPr lang="fr-FR" sz="1600" dirty="0">
              <a:effectLst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 2" charset="2"/>
              <a:buChar char=""/>
              <a:tabLst/>
              <a:defRPr/>
            </a:pPr>
            <a:endParaRPr lang="fr-FR" dirty="0">
              <a:effectLst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 2" charset="2"/>
              <a:buChar char=""/>
              <a:tabLst/>
              <a:defRPr/>
            </a:pP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Communément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appelé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« 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Ouverture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d’un namespace »</a:t>
            </a:r>
            <a:endParaRPr lang="fr-FR" sz="1800" dirty="0">
              <a:effectLst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 2" charset="2"/>
              <a:buChar char=""/>
              <a:tabLst/>
              <a:defRPr/>
            </a:pP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n’est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PAS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une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importation de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librairie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juste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l’ouverture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d’un namespace !</a:t>
            </a:r>
            <a:endParaRPr lang="fr-FR" sz="1800" dirty="0">
              <a:effectLst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8CF38D9-0588-47C4-B6B0-7E684AFCD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13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BA35F7E-6E5B-4812-83B4-8FF8094E286A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22659" y="2548903"/>
            <a:ext cx="5746680" cy="26532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9029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0B370F-16D6-4AD1-B6C7-6468E62DD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kern="1200" dirty="0">
                <a:solidFill>
                  <a:srgbClr val="FEFEFE"/>
                </a:solidFill>
                <a:effectLst/>
                <a:latin typeface="+mj-lt"/>
                <a:ea typeface="+mj-ea"/>
                <a:cs typeface="+mj-cs"/>
              </a:rPr>
              <a:t>Multi-</a:t>
            </a:r>
            <a:r>
              <a:rPr lang="en-US" sz="4000" b="1" kern="1200" dirty="0" err="1">
                <a:solidFill>
                  <a:srgbClr val="FEFEFE"/>
                </a:solidFill>
                <a:effectLst/>
                <a:latin typeface="+mj-lt"/>
                <a:ea typeface="+mj-ea"/>
                <a:cs typeface="+mj-cs"/>
              </a:rPr>
              <a:t>fichier</a:t>
            </a:r>
            <a:endParaRPr lang="fr-FR" dirty="0">
              <a:effectLst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6A64C8-7A38-4E1C-B1B9-AA892A3B4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 2" charset="2"/>
              <a:buChar char=""/>
              <a:tabLst/>
              <a:defRPr/>
            </a:pP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Nous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faisons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déjà du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multifichier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sans nous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rendre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compte</a:t>
            </a:r>
            <a:endParaRPr lang="fr-FR" sz="1800" dirty="0">
              <a:effectLst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 2" charset="2"/>
              <a:buChar char=""/>
              <a:tabLst/>
              <a:defRPr/>
            </a:pP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 C#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.Net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n’imposent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format de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fichier</a:t>
            </a:r>
            <a:endParaRPr lang="fr-FR" sz="1800" dirty="0">
              <a:effectLst/>
            </a:endParaRPr>
          </a:p>
          <a:p>
            <a:pPr rtl="0" eaLnBrk="1" latinLnBrk="0" hangingPunct="1"/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fichier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peut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contenir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plusieurs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classes,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plusieurs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namespaces etc.</a:t>
            </a:r>
            <a:endParaRPr lang="fr-FR" sz="1800" dirty="0">
              <a:effectLst/>
            </a:endParaRPr>
          </a:p>
          <a:p>
            <a:pPr rtl="0" eaLnBrk="1" latinLnBrk="0" hangingPunct="1"/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Tout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fichier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présent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dans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projet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Visual Studio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automatiquement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compilé</a:t>
            </a:r>
            <a:endParaRPr lang="fr-FR" dirty="0">
              <a:effectLst/>
            </a:endParaRPr>
          </a:p>
          <a:p>
            <a:pPr rtl="0" eaLnBrk="1" latinLnBrk="0" hangingPunct="1"/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Tout type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présent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dans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n’importe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quel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fichier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du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projet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automatiquement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manipulable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tous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les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autres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types du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projet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rtl="0" eaLnBrk="1" latinLnBrk="0" hangingPunct="1"/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Seule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restriction : un</a:t>
            </a:r>
            <a:r>
              <a:rPr lang="en-US" sz="18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“scope” 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(« { …. } »)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ouvert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dans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fichier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doit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forcément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être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fermée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dans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même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fichier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fr-FR" dirty="0">
              <a:effectLst/>
            </a:endParaRPr>
          </a:p>
          <a:p>
            <a:pPr rtl="0" eaLnBrk="1" latinLnBrk="0" hangingPunct="1"/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 namespace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peut-être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réparti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sur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plusieurs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fichiers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fr-FR" dirty="0">
              <a:effectLst/>
            </a:endParaRPr>
          </a:p>
          <a:p>
            <a:pPr lvl="1" rtl="0" eaLnBrk="1" latinLnBrk="0" hangingPunct="1"/>
            <a:r>
              <a:rPr lang="en-US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 convention, on </a:t>
            </a:r>
            <a:r>
              <a:rPr lang="en-US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créé</a:t>
            </a:r>
            <a:r>
              <a:rPr lang="en-US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sous namespace par sous-dossier physique, </a:t>
            </a:r>
            <a:r>
              <a:rPr lang="en-US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mais</a:t>
            </a:r>
            <a:r>
              <a:rPr lang="en-US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</a:t>
            </a:r>
            <a:r>
              <a:rPr lang="en-US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n’est</a:t>
            </a:r>
            <a:r>
              <a:rPr lang="en-US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pas </a:t>
            </a:r>
            <a:r>
              <a:rPr lang="en-US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obligatoire</a:t>
            </a:r>
            <a:r>
              <a:rPr lang="en-US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</a:t>
            </a:r>
            <a:r>
              <a:rPr lang="en-US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imposé</a:t>
            </a:r>
            <a:endParaRPr lang="fr-FR" dirty="0">
              <a:effectLst/>
            </a:endParaRPr>
          </a:p>
          <a:p>
            <a:pPr rtl="0" eaLnBrk="1" latinLnBrk="0" hangingPunct="1"/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Une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peut-être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répartie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sur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plusieurs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fichiers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à la condition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d’utiliser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 mot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clé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« partial »</a:t>
            </a:r>
            <a:endParaRPr lang="fr-FR" dirty="0">
              <a:effectLst/>
            </a:endParaRPr>
          </a:p>
          <a:p>
            <a:pPr lvl="1" rtl="0" eaLnBrk="1" latinLnBrk="0" hangingPunct="1"/>
            <a:r>
              <a:rPr lang="en-US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Très</a:t>
            </a:r>
            <a:r>
              <a:rPr lang="en-US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rarement</a:t>
            </a:r>
            <a:r>
              <a:rPr lang="en-US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utilisé</a:t>
            </a:r>
            <a:endParaRPr lang="fr-FR" dirty="0">
              <a:effectLst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ED54172-A12B-4570-8F20-01775E281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6944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448783-CF97-4916-8A8B-9408B79EA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Références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C47BBF-159D-4914-8CB6-F7F1E73DB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 2" charset="2"/>
              <a:buChar char=""/>
              <a:tabLst/>
              <a:defRPr/>
            </a:pP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projet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.Net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dépend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toujours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composants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externes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(DLL)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appelés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« Assemblies »</a:t>
            </a:r>
            <a:endParaRPr lang="fr-FR" sz="1800" dirty="0">
              <a:effectLst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 2" charset="2"/>
              <a:buChar char=""/>
              <a:tabLst/>
              <a:defRPr/>
            </a:pP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Pour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rajouter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une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référence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une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Assembly :</a:t>
            </a:r>
            <a:endParaRPr lang="fr-FR" sz="1800" dirty="0">
              <a:effectLst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 2" charset="2"/>
              <a:buChar char=""/>
              <a:tabLst/>
              <a:defRPr/>
            </a:pPr>
            <a:r>
              <a:rPr lang="en-US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Ajout</a:t>
            </a:r>
            <a:r>
              <a:rPr lang="en-US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référence</a:t>
            </a:r>
            <a:r>
              <a:rPr lang="en-US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via Visual Studio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 2" charset="2"/>
              <a:buChar char=""/>
              <a:tabLst/>
              <a:defRPr/>
            </a:pPr>
            <a:endParaRPr lang="en-US" dirty="0"/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 2" charset="2"/>
              <a:buChar char=""/>
              <a:tabLst/>
              <a:defRPr/>
            </a:pPr>
            <a:endParaRPr lang="en-US" sz="16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 2" charset="2"/>
              <a:buChar char=""/>
              <a:tabLst/>
              <a:defRPr/>
            </a:pPr>
            <a:endParaRPr lang="en-US" dirty="0"/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 2" charset="2"/>
              <a:buChar char=""/>
              <a:tabLst/>
              <a:defRPr/>
            </a:pPr>
            <a:endParaRPr lang="en-US" sz="16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 2" charset="2"/>
              <a:buChar char=""/>
              <a:tabLst/>
              <a:defRPr/>
            </a:pPr>
            <a:endParaRPr lang="en-US" sz="16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Utilisation</a:t>
            </a:r>
            <a:r>
              <a:rPr lang="en-US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d’un </a:t>
            </a:r>
            <a:r>
              <a:rPr lang="en-US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gestionnaire</a:t>
            </a:r>
            <a:r>
              <a:rPr lang="en-US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package : </a:t>
            </a:r>
            <a:r>
              <a:rPr lang="en-US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Nuget</a:t>
            </a:r>
            <a:r>
              <a:rPr lang="en-US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Paket</a:t>
            </a:r>
            <a:endParaRPr lang="en-US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dirty="0" err="1"/>
              <a:t>Similaire</a:t>
            </a:r>
            <a:r>
              <a:rPr lang="en-US" dirty="0"/>
              <a:t> à </a:t>
            </a:r>
            <a:r>
              <a:rPr lang="en-US" dirty="0" err="1"/>
              <a:t>npm</a:t>
            </a:r>
            <a:r>
              <a:rPr lang="en-US" dirty="0"/>
              <a:t>, </a:t>
            </a:r>
            <a:r>
              <a:rPr lang="en-US" dirty="0" err="1"/>
              <a:t>yar</a:t>
            </a:r>
            <a:r>
              <a:rPr lang="en-US" dirty="0"/>
              <a:t>, pip etc.</a:t>
            </a:r>
            <a:endParaRPr lang="fr-FR" dirty="0">
              <a:effectLst/>
            </a:endParaRPr>
          </a:p>
          <a:p>
            <a:pPr marL="34290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 2" charset="2"/>
              <a:buChar char=""/>
              <a:tabLst/>
              <a:defRPr/>
            </a:pPr>
            <a:endParaRPr lang="fr-FR" sz="1800" dirty="0">
              <a:effectLst/>
            </a:endParaRPr>
          </a:p>
          <a:p>
            <a:pPr lvl="1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94E1CD-267A-490C-BD09-866D3A41A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15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445F090-C50A-492F-A987-248AE2C69DBF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544252" y="1435680"/>
            <a:ext cx="2839612" cy="2403046"/>
          </a:xfrm>
          <a:prstGeom prst="rect">
            <a:avLst/>
          </a:prstGeom>
          <a:ln>
            <a:noFill/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674C3E4-E117-4FDD-ACFE-BCFE58B94732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7544251" y="4021289"/>
            <a:ext cx="2839611" cy="246286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5064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767D85-FAF5-496E-8356-318D2038F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Où en sommes nous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98E340-A51B-4475-8B0D-08586082B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.Net,</a:t>
            </a:r>
            <a:r>
              <a:rPr lang="fr-FR" baseline="0" dirty="0"/>
              <a:t> C# etc.</a:t>
            </a:r>
          </a:p>
          <a:p>
            <a:r>
              <a:rPr lang="fr-FR" baseline="0" dirty="0"/>
              <a:t>Langage C#</a:t>
            </a:r>
          </a:p>
          <a:p>
            <a:pPr lvl="1"/>
            <a:r>
              <a:rPr lang="fr-FR" dirty="0"/>
              <a:t>Variables, opérations booléennes, instructions conditionnelles, méthodes, actions et fonctions, tableaux et listes, boucles</a:t>
            </a:r>
          </a:p>
          <a:p>
            <a:pPr lvl="0"/>
            <a:r>
              <a:rPr lang="fr-FR" dirty="0"/>
              <a:t>Approche objet</a:t>
            </a:r>
          </a:p>
          <a:p>
            <a:pPr lvl="1"/>
            <a:r>
              <a:rPr lang="fr-FR" dirty="0"/>
              <a:t>Acteurs qui communiquent par message</a:t>
            </a:r>
          </a:p>
          <a:p>
            <a:pPr lvl="1"/>
            <a:r>
              <a:rPr lang="fr-FR" dirty="0"/>
              <a:t>En C# : classes et instances</a:t>
            </a:r>
          </a:p>
          <a:p>
            <a:pPr lvl="2"/>
            <a:r>
              <a:rPr lang="fr-FR" dirty="0"/>
              <a:t>Classe = famille / patron d’un acteur : « La voiture »</a:t>
            </a:r>
          </a:p>
          <a:p>
            <a:pPr lvl="2"/>
            <a:r>
              <a:rPr lang="fr-FR" dirty="0"/>
              <a:t>Instance = un acteur en particulier : « La voiture de Toto » qui est différente de « La voiture de Titi »</a:t>
            </a:r>
          </a:p>
          <a:p>
            <a:pPr lvl="2"/>
            <a:r>
              <a:rPr lang="fr-FR" dirty="0"/>
              <a:t>Communication par appels de méthodes, passage de paramètres et récupération du retour</a:t>
            </a:r>
          </a:p>
          <a:p>
            <a:pPr lvl="2"/>
            <a:r>
              <a:rPr lang="fr-FR" dirty="0"/>
              <a:t>Constructeur pour assurer la cohérence des instances</a:t>
            </a:r>
          </a:p>
          <a:p>
            <a:pPr lvl="3"/>
            <a:r>
              <a:rPr lang="fr-FR" dirty="0"/>
              <a:t>Constructeur par défaut / paramétré / par recopie</a:t>
            </a:r>
          </a:p>
          <a:p>
            <a:pPr lv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50E53E3-0769-4F29-9981-6D0951F48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507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275702-901A-4800-8245-D3E4F305A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Encapsulation et accessibilité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FCC614-8171-4AC5-95C0-13742D703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 2" charset="2"/>
              <a:buChar char=""/>
              <a:tabLst/>
              <a:defRPr/>
            </a:pP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Jusque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rien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n’empêche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programme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/un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autre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développeur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vous-même</a:t>
            </a:r>
            <a:r>
              <a:rPr lang="en-US" sz="18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 </a:t>
            </a:r>
            <a:r>
              <a:rPr lang="en-US" sz="1800" b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erreur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modifier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l’état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chaque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objet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comme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souhaite</a:t>
            </a:r>
            <a:endParaRPr lang="en-US" sz="18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74295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 2" charset="2"/>
              <a:buChar char=""/>
              <a:tabLst/>
              <a:defRPr/>
            </a:pPr>
            <a:r>
              <a:rPr lang="fr-FR" sz="1600" dirty="0">
                <a:effectLst/>
              </a:rPr>
              <a:t>Même de manière incohérente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 2" charset="2"/>
              <a:buChar char=""/>
              <a:tabLst/>
              <a:defRPr/>
            </a:pP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bloquant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soit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mais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pose le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problème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 modifications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incohérentes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 de la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complexité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manipulation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 2" charset="2"/>
              <a:buChar char=""/>
              <a:tabLst/>
              <a:defRPr/>
            </a:pP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Séparation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 concepts :</a:t>
            </a:r>
          </a:p>
          <a:p>
            <a:pPr marL="74295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 2" charset="2"/>
              <a:buChar char=""/>
              <a:tabLst/>
              <a:defRPr/>
            </a:pPr>
            <a:r>
              <a:rPr lang="en-US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 </a:t>
            </a:r>
            <a:r>
              <a:rPr lang="en-US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objet</a:t>
            </a:r>
            <a:r>
              <a:rPr lang="en-US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expose “au monde” </a:t>
            </a:r>
            <a:r>
              <a:rPr lang="en-US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</a:t>
            </a:r>
            <a:r>
              <a:rPr lang="en-US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capacités</a:t>
            </a:r>
            <a:r>
              <a:rPr lang="en-US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mais</a:t>
            </a:r>
            <a:r>
              <a:rPr lang="en-US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cache son </a:t>
            </a:r>
            <a:r>
              <a:rPr lang="en-US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fonctionnement</a:t>
            </a:r>
            <a:r>
              <a:rPr lang="en-US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interne</a:t>
            </a:r>
          </a:p>
          <a:p>
            <a:pPr marL="74295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 2" charset="2"/>
              <a:buChar char=""/>
              <a:tabLst/>
              <a:defRPr/>
            </a:pPr>
            <a:r>
              <a:rPr lang="en-US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 </a:t>
            </a:r>
            <a:r>
              <a:rPr lang="en-US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capacités</a:t>
            </a:r>
            <a:r>
              <a:rPr lang="en-US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(~ </a:t>
            </a:r>
            <a:r>
              <a:rPr lang="en-US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méthodes</a:t>
            </a:r>
            <a:r>
              <a:rPr lang="en-US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pertinentes</a:t>
            </a:r>
            <a:r>
              <a:rPr lang="en-US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6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b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sont</a:t>
            </a:r>
            <a:r>
              <a:rPr lang="en-US" sz="16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b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publiques</a:t>
            </a:r>
            <a:endParaRPr lang="en-US" sz="1600" b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1430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 2" charset="2"/>
              <a:buChar char=""/>
              <a:tabLst/>
              <a:defRPr/>
            </a:pPr>
            <a:r>
              <a:rPr lang="en-US" sz="14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 </a:t>
            </a:r>
            <a:r>
              <a:rPr lang="en-US" sz="14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méthodes</a:t>
            </a:r>
            <a:r>
              <a:rPr lang="en-US" sz="14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4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n’ont</a:t>
            </a:r>
            <a:r>
              <a:rPr lang="en-US" sz="14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pas vocation à </a:t>
            </a:r>
            <a:r>
              <a:rPr lang="en-US" sz="14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être</a:t>
            </a:r>
            <a:r>
              <a:rPr lang="en-US" sz="14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manipulées</a:t>
            </a:r>
            <a:r>
              <a:rPr lang="en-US" sz="14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4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l’extérieur</a:t>
            </a:r>
            <a:r>
              <a:rPr lang="en-US" sz="14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doivent</a:t>
            </a:r>
            <a:r>
              <a:rPr lang="en-US" sz="14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rester</a:t>
            </a:r>
            <a:r>
              <a:rPr lang="en-US" sz="14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privées</a:t>
            </a:r>
            <a:endParaRPr lang="en-US" sz="1400" b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74295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 2" charset="2"/>
              <a:buChar char=""/>
              <a:tabLst/>
              <a:defRPr/>
            </a:pPr>
            <a:r>
              <a:rPr lang="en-US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L’état</a:t>
            </a:r>
            <a:r>
              <a:rPr lang="en-US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reste</a:t>
            </a:r>
            <a:r>
              <a:rPr lang="en-US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privé</a:t>
            </a:r>
            <a:endParaRPr lang="en-US" sz="16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1430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 2" charset="2"/>
              <a:buChar char=""/>
              <a:tabLst/>
              <a:defRPr/>
            </a:pPr>
            <a:r>
              <a:rPr lang="en-US" sz="14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modification de </a:t>
            </a:r>
            <a:r>
              <a:rPr lang="en-US" sz="14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l’état</a:t>
            </a:r>
            <a:r>
              <a:rPr lang="en-US" sz="14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</a:t>
            </a:r>
            <a:r>
              <a:rPr lang="en-US" sz="14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fait par </a:t>
            </a:r>
            <a:r>
              <a:rPr lang="en-US" sz="1400" b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méthode</a:t>
            </a:r>
            <a:r>
              <a:rPr lang="en-US" sz="14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400" b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</a:t>
            </a:r>
            <a:r>
              <a:rPr lang="en-US" sz="14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 </a:t>
            </a:r>
            <a:r>
              <a:rPr lang="en-US" sz="1400" b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propriété</a:t>
            </a:r>
            <a:endParaRPr lang="en-US" sz="1400" b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6E9E618-84A3-4640-899C-FDE8C805B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6898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A6751F-65E0-49BA-90DD-7AE13352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Accessibilité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977BA9-2937-47ED-BEFA-2902E39B5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862A312-FA2A-43AE-8F12-281D02FE3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4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A82C1DD-8514-474A-8ADF-48F3E674290B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90021" y="970447"/>
            <a:ext cx="6585930" cy="5319514"/>
          </a:xfrm>
          <a:prstGeom prst="rect">
            <a:avLst/>
          </a:prstGeom>
          <a:ln>
            <a:noFill/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B85FC3C-6ADD-42AD-99B7-53F1B68C4771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020440" y="970560"/>
            <a:ext cx="3352320" cy="2971440"/>
          </a:xfrm>
          <a:prstGeom prst="rect">
            <a:avLst/>
          </a:prstGeom>
          <a:ln>
            <a:noFill/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2717A4C-2B5E-476E-BD4D-F13F8F05881E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8020440" y="4124880"/>
            <a:ext cx="3285720" cy="24951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6233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2E9807-17C9-472C-9415-C4FC1A1E8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Accessbilités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239A05-1985-46DA-96D3-E0FCF60B8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 2" charset="2"/>
              <a:buChar char=""/>
              <a:tabLst/>
              <a:defRPr/>
            </a:pP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Sur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méthodes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champs,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constructeurs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etc.</a:t>
            </a:r>
            <a:endParaRPr lang="fr-FR" sz="1800" dirty="0">
              <a:effectLst/>
            </a:endParaRPr>
          </a:p>
          <a:p>
            <a:pPr lvl="1"/>
            <a:r>
              <a:rPr lang="fr-FR" dirty="0"/>
              <a:t>Dans bien des équipes,</a:t>
            </a:r>
            <a:r>
              <a:rPr lang="fr-FR" baseline="0" dirty="0"/>
              <a:t> c’est une faute de ne pas mettre la bonne accessibilité</a:t>
            </a:r>
          </a:p>
          <a:p>
            <a:pPr lvl="0"/>
            <a:r>
              <a:rPr lang="fr-FR" dirty="0"/>
              <a:t>On parle</a:t>
            </a:r>
            <a:r>
              <a:rPr lang="fr-FR" baseline="0" dirty="0"/>
              <a:t> communément de portée (« portée de la classe », « portée de la méthode ») etc.</a:t>
            </a:r>
          </a:p>
          <a:p>
            <a:pPr rtl="0" eaLnBrk="1" latinLnBrk="0" hangingPunct="1"/>
            <a:r>
              <a:rPr lang="fr-FR" sz="18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Portée privée (par défaut)</a:t>
            </a:r>
            <a:endParaRPr lang="fr-FR" sz="1800" dirty="0">
              <a:effectLst/>
            </a:endParaRPr>
          </a:p>
          <a:p>
            <a:pPr lvl="1" rtl="0" eaLnBrk="1" latinLnBrk="0" hangingPunct="1"/>
            <a:r>
              <a:rPr lang="fr-FR" sz="16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Mot clé « </a:t>
            </a:r>
            <a:r>
              <a:rPr lang="fr-FR" sz="16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fr-FR" sz="16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»</a:t>
            </a:r>
            <a:endParaRPr lang="fr-FR" dirty="0">
              <a:effectLst/>
            </a:endParaRPr>
          </a:p>
          <a:p>
            <a:pPr lvl="1" rtl="0" eaLnBrk="1" latinLnBrk="0" hangingPunct="1"/>
            <a:r>
              <a:rPr lang="fr-FR" sz="16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Seules les instances de la classe courante peuvent y accéder</a:t>
            </a:r>
            <a:endParaRPr lang="fr-FR" baseline="0" dirty="0"/>
          </a:p>
          <a:p>
            <a:pPr lvl="0"/>
            <a:r>
              <a:rPr lang="fr-FR" baseline="0" dirty="0"/>
              <a:t>Portée publique (doit être explicite)</a:t>
            </a:r>
          </a:p>
          <a:p>
            <a:pPr lvl="1"/>
            <a:r>
              <a:rPr lang="fr-FR" baseline="0" dirty="0"/>
              <a:t>Mot clé « public »</a:t>
            </a:r>
          </a:p>
          <a:p>
            <a:pPr lvl="1"/>
            <a:r>
              <a:rPr lang="fr-FR" baseline="0" dirty="0"/>
              <a:t>Tout le monde peut y accéder</a:t>
            </a:r>
          </a:p>
          <a:p>
            <a:pPr lvl="0"/>
            <a:r>
              <a:rPr lang="fr-FR" baseline="0" dirty="0"/>
              <a:t>Portée « protégée »</a:t>
            </a:r>
          </a:p>
          <a:p>
            <a:pPr lvl="1"/>
            <a:r>
              <a:rPr lang="fr-FR" baseline="0" dirty="0"/>
              <a:t>Mot clé « </a:t>
            </a:r>
            <a:r>
              <a:rPr lang="fr-FR" baseline="0" dirty="0" err="1"/>
              <a:t>protected</a:t>
            </a:r>
            <a:r>
              <a:rPr lang="fr-FR" baseline="0" dirty="0"/>
              <a:t> »</a:t>
            </a:r>
          </a:p>
          <a:p>
            <a:pPr lvl="1"/>
            <a:r>
              <a:rPr lang="fr-FR" baseline="0" dirty="0"/>
              <a:t>Seules les instances de la classe courante ainsi que ses héritages peuvent y accéder</a:t>
            </a:r>
          </a:p>
          <a:p>
            <a:pPr lvl="0"/>
            <a:r>
              <a:rPr lang="fr-FR" baseline="0" dirty="0"/>
              <a:t>Portée « interne »</a:t>
            </a:r>
          </a:p>
          <a:p>
            <a:pPr lvl="1"/>
            <a:r>
              <a:rPr lang="fr-FR" baseline="0" dirty="0"/>
              <a:t>Mot clé « </a:t>
            </a:r>
            <a:r>
              <a:rPr lang="fr-FR" baseline="0" dirty="0" err="1"/>
              <a:t>internal</a:t>
            </a:r>
            <a:r>
              <a:rPr lang="fr-FR" baseline="0" dirty="0"/>
              <a:t> »</a:t>
            </a:r>
          </a:p>
          <a:p>
            <a:pPr lvl="1"/>
            <a:r>
              <a:rPr lang="fr-FR" baseline="0" dirty="0"/>
              <a:t>Classe/méthodes publiques dans l’</a:t>
            </a:r>
            <a:r>
              <a:rPr lang="fr-FR" baseline="0" dirty="0" err="1"/>
              <a:t>Assembly</a:t>
            </a:r>
            <a:r>
              <a:rPr lang="fr-FR" baseline="0" dirty="0"/>
              <a:t> courante, privée en dehors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1DADD22-1100-4221-A22F-CF676DE4F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0994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607E3E-7E12-4D24-8A22-7BB7CC1FD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Accessibilité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673E07-AB11-489D-8139-EA6BA4F4D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 tout est privé, comment</a:t>
            </a:r>
            <a:r>
              <a:rPr lang="fr-FR" baseline="0" dirty="0"/>
              <a:t> accéder aux champs ?</a:t>
            </a:r>
          </a:p>
          <a:p>
            <a:pPr lvl="1"/>
            <a:r>
              <a:rPr lang="fr-FR" dirty="0"/>
              <a:t>Accesseur/mutateur</a:t>
            </a:r>
          </a:p>
          <a:p>
            <a:pPr lvl="2"/>
            <a:r>
              <a:rPr lang="fr-FR" dirty="0"/>
              <a:t>Méthodes </a:t>
            </a:r>
            <a:r>
              <a:rPr lang="fr-FR" dirty="0" err="1"/>
              <a:t>GetXXX</a:t>
            </a:r>
            <a:r>
              <a:rPr lang="fr-FR" baseline="0" dirty="0"/>
              <a:t> et </a:t>
            </a:r>
            <a:r>
              <a:rPr lang="fr-FR" baseline="0" dirty="0" err="1"/>
              <a:t>SetXXX</a:t>
            </a:r>
            <a:r>
              <a:rPr lang="fr-FR" baseline="0" dirty="0"/>
              <a:t> permettant de récupérer ou mettre à jour les valeurs des champs</a:t>
            </a:r>
          </a:p>
          <a:p>
            <a:pPr lvl="1"/>
            <a:r>
              <a:rPr lang="fr-FR" dirty="0"/>
              <a:t>Propriétés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224646B-6CC9-449F-9F16-D2D3ADCBB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720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6D2666-3AC7-4AC1-953B-8D77A9C05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Accessibilité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8DBB96-C5F5-482B-ADDF-84B1ED430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0BD5234-8F96-4458-AFBD-12943AE9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7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761DE46-08F5-477B-8EA6-188CC269AE92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67497" y="1048042"/>
            <a:ext cx="2650605" cy="5553582"/>
          </a:xfrm>
          <a:prstGeom prst="rect">
            <a:avLst/>
          </a:prstGeom>
          <a:ln>
            <a:noFill/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523DFC5-B4A4-463F-B814-788217EFA2A0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5074830" y="1156839"/>
            <a:ext cx="2650605" cy="5391938"/>
          </a:xfrm>
          <a:prstGeom prst="rect">
            <a:avLst/>
          </a:prstGeom>
          <a:ln>
            <a:noFill/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EFFB6C9-0B28-468E-AE7F-7A890D830228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8494973" y="1510675"/>
            <a:ext cx="3432591" cy="4684265"/>
          </a:xfrm>
          <a:prstGeom prst="rect">
            <a:avLst/>
          </a:prstGeom>
          <a:ln>
            <a:noFill/>
          </a:ln>
        </p:spPr>
      </p:pic>
      <p:sp>
        <p:nvSpPr>
          <p:cNvPr id="8" name="CustomShape 4">
            <a:extLst>
              <a:ext uri="{FF2B5EF4-FFF2-40B4-BE49-F238E27FC236}">
                <a16:creationId xmlns:a16="http://schemas.microsoft.com/office/drawing/2014/main" id="{70D026C1-68BF-4DED-BF21-2757D98DF120}"/>
              </a:ext>
            </a:extLst>
          </p:cNvPr>
          <p:cNvSpPr/>
          <p:nvPr/>
        </p:nvSpPr>
        <p:spPr>
          <a:xfrm>
            <a:off x="3289766" y="3693973"/>
            <a:ext cx="1468080" cy="403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C6BB"/>
          </a:solidFill>
          <a:ln w="15840">
            <a:solidFill>
              <a:srgbClr val="00928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5">
            <a:extLst>
              <a:ext uri="{FF2B5EF4-FFF2-40B4-BE49-F238E27FC236}">
                <a16:creationId xmlns:a16="http://schemas.microsoft.com/office/drawing/2014/main" id="{7ACA6D25-652C-47EE-B684-D88D01A8D0B2}"/>
              </a:ext>
            </a:extLst>
          </p:cNvPr>
          <p:cNvSpPr/>
          <p:nvPr/>
        </p:nvSpPr>
        <p:spPr>
          <a:xfrm>
            <a:off x="7761293" y="3758773"/>
            <a:ext cx="733680" cy="403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C6BB"/>
          </a:solidFill>
          <a:ln w="15840">
            <a:solidFill>
              <a:srgbClr val="00928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016099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B13DFB-4649-48B6-B842-0427D0B64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Accessibilité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4BA2DC-B341-47EA-9531-4F089B843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 2" charset="2"/>
              <a:buChar char=""/>
              <a:tabLst/>
              <a:defRPr/>
            </a:pP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L’accessibilité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 get/set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peut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être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spécifié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y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compris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sur les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propriétés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automatiques</a:t>
            </a:r>
            <a:endParaRPr lang="en-US" sz="18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50360FC-3483-401A-BCC4-B8C2DBEE4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8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1B04736-2C44-4EE2-B290-90B58BFEDA57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927728" y="1567956"/>
            <a:ext cx="9100925" cy="521260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4504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03C762-7610-44CE-B040-1F4067B58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648F35-75C8-4137-B606-EA8527EDD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F17F30F-13FD-48EC-9B99-A3F25B1AE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849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Concis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oncis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c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1863</TotalTime>
  <Words>430</Words>
  <Application>Microsoft Office PowerPoint</Application>
  <PresentationFormat>Grand écran</PresentationFormat>
  <Paragraphs>120</Paragraphs>
  <Slides>15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Calibri</vt:lpstr>
      <vt:lpstr>Century Gothic</vt:lpstr>
      <vt:lpstr>Wingdings 2</vt:lpstr>
      <vt:lpstr>Concis</vt:lpstr>
      <vt:lpstr>Introduction au développement Web en ASP.Net et C#</vt:lpstr>
      <vt:lpstr>Où en sommes nous ?</vt:lpstr>
      <vt:lpstr>Encapsulation et accessibilité</vt:lpstr>
      <vt:lpstr>Accessibilité</vt:lpstr>
      <vt:lpstr>Accessbilités</vt:lpstr>
      <vt:lpstr>Accessibilité</vt:lpstr>
      <vt:lpstr>Accessibilité</vt:lpstr>
      <vt:lpstr>Accessibilité</vt:lpstr>
      <vt:lpstr>Exercice</vt:lpstr>
      <vt:lpstr>Construction d’un programme</vt:lpstr>
      <vt:lpstr>Namespace</vt:lpstr>
      <vt:lpstr>Namespace</vt:lpstr>
      <vt:lpstr>Mot clé Using</vt:lpstr>
      <vt:lpstr>Multi-fichier</vt:lpstr>
      <vt:lpstr>Références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au développement Web en ASP.Net et C#</dc:title>
  <dc:creator>Jean-Christophe Chalté</dc:creator>
  <cp:lastModifiedBy>JC JC</cp:lastModifiedBy>
  <cp:revision>322</cp:revision>
  <cp:lastPrinted>2017-01-08T16:21:41Z</cp:lastPrinted>
  <dcterms:created xsi:type="dcterms:W3CDTF">2016-12-28T07:06:34Z</dcterms:created>
  <dcterms:modified xsi:type="dcterms:W3CDTF">2018-01-03T11:02:13Z</dcterms:modified>
</cp:coreProperties>
</file>