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4"/>
  </p:sldMasterIdLst>
  <p:notesMasterIdLst>
    <p:notesMasterId r:id="rId20"/>
  </p:notesMasterIdLst>
  <p:handoutMasterIdLst>
    <p:handoutMasterId r:id="rId21"/>
  </p:handoutMasterIdLst>
  <p:sldIdLst>
    <p:sldId id="462" r:id="rId5"/>
    <p:sldId id="643" r:id="rId6"/>
    <p:sldId id="623" r:id="rId7"/>
    <p:sldId id="619" r:id="rId8"/>
    <p:sldId id="622" r:id="rId9"/>
    <p:sldId id="641" r:id="rId10"/>
    <p:sldId id="642" r:id="rId11"/>
    <p:sldId id="633" r:id="rId12"/>
    <p:sldId id="618" r:id="rId13"/>
    <p:sldId id="637" r:id="rId14"/>
    <p:sldId id="630" r:id="rId15"/>
    <p:sldId id="638" r:id="rId16"/>
    <p:sldId id="640" r:id="rId17"/>
    <p:sldId id="645" r:id="rId18"/>
    <p:sldId id="644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86ECC-F28E-45E6-9161-854746A78C2D}">
          <p14:sldIdLst>
            <p14:sldId id="462"/>
            <p14:sldId id="643"/>
            <p14:sldId id="623"/>
            <p14:sldId id="619"/>
            <p14:sldId id="622"/>
            <p14:sldId id="641"/>
            <p14:sldId id="642"/>
            <p14:sldId id="633"/>
            <p14:sldId id="618"/>
            <p14:sldId id="637"/>
            <p14:sldId id="630"/>
            <p14:sldId id="638"/>
            <p14:sldId id="640"/>
            <p14:sldId id="645"/>
            <p14:sldId id="64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25">
          <p15:clr>
            <a:srgbClr val="A4A3A4"/>
          </p15:clr>
        </p15:guide>
        <p15:guide id="2" orient="horz" pos="3711">
          <p15:clr>
            <a:srgbClr val="A4A3A4"/>
          </p15:clr>
        </p15:guide>
        <p15:guide id="3" orient="horz" pos="1065">
          <p15:clr>
            <a:srgbClr val="A4A3A4"/>
          </p15:clr>
        </p15:guide>
        <p15:guide id="4" orient="horz" pos="1684">
          <p15:clr>
            <a:srgbClr val="A4A3A4"/>
          </p15:clr>
        </p15:guide>
        <p15:guide id="5" pos="5575">
          <p15:clr>
            <a:srgbClr val="A4A3A4"/>
          </p15:clr>
        </p15:guide>
        <p15:guide id="6" pos="2941">
          <p15:clr>
            <a:srgbClr val="A4A3A4"/>
          </p15:clr>
        </p15:guide>
        <p15:guide id="7" pos="332">
          <p15:clr>
            <a:srgbClr val="A4A3A4"/>
          </p15:clr>
        </p15:guide>
        <p15:guide id="8" pos="4860">
          <p15:clr>
            <a:srgbClr val="A4A3A4"/>
          </p15:clr>
        </p15:guide>
        <p15:guide id="9" pos="1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F4FF"/>
    <a:srgbClr val="EEB06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0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-1332" y="-60"/>
      </p:cViewPr>
      <p:guideLst>
        <p:guide orient="horz" pos="3225"/>
        <p:guide orient="horz" pos="3711"/>
        <p:guide orient="horz" pos="1065"/>
        <p:guide orient="horz" pos="1684"/>
        <p:guide pos="5575"/>
        <p:guide pos="2941"/>
        <p:guide pos="332"/>
        <p:guide pos="4860"/>
        <p:guide pos="1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Objects="1" showGuides="1"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2415-A8A6-49F4-AE9D-A44CC6685C39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A7E4E-B578-4E03-B0CF-DD36C3FE1929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86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1AC49-AB95-4284-9B8C-40C036E79D7F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1F93-20AE-4B5A-82AA-F296B2E4EAC4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7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12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3333" y="2212294"/>
            <a:ext cx="8343107" cy="66960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DOSSIER D’ANALYSE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451" y="2828560"/>
            <a:ext cx="8357864" cy="124853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D.RITZENTHALER</a:t>
            </a:r>
          </a:p>
          <a:p>
            <a:r>
              <a:rPr lang="en-US" dirty="0"/>
              <a:t>M. ZAMMIT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148080" y="404580"/>
            <a:ext cx="36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ADAI</a:t>
            </a:r>
            <a:r>
              <a:rPr lang="en-GB" sz="8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2017 / 2018</a:t>
            </a:r>
            <a:r>
              <a:rPr lang="en-GB" sz="8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| ©</a:t>
            </a:r>
            <a:r>
              <a:rPr lang="en-GB" sz="8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2018 </a:t>
            </a:r>
            <a:r>
              <a:rPr lang="en-GB" sz="800" baseline="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endParaRPr lang="en-GB" sz="800" dirty="0">
              <a:solidFill>
                <a:srgbClr val="57575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829856"/>
            <a:ext cx="8210550" cy="176758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6400" y="4366800"/>
            <a:ext cx="37836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59790" y="404813"/>
            <a:ext cx="2341465" cy="215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13" name="Picture 4" descr="Conception de logo gratuite">
            <a:hlinkClick r:id="rId3" action="ppaction://hlinksldjump"/>
            <a:extLst>
              <a:ext uri="{FF2B5EF4-FFF2-40B4-BE49-F238E27FC236}">
                <a16:creationId xmlns:a16="http://schemas.microsoft.com/office/drawing/2014/main" xmlns="" id="{CBA7F4B3-AC81-4D42-9DD7-E14D1D5529AE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76350" cy="100266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17773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995920" y="1352585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3560825" cy="484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7430" y="1365155"/>
            <a:ext cx="3384470" cy="22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995920" y="1352585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67430" y="3764485"/>
            <a:ext cx="3384470" cy="22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77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7429" y="1340710"/>
            <a:ext cx="8209845" cy="4691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5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1618" y="1293240"/>
            <a:ext cx="646267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Fig.00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99490" y="1293240"/>
            <a:ext cx="2664370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Click to edit graph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06643" y="1293240"/>
            <a:ext cx="646267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Fig.00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544515" y="1293240"/>
            <a:ext cx="2664370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Click to edit graph title</a:t>
            </a:r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17" hasCustomPrompt="1"/>
          </p:nvPr>
        </p:nvSpPr>
        <p:spPr>
          <a:xfrm>
            <a:off x="457200" y="1761362"/>
            <a:ext cx="3683000" cy="428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GB" sz="1600" dirty="0"/>
              <a:t>Click to add graph</a:t>
            </a:r>
            <a:endParaRPr lang="en-GB" dirty="0"/>
          </a:p>
        </p:txBody>
      </p:sp>
      <p:sp>
        <p:nvSpPr>
          <p:cNvPr id="18" name="Chart Placeholder 16"/>
          <p:cNvSpPr>
            <a:spLocks noGrp="1"/>
          </p:cNvSpPr>
          <p:nvPr>
            <p:ph type="chart" sz="quarter" idx="18" hasCustomPrompt="1"/>
          </p:nvPr>
        </p:nvSpPr>
        <p:spPr>
          <a:xfrm>
            <a:off x="4993570" y="1761205"/>
            <a:ext cx="3683000" cy="428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sz="1600" dirty="0"/>
              <a:t>Click to add 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32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3560825" cy="484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 hasCustomPrompt="1"/>
          </p:nvPr>
        </p:nvSpPr>
        <p:spPr>
          <a:xfrm>
            <a:off x="3995920" y="1365249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graph</a:t>
            </a:r>
          </a:p>
        </p:txBody>
      </p:sp>
    </p:spTree>
    <p:extLst>
      <p:ext uri="{BB962C8B-B14F-4D97-AF65-F5344CB8AC3E}">
        <p14:creationId xmlns:p14="http://schemas.microsoft.com/office/powerpoint/2010/main" val="211376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468000" y="1339200"/>
            <a:ext cx="8211600" cy="4690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diagram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51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2250" y="1615273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1750" y="3068950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1750" y="4509250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4" name="Isosceles Triangle 13"/>
          <p:cNvSpPr/>
          <p:nvPr userDrawn="1"/>
        </p:nvSpPr>
        <p:spPr>
          <a:xfrm flipV="1">
            <a:off x="4382069" y="2564255"/>
            <a:ext cx="360000" cy="2700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flipV="1">
            <a:off x="4392405" y="4023120"/>
            <a:ext cx="360000" cy="2700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9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336372"/>
            <a:ext cx="8210550" cy="45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9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50395"/>
          </a:xfrm>
          <a:prstGeom prst="rect">
            <a:avLst/>
          </a:prstGeom>
        </p:spPr>
        <p:txBody>
          <a:bodyPr/>
          <a:lstStyle>
            <a:lvl1pPr algn="l">
              <a:defRPr lang="fr-FR" sz="240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Introduction</a:t>
            </a:r>
            <a:br>
              <a:rPr lang="fr-FR" dirty="0"/>
            </a:b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25302" y="691116"/>
            <a:ext cx="8304028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 userDrawn="1"/>
        </p:nvSpPr>
        <p:spPr>
          <a:xfrm>
            <a:off x="425302" y="1190847"/>
            <a:ext cx="830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L’objectif du site </a:t>
            </a:r>
            <a:r>
              <a:rPr lang="fr-FR" sz="1800" dirty="0" err="1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Geandos</a:t>
            </a:r>
            <a: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 est d’offrir aux utilisateurs la possibilité de créer un sondage personnalisé afin de recueillir les avis sur un sujet donnée.</a:t>
            </a:r>
            <a:b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</a:br>
            <a: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La création d’un sondage fait partie des fonctionnalités indisponibles et principales attendues du site.</a:t>
            </a:r>
            <a:r>
              <a:rPr lang="fr-FR" sz="1800" dirty="0">
                <a:solidFill>
                  <a:srgbClr val="4C483D"/>
                </a:solidFill>
                <a:effectLst/>
                <a:latin typeface="Garamond"/>
                <a:ea typeface="MS Mincho"/>
                <a:cs typeface="Times New Roman"/>
              </a:rPr>
              <a:t/>
            </a:r>
            <a:br>
              <a:rPr lang="fr-FR" sz="1800" dirty="0">
                <a:solidFill>
                  <a:srgbClr val="4C483D"/>
                </a:solidFill>
                <a:effectLst/>
                <a:latin typeface="Garamond"/>
                <a:ea typeface="MS Mincho"/>
                <a:cs typeface="Times New Roman"/>
              </a:rPr>
            </a:br>
            <a:endParaRPr lang="fr-FR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9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6725" y="476251"/>
            <a:ext cx="8190387" cy="5568950"/>
          </a:xfrm>
          <a:prstGeom prst="rect">
            <a:avLst/>
          </a:prstGeom>
          <a:solidFill>
            <a:srgbClr val="D8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1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5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6725" y="476251"/>
            <a:ext cx="8190387" cy="5568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1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7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tx2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7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2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79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2800" y="2862000"/>
            <a:ext cx="8326800" cy="1144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Hero copy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2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8229600" cy="4621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9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5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Copy with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796845" y="2133220"/>
            <a:ext cx="2879725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2800" y="2710800"/>
            <a:ext cx="5299350" cy="165735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Hero copy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1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5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8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3990" y="4536607"/>
            <a:ext cx="8191725" cy="3600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07.01.2018		           DENIS RITZENTHALER &amp; MOURAD ZAMMIT</a:t>
            </a: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324142" y="2683395"/>
            <a:ext cx="8343107" cy="120280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DOSSIER D’ANALYSE  </a:t>
            </a:r>
            <a:r>
              <a:rPr lang="en-GB" dirty="0"/>
              <a:t>		</a:t>
            </a:r>
            <a:endParaRPr lang="en-GB" b="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61112" y="3639877"/>
            <a:ext cx="7676648" cy="8209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1: APPLICATION ASP.NET MVC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1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MODELE LOGIQUE DES DONNEES (MLD)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497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LOGIQUE DES DONNEES (MLD)</a:t>
            </a:r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64" y="1069976"/>
            <a:ext cx="5560459" cy="322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400001" y="4603898"/>
            <a:ext cx="8229600" cy="1382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76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5877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7943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Sondage (</a:t>
            </a:r>
            <a:r>
              <a:rPr lang="fr-FR" u="sng" dirty="0" err="1">
                <a:solidFill>
                  <a:schemeClr val="bg1">
                    <a:lumMod val="50000"/>
                  </a:schemeClr>
                </a:solidFill>
              </a:rPr>
              <a:t>NumSondage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Titre, Descriptif,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ChoixMultiple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LienVote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LienSuppression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LienConsultation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ReponsePossible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fr-FR" u="sng" dirty="0" err="1">
                <a:solidFill>
                  <a:schemeClr val="bg1">
                    <a:lumMod val="50000"/>
                  </a:schemeClr>
                </a:solidFill>
              </a:rPr>
              <a:t>NumReponse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Intitule, score, #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NumSondage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923167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DICTIONNAIRE DES DONNEES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69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DICTIONNAIRE DES DONNEES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10577"/>
              </p:ext>
            </p:extLst>
          </p:nvPr>
        </p:nvGraphicFramePr>
        <p:xfrm>
          <a:off x="1367554" y="1947401"/>
          <a:ext cx="6426111" cy="2815984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450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4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4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1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5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39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Nom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Taille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Propriété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Commentaire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NumSondage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Auto-incrémenté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Titre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Descriptif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ChoixMultiple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Booléen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LienVote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0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LienSuppression 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50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LienConsultation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NumReponse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Auto-incrémenté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Intitule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Score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fr-FR" sz="1000" dirty="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42500204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ARCHITECTURE DE L’APPLICATION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0924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F67FBD3-A12C-4A61-834B-BB956F936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1220628"/>
            <a:ext cx="8229600" cy="454850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ACC7680-4FF4-41A7-A5BF-A9C67227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15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xmlns="" id="{463A3137-B692-4B3C-8456-5C8E353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6247A0DB-8BC5-4BB0-84C3-E0E45F145345}"/>
              </a:ext>
            </a:extLst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8477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54" y="585144"/>
            <a:ext cx="8009390" cy="1295833"/>
          </a:xfrm>
        </p:spPr>
        <p:txBody>
          <a:bodyPr/>
          <a:lstStyle/>
          <a:p>
            <a:pPr algn="ctr"/>
            <a:r>
              <a:rPr lang="en-GB" sz="4000" dirty="0"/>
              <a:t>TABLE DES MATIERES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4158" y="2446711"/>
            <a:ext cx="8151136" cy="3187735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 action="ppaction://hlinksldjump"/>
              </a:rPr>
              <a:t>Introduction  						   4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Le tableau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fonctionnalités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  				   6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Modèle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conceptuel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(MCD)   		   9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Modèle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logique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 (MLD)  			 11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Dictionnaire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  				 13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7" action="ppaction://hlinksldjump"/>
              </a:rPr>
              <a:t>Architecture de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7" action="ppaction://hlinksldjump"/>
              </a:rPr>
              <a:t>l’application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7" action="ppaction://hlinksldjump"/>
              </a:rPr>
              <a:t>				 15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348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2" y="2573433"/>
            <a:ext cx="5914775" cy="1295833"/>
          </a:xfrm>
        </p:spPr>
        <p:txBody>
          <a:bodyPr/>
          <a:lstStyle/>
          <a:p>
            <a:r>
              <a:rPr lang="en-GB" sz="40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95084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01" y="1065473"/>
            <a:ext cx="8229600" cy="122052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L’objectif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 site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Geandos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d’offrir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aux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utilisateurs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possibilité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créer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sondage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personnalisé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afin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recueillir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avis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sur un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sujet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donné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création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d’un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sondage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fait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partie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fonctionnalités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attendues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 site.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GB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</p:spPr>
        <p:txBody>
          <a:bodyPr/>
          <a:lstStyle/>
          <a:p>
            <a:fld id="{7973176A-146B-4E61-BA6F-E97A08C604D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06" y="2492338"/>
            <a:ext cx="58769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4843545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2" y="2895167"/>
            <a:ext cx="5829715" cy="1283428"/>
          </a:xfrm>
        </p:spPr>
        <p:txBody>
          <a:bodyPr/>
          <a:lstStyle/>
          <a:p>
            <a:r>
              <a:rPr lang="en-GB" sz="4000" dirty="0"/>
              <a:t>LE TABLEAU DES FONCTIONNALITES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41786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DES FONCTIONNALITES 1/2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12013"/>
              </p:ext>
            </p:extLst>
          </p:nvPr>
        </p:nvGraphicFramePr>
        <p:xfrm>
          <a:off x="489098" y="1063256"/>
          <a:ext cx="8197702" cy="5157904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05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82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4722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 err="1">
                          <a:effectLst/>
                        </a:rPr>
                        <a:t>Fonctionnalités</a:t>
                      </a:r>
                      <a:r>
                        <a:rPr lang="en-US" sz="900" b="1" dirty="0">
                          <a:effectLst/>
                        </a:rPr>
                        <a:t> </a:t>
                      </a:r>
                      <a:r>
                        <a:rPr lang="en-US" sz="900" b="1" dirty="0" err="1">
                          <a:effectLst/>
                        </a:rPr>
                        <a:t>attendues</a:t>
                      </a:r>
                      <a:endParaRPr lang="fr-FR" sz="9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Importance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I= indispensable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O=optionnel</a:t>
                      </a:r>
                      <a:endParaRPr lang="fr-FR" sz="9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>
                          <a:effectLst/>
                        </a:rPr>
                        <a:t>Détails</a:t>
                      </a:r>
                      <a:endParaRPr lang="fr-FR" sz="9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088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Navigation</a:t>
                      </a:r>
                      <a:endParaRPr lang="fr-FR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Page d’accueil avec un message de bienvenue 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Lien d’accès à la page de création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Utilisation d’un bouton création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Formulaire de création de sondage à compléter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Des champs sont obligatoires afin de valider le formulaire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Publication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Validation via un bouton « Publier »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Après le vote, ouverture de la page des statistiques de résultats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30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A la suppression d’un sondage l’administrateur est redirigé vers la page d’accueil du site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0771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Fonctionnalités</a:t>
                      </a:r>
                      <a:endParaRPr lang="fr-FR" sz="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338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Le visiteur peut créer un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Via le bouton créer un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07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Choisir un titre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Donnée obligatoire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07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Saisir la description du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Donnée obligatoire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630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Les choix de réponses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 </a:t>
                      </a:r>
                      <a:endParaRPr lang="fr-FR" sz="800" b="1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Un sondage doit contenir au minimum 2 réponses, cette donnée est obligatoire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Sélectionner le type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Sondage à choix multiples ou unique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12757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A la création de sondage, le site génère 3 liens 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1- lien d’accès à la page de vote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2- lien d’accès à la page des statistiques de votes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3- lien de désactivation du sondage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 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Les liens sont générés dans une nouvelle page.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L’administrateur doit avoir la possibilité de copier les liens afin de les conserver ou les envoyer par mail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2876015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DES FONCTIONNALITES 2/2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201639"/>
              </p:ext>
            </p:extLst>
          </p:nvPr>
        </p:nvGraphicFramePr>
        <p:xfrm>
          <a:off x="435935" y="1095150"/>
          <a:ext cx="8240233" cy="506278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23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7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94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9365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 err="1">
                          <a:effectLst/>
                          <a:latin typeface="+mj-lt"/>
                        </a:rPr>
                        <a:t>Fonctionnalités</a:t>
                      </a:r>
                      <a:r>
                        <a:rPr lang="en-US" sz="800" b="1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800" b="1" dirty="0" err="1">
                          <a:effectLst/>
                          <a:latin typeface="+mj-lt"/>
                        </a:rPr>
                        <a:t>attendues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+mj-lt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Importance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I= indispensable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O=optionnel</a:t>
                      </a:r>
                      <a:endParaRPr lang="fr-FR" sz="900" b="1" dirty="0">
                        <a:solidFill>
                          <a:srgbClr val="1F497D"/>
                        </a:solidFill>
                        <a:effectLst/>
                        <a:latin typeface="+mj-lt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 err="1">
                          <a:effectLst/>
                          <a:latin typeface="+mj-lt"/>
                        </a:rPr>
                        <a:t>Détails</a:t>
                      </a:r>
                      <a:endParaRPr lang="fr-FR" sz="900" b="1" dirty="0">
                        <a:solidFill>
                          <a:srgbClr val="1F497D"/>
                        </a:solidFill>
                        <a:effectLst/>
                        <a:latin typeface="+mj-lt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826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Fonctionnalités</a:t>
                      </a:r>
                      <a:r>
                        <a:rPr lang="en-US" sz="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(suite)</a:t>
                      </a:r>
                      <a:endParaRPr lang="fr-FR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L’administrateur de sondage peut copier le lien de vote et l’envoyer à ses contacts 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I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L’administrateur et les votants peuvent partager le sondage sur les réseaux sociaux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 O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Un message indique à l’administrateur que le lien de suppression de sondage doit être gardé 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I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Insister sur l’importance de garder le lien en utilisant un message en gras et dans une autre couleur 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Indiquer qu’un sondage désactivé ne permet plus de voter mais il reste possible de consulter les résultats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La page de vote d’un sondage doit contenir : le titre, Le descriptif, les choix possibles et le nombre de votants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Un visiteur peut voter uniquement une seule fois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Une gestion par cookie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un graphique des résultats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O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le descriptif du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O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les réponses possibles classées par ordre décroissant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le nombre de votants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2876015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MODELE CONCEPTUEL DES DONNEES (MCD)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680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CONCEPTUEL DES DONNEES (MCD)</a:t>
            </a:r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8" y="1318437"/>
            <a:ext cx="6049925" cy="3859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844376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e71d2d1d22207fde20481874e0f1f2502e2b73"/>
</p:tagLst>
</file>

<file path=ppt/theme/theme1.xml><?xml version="1.0" encoding="utf-8"?>
<a:theme xmlns:a="http://schemas.openxmlformats.org/drawingml/2006/main" name="DS Smith 4x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S Smit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yTeam Document" ma:contentTypeID="0x010100BABCFDD69CBE480EAD20F7A4C9F428C0001834073F2A046347A7DB1EFE43B9D298" ma:contentTypeVersion="5" ma:contentTypeDescription="" ma:contentTypeScope="" ma:versionID="5f2a05849e97000c971520fd28468ad2">
  <xsd:schema xmlns:xsd="http://www.w3.org/2001/XMLSchema" xmlns:xs="http://www.w3.org/2001/XMLSchema" xmlns:p="http://schemas.microsoft.com/office/2006/metadata/properties" xmlns:ns2="3dea53b3-5439-4d73-bb6b-d1cb2f235f2d" xmlns:ns3="5e0150ad-43ca-4113-a745-fd507bac25b3" xmlns:ns4="a67f2953-4e47-4393-a760-05a1bbd839a1" targetNamespace="http://schemas.microsoft.com/office/2006/metadata/properties" ma:root="true" ma:fieldsID="e7c629c5628a87150146150c34f9cec3" ns2:_="" ns3:_="" ns4:_="">
    <xsd:import namespace="3dea53b3-5439-4d73-bb6b-d1cb2f235f2d"/>
    <xsd:import namespace="5e0150ad-43ca-4113-a745-fd507bac25b3"/>
    <xsd:import namespace="a67f2953-4e47-4393-a760-05a1bbd839a1"/>
    <xsd:element name="properties">
      <xsd:complexType>
        <xsd:sequence>
          <xsd:element name="documentManagement">
            <xsd:complexType>
              <xsd:all>
                <xsd:element ref="ns2:Designed_x0020_as"/>
                <xsd:element ref="ns2:Purpose_x0020_of_x0020_document" minOccurs="0"/>
                <xsd:element ref="ns3:dssiLanguageTaxHTField0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a53b3-5439-4d73-bb6b-d1cb2f235f2d" elementFormDefault="qualified">
    <xsd:import namespace="http://schemas.microsoft.com/office/2006/documentManagement/types"/>
    <xsd:import namespace="http://schemas.microsoft.com/office/infopath/2007/PartnerControls"/>
    <xsd:element name="Designed_x0020_as" ma:index="4" ma:displayName="Document Type" ma:default="User Guides" ma:format="Dropdown" ma:internalName="Designed_x0020_as">
      <xsd:simpleType>
        <xsd:restriction base="dms:Choice">
          <xsd:enumeration value="User Guides"/>
          <xsd:enumeration value="How To's"/>
          <xsd:enumeration value="Training Material"/>
        </xsd:restriction>
      </xsd:simpleType>
    </xsd:element>
    <xsd:element name="Purpose_x0020_of_x0020_document" ma:index="5" nillable="true" ma:displayName="Purpose of document" ma:internalName="Purpose_x0020_of_x0020_docu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150ad-43ca-4113-a745-fd507bac25b3" elementFormDefault="qualified">
    <xsd:import namespace="http://schemas.microsoft.com/office/2006/documentManagement/types"/>
    <xsd:import namespace="http://schemas.microsoft.com/office/infopath/2007/PartnerControls"/>
    <xsd:element name="dssiLanguageTaxHTField0" ma:index="9" nillable="true" ma:taxonomy="true" ma:internalName="dssiLanguageTaxHTField0" ma:taxonomyFieldName="dssiLanguage" ma:displayName="Language" ma:default="" ma:fieldId="{3cf6586c-a8b7-4556-b181-b409fd249d4a}" ma:sspId="bd1dbe28-4af1-459d-b578-0bb3cdc49cf5" ma:termSetId="accac0e0-e57c-4569-aa9f-f8d0ba0a61e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f2953-4e47-4393-a760-05a1bbd839a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f89c87b-f6a4-48f3-b9b0-2de341b861e1}" ma:internalName="TaxCatchAll" ma:showField="CatchAllData" ma:web="a67f2953-4e47-4393-a760-05a1bbd839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axOccurs="1" ma:index="2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rpose_x0020_of_x0020_document xmlns="3dea53b3-5439-4d73-bb6b-d1cb2f235f2d" xsi:nil="true"/>
    <dssiLanguageTaxHTField0 xmlns="5e0150ad-43ca-4113-a745-fd507bac25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a8459952-565e-4b03-8010-4813a71ea19d</TermId>
        </TermInfo>
      </Terms>
    </dssiLanguageTaxHTField0>
    <TaxCatchAll xmlns="a67f2953-4e47-4393-a760-05a1bbd839a1">
      <Value>5</Value>
    </TaxCatchAll>
    <Designed_x0020_as xmlns="3dea53b3-5439-4d73-bb6b-d1cb2f235f2d">Training Material</Designed_x0020_a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9BC655-8D29-43BC-8EFF-2254E60AA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ea53b3-5439-4d73-bb6b-d1cb2f235f2d"/>
    <ds:schemaRef ds:uri="5e0150ad-43ca-4113-a745-fd507bac25b3"/>
    <ds:schemaRef ds:uri="a67f2953-4e47-4393-a760-05a1bbd839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921962-814C-4CE6-BE2E-B3852E1CB1B0}">
  <ds:schemaRefs>
    <ds:schemaRef ds:uri="http://purl.org/dc/elements/1.1/"/>
    <ds:schemaRef ds:uri="http://purl.org/dc/terms/"/>
    <ds:schemaRef ds:uri="http://purl.org/dc/dcmitype/"/>
    <ds:schemaRef ds:uri="3dea53b3-5439-4d73-bb6b-d1cb2f235f2d"/>
    <ds:schemaRef ds:uri="5e0150ad-43ca-4113-a745-fd507bac25b3"/>
    <ds:schemaRef ds:uri="http://schemas.microsoft.com/office/2006/documentManagement/types"/>
    <ds:schemaRef ds:uri="http://www.w3.org/XML/1998/namespace"/>
    <ds:schemaRef ds:uri="a67f2953-4e47-4393-a760-05a1bbd839a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82DAEEF-B46E-466F-AFE8-27A0B5AD00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534</Words>
  <Application>Microsoft Office PowerPoint</Application>
  <PresentationFormat>Affichage à l'écran (4:3)</PresentationFormat>
  <Paragraphs>201</Paragraphs>
  <Slides>15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DS Smith 4x3</vt:lpstr>
      <vt:lpstr>DOSSIER D’ANALYSE    </vt:lpstr>
      <vt:lpstr>TABLE DES MATIERES</vt:lpstr>
      <vt:lpstr>INTRODUCTION</vt:lpstr>
      <vt:lpstr>INTRODUCTION</vt:lpstr>
      <vt:lpstr>LE TABLEAU DES FONCTIONNALITES</vt:lpstr>
      <vt:lpstr>TABLEAU DES FONCTIONNALITES 1/2</vt:lpstr>
      <vt:lpstr>TABLEAU DES FONCTIONNALITES 2/2</vt:lpstr>
      <vt:lpstr>MODELE CONCEPTUEL DES DONNEES (MCD)</vt:lpstr>
      <vt:lpstr>MODELE CONCEPTUEL DES DONNEES (MCD)</vt:lpstr>
      <vt:lpstr>MODELE LOGIQUE DES DONNEES (MLD)</vt:lpstr>
      <vt:lpstr>MODELE LOGIQUE DES DONNEES (MLD)</vt:lpstr>
      <vt:lpstr>DICTIONNAIRE DES DONNEES</vt:lpstr>
      <vt:lpstr>DICTIONNAIRE DES DONNEES</vt:lpstr>
      <vt:lpstr>ARCHITECTURE DE L’APPLICATION</vt:lpstr>
      <vt:lpstr>ARCHITECTURE DE L’APPLICATION</vt:lpstr>
    </vt:vector>
  </TitlesOfParts>
  <Company>SCA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ASP.NET</dc:title>
  <dc:subject>Commercial Excellence</dc:subject>
  <dc:creator>Mourad ZAMMIT</dc:creator>
  <cp:lastModifiedBy>Mourad ZAMMIT</cp:lastModifiedBy>
  <cp:revision>335</cp:revision>
  <dcterms:created xsi:type="dcterms:W3CDTF">2013-10-08T11:33:43Z</dcterms:created>
  <dcterms:modified xsi:type="dcterms:W3CDTF">2018-01-10T19:53:38Z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4001063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D5.0.2</vt:lpwstr>
  </property>
  <property fmtid="{D5CDD505-2E9C-101B-9397-08002B2CF9AE}" pid="5" name="ContentTypeId">
    <vt:lpwstr>0x010100BABCFDD69CBE480EAD20F7A4C9F428C0001834073F2A046347A7DB1EFE43B9D298</vt:lpwstr>
  </property>
  <property fmtid="{D5CDD505-2E9C-101B-9397-08002B2CF9AE}" pid="6" name="dssiLanguage">
    <vt:lpwstr>5;#English|a8459952-565e-4b03-8010-4813a71ea19d</vt:lpwstr>
  </property>
</Properties>
</file>