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2"/>
  </p:sldMasterIdLst>
  <p:notesMasterIdLst>
    <p:notesMasterId r:id="rId18"/>
  </p:notesMasterIdLst>
  <p:sldIdLst>
    <p:sldId id="315" r:id="rId3"/>
    <p:sldId id="258" r:id="rId4"/>
    <p:sldId id="259" r:id="rId5"/>
    <p:sldId id="311" r:id="rId6"/>
    <p:sldId id="309" r:id="rId7"/>
    <p:sldId id="325" r:id="rId8"/>
    <p:sldId id="274" r:id="rId9"/>
    <p:sldId id="416" r:id="rId10"/>
    <p:sldId id="320" r:id="rId11"/>
    <p:sldId id="415" r:id="rId12"/>
    <p:sldId id="326" r:id="rId13"/>
    <p:sldId id="312" r:id="rId14"/>
    <p:sldId id="327" r:id="rId15"/>
    <p:sldId id="279" r:id="rId16"/>
    <p:sldId id="40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6">
          <p15:clr>
            <a:srgbClr val="A4A3A4"/>
          </p15:clr>
        </p15:guide>
        <p15:guide id="2" pos="3748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A8F2D"/>
    <a:srgbClr val="2A3246"/>
    <a:srgbClr val="DDDFE0"/>
    <a:srgbClr val="D24F59"/>
    <a:srgbClr val="1F719F"/>
    <a:srgbClr val="282627"/>
    <a:srgbClr val="4AABC8"/>
    <a:srgbClr val="FC9000"/>
    <a:srgbClr val="A53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A5284-0487-4EBF-8A87-A6273CF8FE90}" v="31" dt="2021-05-27T13:15:48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76" autoAdjust="0"/>
  </p:normalViewPr>
  <p:slideViewPr>
    <p:cSldViewPr snapToGrid="0">
      <p:cViewPr varScale="1">
        <p:scale>
          <a:sx n="81" d="100"/>
          <a:sy n="81" d="100"/>
        </p:scale>
        <p:origin x="84" y="312"/>
      </p:cViewPr>
      <p:guideLst>
        <p:guide orient="horz" pos="2276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F310-488D-49C1-BF77-D485224284EB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4E957-5221-4EB9-8C96-59AB845FBC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2021/5/27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2021/5/27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60248" y="603317"/>
            <a:ext cx="11458804" cy="6013711"/>
            <a:chOff x="423748" y="603317"/>
            <a:chExt cx="11458804" cy="6013711"/>
          </a:xfrm>
        </p:grpSpPr>
        <p:sp>
          <p:nvSpPr>
            <p:cNvPr id="12" name="圆角矩形 11"/>
            <p:cNvSpPr/>
            <p:nvPr/>
          </p:nvSpPr>
          <p:spPr>
            <a:xfrm>
              <a:off x="495300" y="685800"/>
              <a:ext cx="11315700" cy="5867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 形 12"/>
            <p:cNvSpPr/>
            <p:nvPr/>
          </p:nvSpPr>
          <p:spPr>
            <a:xfrm rot="5400000">
              <a:off x="423748" y="603317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L 形 13"/>
            <p:cNvSpPr/>
            <p:nvPr/>
          </p:nvSpPr>
          <p:spPr>
            <a:xfrm rot="16200000">
              <a:off x="10968152" y="570262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设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r.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175387" y="-557"/>
            <a:ext cx="12545407" cy="6858557"/>
            <a:chOff x="-86487" y="-557"/>
            <a:chExt cx="12545407" cy="7159774"/>
          </a:xfrm>
        </p:grpSpPr>
        <p:grpSp>
          <p:nvGrpSpPr>
            <p:cNvPr id="3" name="组合 2"/>
            <p:cNvGrpSpPr/>
            <p:nvPr/>
          </p:nvGrpSpPr>
          <p:grpSpPr>
            <a:xfrm>
              <a:off x="-86487" y="-557"/>
              <a:ext cx="12545407" cy="1205289"/>
              <a:chOff x="-86487" y="-557"/>
              <a:chExt cx="12545407" cy="1205289"/>
            </a:xfrm>
          </p:grpSpPr>
          <p:grpSp>
            <p:nvGrpSpPr>
              <p:cNvPr id="259" name="组合 2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285" name="燕尾形 2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燕尾形 2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燕尾形 2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燕尾形 2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燕尾形 2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燕尾形 2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燕尾形 2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燕尾形 2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燕尾形 2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燕尾形 2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燕尾形 2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燕尾形 2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燕尾形 2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燕尾形 2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燕尾形 2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燕尾形 2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燕尾形 3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燕尾形 3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燕尾形 3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燕尾形 3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燕尾形 3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燕尾形 3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燕尾形 3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燕尾形 3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0" name="组合 2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261" name="燕尾形 2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燕尾形 2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燕尾形 2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燕尾形 2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燕尾形 2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燕尾形 2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燕尾形 2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燕尾形 2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燕尾形 2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燕尾形 2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燕尾形 2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燕尾形 2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燕尾形 2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燕尾形 2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燕尾形 2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燕尾形 2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燕尾形 2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燕尾形 2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燕尾形 2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燕尾形 2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燕尾形 2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燕尾形 2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燕尾形 2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燕尾形 2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-86487" y="1190340"/>
              <a:ext cx="12545407" cy="1205289"/>
              <a:chOff x="-86487" y="-557"/>
              <a:chExt cx="12545407" cy="1205289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235" name="燕尾形 2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燕尾形 2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燕尾形 2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燕尾形 2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燕尾形 2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燕尾形 2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燕尾形 2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燕尾形 2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燕尾形 2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燕尾形 2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燕尾形 2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燕尾形 2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燕尾形 2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燕尾形 2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燕尾形 2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燕尾形 2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燕尾形 2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燕尾形 2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燕尾形 2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燕尾形 2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燕尾形 2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燕尾形 2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燕尾形 2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燕尾形 2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组合 20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211" name="燕尾形 2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燕尾形 2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燕尾形 2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燕尾形 2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燕尾形 2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燕尾形 2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燕尾形 2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燕尾形 2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燕尾形 2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燕尾形 2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燕尾形 2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燕尾形 2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燕尾形 2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燕尾形 2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燕尾形 2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燕尾形 2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燕尾形 2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燕尾形 2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燕尾形 2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燕尾形 2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燕尾形 2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燕尾形 2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燕尾形 2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燕尾形 2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-86487" y="2381237"/>
              <a:ext cx="12545407" cy="1205289"/>
              <a:chOff x="-86487" y="-557"/>
              <a:chExt cx="12545407" cy="1205289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185" name="燕尾形 1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燕尾形 1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燕尾形 1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燕尾形 1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燕尾形 1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燕尾形 1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燕尾形 1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燕尾形 1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燕尾形 1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燕尾形 1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燕尾形 1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燕尾形 1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燕尾形 1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燕尾形 1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燕尾形 1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燕尾形 1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燕尾形 2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燕尾形 2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燕尾形 2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燕尾形 2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燕尾形 2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燕尾形 2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燕尾形 2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燕尾形 2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61" name="燕尾形 1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燕尾形 1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燕尾形 1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燕尾形 1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燕尾形 1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燕尾形 1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燕尾形 1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燕尾形 1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燕尾形 1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燕尾形 1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燕尾形 1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燕尾形 1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燕尾形 1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燕尾形 1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燕尾形 1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燕尾形 1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燕尾形 1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燕尾形 1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燕尾形 1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燕尾形 1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燕尾形 1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燕尾形 1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燕尾形 1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燕尾形 1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-86487" y="3572134"/>
              <a:ext cx="12545407" cy="1205289"/>
              <a:chOff x="-86487" y="-557"/>
              <a:chExt cx="12545407" cy="1205289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135" name="燕尾形 1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燕尾形 1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燕尾形 1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燕尾形 1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燕尾形 1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燕尾形 1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燕尾形 1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燕尾形 1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燕尾形 1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燕尾形 1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燕尾形 1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燕尾形 1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燕尾形 1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燕尾形 1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燕尾形 1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燕尾形 1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燕尾形 1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燕尾形 1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燕尾形 1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燕尾形 1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燕尾形 1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燕尾形 1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燕尾形 1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燕尾形 1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11" name="燕尾形 1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燕尾形 1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燕尾形 1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燕尾形 1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燕尾形 1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燕尾形 1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燕尾形 1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燕尾形 1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燕尾形 1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燕尾形 1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燕尾形 1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燕尾形 1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燕尾形 1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燕尾形 1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燕尾形 1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燕尾形 1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燕尾形 1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燕尾形 1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燕尾形 1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燕尾形 1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燕尾形 1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燕尾形 1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燕尾形 1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燕尾形 1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-86487" y="4763031"/>
              <a:ext cx="12545407" cy="1205289"/>
              <a:chOff x="-86487" y="-557"/>
              <a:chExt cx="12545407" cy="120528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85" name="燕尾形 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燕尾形 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燕尾形 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燕尾形 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燕尾形 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燕尾形 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燕尾形 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燕尾形 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燕尾形 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燕尾形 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燕尾形 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燕尾形 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燕尾形 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燕尾形 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燕尾形 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燕尾形 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燕尾形 1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燕尾形 1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燕尾形 1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燕尾形 1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燕尾形 1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燕尾形 1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燕尾形 1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燕尾形 1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61" name="燕尾形 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燕尾形 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燕尾形 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燕尾形 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燕尾形 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燕尾形 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燕尾形 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燕尾形 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燕尾形 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燕尾形 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燕尾形 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燕尾形 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燕尾形 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燕尾形 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燕尾形 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燕尾形 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燕尾形 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燕尾形 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燕尾形 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燕尾形 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燕尾形 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燕尾形 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燕尾形 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燕尾形 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-86487" y="5953928"/>
              <a:ext cx="12545407" cy="1205289"/>
              <a:chOff x="-86487" y="-557"/>
              <a:chExt cx="12545407" cy="120528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35" name="燕尾形 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燕尾形 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燕尾形 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燕尾形 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燕尾形 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燕尾形 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燕尾形 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燕尾形 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燕尾形 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燕尾形 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燕尾形 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燕尾形 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燕尾形 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燕尾形 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燕尾形 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燕尾形 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燕尾形 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燕尾形 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燕尾形 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燕尾形 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燕尾形 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燕尾形 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燕尾形 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1" name="燕尾形 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燕尾形 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燕尾形 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燕尾形 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燕尾形 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燕尾形 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燕尾形 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燕尾形 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燕尾形 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燕尾形 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燕尾形 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燕尾形 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燕尾形 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燕尾形 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燕尾形 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燕尾形 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燕尾形 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燕尾形 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燕尾形 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燕尾形 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燕尾形 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燕尾形 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燕尾形 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2.wav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圆角矩形 369"/>
          <p:cNvSpPr/>
          <p:nvPr/>
        </p:nvSpPr>
        <p:spPr>
          <a:xfrm>
            <a:off x="1219200" y="1358900"/>
            <a:ext cx="9613900" cy="3721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A3246"/>
            </a:solidFill>
          </a:ln>
          <a:effectLst>
            <a:outerShdw blurRad="419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305555" y="2356486"/>
            <a:ext cx="733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钢琴泛音列的分析与合成</a:t>
            </a:r>
          </a:p>
        </p:txBody>
      </p:sp>
      <p:sp>
        <p:nvSpPr>
          <p:cNvPr id="371" name="L 形 370"/>
          <p:cNvSpPr/>
          <p:nvPr/>
        </p:nvSpPr>
        <p:spPr>
          <a:xfrm rot="5400000">
            <a:off x="1131533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L 形 371"/>
          <p:cNvSpPr/>
          <p:nvPr/>
        </p:nvSpPr>
        <p:spPr>
          <a:xfrm rot="10800000">
            <a:off x="9992726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5" name="组合 374"/>
          <p:cNvGrpSpPr/>
          <p:nvPr/>
        </p:nvGrpSpPr>
        <p:grpSpPr>
          <a:xfrm rot="10800000">
            <a:off x="1131533" y="4259258"/>
            <a:ext cx="9786351" cy="914400"/>
            <a:chOff x="1120775" y="4576758"/>
            <a:chExt cx="9786351" cy="914400"/>
          </a:xfrm>
        </p:grpSpPr>
        <p:sp>
          <p:nvSpPr>
            <p:cNvPr id="373" name="L 形 372"/>
            <p:cNvSpPr/>
            <p:nvPr/>
          </p:nvSpPr>
          <p:spPr>
            <a:xfrm rot="5400000">
              <a:off x="1120775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L 形 373"/>
            <p:cNvSpPr/>
            <p:nvPr/>
          </p:nvSpPr>
          <p:spPr>
            <a:xfrm rot="10800000">
              <a:off x="9992726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402060" y="469900"/>
            <a:ext cx="11147425" cy="5516558"/>
            <a:chOff x="402060" y="469900"/>
            <a:chExt cx="11147425" cy="5516558"/>
          </a:xfrm>
        </p:grpSpPr>
        <p:cxnSp>
          <p:nvCxnSpPr>
            <p:cNvPr id="377" name="直接连接符 376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组合 379"/>
          <p:cNvGrpSpPr/>
          <p:nvPr/>
        </p:nvGrpSpPr>
        <p:grpSpPr>
          <a:xfrm rot="10800000" flipH="1">
            <a:off x="402059" y="469900"/>
            <a:ext cx="11147426" cy="5516558"/>
            <a:chOff x="402060" y="469900"/>
            <a:chExt cx="11147425" cy="5516558"/>
          </a:xfrm>
        </p:grpSpPr>
        <p:cxnSp>
          <p:nvCxnSpPr>
            <p:cNvPr id="381" name="直接连接符 380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C7E4A74-5DD6-425B-AB82-73CAA25712D2}"/>
              </a:ext>
            </a:extLst>
          </p:cNvPr>
          <p:cNvSpPr txBox="1"/>
          <p:nvPr/>
        </p:nvSpPr>
        <p:spPr>
          <a:xfrm>
            <a:off x="4264572" y="4185068"/>
            <a:ext cx="664255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小组成员：赵子鼎、王逸杰、陈昊楠、刘辰星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167BEE3-9B09-41D7-958B-7F0BFA67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04" y="413488"/>
            <a:ext cx="10151391" cy="57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64AFC70-8AAF-44B6-B85B-3DCB83808C49}"/>
              </a:ext>
            </a:extLst>
          </p:cNvPr>
          <p:cNvSpPr txBox="1"/>
          <p:nvPr/>
        </p:nvSpPr>
        <p:spPr>
          <a:xfrm>
            <a:off x="4833730" y="6260723"/>
            <a:ext cx="2604052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对正弦波的参数调整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25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22669" y="2968000"/>
              <a:ext cx="791628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误差分析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50808" y="16326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03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EBF74BA-33B3-4D7B-A1AC-6D23349F0C06}"/>
              </a:ext>
            </a:extLst>
          </p:cNvPr>
          <p:cNvSpPr txBox="1"/>
          <p:nvPr/>
        </p:nvSpPr>
        <p:spPr>
          <a:xfrm>
            <a:off x="1679713" y="1846771"/>
            <a:ext cx="6271590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+mn-ea"/>
              </a:rPr>
              <a:t>1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、原始钢琴音频有杂音；</a:t>
            </a:r>
            <a:endParaRPr lang="en-US" altLang="zh-CN" sz="1800" b="0" i="0" spc="0" dirty="0">
              <a:solidFill>
                <a:srgbClr val="333333"/>
              </a:solidFill>
              <a:effectLst/>
              <a:latin typeface="+mn-ea"/>
            </a:endParaRPr>
          </a:p>
          <a:p>
            <a:pPr algn="l" fontAlgn="base">
              <a:lnSpc>
                <a:spcPct val="150000"/>
              </a:lnSpc>
            </a:pPr>
            <a:endParaRPr lang="zh-CN" altLang="en-US" sz="1800" b="0" i="0" spc="0" dirty="0">
              <a:solidFill>
                <a:srgbClr val="333333"/>
              </a:solidFill>
              <a:effectLst/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+mn-ea"/>
              </a:rPr>
              <a:t>2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、采样率不够高；</a:t>
            </a:r>
            <a:endParaRPr lang="en-US" altLang="zh-CN" sz="1800" b="0" i="0" spc="0" dirty="0">
              <a:solidFill>
                <a:srgbClr val="333333"/>
              </a:solidFill>
              <a:effectLst/>
              <a:latin typeface="+mn-ea"/>
            </a:endParaRPr>
          </a:p>
          <a:p>
            <a:pPr algn="l" fontAlgn="base">
              <a:lnSpc>
                <a:spcPct val="150000"/>
              </a:lnSpc>
            </a:pPr>
            <a:endParaRPr lang="zh-CN" altLang="en-US" sz="1800" b="0" i="0" spc="0" dirty="0">
              <a:solidFill>
                <a:srgbClr val="333333"/>
              </a:solidFill>
              <a:effectLst/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+mn-ea"/>
              </a:rPr>
              <a:t>3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、</a:t>
            </a: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+mn-ea"/>
              </a:rPr>
              <a:t>ADSR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曲线拟合不够完美；</a:t>
            </a:r>
            <a:endParaRPr lang="en-US" altLang="zh-CN" sz="1800" b="0" i="0" spc="0" dirty="0">
              <a:solidFill>
                <a:srgbClr val="333333"/>
              </a:solidFill>
              <a:effectLst/>
              <a:latin typeface="+mn-ea"/>
            </a:endParaRPr>
          </a:p>
          <a:p>
            <a:pPr algn="l" fontAlgn="base">
              <a:lnSpc>
                <a:spcPct val="150000"/>
              </a:lnSpc>
            </a:pPr>
            <a:endParaRPr lang="zh-CN" altLang="en-US" sz="1800" b="0" i="0" spc="0" dirty="0">
              <a:solidFill>
                <a:srgbClr val="333333"/>
              </a:solidFill>
              <a:effectLst/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+mn-ea"/>
              </a:rPr>
              <a:t>4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、没有考虑泛音列各泛音所占比重随时间的变化；</a:t>
            </a:r>
            <a:endParaRPr lang="en-US" altLang="zh-CN" sz="1800" b="0" i="0" spc="0" dirty="0">
              <a:solidFill>
                <a:srgbClr val="333333"/>
              </a:solidFill>
              <a:effectLst/>
              <a:latin typeface="+mn-ea"/>
            </a:endParaRPr>
          </a:p>
          <a:p>
            <a:pPr algn="l" fontAlgn="base">
              <a:lnSpc>
                <a:spcPct val="150000"/>
              </a:lnSpc>
            </a:pPr>
            <a:endParaRPr lang="zh-CN" altLang="en-US" sz="1800" b="0" i="0" spc="0" dirty="0">
              <a:solidFill>
                <a:srgbClr val="333333"/>
              </a:solidFill>
              <a:effectLst/>
              <a:latin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+mn-ea"/>
              </a:rPr>
              <a:t>5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、只选取了</a:t>
            </a: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+mn-ea"/>
              </a:rPr>
              <a:t>8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个泛音正弦波进行合成，个数不够。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E0487-3EB9-4E61-B762-DECC8A1F7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10" y="939318"/>
            <a:ext cx="4177082" cy="4979364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89CB4683-D930-43ED-BDAD-18803C19083D}"/>
              </a:ext>
            </a:extLst>
          </p:cNvPr>
          <p:cNvSpPr txBox="1"/>
          <p:nvPr/>
        </p:nvSpPr>
        <p:spPr>
          <a:xfrm>
            <a:off x="639435" y="862260"/>
            <a:ext cx="275817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误差分析：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48399" y="3000385"/>
              <a:ext cx="7916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实验结论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04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 userDrawn="1"/>
        </p:nvSpPr>
        <p:spPr>
          <a:xfrm>
            <a:off x="4106444" y="110706"/>
            <a:ext cx="3979112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E5EFB6-B2D2-4890-8247-70B86C0A7E86}"/>
              </a:ext>
            </a:extLst>
          </p:cNvPr>
          <p:cNvSpPr txBox="1"/>
          <p:nvPr/>
        </p:nvSpPr>
        <p:spPr>
          <a:xfrm>
            <a:off x="1133061" y="1739348"/>
            <a:ext cx="2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原音音频：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5630DF-B6D5-4AB6-9062-DD529384FC1D}"/>
              </a:ext>
            </a:extLst>
          </p:cNvPr>
          <p:cNvSpPr txBox="1"/>
          <p:nvPr/>
        </p:nvSpPr>
        <p:spPr>
          <a:xfrm>
            <a:off x="1133060" y="4205980"/>
            <a:ext cx="381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合成音音频（已调整</a:t>
            </a:r>
            <a:r>
              <a:rPr lang="en-US" altLang="zh-CN" dirty="0"/>
              <a:t>ADSR</a:t>
            </a:r>
            <a:r>
              <a:rPr lang="zh-CN" altLang="en-US" dirty="0"/>
              <a:t>曲线）：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AC32ED-AE91-4E59-8373-D7D014E25C26}"/>
              </a:ext>
            </a:extLst>
          </p:cNvPr>
          <p:cNvSpPr txBox="1"/>
          <p:nvPr/>
        </p:nvSpPr>
        <p:spPr>
          <a:xfrm>
            <a:off x="1133060" y="2972664"/>
            <a:ext cx="42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合成音音频（未调整</a:t>
            </a:r>
            <a:r>
              <a:rPr lang="en-US" altLang="zh-CN" dirty="0"/>
              <a:t>ADSR</a:t>
            </a:r>
            <a:r>
              <a:rPr lang="zh-CN" altLang="en-US" dirty="0"/>
              <a:t>曲线）：</a:t>
            </a:r>
          </a:p>
        </p:txBody>
      </p:sp>
      <p:pic>
        <p:nvPicPr>
          <p:cNvPr id="15" name="A1FinalWithGainAdjustment">
            <a:hlinkClick r:id="" action="ppaction://media"/>
            <a:extLst>
              <a:ext uri="{FF2B5EF4-FFF2-40B4-BE49-F238E27FC236}">
                <a16:creationId xmlns:a16="http://schemas.microsoft.com/office/drawing/2014/main" id="{9B9444AF-4B81-4DB4-B78C-A2EC9BCA28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86400" y="1798910"/>
            <a:ext cx="304800" cy="304800"/>
          </a:xfrm>
          <a:prstGeom prst="rect">
            <a:avLst/>
          </a:prstGeom>
        </p:spPr>
      </p:pic>
      <p:pic>
        <p:nvPicPr>
          <p:cNvPr id="18" name="CreatedOriginalNoADSR4s">
            <a:hlinkClick r:id="" action="ppaction://media"/>
            <a:extLst>
              <a:ext uri="{FF2B5EF4-FFF2-40B4-BE49-F238E27FC236}">
                <a16:creationId xmlns:a16="http://schemas.microsoft.com/office/drawing/2014/main" id="{B6812D3B-9601-4C04-8458-AFEF04913CE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86400" y="3009827"/>
            <a:ext cx="304800" cy="304800"/>
          </a:xfrm>
          <a:prstGeom prst="rect">
            <a:avLst/>
          </a:prstGeom>
        </p:spPr>
      </p:pic>
      <p:pic>
        <p:nvPicPr>
          <p:cNvPr id="22" name="CreatFinal4sWithADSR">
            <a:hlinkClick r:id="" action="ppaction://media"/>
            <a:extLst>
              <a:ext uri="{FF2B5EF4-FFF2-40B4-BE49-F238E27FC236}">
                <a16:creationId xmlns:a16="http://schemas.microsoft.com/office/drawing/2014/main" id="{8600DB22-28A0-4198-89A1-86AC0F06E27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86400" y="4270512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2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039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10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352738" y="2402890"/>
            <a:ext cx="58894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谢谢观看！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7BAE03-0FEE-4743-BAAE-98B7CDEAF91A}"/>
              </a:ext>
            </a:extLst>
          </p:cNvPr>
          <p:cNvSpPr txBox="1"/>
          <p:nvPr/>
        </p:nvSpPr>
        <p:spPr>
          <a:xfrm>
            <a:off x="4745934" y="5741769"/>
            <a:ext cx="798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Github: https://github.com/ZZDDD/Harmonic-Series-MATLAB.git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2060" y="-217714"/>
            <a:ext cx="11147424" cy="3388256"/>
            <a:chOff x="402060" y="2598202"/>
            <a:chExt cx="11147424" cy="3388256"/>
          </a:xfrm>
        </p:grpSpPr>
        <p:sp>
          <p:nvSpPr>
            <p:cNvPr id="114" name="圆角矩形 113"/>
            <p:cNvSpPr/>
            <p:nvPr/>
          </p:nvSpPr>
          <p:spPr>
            <a:xfrm>
              <a:off x="1219200" y="2598202"/>
              <a:ext cx="9613900" cy="248179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" name="组合 128"/>
            <p:cNvGrpSpPr/>
            <p:nvPr/>
          </p:nvGrpSpPr>
          <p:grpSpPr>
            <a:xfrm rot="10800000">
              <a:off x="1131533" y="4259258"/>
              <a:ext cx="9775593" cy="914400"/>
              <a:chOff x="1120775" y="4576758"/>
              <a:chExt cx="9775593" cy="914400"/>
            </a:xfrm>
          </p:grpSpPr>
          <p:sp>
            <p:nvSpPr>
              <p:cNvPr id="130" name="L 形 129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L 形 130"/>
              <p:cNvSpPr/>
              <p:nvPr/>
            </p:nvSpPr>
            <p:spPr>
              <a:xfrm rot="10800000">
                <a:off x="9981968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4" name="直接连接符 133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0800000">
              <a:off x="10939884" y="5287958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349142" y="1497891"/>
            <a:ext cx="507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21273E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CONTENTS</a:t>
            </a:r>
            <a:endParaRPr lang="zh-CN" altLang="en-US" sz="3600" dirty="0">
              <a:solidFill>
                <a:srgbClr val="21273E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954593" y="759746"/>
            <a:ext cx="1915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21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64786" y="3445528"/>
            <a:ext cx="3308851" cy="505838"/>
            <a:chOff x="1359704" y="1966230"/>
            <a:chExt cx="3308851" cy="505838"/>
          </a:xfrm>
        </p:grpSpPr>
        <p:sp>
          <p:nvSpPr>
            <p:cNvPr id="62" name="文本框 61"/>
            <p:cNvSpPr txBox="1"/>
            <p:nvPr/>
          </p:nvSpPr>
          <p:spPr>
            <a:xfrm>
              <a:off x="2097786" y="2097998"/>
              <a:ext cx="2119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>
                  <a:solidFill>
                    <a:srgbClr val="2A3246"/>
                  </a:solidFill>
                  <a:cs typeface="+mn-ea"/>
                  <a:sym typeface="+mn-lt"/>
                </a:rPr>
                <a:t>实验背景及原理</a:t>
              </a: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825603" y="3509043"/>
            <a:ext cx="3308851" cy="505838"/>
            <a:chOff x="1359704" y="1966230"/>
            <a:chExt cx="3308851" cy="505838"/>
          </a:xfrm>
        </p:grpSpPr>
        <p:sp>
          <p:nvSpPr>
            <p:cNvPr id="84" name="文本框 83"/>
            <p:cNvSpPr txBox="1"/>
            <p:nvPr/>
          </p:nvSpPr>
          <p:spPr>
            <a:xfrm>
              <a:off x="2097786" y="2097998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>
                  <a:solidFill>
                    <a:srgbClr val="2A3246"/>
                  </a:solidFill>
                  <a:cs typeface="+mn-ea"/>
                  <a:sym typeface="+mn-lt"/>
                </a:rPr>
                <a:t>实验内容</a:t>
              </a: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BA8F2D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825603" y="4989932"/>
            <a:ext cx="3308851" cy="505838"/>
            <a:chOff x="1359704" y="1966230"/>
            <a:chExt cx="3308851" cy="505838"/>
          </a:xfrm>
        </p:grpSpPr>
        <p:sp>
          <p:nvSpPr>
            <p:cNvPr id="91" name="文本框 90"/>
            <p:cNvSpPr txBox="1"/>
            <p:nvPr/>
          </p:nvSpPr>
          <p:spPr>
            <a:xfrm>
              <a:off x="2097786" y="2097998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>
                  <a:solidFill>
                    <a:srgbClr val="2A3246"/>
                  </a:solidFill>
                  <a:cs typeface="+mn-ea"/>
                  <a:sym typeface="+mn-lt"/>
                </a:rPr>
                <a:t>实验结论</a:t>
              </a: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13364" y="168676"/>
            <a:ext cx="33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64785" y="4967194"/>
            <a:ext cx="3308851" cy="505838"/>
            <a:chOff x="1359704" y="1966230"/>
            <a:chExt cx="3308851" cy="505838"/>
          </a:xfrm>
        </p:grpSpPr>
        <p:sp>
          <p:nvSpPr>
            <p:cNvPr id="8" name="文本框 7"/>
            <p:cNvSpPr txBox="1"/>
            <p:nvPr/>
          </p:nvSpPr>
          <p:spPr>
            <a:xfrm>
              <a:off x="2097786" y="2097998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>
                  <a:solidFill>
                    <a:srgbClr val="2A3246"/>
                  </a:solidFill>
                  <a:cs typeface="+mn-ea"/>
                  <a:sym typeface="+mn-lt"/>
                </a:rPr>
                <a:t>误差分析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BA8F2D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  <p:bldP spid="5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48399" y="3000385"/>
              <a:ext cx="7916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实验背景及原理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01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4106444" y="110706"/>
            <a:ext cx="397911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泛音列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D9B9F5-4D94-471A-A230-AD0263AB8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7"/>
          <a:stretch/>
        </p:blipFill>
        <p:spPr bwMode="auto">
          <a:xfrm>
            <a:off x="1357518" y="868431"/>
            <a:ext cx="3145220" cy="353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A5E69E7-99E5-40B5-BDD6-0ABDDF374DF1}"/>
              </a:ext>
            </a:extLst>
          </p:cNvPr>
          <p:cNvSpPr txBox="1"/>
          <p:nvPr/>
        </p:nvSpPr>
        <p:spPr>
          <a:xfrm>
            <a:off x="4840432" y="1727237"/>
            <a:ext cx="627159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-apple-system"/>
              </a:rPr>
              <a:t>         以两端固定的琴弦为例，当琴弦被拨动后，会产生驻波。除了最基本的基波外，还存在一系列泛音，即波长更短的一系列驻波。</a:t>
            </a:r>
            <a:endParaRPr lang="zh-CN" altLang="en-US" dirty="0">
              <a:effectLst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8A39A63-58F7-433B-92FB-9A3FC87D7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3"/>
          <a:stretch/>
        </p:blipFill>
        <p:spPr bwMode="auto">
          <a:xfrm>
            <a:off x="370461" y="4961557"/>
            <a:ext cx="6971840" cy="8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3808E1-AB47-4ED5-8C3A-9F0E89410C37}"/>
              </a:ext>
            </a:extLst>
          </p:cNvPr>
          <p:cNvSpPr txBox="1"/>
          <p:nvPr/>
        </p:nvSpPr>
        <p:spPr>
          <a:xfrm>
            <a:off x="1799811" y="3918502"/>
            <a:ext cx="1346752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泛音列图示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BA91C4-A564-4494-9842-C562DE9DD175}"/>
              </a:ext>
            </a:extLst>
          </p:cNvPr>
          <p:cNvSpPr txBox="1"/>
          <p:nvPr/>
        </p:nvSpPr>
        <p:spPr>
          <a:xfrm>
            <a:off x="1357518" y="5985840"/>
            <a:ext cx="249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驻波的波长、频率公式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0A9699-5C29-4C06-A289-816C585FF0B4}"/>
              </a:ext>
            </a:extLst>
          </p:cNvPr>
          <p:cNvSpPr txBox="1"/>
          <p:nvPr/>
        </p:nvSpPr>
        <p:spPr>
          <a:xfrm>
            <a:off x="4949761" y="4531335"/>
            <a:ext cx="6271590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-apple-system"/>
              </a:rPr>
              <a:t>         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本实验设想，将一系列正弦波中第一个正弦波的频率设为基频，将其他正弦波的频率设为基频的</a:t>
            </a: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+mn-ea"/>
              </a:rPr>
              <a:t>1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，２，３</a:t>
            </a: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+mn-ea"/>
              </a:rPr>
              <a:t>......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+mn-ea"/>
              </a:rPr>
              <a:t>倍，再将泛音列各泛音振幅按原始钢琴泛音列比重进行设置，便可模拟钢琴音色。</a:t>
            </a:r>
            <a:endParaRPr lang="zh-CN" altLang="en-US" dirty="0">
              <a:effectLst/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4106444" y="110706"/>
            <a:ext cx="397911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ADSR</a:t>
            </a:r>
            <a:r>
              <a:rPr lang="zh-CN" altLang="en-US" sz="28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曲线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6F8CB4-FFC6-43F6-A7D7-7B90F235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54" y="1779104"/>
            <a:ext cx="6096062" cy="31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00AB3C-D78C-4646-BC0C-1957D8573CFC}"/>
              </a:ext>
            </a:extLst>
          </p:cNvPr>
          <p:cNvSpPr txBox="1"/>
          <p:nvPr/>
        </p:nvSpPr>
        <p:spPr>
          <a:xfrm>
            <a:off x="1187726" y="2368185"/>
            <a:ext cx="3046344" cy="14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-apple-system"/>
              </a:rPr>
              <a:t>         ADSR 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-apple-system"/>
              </a:rPr>
              <a:t>是波形振幅的包络线。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相同的频谱，在不同的时间包络下，会让我们听到截然不同的声音。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48399" y="3000385"/>
              <a:ext cx="791628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实验内容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02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4106444" y="110706"/>
            <a:ext cx="397911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分析各泛音比重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885D3418-7FA7-4D66-862D-C1055813F001}"/>
              </a:ext>
            </a:extLst>
          </p:cNvPr>
          <p:cNvSpPr txBox="1"/>
          <p:nvPr/>
        </p:nvSpPr>
        <p:spPr>
          <a:xfrm>
            <a:off x="500287" y="726069"/>
            <a:ext cx="8882252" cy="137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傅里叶分析：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  <a:cs typeface="+mn-ea"/>
                <a:sym typeface="+mn-lt"/>
              </a:rPr>
              <a:t>         ——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找到明显的峰值，记录相应振幅对应的</a:t>
            </a:r>
            <a:r>
              <a:rPr lang="en-US" altLang="zh-CN" sz="2000" dirty="0">
                <a:solidFill>
                  <a:srgbClr val="333333"/>
                </a:solidFill>
                <a:latin typeface="-apple-system"/>
              </a:rPr>
              <a:t>RMS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值。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77DC836-03A1-4D2C-B17C-05EC9387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02" y="1855098"/>
            <a:ext cx="7890396" cy="443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DF86C87-930B-41D5-A5FE-91EE8370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7" y="134177"/>
            <a:ext cx="10134224" cy="568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7C526-69B4-41D1-A945-ACB2E87DE6F3}"/>
              </a:ext>
            </a:extLst>
          </p:cNvPr>
          <p:cNvSpPr txBox="1"/>
          <p:nvPr/>
        </p:nvSpPr>
        <p:spPr>
          <a:xfrm>
            <a:off x="4582766" y="6137413"/>
            <a:ext cx="3026465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标准音的傅里叶分析图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54D8DCA-9929-447A-90C5-445CFA46B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742" y="915484"/>
            <a:ext cx="3075714" cy="33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5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4106444" y="110706"/>
            <a:ext cx="397911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合成音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956787-F07E-4E86-AD35-E7916248F03F}"/>
              </a:ext>
            </a:extLst>
          </p:cNvPr>
          <p:cNvSpPr txBox="1"/>
          <p:nvPr/>
        </p:nvSpPr>
        <p:spPr>
          <a:xfrm>
            <a:off x="810038" y="956097"/>
            <a:ext cx="10734261" cy="782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-apple-system"/>
              </a:rPr>
              <a:t>         将多个正弦波在</a:t>
            </a: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-apple-system"/>
              </a:rPr>
              <a:t>440Hz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-apple-system"/>
              </a:rPr>
              <a:t>频率的整数倍设置相应比例的幅值，用</a:t>
            </a: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-apple-system"/>
              </a:rPr>
              <a:t>Add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altLang="zh-CN" sz="1800" b="0" i="0" spc="0" dirty="0">
                <a:solidFill>
                  <a:srgbClr val="333333"/>
                </a:solidFill>
                <a:effectLst/>
                <a:latin typeface="-apple-system"/>
              </a:rPr>
              <a:t>Gain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-apple-system"/>
              </a:rPr>
              <a:t>进行合成并调到合适音量，并生成相应的音频文件。</a:t>
            </a:r>
            <a:endParaRPr lang="zh-CN" altLang="en-US" dirty="0">
              <a:effectLst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5C57B39-4CC3-4154-B8CF-0E8E5BA0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11" y="1814306"/>
            <a:ext cx="8093422" cy="45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180DDAE-8180-43EE-A166-F6A17B7CDD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跨越年终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qv1hup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宽屏</PresentationFormat>
  <Paragraphs>60</Paragraphs>
  <Slides>15</Slides>
  <Notes>10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阿里巴巴普惠体 L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14</cp:revision>
  <dcterms:created xsi:type="dcterms:W3CDTF">2019-11-13T05:23:00Z</dcterms:created>
  <dcterms:modified xsi:type="dcterms:W3CDTF">2021-05-27T13:16:15Z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