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81" r:id="rId5"/>
    <p:sldId id="285" r:id="rId6"/>
    <p:sldId id="284" r:id="rId7"/>
    <p:sldId id="269" r:id="rId8"/>
    <p:sldId id="272" r:id="rId9"/>
    <p:sldId id="260" r:id="rId10"/>
    <p:sldId id="276" r:id="rId11"/>
    <p:sldId id="274" r:id="rId12"/>
    <p:sldId id="278" r:id="rId13"/>
    <p:sldId id="277" r:id="rId14"/>
    <p:sldId id="275" r:id="rId15"/>
    <p:sldId id="270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 userDrawn="1">
          <p15:clr>
            <a:srgbClr val="A4A3A4"/>
          </p15:clr>
        </p15:guide>
        <p15:guide id="2" pos="6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2C79"/>
    <a:srgbClr val="000101"/>
    <a:srgbClr val="1332FF"/>
    <a:srgbClr val="256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75572"/>
  </p:normalViewPr>
  <p:slideViewPr>
    <p:cSldViewPr snapToGrid="0" snapToObjects="1" showGuides="1">
      <p:cViewPr>
        <p:scale>
          <a:sx n="59" d="100"/>
          <a:sy n="59" d="100"/>
        </p:scale>
        <p:origin x="1968" y="496"/>
      </p:cViewPr>
      <p:guideLst>
        <p:guide orient="horz" pos="192"/>
        <p:guide pos="6216"/>
      </p:guideLst>
    </p:cSldViewPr>
  </p:slid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082CD9-EB3B-4F54-ACA4-884395FA6BA1}" type="doc">
      <dgm:prSet loTypeId="urn:microsoft.com/office/officeart/2005/8/layout/list1" loCatId="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A4890BC5-9DEA-4BDD-8425-F42E605335CF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3 of IPC-SHM 2020: Goal &amp; Tasks</a:t>
          </a:r>
        </a:p>
      </dgm:t>
    </dgm:pt>
    <dgm:pt modelId="{599F3093-F820-4984-8515-7F1B04DB3CC8}" type="parTrans" cxnId="{E5FECD27-89B1-4F52-9A51-A529B801F400}">
      <dgm:prSet/>
      <dgm:spPr/>
      <dgm:t>
        <a:bodyPr/>
        <a:lstStyle/>
        <a:p>
          <a:endParaRPr lang="en-US" sz="24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FA8C2998-74FC-4061-8FE6-48108B0977BD}" type="sibTrans" cxnId="{E5FECD27-89B1-4F52-9A51-A529B801F400}">
      <dgm:prSet/>
      <dgm:spPr/>
      <dgm:t>
        <a:bodyPr/>
        <a:lstStyle/>
        <a:p>
          <a:endParaRPr lang="en-US" sz="240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0312928-5FF1-4B9B-9671-DF0989530A73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Conclusions &amp; Future Work</a:t>
          </a:r>
        </a:p>
      </dgm:t>
    </dgm:pt>
    <dgm:pt modelId="{0709FC3B-027C-4B71-B6D0-FDDC9A217147}" type="parTrans" cxnId="{2217D6BC-6FCB-4976-8E73-AFDF329E77E6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A80B2D1-CE8E-42DC-8509-F23C3BBDBF83}" type="sibTrans" cxnId="{2217D6BC-6FCB-4976-8E73-AFDF329E77E6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4F1EEF24-D3BB-4696-8231-8EEC3F7E1B96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Methodology: TSC via Deep Learning with the LSTM-FCN Model</a:t>
          </a:r>
        </a:p>
      </dgm:t>
    </dgm:pt>
    <dgm:pt modelId="{51986E36-868B-4671-BD35-BC8FEC1B31E7}" type="parTrans" cxnId="{9BF57173-D94D-4009-9007-7B07F2331226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EB52844-D06E-487C-A879-7C6F3828B816}" type="sibTrans" cxnId="{9BF57173-D94D-4009-9007-7B07F2331226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D565600-643F-4914-927C-6DFFA335E3DE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Experimental Case study: Results &amp; Discussions</a:t>
          </a:r>
        </a:p>
      </dgm:t>
    </dgm:pt>
    <dgm:pt modelId="{73619B53-6F13-46E2-B675-CEAAA1D0A9FB}" type="parTrans" cxnId="{28EE7F05-2A7F-441A-A59E-943B18A03513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0AEA900-F108-40E3-9887-5B44ED781620}" type="sibTrans" cxnId="{28EE7F05-2A7F-441A-A59E-943B18A03513}">
      <dgm:prSet/>
      <dgm:spPr/>
      <dgm:t>
        <a:bodyPr/>
        <a:lstStyle/>
        <a:p>
          <a:endParaRPr lang="en-US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04DA881-8489-4669-AD08-97A9EC4A6200}" type="pres">
      <dgm:prSet presAssocID="{69082CD9-EB3B-4F54-ACA4-884395FA6BA1}" presName="linear" presStyleCnt="0">
        <dgm:presLayoutVars>
          <dgm:dir/>
          <dgm:animLvl val="lvl"/>
          <dgm:resizeHandles val="exact"/>
        </dgm:presLayoutVars>
      </dgm:prSet>
      <dgm:spPr/>
    </dgm:pt>
    <dgm:pt modelId="{CE00E0B8-A05B-49A0-8579-4E364B1AC00C}" type="pres">
      <dgm:prSet presAssocID="{A4890BC5-9DEA-4BDD-8425-F42E605335CF}" presName="parentLin" presStyleCnt="0"/>
      <dgm:spPr/>
    </dgm:pt>
    <dgm:pt modelId="{FC10F567-2947-4E06-92A9-EE3E085B6F01}" type="pres">
      <dgm:prSet presAssocID="{A4890BC5-9DEA-4BDD-8425-F42E605335CF}" presName="parentLeftMargin" presStyleLbl="node1" presStyleIdx="0" presStyleCnt="4"/>
      <dgm:spPr/>
    </dgm:pt>
    <dgm:pt modelId="{87EB238E-041F-4680-8DE2-8C9C37A673EE}" type="pres">
      <dgm:prSet presAssocID="{A4890BC5-9DEA-4BDD-8425-F42E605335CF}" presName="parentText" presStyleLbl="node1" presStyleIdx="0" presStyleCnt="4" custScaleX="131062">
        <dgm:presLayoutVars>
          <dgm:chMax val="0"/>
          <dgm:bulletEnabled val="1"/>
        </dgm:presLayoutVars>
      </dgm:prSet>
      <dgm:spPr/>
    </dgm:pt>
    <dgm:pt modelId="{E566259A-19CD-4021-9D9C-0C24257AD42A}" type="pres">
      <dgm:prSet presAssocID="{A4890BC5-9DEA-4BDD-8425-F42E605335CF}" presName="negativeSpace" presStyleCnt="0"/>
      <dgm:spPr/>
    </dgm:pt>
    <dgm:pt modelId="{AD7EF127-11D4-4054-916B-CCEFB9EABCC4}" type="pres">
      <dgm:prSet presAssocID="{A4890BC5-9DEA-4BDD-8425-F42E605335CF}" presName="childText" presStyleLbl="conFgAcc1" presStyleIdx="0" presStyleCnt="4">
        <dgm:presLayoutVars>
          <dgm:bulletEnabled val="1"/>
        </dgm:presLayoutVars>
      </dgm:prSet>
      <dgm:spPr/>
    </dgm:pt>
    <dgm:pt modelId="{25B95320-FE92-4237-BCAF-684B8278B7A5}" type="pres">
      <dgm:prSet presAssocID="{FA8C2998-74FC-4061-8FE6-48108B0977BD}" presName="spaceBetweenRectangles" presStyleCnt="0"/>
      <dgm:spPr/>
    </dgm:pt>
    <dgm:pt modelId="{ED9AE425-B96D-4368-97F0-E43980BDF1CF}" type="pres">
      <dgm:prSet presAssocID="{4F1EEF24-D3BB-4696-8231-8EEC3F7E1B96}" presName="parentLin" presStyleCnt="0"/>
      <dgm:spPr/>
    </dgm:pt>
    <dgm:pt modelId="{BF899CE8-AD24-492B-B24A-412D8AAAAFBF}" type="pres">
      <dgm:prSet presAssocID="{4F1EEF24-D3BB-4696-8231-8EEC3F7E1B96}" presName="parentLeftMargin" presStyleLbl="node1" presStyleIdx="0" presStyleCnt="4"/>
      <dgm:spPr/>
    </dgm:pt>
    <dgm:pt modelId="{D7786ABC-7CAC-48D1-9F4A-90C9E9AE913A}" type="pres">
      <dgm:prSet presAssocID="{4F1EEF24-D3BB-4696-8231-8EEC3F7E1B96}" presName="parentText" presStyleLbl="node1" presStyleIdx="1" presStyleCnt="4" custScaleX="131051">
        <dgm:presLayoutVars>
          <dgm:chMax val="0"/>
          <dgm:bulletEnabled val="1"/>
        </dgm:presLayoutVars>
      </dgm:prSet>
      <dgm:spPr/>
    </dgm:pt>
    <dgm:pt modelId="{083CA433-51FC-47C3-8808-7BBDE59F6EA8}" type="pres">
      <dgm:prSet presAssocID="{4F1EEF24-D3BB-4696-8231-8EEC3F7E1B96}" presName="negativeSpace" presStyleCnt="0"/>
      <dgm:spPr/>
    </dgm:pt>
    <dgm:pt modelId="{26DDECEF-013C-48F6-8568-A08326389BF1}" type="pres">
      <dgm:prSet presAssocID="{4F1EEF24-D3BB-4696-8231-8EEC3F7E1B96}" presName="childText" presStyleLbl="conFgAcc1" presStyleIdx="1" presStyleCnt="4">
        <dgm:presLayoutVars>
          <dgm:bulletEnabled val="1"/>
        </dgm:presLayoutVars>
      </dgm:prSet>
      <dgm:spPr/>
    </dgm:pt>
    <dgm:pt modelId="{EBC3F866-7EE9-421F-B1A9-0FFD8DAFA9C3}" type="pres">
      <dgm:prSet presAssocID="{DEB52844-D06E-487C-A879-7C6F3828B816}" presName="spaceBetweenRectangles" presStyleCnt="0"/>
      <dgm:spPr/>
    </dgm:pt>
    <dgm:pt modelId="{0DB09372-0C83-4D01-A843-0F1311EE859C}" type="pres">
      <dgm:prSet presAssocID="{CD565600-643F-4914-927C-6DFFA335E3DE}" presName="parentLin" presStyleCnt="0"/>
      <dgm:spPr/>
    </dgm:pt>
    <dgm:pt modelId="{2682D6C8-685D-4ABB-8614-705A604A3607}" type="pres">
      <dgm:prSet presAssocID="{CD565600-643F-4914-927C-6DFFA335E3DE}" presName="parentLeftMargin" presStyleLbl="node1" presStyleIdx="1" presStyleCnt="4"/>
      <dgm:spPr/>
    </dgm:pt>
    <dgm:pt modelId="{56440502-551E-42D1-9604-A5C4EBE065C5}" type="pres">
      <dgm:prSet presAssocID="{CD565600-643F-4914-927C-6DFFA335E3DE}" presName="parentText" presStyleLbl="node1" presStyleIdx="2" presStyleCnt="4" custScaleX="131051">
        <dgm:presLayoutVars>
          <dgm:chMax val="0"/>
          <dgm:bulletEnabled val="1"/>
        </dgm:presLayoutVars>
      </dgm:prSet>
      <dgm:spPr/>
    </dgm:pt>
    <dgm:pt modelId="{37721725-0336-4CD5-8B5E-F6D921494BD5}" type="pres">
      <dgm:prSet presAssocID="{CD565600-643F-4914-927C-6DFFA335E3DE}" presName="negativeSpace" presStyleCnt="0"/>
      <dgm:spPr/>
    </dgm:pt>
    <dgm:pt modelId="{4A665B9F-2947-4B0D-8B04-5F2048916B1F}" type="pres">
      <dgm:prSet presAssocID="{CD565600-643F-4914-927C-6DFFA335E3DE}" presName="childText" presStyleLbl="conFgAcc1" presStyleIdx="2" presStyleCnt="4">
        <dgm:presLayoutVars>
          <dgm:bulletEnabled val="1"/>
        </dgm:presLayoutVars>
      </dgm:prSet>
      <dgm:spPr/>
    </dgm:pt>
    <dgm:pt modelId="{86BCA75B-B102-45F7-9011-DD48448A562E}" type="pres">
      <dgm:prSet presAssocID="{30AEA900-F108-40E3-9887-5B44ED781620}" presName="spaceBetweenRectangles" presStyleCnt="0"/>
      <dgm:spPr/>
    </dgm:pt>
    <dgm:pt modelId="{2EF195AA-6C4E-4077-8900-727BA13EE7B1}" type="pres">
      <dgm:prSet presAssocID="{C0312928-5FF1-4B9B-9671-DF0989530A73}" presName="parentLin" presStyleCnt="0"/>
      <dgm:spPr/>
    </dgm:pt>
    <dgm:pt modelId="{AD76D9EF-ED90-490C-866E-4BD8CF19930E}" type="pres">
      <dgm:prSet presAssocID="{C0312928-5FF1-4B9B-9671-DF0989530A73}" presName="parentLeftMargin" presStyleLbl="node1" presStyleIdx="2" presStyleCnt="4"/>
      <dgm:spPr/>
    </dgm:pt>
    <dgm:pt modelId="{1691AD4B-C4EC-42EA-8DC6-A596083F2426}" type="pres">
      <dgm:prSet presAssocID="{C0312928-5FF1-4B9B-9671-DF0989530A73}" presName="parentText" presStyleLbl="node1" presStyleIdx="3" presStyleCnt="4" custScaleX="131051">
        <dgm:presLayoutVars>
          <dgm:chMax val="0"/>
          <dgm:bulletEnabled val="1"/>
        </dgm:presLayoutVars>
      </dgm:prSet>
      <dgm:spPr/>
    </dgm:pt>
    <dgm:pt modelId="{0DDDF699-55E7-477D-A60F-DD541B6731CB}" type="pres">
      <dgm:prSet presAssocID="{C0312928-5FF1-4B9B-9671-DF0989530A73}" presName="negativeSpace" presStyleCnt="0"/>
      <dgm:spPr/>
    </dgm:pt>
    <dgm:pt modelId="{6AE90ACC-7870-4106-A213-63859223CC28}" type="pres">
      <dgm:prSet presAssocID="{C0312928-5FF1-4B9B-9671-DF0989530A7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8EE7F05-2A7F-441A-A59E-943B18A03513}" srcId="{69082CD9-EB3B-4F54-ACA4-884395FA6BA1}" destId="{CD565600-643F-4914-927C-6DFFA335E3DE}" srcOrd="2" destOrd="0" parTransId="{73619B53-6F13-46E2-B675-CEAAA1D0A9FB}" sibTransId="{30AEA900-F108-40E3-9887-5B44ED781620}"/>
    <dgm:cxn modelId="{8F281E0C-9FCF-41E6-9BBB-26EB0313CB16}" type="presOf" srcId="{CD565600-643F-4914-927C-6DFFA335E3DE}" destId="{2682D6C8-685D-4ABB-8614-705A604A3607}" srcOrd="0" destOrd="0" presId="urn:microsoft.com/office/officeart/2005/8/layout/list1"/>
    <dgm:cxn modelId="{7A56590C-48AB-4914-B58E-2F73DA097C60}" type="presOf" srcId="{C0312928-5FF1-4B9B-9671-DF0989530A73}" destId="{1691AD4B-C4EC-42EA-8DC6-A596083F2426}" srcOrd="1" destOrd="0" presId="urn:microsoft.com/office/officeart/2005/8/layout/list1"/>
    <dgm:cxn modelId="{E5FECD27-89B1-4F52-9A51-A529B801F400}" srcId="{69082CD9-EB3B-4F54-ACA4-884395FA6BA1}" destId="{A4890BC5-9DEA-4BDD-8425-F42E605335CF}" srcOrd="0" destOrd="0" parTransId="{599F3093-F820-4984-8515-7F1B04DB3CC8}" sibTransId="{FA8C2998-74FC-4061-8FE6-48108B0977BD}"/>
    <dgm:cxn modelId="{5C7B972B-FB46-4844-A7EA-F805F9F4715E}" type="presOf" srcId="{A4890BC5-9DEA-4BDD-8425-F42E605335CF}" destId="{FC10F567-2947-4E06-92A9-EE3E085B6F01}" srcOrd="0" destOrd="0" presId="urn:microsoft.com/office/officeart/2005/8/layout/list1"/>
    <dgm:cxn modelId="{FE7AED44-2728-498B-B2F7-C19C6C4404AE}" type="presOf" srcId="{4F1EEF24-D3BB-4696-8231-8EEC3F7E1B96}" destId="{BF899CE8-AD24-492B-B24A-412D8AAAAFBF}" srcOrd="0" destOrd="0" presId="urn:microsoft.com/office/officeart/2005/8/layout/list1"/>
    <dgm:cxn modelId="{0508C15C-7758-4839-AA00-D987C7D7D286}" type="presOf" srcId="{C0312928-5FF1-4B9B-9671-DF0989530A73}" destId="{AD76D9EF-ED90-490C-866E-4BD8CF19930E}" srcOrd="0" destOrd="0" presId="urn:microsoft.com/office/officeart/2005/8/layout/list1"/>
    <dgm:cxn modelId="{AD504B60-F4E2-40EE-963E-B33FAEB1A797}" type="presOf" srcId="{A4890BC5-9DEA-4BDD-8425-F42E605335CF}" destId="{87EB238E-041F-4680-8DE2-8C9C37A673EE}" srcOrd="1" destOrd="0" presId="urn:microsoft.com/office/officeart/2005/8/layout/list1"/>
    <dgm:cxn modelId="{9BF57173-D94D-4009-9007-7B07F2331226}" srcId="{69082CD9-EB3B-4F54-ACA4-884395FA6BA1}" destId="{4F1EEF24-D3BB-4696-8231-8EEC3F7E1B96}" srcOrd="1" destOrd="0" parTransId="{51986E36-868B-4671-BD35-BC8FEC1B31E7}" sibTransId="{DEB52844-D06E-487C-A879-7C6F3828B816}"/>
    <dgm:cxn modelId="{D165E583-7271-4E39-A348-3D76E512221B}" type="presOf" srcId="{CD565600-643F-4914-927C-6DFFA335E3DE}" destId="{56440502-551E-42D1-9604-A5C4EBE065C5}" srcOrd="1" destOrd="0" presId="urn:microsoft.com/office/officeart/2005/8/layout/list1"/>
    <dgm:cxn modelId="{E9DA03A5-0A83-426D-BB33-4A42A4345284}" type="presOf" srcId="{69082CD9-EB3B-4F54-ACA4-884395FA6BA1}" destId="{D04DA881-8489-4669-AD08-97A9EC4A6200}" srcOrd="0" destOrd="0" presId="urn:microsoft.com/office/officeart/2005/8/layout/list1"/>
    <dgm:cxn modelId="{2217D6BC-6FCB-4976-8E73-AFDF329E77E6}" srcId="{69082CD9-EB3B-4F54-ACA4-884395FA6BA1}" destId="{C0312928-5FF1-4B9B-9671-DF0989530A73}" srcOrd="3" destOrd="0" parTransId="{0709FC3B-027C-4B71-B6D0-FDDC9A217147}" sibTransId="{3A80B2D1-CE8E-42DC-8509-F23C3BBDBF83}"/>
    <dgm:cxn modelId="{D095E3E0-BD1C-4DB9-983A-2F504848EA27}" type="presOf" srcId="{4F1EEF24-D3BB-4696-8231-8EEC3F7E1B96}" destId="{D7786ABC-7CAC-48D1-9F4A-90C9E9AE913A}" srcOrd="1" destOrd="0" presId="urn:microsoft.com/office/officeart/2005/8/layout/list1"/>
    <dgm:cxn modelId="{4DB9C05D-2A9B-4534-8D0F-7783B123263A}" type="presParOf" srcId="{D04DA881-8489-4669-AD08-97A9EC4A6200}" destId="{CE00E0B8-A05B-49A0-8579-4E364B1AC00C}" srcOrd="0" destOrd="0" presId="urn:microsoft.com/office/officeart/2005/8/layout/list1"/>
    <dgm:cxn modelId="{8BF9F0E0-6247-49CD-9B3F-41EA6273E562}" type="presParOf" srcId="{CE00E0B8-A05B-49A0-8579-4E364B1AC00C}" destId="{FC10F567-2947-4E06-92A9-EE3E085B6F01}" srcOrd="0" destOrd="0" presId="urn:microsoft.com/office/officeart/2005/8/layout/list1"/>
    <dgm:cxn modelId="{E32EAD88-DFDC-4858-BB3A-38260401564A}" type="presParOf" srcId="{CE00E0B8-A05B-49A0-8579-4E364B1AC00C}" destId="{87EB238E-041F-4680-8DE2-8C9C37A673EE}" srcOrd="1" destOrd="0" presId="urn:microsoft.com/office/officeart/2005/8/layout/list1"/>
    <dgm:cxn modelId="{4752C83A-9CC0-4603-A21D-CE6F5EA9F1BB}" type="presParOf" srcId="{D04DA881-8489-4669-AD08-97A9EC4A6200}" destId="{E566259A-19CD-4021-9D9C-0C24257AD42A}" srcOrd="1" destOrd="0" presId="urn:microsoft.com/office/officeart/2005/8/layout/list1"/>
    <dgm:cxn modelId="{A68DD67F-80E4-496B-9F84-52CFEBE98AE2}" type="presParOf" srcId="{D04DA881-8489-4669-AD08-97A9EC4A6200}" destId="{AD7EF127-11D4-4054-916B-CCEFB9EABCC4}" srcOrd="2" destOrd="0" presId="urn:microsoft.com/office/officeart/2005/8/layout/list1"/>
    <dgm:cxn modelId="{4FCF4BDD-C5CC-4A80-8FD9-0979C44D04D5}" type="presParOf" srcId="{D04DA881-8489-4669-AD08-97A9EC4A6200}" destId="{25B95320-FE92-4237-BCAF-684B8278B7A5}" srcOrd="3" destOrd="0" presId="urn:microsoft.com/office/officeart/2005/8/layout/list1"/>
    <dgm:cxn modelId="{036BE838-E1D0-4BB3-A481-C917D9290FC0}" type="presParOf" srcId="{D04DA881-8489-4669-AD08-97A9EC4A6200}" destId="{ED9AE425-B96D-4368-97F0-E43980BDF1CF}" srcOrd="4" destOrd="0" presId="urn:microsoft.com/office/officeart/2005/8/layout/list1"/>
    <dgm:cxn modelId="{ADE9A00A-AF40-43A1-9726-A8C2FB7D9C35}" type="presParOf" srcId="{ED9AE425-B96D-4368-97F0-E43980BDF1CF}" destId="{BF899CE8-AD24-492B-B24A-412D8AAAAFBF}" srcOrd="0" destOrd="0" presId="urn:microsoft.com/office/officeart/2005/8/layout/list1"/>
    <dgm:cxn modelId="{65E793B6-B09C-4001-A318-3AE751AA3E6F}" type="presParOf" srcId="{ED9AE425-B96D-4368-97F0-E43980BDF1CF}" destId="{D7786ABC-7CAC-48D1-9F4A-90C9E9AE913A}" srcOrd="1" destOrd="0" presId="urn:microsoft.com/office/officeart/2005/8/layout/list1"/>
    <dgm:cxn modelId="{477550F2-CFF9-4BBE-936B-72BE02B74542}" type="presParOf" srcId="{D04DA881-8489-4669-AD08-97A9EC4A6200}" destId="{083CA433-51FC-47C3-8808-7BBDE59F6EA8}" srcOrd="5" destOrd="0" presId="urn:microsoft.com/office/officeart/2005/8/layout/list1"/>
    <dgm:cxn modelId="{25848BF0-68AF-4CCF-899C-A0A8D22C9AE9}" type="presParOf" srcId="{D04DA881-8489-4669-AD08-97A9EC4A6200}" destId="{26DDECEF-013C-48F6-8568-A08326389BF1}" srcOrd="6" destOrd="0" presId="urn:microsoft.com/office/officeart/2005/8/layout/list1"/>
    <dgm:cxn modelId="{814B1FCB-DDEA-4696-9C8D-D308CE09DE70}" type="presParOf" srcId="{D04DA881-8489-4669-AD08-97A9EC4A6200}" destId="{EBC3F866-7EE9-421F-B1A9-0FFD8DAFA9C3}" srcOrd="7" destOrd="0" presId="urn:microsoft.com/office/officeart/2005/8/layout/list1"/>
    <dgm:cxn modelId="{7DC08DD4-5B01-4AEA-8AA6-B22702E278F7}" type="presParOf" srcId="{D04DA881-8489-4669-AD08-97A9EC4A6200}" destId="{0DB09372-0C83-4D01-A843-0F1311EE859C}" srcOrd="8" destOrd="0" presId="urn:microsoft.com/office/officeart/2005/8/layout/list1"/>
    <dgm:cxn modelId="{FC657B88-6A94-4B72-9BAF-5899FA051EB3}" type="presParOf" srcId="{0DB09372-0C83-4D01-A843-0F1311EE859C}" destId="{2682D6C8-685D-4ABB-8614-705A604A3607}" srcOrd="0" destOrd="0" presId="urn:microsoft.com/office/officeart/2005/8/layout/list1"/>
    <dgm:cxn modelId="{AE500D7A-9916-406A-A031-5BE5533EFDA2}" type="presParOf" srcId="{0DB09372-0C83-4D01-A843-0F1311EE859C}" destId="{56440502-551E-42D1-9604-A5C4EBE065C5}" srcOrd="1" destOrd="0" presId="urn:microsoft.com/office/officeart/2005/8/layout/list1"/>
    <dgm:cxn modelId="{F0DB8438-E010-4E61-825A-84E2B50FFCB6}" type="presParOf" srcId="{D04DA881-8489-4669-AD08-97A9EC4A6200}" destId="{37721725-0336-4CD5-8B5E-F6D921494BD5}" srcOrd="9" destOrd="0" presId="urn:microsoft.com/office/officeart/2005/8/layout/list1"/>
    <dgm:cxn modelId="{73D3BC3E-6103-407D-A494-D35FD96C3517}" type="presParOf" srcId="{D04DA881-8489-4669-AD08-97A9EC4A6200}" destId="{4A665B9F-2947-4B0D-8B04-5F2048916B1F}" srcOrd="10" destOrd="0" presId="urn:microsoft.com/office/officeart/2005/8/layout/list1"/>
    <dgm:cxn modelId="{E8A014EC-BAA7-4C98-8485-93A0AD408480}" type="presParOf" srcId="{D04DA881-8489-4669-AD08-97A9EC4A6200}" destId="{86BCA75B-B102-45F7-9011-DD48448A562E}" srcOrd="11" destOrd="0" presId="urn:microsoft.com/office/officeart/2005/8/layout/list1"/>
    <dgm:cxn modelId="{23B9DE4C-5120-4E66-BA7C-BEDC092CB2E3}" type="presParOf" srcId="{D04DA881-8489-4669-AD08-97A9EC4A6200}" destId="{2EF195AA-6C4E-4077-8900-727BA13EE7B1}" srcOrd="12" destOrd="0" presId="urn:microsoft.com/office/officeart/2005/8/layout/list1"/>
    <dgm:cxn modelId="{78C6B495-6E4C-41E1-8F3F-B61F0FADFF82}" type="presParOf" srcId="{2EF195AA-6C4E-4077-8900-727BA13EE7B1}" destId="{AD76D9EF-ED90-490C-866E-4BD8CF19930E}" srcOrd="0" destOrd="0" presId="urn:microsoft.com/office/officeart/2005/8/layout/list1"/>
    <dgm:cxn modelId="{72888CF3-8E60-4B84-BBE5-B302A5DFDE86}" type="presParOf" srcId="{2EF195AA-6C4E-4077-8900-727BA13EE7B1}" destId="{1691AD4B-C4EC-42EA-8DC6-A596083F2426}" srcOrd="1" destOrd="0" presId="urn:microsoft.com/office/officeart/2005/8/layout/list1"/>
    <dgm:cxn modelId="{32A35371-FCDA-472E-964C-4D9065AEADE8}" type="presParOf" srcId="{D04DA881-8489-4669-AD08-97A9EC4A6200}" destId="{0DDDF699-55E7-477D-A60F-DD541B6731CB}" srcOrd="13" destOrd="0" presId="urn:microsoft.com/office/officeart/2005/8/layout/list1"/>
    <dgm:cxn modelId="{57232E16-19F9-4746-B736-6B6593D76B11}" type="presParOf" srcId="{D04DA881-8489-4669-AD08-97A9EC4A6200}" destId="{6AE90ACC-7870-4106-A213-63859223CC28}" srcOrd="14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47452A-A4F6-4DB0-B558-08A5EBBA224F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0837882C-CD0C-43F9-9BF4-98E3822A6CB5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Outline</a:t>
          </a:r>
        </a:p>
      </dgm:t>
    </dgm:pt>
    <dgm:pt modelId="{DFFCBE0C-672E-4B2C-B280-796384B40637}" type="parTrans" cxnId="{1A28D6C4-3434-4BCE-982B-B9FD7C491FD3}">
      <dgm:prSet/>
      <dgm:spPr/>
      <dgm:t>
        <a:bodyPr/>
        <a:lstStyle/>
        <a:p>
          <a:endParaRPr lang="en-US" sz="2800" b="1" dirty="0"/>
        </a:p>
      </dgm:t>
    </dgm:pt>
    <dgm:pt modelId="{EC67B4AB-5383-466E-BC55-E0E36136D5FA}" type="sibTrans" cxnId="{1A28D6C4-3434-4BCE-982B-B9FD7C491FD3}">
      <dgm:prSet/>
      <dgm:spPr/>
      <dgm:t>
        <a:bodyPr/>
        <a:lstStyle/>
        <a:p>
          <a:endParaRPr lang="en-US" sz="2800" b="1" dirty="0"/>
        </a:p>
      </dgm:t>
    </dgm:pt>
    <dgm:pt modelId="{C916CFCC-526D-449B-B8F6-E456727F10EE}" type="pres">
      <dgm:prSet presAssocID="{F947452A-A4F6-4DB0-B558-08A5EBBA224F}" presName="Name0" presStyleCnt="0">
        <dgm:presLayoutVars>
          <dgm:dir/>
          <dgm:animLvl val="lvl"/>
          <dgm:resizeHandles val="exact"/>
        </dgm:presLayoutVars>
      </dgm:prSet>
      <dgm:spPr/>
    </dgm:pt>
    <dgm:pt modelId="{324FA28A-BA4D-4F3B-91E5-C25B32719A8E}" type="pres">
      <dgm:prSet presAssocID="{0837882C-CD0C-43F9-9BF4-98E3822A6CB5}" presName="parTxOnly" presStyleLbl="node1" presStyleIdx="0" presStyleCnt="1" custLinFactNeighborY="65481">
        <dgm:presLayoutVars>
          <dgm:chMax val="0"/>
          <dgm:chPref val="0"/>
          <dgm:bulletEnabled val="1"/>
        </dgm:presLayoutVars>
      </dgm:prSet>
      <dgm:spPr/>
    </dgm:pt>
  </dgm:ptLst>
  <dgm:cxnLst>
    <dgm:cxn modelId="{776DE433-3ABD-4AFA-A9CC-53BFC15B9021}" type="presOf" srcId="{0837882C-CD0C-43F9-9BF4-98E3822A6CB5}" destId="{324FA28A-BA4D-4F3B-91E5-C25B32719A8E}" srcOrd="0" destOrd="0" presId="urn:microsoft.com/office/officeart/2005/8/layout/chevron1"/>
    <dgm:cxn modelId="{5BAB0D9A-2624-42DE-A5CA-D6063F351A23}" type="presOf" srcId="{F947452A-A4F6-4DB0-B558-08A5EBBA224F}" destId="{C916CFCC-526D-449B-B8F6-E456727F10EE}" srcOrd="0" destOrd="0" presId="urn:microsoft.com/office/officeart/2005/8/layout/chevron1"/>
    <dgm:cxn modelId="{1A28D6C4-3434-4BCE-982B-B9FD7C491FD3}" srcId="{F947452A-A4F6-4DB0-B558-08A5EBBA224F}" destId="{0837882C-CD0C-43F9-9BF4-98E3822A6CB5}" srcOrd="0" destOrd="0" parTransId="{DFFCBE0C-672E-4B2C-B280-796384B40637}" sibTransId="{EC67B4AB-5383-466E-BC55-E0E36136D5FA}"/>
    <dgm:cxn modelId="{0971A8D9-21E4-42F1-A3C6-F0654C7B1F58}" type="presParOf" srcId="{C916CFCC-526D-449B-B8F6-E456727F10EE}" destId="{324FA28A-BA4D-4F3B-91E5-C25B32719A8E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EF127-11D4-4054-916B-CCEFB9EABCC4}">
      <dsp:nvSpPr>
        <dsp:cNvPr id="0" name=""/>
        <dsp:cNvSpPr/>
      </dsp:nvSpPr>
      <dsp:spPr>
        <a:xfrm>
          <a:off x="0" y="461866"/>
          <a:ext cx="1045001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B238E-041F-4680-8DE2-8C9C37A673EE}">
      <dsp:nvSpPr>
        <dsp:cNvPr id="0" name=""/>
        <dsp:cNvSpPr/>
      </dsp:nvSpPr>
      <dsp:spPr>
        <a:xfrm>
          <a:off x="522500" y="19066"/>
          <a:ext cx="9587194" cy="885600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490" tIns="0" rIns="2764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3 of IPC-SHM 2020: Goal &amp; Tasks</a:t>
          </a:r>
        </a:p>
      </dsp:txBody>
      <dsp:txXfrm>
        <a:off x="565731" y="62297"/>
        <a:ext cx="9500732" cy="799138"/>
      </dsp:txXfrm>
    </dsp:sp>
    <dsp:sp modelId="{26DDECEF-013C-48F6-8568-A08326389BF1}">
      <dsp:nvSpPr>
        <dsp:cNvPr id="0" name=""/>
        <dsp:cNvSpPr/>
      </dsp:nvSpPr>
      <dsp:spPr>
        <a:xfrm>
          <a:off x="0" y="1822666"/>
          <a:ext cx="1045001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90421"/>
              <a:satOff val="1725"/>
              <a:lumOff val="7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86ABC-7CAC-48D1-9F4A-90C9E9AE913A}">
      <dsp:nvSpPr>
        <dsp:cNvPr id="0" name=""/>
        <dsp:cNvSpPr/>
      </dsp:nvSpPr>
      <dsp:spPr>
        <a:xfrm>
          <a:off x="522500" y="1379866"/>
          <a:ext cx="9586389" cy="885600"/>
        </a:xfrm>
        <a:prstGeom prst="roundRect">
          <a:avLst/>
        </a:prstGeom>
        <a:solidFill>
          <a:schemeClr val="accent5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490" tIns="0" rIns="2764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Methodology: TSC via Deep Learning with the LSTM-FCN Model</a:t>
          </a:r>
        </a:p>
      </dsp:txBody>
      <dsp:txXfrm>
        <a:off x="565731" y="1423097"/>
        <a:ext cx="9499927" cy="799138"/>
      </dsp:txXfrm>
    </dsp:sp>
    <dsp:sp modelId="{4A665B9F-2947-4B0D-8B04-5F2048916B1F}">
      <dsp:nvSpPr>
        <dsp:cNvPr id="0" name=""/>
        <dsp:cNvSpPr/>
      </dsp:nvSpPr>
      <dsp:spPr>
        <a:xfrm>
          <a:off x="0" y="3183466"/>
          <a:ext cx="1045001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180842"/>
              <a:satOff val="3450"/>
              <a:lumOff val="152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40502-551E-42D1-9604-A5C4EBE065C5}">
      <dsp:nvSpPr>
        <dsp:cNvPr id="0" name=""/>
        <dsp:cNvSpPr/>
      </dsp:nvSpPr>
      <dsp:spPr>
        <a:xfrm>
          <a:off x="522500" y="2740666"/>
          <a:ext cx="9586389" cy="885600"/>
        </a:xfrm>
        <a:prstGeom prst="roundRect">
          <a:avLst/>
        </a:prstGeom>
        <a:solidFill>
          <a:schemeClr val="accent5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490" tIns="0" rIns="2764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Experimental Case study: Results &amp; Discussions</a:t>
          </a:r>
        </a:p>
      </dsp:txBody>
      <dsp:txXfrm>
        <a:off x="565731" y="2783897"/>
        <a:ext cx="9499927" cy="799138"/>
      </dsp:txXfrm>
    </dsp:sp>
    <dsp:sp modelId="{6AE90ACC-7870-4106-A213-63859223CC28}">
      <dsp:nvSpPr>
        <dsp:cNvPr id="0" name=""/>
        <dsp:cNvSpPr/>
      </dsp:nvSpPr>
      <dsp:spPr>
        <a:xfrm>
          <a:off x="0" y="4544266"/>
          <a:ext cx="1045001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271263"/>
              <a:satOff val="5175"/>
              <a:lumOff val="228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1AD4B-C4EC-42EA-8DC6-A596083F2426}">
      <dsp:nvSpPr>
        <dsp:cNvPr id="0" name=""/>
        <dsp:cNvSpPr/>
      </dsp:nvSpPr>
      <dsp:spPr>
        <a:xfrm>
          <a:off x="522500" y="4101466"/>
          <a:ext cx="9586389" cy="885600"/>
        </a:xfrm>
        <a:prstGeom prst="roundRect">
          <a:avLst/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490" tIns="0" rIns="27649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Conclusions &amp; Future Work</a:t>
          </a:r>
        </a:p>
      </dsp:txBody>
      <dsp:txXfrm>
        <a:off x="565731" y="4144697"/>
        <a:ext cx="9499927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FA28A-BA4D-4F3B-91E5-C25B32719A8E}">
      <dsp:nvSpPr>
        <dsp:cNvPr id="0" name=""/>
        <dsp:cNvSpPr/>
      </dsp:nvSpPr>
      <dsp:spPr>
        <a:xfrm>
          <a:off x="1525" y="0"/>
          <a:ext cx="3121149" cy="522000"/>
        </a:xfrm>
        <a:prstGeom prst="chevr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Outline</a:t>
          </a:r>
        </a:p>
      </dsp:txBody>
      <dsp:txXfrm>
        <a:off x="262525" y="0"/>
        <a:ext cx="2599149" cy="52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B4C53-EA1E-DB41-B681-E747A263BD0B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66B82-D0D4-C44B-9C09-5A601089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06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66B82-D0D4-C44B-9C09-5A60108975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28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5EF64-AFFC-3F4B-97ED-6DEF50B20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53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5EF64-AFFC-3F4B-97ED-6DEF50B200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61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5EF64-AFFC-3F4B-97ED-6DEF50B200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56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5EF64-AFFC-3F4B-97ED-6DEF50B200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7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5EF64-AFFC-3F4B-97ED-6DEF50B200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42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5EF64-AFFC-3F4B-97ED-6DEF50B200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51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5EF64-AFFC-3F4B-97ED-6DEF50B200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1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C19A3-9D45-4F38-B997-A6AB865AB7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9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5EF64-AFFC-3F4B-97ED-6DEF50B200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93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5EF64-AFFC-3F4B-97ED-6DEF50B20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4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5EF64-AFFC-3F4B-97ED-6DEF50B200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43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66B82-D0D4-C44B-9C09-5A60108975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0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5EF64-AFFC-3F4B-97ED-6DEF50B20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38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5EF64-AFFC-3F4B-97ED-6DEF50B20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7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5EF64-AFFC-3F4B-97ED-6DEF50B200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7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D610-6D6F-C34E-9EC3-7CEFEBFDB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01B20-CFCF-0F4B-AF70-6E7E06A7D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3A7F6-4597-1C42-993F-151CF5CA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DD10-D718-6741-896F-F3761A4E586E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31893-5C32-E34F-B71E-8FC306CC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42CFD-C18D-B24C-B9A1-E1E144EC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6100-39FC-9D48-A03F-1246CF74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BA2D-B6EB-AA45-9949-FFE51FA4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C6DAD-F7E0-3A49-9F9F-9403027A1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1EBB-0A90-8A45-972D-49FF1618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DD10-D718-6741-896F-F3761A4E586E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E1E98-2313-A846-8A65-4D1F7F81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76A1A-3F9D-6F4F-8F43-4B39F1AE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6100-39FC-9D48-A03F-1246CF74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2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4943C-9642-0D4D-9732-82E136746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5372E-0D22-1A4B-A0B9-B4B1D7A93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2465F-6A3D-D646-9235-BF8B045E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DD10-D718-6741-896F-F3761A4E586E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FEA37-C9F4-0D42-92B1-B5AB9CD9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DD953-0EC1-B747-9BF3-9C2C3227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6100-39FC-9D48-A03F-1246CF74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8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E87E-DD2E-AF4C-B9DA-890C6319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8674-4DC9-994E-BB13-CA4B46B6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B5E2F-DF35-DC42-8207-A0DEFCC3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DD10-D718-6741-896F-F3761A4E586E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9E78-F3B5-F94B-9F46-C1FE6AA1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0917-56C9-2548-9B9C-6936B75E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6100-39FC-9D48-A03F-1246CF74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6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30D0-57A2-A447-BD4D-9345A923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03D96-A81F-0A4D-B459-2ABB8B80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24919-1083-6045-81F8-C9DEC754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DD10-D718-6741-896F-F3761A4E586E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2C294-AF92-8F49-8B10-79FB2B42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A27A9-1635-1845-8E59-7535E15C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6100-39FC-9D48-A03F-1246CF74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2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8C92-40B8-E94D-BA4D-C58524CE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4B41-E9FD-0F4C-ACAD-4059C4083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D95FC-F033-744F-A0BE-F274DBC2F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13BD1-E8F1-7143-B8C6-7701E384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DD10-D718-6741-896F-F3761A4E586E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B8531-7761-134C-B08B-C9E9DD14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79698-E536-7349-8EE7-ADE684EE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6100-39FC-9D48-A03F-1246CF74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9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826D-C36B-7D42-A699-E89C2242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7A8D0-A780-7643-8B6E-EA488BEA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19725-A2D1-5D45-AA44-D9829832D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2A1D6-F1D6-1F4C-911B-DCB02787E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E77B8-D429-1643-AD8E-699141D5A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44E0B-A5FE-BE4C-89C0-542416C9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DD10-D718-6741-896F-F3761A4E586E}" type="datetimeFigureOut">
              <a:rPr lang="en-US" smtClean="0"/>
              <a:t>8/29/20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5573E-1B5E-604C-B22A-FE9FAF1D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91F35-A7FA-7046-A324-98F7C56A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6100-39FC-9D48-A03F-1246CF74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235E-F3BD-C748-8E1C-765F3E37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31427-4B74-0E42-A513-E5D323AA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DD10-D718-6741-896F-F3761A4E586E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A10D1-06F1-244E-AF32-3FDDB82B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6DA8E-C718-AF4D-8465-5949390B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6100-39FC-9D48-A03F-1246CF74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20639-CF4D-D34C-9092-9A86E2EB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DD10-D718-6741-896F-F3761A4E586E}" type="datetimeFigureOut">
              <a:rPr lang="en-US" smtClean="0"/>
              <a:t>8/29/20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19A6D-D063-D547-8069-056E947F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6984B-B622-DF44-ADB7-AFCB0F6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6100-39FC-9D48-A03F-1246CF74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6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7DE3-0F4C-574C-9377-C4096091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355E1-A499-8142-ACCC-FAFAAC195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CCBC1-88B4-D240-950E-782F81042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D1689-1DB9-CF40-9A8B-2B1B9B62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DD10-D718-6741-896F-F3761A4E586E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07C8-2AED-7E4F-8726-EA8104CD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3A3F3-EC12-D146-AD9A-DE7238AD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6100-39FC-9D48-A03F-1246CF74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4E98-E3E4-B244-8FE5-0EAE6A29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BF684-6A3B-024C-B3FE-1DC5373C5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55956-BA52-F645-A478-F943A5C30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EC169-13EE-924D-85F3-9017B6BE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DD10-D718-6741-896F-F3761A4E586E}" type="datetimeFigureOut">
              <a:rPr lang="en-US" smtClean="0"/>
              <a:t>8/29/20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E3B98-2580-A447-901F-1EDD445A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C253F-8677-3849-84E5-919173C9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6100-39FC-9D48-A03F-1246CF74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7B81-F80A-3E46-8D48-936BEDB6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19DB7-D33F-DE48-92E1-014D137A5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D9D8D-8F63-E840-AE9F-7A9B5118C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DD10-D718-6741-896F-F3761A4E586E}" type="datetimeFigureOut">
              <a:rPr lang="en-US" smtClean="0"/>
              <a:t>8/29/20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52E32-76D9-2F4D-8462-C6F89C6AC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47E10-1797-394C-8790-0D7CC435C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16100-39FC-9D48-A03F-1246CF745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4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zzhan59@lsu.edu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ridge over a body of water&#10;&#10;Description automatically generated">
            <a:extLst>
              <a:ext uri="{FF2B5EF4-FFF2-40B4-BE49-F238E27FC236}">
                <a16:creationId xmlns:a16="http://schemas.microsoft.com/office/drawing/2014/main" id="{537577B3-094A-3C48-BA59-0B88F6A07C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224CE-4CF1-6F42-9FC2-2530DA5DD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325563"/>
            <a:ext cx="4023360" cy="3204134"/>
          </a:xfrm>
        </p:spPr>
        <p:txBody>
          <a:bodyPr anchor="b">
            <a:normAutofit fontScale="90000"/>
          </a:bodyPr>
          <a:lstStyle/>
          <a:p>
            <a:pPr algn="l">
              <a:spcBef>
                <a:spcPts val="0"/>
              </a:spcBef>
            </a:pPr>
            <a:r>
              <a:rPr lang="en-US" sz="33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Condition Assessment of Stay Cables through Enhanced Time Series Classification Using a Deep Learning Approach</a:t>
            </a:r>
            <a:br>
              <a:rPr lang="en-US" sz="3000" kern="1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br>
              <a:rPr lang="en-US" sz="3000" kern="10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22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---- Project 3 of IPC-SHM 2020</a:t>
            </a:r>
            <a:endParaRPr lang="en-US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1FDDCB-3CC8-1340-82C7-519D22BFACE5}"/>
              </a:ext>
            </a:extLst>
          </p:cNvPr>
          <p:cNvSpPr/>
          <p:nvPr/>
        </p:nvSpPr>
        <p:spPr>
          <a:xfrm>
            <a:off x="304800" y="342900"/>
            <a:ext cx="1308100" cy="647700"/>
          </a:xfrm>
          <a:prstGeom prst="rect">
            <a:avLst/>
          </a:prstGeom>
          <a:solidFill>
            <a:srgbClr val="00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2F572-1044-2A4E-BCF5-6C95F4D42E60}"/>
              </a:ext>
            </a:extLst>
          </p:cNvPr>
          <p:cNvSpPr/>
          <p:nvPr/>
        </p:nvSpPr>
        <p:spPr>
          <a:xfrm>
            <a:off x="-190039" y="6152"/>
            <a:ext cx="78786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 latinLnBrk="1">
              <a:tabLst>
                <a:tab pos="2637155" algn="ctr"/>
                <a:tab pos="5274310" algn="r"/>
              </a:tabLst>
            </a:pPr>
            <a:r>
              <a:rPr lang="en-US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The 1st International Project Competition for Structural Health Monitoring</a:t>
            </a:r>
            <a:endParaRPr lang="en-US" sz="1600" kern="100" dirty="0">
              <a:latin typeface="Times New Roman" panose="02020603050405020304" pitchFamily="18" charset="0"/>
              <a:ea typeface="BatangChe" panose="02030609000101010101" pitchFamily="49" charset="-127"/>
            </a:endParaRPr>
          </a:p>
          <a:p>
            <a:pPr indent="254000" latinLnBrk="1">
              <a:tabLst>
                <a:tab pos="2637155" algn="ctr"/>
                <a:tab pos="5274310" algn="r"/>
              </a:tabLst>
            </a:pPr>
            <a:r>
              <a:rPr lang="en-US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IPC-SHM 2020</a:t>
            </a:r>
            <a:endParaRPr lang="en-US" sz="1600" kern="100" dirty="0">
              <a:latin typeface="Times New Roman" panose="02020603050405020304" pitchFamily="18" charset="0"/>
              <a:ea typeface="BatangChe" panose="02030609000101010101" pitchFamily="49" charset="-127"/>
            </a:endParaRPr>
          </a:p>
          <a:p>
            <a:pPr indent="254000" latinLnBrk="1">
              <a:tabLst>
                <a:tab pos="2637155" algn="ctr"/>
                <a:tab pos="5274310" algn="r"/>
              </a:tabLst>
            </a:pPr>
            <a:r>
              <a:rPr lang="en-US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June 15 - September 30, 2020, Harbin, China</a:t>
            </a:r>
            <a:endParaRPr lang="en-US" sz="1600" kern="100" dirty="0">
              <a:effectLst/>
              <a:latin typeface="Times New Roman" panose="02020603050405020304" pitchFamily="18" charset="0"/>
              <a:ea typeface="BatangChe" panose="02030609000101010101" pitchFamily="49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F442E-BD65-6941-9C2B-BC0DD9FEB54D}"/>
              </a:ext>
            </a:extLst>
          </p:cNvPr>
          <p:cNvSpPr/>
          <p:nvPr/>
        </p:nvSpPr>
        <p:spPr>
          <a:xfrm>
            <a:off x="405792" y="4749743"/>
            <a:ext cx="44422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Zhiming Zhang</a:t>
            </a:r>
            <a:r>
              <a:rPr lang="zh-CN" altLang="en-US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lang="en-US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, Louisiana State University</a:t>
            </a:r>
          </a:p>
          <a:p>
            <a:r>
              <a:rPr lang="en-US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Jin</a:t>
            </a:r>
            <a:r>
              <a:rPr lang="en-US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Yan, Iowa State University</a:t>
            </a:r>
          </a:p>
          <a:p>
            <a:r>
              <a:rPr lang="en-US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Liangding</a:t>
            </a:r>
            <a:r>
              <a:rPr lang="en-US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Li, University of Central Florida</a:t>
            </a:r>
          </a:p>
          <a:p>
            <a:r>
              <a:rPr lang="en-US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Hong Pan, North Dakota State University</a:t>
            </a:r>
          </a:p>
          <a:p>
            <a:r>
              <a:rPr lang="en-US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Chuanzhi</a:t>
            </a:r>
            <a:r>
              <a:rPr lang="en-US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Dong, University of Central Florida</a:t>
            </a:r>
          </a:p>
          <a:p>
            <a:r>
              <a:rPr lang="zh-CN" altLang="en-US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*</a:t>
            </a:r>
            <a:r>
              <a:rPr lang="en-US" altLang="zh-CN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Email: </a:t>
            </a:r>
            <a:r>
              <a:rPr lang="en-US" altLang="zh-CN" kern="100" dirty="0">
                <a:latin typeface="Times New Roman" panose="02020603050405020304" pitchFamily="18" charset="0"/>
                <a:ea typeface="SimSun" panose="02010600030101010101" pitchFamily="2" charset="-122"/>
                <a:hlinkClick r:id="rId4"/>
              </a:rPr>
              <a:t>zzhan59@lsu.edu</a:t>
            </a:r>
            <a:endParaRPr lang="en-US" altLang="zh-CN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08/31/2020</a:t>
            </a:r>
          </a:p>
        </p:txBody>
      </p:sp>
    </p:spTree>
    <p:extLst>
      <p:ext uri="{BB962C8B-B14F-4D97-AF65-F5344CB8AC3E}">
        <p14:creationId xmlns:p14="http://schemas.microsoft.com/office/powerpoint/2010/main" val="3412835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266DF3C-8FB1-C045-8C1D-1C6A26A0DB96}"/>
              </a:ext>
            </a:extLst>
          </p:cNvPr>
          <p:cNvSpPr txBox="1"/>
          <p:nvPr/>
        </p:nvSpPr>
        <p:spPr>
          <a:xfrm>
            <a:off x="203201" y="9000"/>
            <a:ext cx="11772900" cy="6417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b="1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data segmentation and assignment</a:t>
            </a:r>
          </a:p>
          <a:p>
            <a:pPr marL="457200" lvl="2" indent="-4572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segmentation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172800 = 108*1600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referring to UCR datasets 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each segment with the class ID</a:t>
            </a:r>
          </a:p>
          <a:p>
            <a:pPr marL="457200" lvl="2" indent="-4572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testing data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prior to 2011</a:t>
            </a:r>
          </a:p>
          <a:p>
            <a:pPr marL="1371600" lvl="4" indent="-45720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50% for training</a:t>
            </a:r>
          </a:p>
          <a:p>
            <a:pPr marL="1371600" lvl="4" indent="-45720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50% for testing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 2011</a:t>
            </a:r>
          </a:p>
          <a:p>
            <a:pPr marL="1371600" lvl="4" indent="-45720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using the learned model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US" sz="2200" dirty="0">
              <a:solidFill>
                <a:srgbClr val="462C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endParaRPr lang="en-US" sz="2200" b="1" dirty="0">
              <a:solidFill>
                <a:srgbClr val="462C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DAE7BF-9D44-9543-94CB-877D05916D94}"/>
              </a:ext>
            </a:extLst>
          </p:cNvPr>
          <p:cNvGrpSpPr/>
          <p:nvPr/>
        </p:nvGrpSpPr>
        <p:grpSpPr>
          <a:xfrm>
            <a:off x="5622442" y="821825"/>
            <a:ext cx="6556239" cy="3634328"/>
            <a:chOff x="5523341" y="221668"/>
            <a:chExt cx="6556239" cy="36343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513E093-D850-3C4B-929A-7E7D3D0B3349}"/>
                </a:ext>
              </a:extLst>
            </p:cNvPr>
            <p:cNvGrpSpPr/>
            <p:nvPr/>
          </p:nvGrpSpPr>
          <p:grpSpPr>
            <a:xfrm>
              <a:off x="5523341" y="221668"/>
              <a:ext cx="6556239" cy="3634328"/>
              <a:chOff x="5883565" y="387927"/>
              <a:chExt cx="6556239" cy="3634328"/>
            </a:xfrm>
          </p:grpSpPr>
          <p:pic>
            <p:nvPicPr>
              <p:cNvPr id="16" name="Picture 15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8C1FC5F4-6EED-2E49-A787-F17BAD09AA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98" t="55645" r="51556" b="7824"/>
              <a:stretch/>
            </p:blipFill>
            <p:spPr>
              <a:xfrm>
                <a:off x="5883565" y="387927"/>
                <a:ext cx="5366326" cy="1780309"/>
              </a:xfrm>
              <a:prstGeom prst="rect">
                <a:avLst/>
              </a:prstGeom>
            </p:spPr>
          </p:pic>
          <p:pic>
            <p:nvPicPr>
              <p:cNvPr id="17" name="Picture 16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6C0DFEEA-9729-3D44-B70A-CAB181FF1D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98" t="55645" r="89651" b="7824"/>
              <a:stretch/>
            </p:blipFill>
            <p:spPr>
              <a:xfrm>
                <a:off x="5883565" y="2168236"/>
                <a:ext cx="725053" cy="1780309"/>
              </a:xfrm>
              <a:prstGeom prst="rect">
                <a:avLst/>
              </a:prstGeom>
            </p:spPr>
          </p:pic>
          <p:pic>
            <p:nvPicPr>
              <p:cNvPr id="18" name="Picture 1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A895AF4A-EFE7-EA4B-BCC7-BA550E99D5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2493" t="55645" r="51556" b="7824"/>
              <a:stretch/>
            </p:blipFill>
            <p:spPr>
              <a:xfrm>
                <a:off x="10524837" y="2241946"/>
                <a:ext cx="725054" cy="1780309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5A3AF3-D618-CA4B-B102-125939E96A67}"/>
                  </a:ext>
                </a:extLst>
              </p:cNvPr>
              <p:cNvSpPr/>
              <p:nvPr/>
            </p:nvSpPr>
            <p:spPr>
              <a:xfrm>
                <a:off x="7193485" y="2897610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1332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dirty="0">
                  <a:solidFill>
                    <a:srgbClr val="1332FF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F0A544-1E8F-A24D-903B-FC55F8BAFB11}"/>
                  </a:ext>
                </a:extLst>
              </p:cNvPr>
              <p:cNvSpPr/>
              <p:nvPr/>
            </p:nvSpPr>
            <p:spPr>
              <a:xfrm>
                <a:off x="11349991" y="1093415"/>
                <a:ext cx="8771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462C7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172800</a:t>
                </a:r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623BEBD-5A26-7043-9B24-A6D443D7EB5F}"/>
                  </a:ext>
                </a:extLst>
              </p:cNvPr>
              <p:cNvSpPr/>
              <p:nvPr/>
            </p:nvSpPr>
            <p:spPr>
              <a:xfrm>
                <a:off x="11331808" y="2873724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462C7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1600*108</a:t>
                </a:r>
                <a:endParaRPr lang="en-US" dirty="0"/>
              </a:p>
            </p:txBody>
          </p:sp>
        </p:grpSp>
        <p:pic>
          <p:nvPicPr>
            <p:cNvPr id="21" name="Picture 2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6FE8C14-72C9-6A42-ABA8-09295A02BF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479" t="55645" r="71570" b="7824"/>
            <a:stretch/>
          </p:blipFill>
          <p:spPr>
            <a:xfrm>
              <a:off x="7730836" y="2001977"/>
              <a:ext cx="725055" cy="1780309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98827BB-3615-7B4E-8E21-BC044EBB457C}"/>
                </a:ext>
              </a:extLst>
            </p:cNvPr>
            <p:cNvSpPr/>
            <p:nvPr/>
          </p:nvSpPr>
          <p:spPr>
            <a:xfrm>
              <a:off x="9285515" y="278117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1332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dirty="0">
                <a:solidFill>
                  <a:srgbClr val="1332FF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DCAFD5-E74E-0D49-9310-FCE66D376DD5}"/>
              </a:ext>
            </a:extLst>
          </p:cNvPr>
          <p:cNvGrpSpPr/>
          <p:nvPr/>
        </p:nvGrpSpPr>
        <p:grpSpPr>
          <a:xfrm>
            <a:off x="5557127" y="2026409"/>
            <a:ext cx="5996293" cy="4783528"/>
            <a:chOff x="291094" y="627864"/>
            <a:chExt cx="5996293" cy="478352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19339CA-01D8-B543-9B96-F8F806CF0372}"/>
                </a:ext>
              </a:extLst>
            </p:cNvPr>
            <p:cNvGrpSpPr/>
            <p:nvPr/>
          </p:nvGrpSpPr>
          <p:grpSpPr>
            <a:xfrm>
              <a:off x="1092406" y="942556"/>
              <a:ext cx="4695257" cy="927402"/>
              <a:chOff x="6057900" y="4635193"/>
              <a:chExt cx="4695257" cy="927402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F6170B9-F3C0-4A45-8E37-694155B90A66}"/>
                  </a:ext>
                </a:extLst>
              </p:cNvPr>
              <p:cNvGrpSpPr/>
              <p:nvPr/>
            </p:nvGrpSpPr>
            <p:grpSpPr>
              <a:xfrm>
                <a:off x="6057900" y="4635193"/>
                <a:ext cx="3196086" cy="927402"/>
                <a:chOff x="6057900" y="4635193"/>
                <a:chExt cx="4190150" cy="927402"/>
              </a:xfrm>
            </p:grpSpPr>
            <p:pic>
              <p:nvPicPr>
                <p:cNvPr id="90" name="Graphic 89" descr="Database">
                  <a:extLst>
                    <a:ext uri="{FF2B5EF4-FFF2-40B4-BE49-F238E27FC236}">
                      <a16:creationId xmlns:a16="http://schemas.microsoft.com/office/drawing/2014/main" id="{BAA75B51-5561-494F-AF34-968DC92F92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57900" y="464819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1" name="Graphic 90" descr="Database">
                  <a:extLst>
                    <a:ext uri="{FF2B5EF4-FFF2-40B4-BE49-F238E27FC236}">
                      <a16:creationId xmlns:a16="http://schemas.microsoft.com/office/drawing/2014/main" id="{768AF393-3408-F341-9DEB-C331AC4FF2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13050" y="464819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2" name="Graphic 91" descr="Database">
                  <a:extLst>
                    <a:ext uri="{FF2B5EF4-FFF2-40B4-BE49-F238E27FC236}">
                      <a16:creationId xmlns:a16="http://schemas.microsoft.com/office/drawing/2014/main" id="{9B2AD313-EB88-1B49-99C9-D915DE487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68200" y="464819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3" name="Graphic 92" descr="Database">
                  <a:extLst>
                    <a:ext uri="{FF2B5EF4-FFF2-40B4-BE49-F238E27FC236}">
                      <a16:creationId xmlns:a16="http://schemas.microsoft.com/office/drawing/2014/main" id="{848CCA7D-A487-584B-A5DB-C927352D36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3350" y="463519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4" name="Graphic 93" descr="Database">
                  <a:extLst>
                    <a:ext uri="{FF2B5EF4-FFF2-40B4-BE49-F238E27FC236}">
                      <a16:creationId xmlns:a16="http://schemas.microsoft.com/office/drawing/2014/main" id="{3E969E70-CA92-EA46-85FB-F02AFD940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78500" y="463519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5" name="Graphic 94" descr="Database">
                  <a:extLst>
                    <a:ext uri="{FF2B5EF4-FFF2-40B4-BE49-F238E27FC236}">
                      <a16:creationId xmlns:a16="http://schemas.microsoft.com/office/drawing/2014/main" id="{93D3600F-9B5A-FD43-8B11-26EB8C6600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33650" y="4635193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87" name="Graphic 86" descr="Database">
                <a:extLst>
                  <a:ext uri="{FF2B5EF4-FFF2-40B4-BE49-F238E27FC236}">
                    <a16:creationId xmlns:a16="http://schemas.microsoft.com/office/drawing/2014/main" id="{D8E61AFA-C372-E94F-AF20-8F9C076203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56241" y="4635193"/>
                <a:ext cx="697469" cy="914400"/>
              </a:xfrm>
              <a:prstGeom prst="rect">
                <a:avLst/>
              </a:prstGeom>
            </p:spPr>
          </p:pic>
          <p:pic>
            <p:nvPicPr>
              <p:cNvPr id="88" name="Graphic 87" descr="Database">
                <a:extLst>
                  <a:ext uri="{FF2B5EF4-FFF2-40B4-BE49-F238E27FC236}">
                    <a16:creationId xmlns:a16="http://schemas.microsoft.com/office/drawing/2014/main" id="{B4738446-788C-9346-8185-45B64B150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55964" y="4635193"/>
                <a:ext cx="697469" cy="914400"/>
              </a:xfrm>
              <a:prstGeom prst="rect">
                <a:avLst/>
              </a:prstGeom>
            </p:spPr>
          </p:pic>
          <p:pic>
            <p:nvPicPr>
              <p:cNvPr id="89" name="Graphic 88" descr="Database">
                <a:extLst>
                  <a:ext uri="{FF2B5EF4-FFF2-40B4-BE49-F238E27FC236}">
                    <a16:creationId xmlns:a16="http://schemas.microsoft.com/office/drawing/2014/main" id="{AD307116-7ABF-1643-A2C1-55D389E99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055688" y="4635193"/>
                <a:ext cx="697469" cy="914400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BD2CB70-22DB-3A4C-956F-804F2214CA25}"/>
                </a:ext>
              </a:extLst>
            </p:cNvPr>
            <p:cNvGrpSpPr/>
            <p:nvPr/>
          </p:nvGrpSpPr>
          <p:grpSpPr>
            <a:xfrm>
              <a:off x="434262" y="2154385"/>
              <a:ext cx="5853125" cy="834433"/>
              <a:chOff x="3094334" y="3553694"/>
              <a:chExt cx="5853125" cy="83443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C23D3F4-B95D-1F4A-887D-6301B0BC907A}"/>
                  </a:ext>
                </a:extLst>
              </p:cNvPr>
              <p:cNvGrpSpPr/>
              <p:nvPr/>
            </p:nvGrpSpPr>
            <p:grpSpPr>
              <a:xfrm>
                <a:off x="3094334" y="3848077"/>
                <a:ext cx="2696364" cy="532583"/>
                <a:chOff x="6057900" y="4635193"/>
                <a:chExt cx="4695257" cy="927402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46C5394-B50B-C142-B867-B96C827CE58F}"/>
                    </a:ext>
                  </a:extLst>
                </p:cNvPr>
                <p:cNvGrpSpPr/>
                <p:nvPr/>
              </p:nvGrpSpPr>
              <p:grpSpPr>
                <a:xfrm>
                  <a:off x="6057900" y="4635193"/>
                  <a:ext cx="3196086" cy="927402"/>
                  <a:chOff x="6057900" y="4635193"/>
                  <a:chExt cx="4190150" cy="927402"/>
                </a:xfrm>
              </p:grpSpPr>
              <p:pic>
                <p:nvPicPr>
                  <p:cNvPr id="80" name="Graphic 79" descr="Database">
                    <a:extLst>
                      <a:ext uri="{FF2B5EF4-FFF2-40B4-BE49-F238E27FC236}">
                        <a16:creationId xmlns:a16="http://schemas.microsoft.com/office/drawing/2014/main" id="{6FE5BE12-3706-DC42-A37B-F70C244EE9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57900" y="464819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1" name="Graphic 80" descr="Database">
                    <a:extLst>
                      <a:ext uri="{FF2B5EF4-FFF2-40B4-BE49-F238E27FC236}">
                        <a16:creationId xmlns:a16="http://schemas.microsoft.com/office/drawing/2014/main" id="{7CAF1E63-88C2-9846-9735-69677DA78B8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13050" y="464819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2" name="Graphic 81" descr="Database">
                    <a:extLst>
                      <a:ext uri="{FF2B5EF4-FFF2-40B4-BE49-F238E27FC236}">
                        <a16:creationId xmlns:a16="http://schemas.microsoft.com/office/drawing/2014/main" id="{D2511E06-7C43-7242-A056-2568BD93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68200" y="464819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3" name="Graphic 82" descr="Database">
                    <a:extLst>
                      <a:ext uri="{FF2B5EF4-FFF2-40B4-BE49-F238E27FC236}">
                        <a16:creationId xmlns:a16="http://schemas.microsoft.com/office/drawing/2014/main" id="{A4E115B9-A2D4-7140-9208-8A8718EDFF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23350" y="4635193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4" name="Graphic 83" descr="Database">
                    <a:extLst>
                      <a:ext uri="{FF2B5EF4-FFF2-40B4-BE49-F238E27FC236}">
                        <a16:creationId xmlns:a16="http://schemas.microsoft.com/office/drawing/2014/main" id="{CCD86CED-7273-7343-ADB1-DB7287ADA8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8500" y="4635193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85" name="Graphic 84" descr="Database">
                    <a:extLst>
                      <a:ext uri="{FF2B5EF4-FFF2-40B4-BE49-F238E27FC236}">
                        <a16:creationId xmlns:a16="http://schemas.microsoft.com/office/drawing/2014/main" id="{2067C1E7-827E-FE48-B93D-CBA6B7B14A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33650" y="4635193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7" name="Graphic 76" descr="Database">
                  <a:extLst>
                    <a:ext uri="{FF2B5EF4-FFF2-40B4-BE49-F238E27FC236}">
                      <a16:creationId xmlns:a16="http://schemas.microsoft.com/office/drawing/2014/main" id="{0938F2AA-DDFB-F14E-8F60-39D17468CF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56241" y="4635193"/>
                  <a:ext cx="697469" cy="914400"/>
                </a:xfrm>
                <a:prstGeom prst="rect">
                  <a:avLst/>
                </a:prstGeom>
              </p:spPr>
            </p:pic>
            <p:pic>
              <p:nvPicPr>
                <p:cNvPr id="78" name="Graphic 77" descr="Database">
                  <a:extLst>
                    <a:ext uri="{FF2B5EF4-FFF2-40B4-BE49-F238E27FC236}">
                      <a16:creationId xmlns:a16="http://schemas.microsoft.com/office/drawing/2014/main" id="{0B067DEE-9152-7A43-B191-3BC57BB823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5964" y="4635193"/>
                  <a:ext cx="697469" cy="914400"/>
                </a:xfrm>
                <a:prstGeom prst="rect">
                  <a:avLst/>
                </a:prstGeom>
              </p:spPr>
            </p:pic>
            <p:pic>
              <p:nvPicPr>
                <p:cNvPr id="79" name="Graphic 78" descr="Database">
                  <a:extLst>
                    <a:ext uri="{FF2B5EF4-FFF2-40B4-BE49-F238E27FC236}">
                      <a16:creationId xmlns:a16="http://schemas.microsoft.com/office/drawing/2014/main" id="{EE904192-2522-DD48-A1AB-5A3506D15E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55688" y="4635193"/>
                  <a:ext cx="697469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7333CF6-1DDB-BC47-9A75-3FA86223C316}"/>
                  </a:ext>
                </a:extLst>
              </p:cNvPr>
              <p:cNvGrpSpPr/>
              <p:nvPr/>
            </p:nvGrpSpPr>
            <p:grpSpPr>
              <a:xfrm>
                <a:off x="6251095" y="3855544"/>
                <a:ext cx="2696364" cy="532583"/>
                <a:chOff x="6057900" y="4635193"/>
                <a:chExt cx="4695257" cy="927402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324ACDE-4BAC-DA45-A5A5-90D0BD0A125D}"/>
                    </a:ext>
                  </a:extLst>
                </p:cNvPr>
                <p:cNvGrpSpPr/>
                <p:nvPr/>
              </p:nvGrpSpPr>
              <p:grpSpPr>
                <a:xfrm>
                  <a:off x="6057900" y="4635193"/>
                  <a:ext cx="3196086" cy="927402"/>
                  <a:chOff x="6057900" y="4635193"/>
                  <a:chExt cx="4190150" cy="927402"/>
                </a:xfrm>
              </p:grpSpPr>
              <p:pic>
                <p:nvPicPr>
                  <p:cNvPr id="70" name="Graphic 69" descr="Database">
                    <a:extLst>
                      <a:ext uri="{FF2B5EF4-FFF2-40B4-BE49-F238E27FC236}">
                        <a16:creationId xmlns:a16="http://schemas.microsoft.com/office/drawing/2014/main" id="{1311B3E9-61FA-6D46-949B-CC88F76BDC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57900" y="464819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1" name="Graphic 70" descr="Database">
                    <a:extLst>
                      <a:ext uri="{FF2B5EF4-FFF2-40B4-BE49-F238E27FC236}">
                        <a16:creationId xmlns:a16="http://schemas.microsoft.com/office/drawing/2014/main" id="{AE216D99-5E54-DC40-AFD5-9E11010273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13050" y="464819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2" name="Graphic 71" descr="Database">
                    <a:extLst>
                      <a:ext uri="{FF2B5EF4-FFF2-40B4-BE49-F238E27FC236}">
                        <a16:creationId xmlns:a16="http://schemas.microsoft.com/office/drawing/2014/main" id="{3F36C242-7724-8F45-B842-0285C546A6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68200" y="464819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3" name="Graphic 72" descr="Database">
                    <a:extLst>
                      <a:ext uri="{FF2B5EF4-FFF2-40B4-BE49-F238E27FC236}">
                        <a16:creationId xmlns:a16="http://schemas.microsoft.com/office/drawing/2014/main" id="{6B434EEF-13B6-1141-BB39-E5F2148396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23350" y="4635193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4" name="Graphic 73" descr="Database">
                    <a:extLst>
                      <a:ext uri="{FF2B5EF4-FFF2-40B4-BE49-F238E27FC236}">
                        <a16:creationId xmlns:a16="http://schemas.microsoft.com/office/drawing/2014/main" id="{AD311E23-98D3-CB49-9D07-4E7C4B366D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8500" y="4635193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5" name="Graphic 74" descr="Database">
                    <a:extLst>
                      <a:ext uri="{FF2B5EF4-FFF2-40B4-BE49-F238E27FC236}">
                        <a16:creationId xmlns:a16="http://schemas.microsoft.com/office/drawing/2014/main" id="{262FA99D-2E4F-2A47-9FE7-F932F1498E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33650" y="4635193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7" name="Graphic 66" descr="Database">
                  <a:extLst>
                    <a:ext uri="{FF2B5EF4-FFF2-40B4-BE49-F238E27FC236}">
                      <a16:creationId xmlns:a16="http://schemas.microsoft.com/office/drawing/2014/main" id="{194BE8BF-2A78-4547-8E79-4BF78611F6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56241" y="4635193"/>
                  <a:ext cx="697469" cy="914400"/>
                </a:xfrm>
                <a:prstGeom prst="rect">
                  <a:avLst/>
                </a:prstGeom>
              </p:spPr>
            </p:pic>
            <p:pic>
              <p:nvPicPr>
                <p:cNvPr id="68" name="Graphic 67" descr="Database">
                  <a:extLst>
                    <a:ext uri="{FF2B5EF4-FFF2-40B4-BE49-F238E27FC236}">
                      <a16:creationId xmlns:a16="http://schemas.microsoft.com/office/drawing/2014/main" id="{012C5089-83B9-1A4D-8360-DEB0C3EA3B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5964" y="4635193"/>
                  <a:ext cx="697469" cy="914400"/>
                </a:xfrm>
                <a:prstGeom prst="rect">
                  <a:avLst/>
                </a:prstGeom>
              </p:spPr>
            </p:pic>
            <p:pic>
              <p:nvPicPr>
                <p:cNvPr id="69" name="Graphic 68" descr="Database">
                  <a:extLst>
                    <a:ext uri="{FF2B5EF4-FFF2-40B4-BE49-F238E27FC236}">
                      <a16:creationId xmlns:a16="http://schemas.microsoft.com/office/drawing/2014/main" id="{644A4C52-530F-1B47-AB07-3CBC4A1B0E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55688" y="4635193"/>
                  <a:ext cx="697469" cy="914400"/>
                </a:xfrm>
                <a:prstGeom prst="rect">
                  <a:avLst/>
                </a:prstGeom>
              </p:spPr>
            </p:pic>
          </p:grp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D5B18DC-A4E2-A346-ABDA-11FF6BA26E4E}"/>
                  </a:ext>
                </a:extLst>
              </p:cNvPr>
              <p:cNvSpPr/>
              <p:nvPr/>
            </p:nvSpPr>
            <p:spPr>
              <a:xfrm>
                <a:off x="3998541" y="3553694"/>
                <a:ext cx="9028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462C7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</a:t>
                </a:r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61B895A-D799-6443-A7CE-DE19952A52D8}"/>
                  </a:ext>
                </a:extLst>
              </p:cNvPr>
              <p:cNvSpPr/>
              <p:nvPr/>
            </p:nvSpPr>
            <p:spPr>
              <a:xfrm>
                <a:off x="7218723" y="3598037"/>
                <a:ext cx="8002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462C7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</a:t>
                </a:r>
                <a:endParaRPr lang="en-US" dirty="0"/>
              </a:p>
            </p:txBody>
          </p:sp>
        </p:grpSp>
        <p:sp>
          <p:nvSpPr>
            <p:cNvPr id="50" name="Left Brace 49">
              <a:extLst>
                <a:ext uri="{FF2B5EF4-FFF2-40B4-BE49-F238E27FC236}">
                  <a16:creationId xmlns:a16="http://schemas.microsoft.com/office/drawing/2014/main" id="{DAF2A070-69E9-B24F-A6F8-F6DC0111C275}"/>
                </a:ext>
              </a:extLst>
            </p:cNvPr>
            <p:cNvSpPr/>
            <p:nvPr/>
          </p:nvSpPr>
          <p:spPr>
            <a:xfrm rot="5400000">
              <a:off x="3153384" y="368812"/>
              <a:ext cx="369331" cy="3375727"/>
            </a:xfrm>
            <a:prstGeom prst="leftBrace">
              <a:avLst>
                <a:gd name="adj1" fmla="val 8333"/>
                <a:gd name="adj2" fmla="val 50298"/>
              </a:avLst>
            </a:prstGeom>
            <a:ln w="38100">
              <a:solidFill>
                <a:srgbClr val="462C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1077ECA-2F39-7F49-8C55-4284EF69E4D9}"/>
                </a:ext>
              </a:extLst>
            </p:cNvPr>
            <p:cNvSpPr/>
            <p:nvPr/>
          </p:nvSpPr>
          <p:spPr>
            <a:xfrm>
              <a:off x="2523947" y="627864"/>
              <a:ext cx="18239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462C7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prior to 2</a:t>
              </a:r>
              <a:r>
                <a:rPr lang="en-US" altLang="zh-CN" dirty="0">
                  <a:solidFill>
                    <a:srgbClr val="462C7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011</a:t>
              </a:r>
              <a:endParaRPr lang="en-US" dirty="0"/>
            </a:p>
          </p:txBody>
        </p:sp>
        <p:pic>
          <p:nvPicPr>
            <p:cNvPr id="52" name="Graphic 51" descr="Database">
              <a:extLst>
                <a:ext uri="{FF2B5EF4-FFF2-40B4-BE49-F238E27FC236}">
                  <a16:creationId xmlns:a16="http://schemas.microsoft.com/office/drawing/2014/main" id="{13D8B4BE-DAC2-1C47-9414-7ED61C910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24678" y="3629484"/>
              <a:ext cx="697469" cy="914400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135DBD-A003-514A-90C5-2378578B36C7}"/>
                </a:ext>
              </a:extLst>
            </p:cNvPr>
            <p:cNvSpPr/>
            <p:nvPr/>
          </p:nvSpPr>
          <p:spPr>
            <a:xfrm>
              <a:off x="4396018" y="3326690"/>
              <a:ext cx="1317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462C7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in 2</a:t>
              </a:r>
              <a:r>
                <a:rPr lang="en-US" altLang="zh-CN" dirty="0">
                  <a:solidFill>
                    <a:srgbClr val="462C7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011</a:t>
              </a:r>
              <a:endParaRPr lang="en-US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AAAEDB4-DECF-6347-B2B8-CC5F6251AE59}"/>
                </a:ext>
              </a:extLst>
            </p:cNvPr>
            <p:cNvGrpSpPr/>
            <p:nvPr/>
          </p:nvGrpSpPr>
          <p:grpSpPr>
            <a:xfrm>
              <a:off x="291094" y="3429000"/>
              <a:ext cx="1970871" cy="1982392"/>
              <a:chOff x="6557013" y="1127172"/>
              <a:chExt cx="1970871" cy="198239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16C7DA8-E4B7-EF41-B4FB-7779E0DB4A98}"/>
                  </a:ext>
                </a:extLst>
              </p:cNvPr>
              <p:cNvSpPr txBox="1"/>
              <p:nvPr/>
            </p:nvSpPr>
            <p:spPr>
              <a:xfrm>
                <a:off x="6557013" y="1127172"/>
                <a:ext cx="1970871" cy="64633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tIns="182880" bIns="18288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10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LSTM-FCN model</a:t>
                </a:r>
                <a:endParaRPr lang="en-US" dirty="0">
                  <a:solidFill>
                    <a:srgbClr val="FBD43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704DB1F-0227-664D-84E5-110FF52EA971}"/>
                  </a:ext>
                </a:extLst>
              </p:cNvPr>
              <p:cNvGrpSpPr/>
              <p:nvPr/>
            </p:nvGrpSpPr>
            <p:grpSpPr>
              <a:xfrm>
                <a:off x="6749736" y="1562038"/>
                <a:ext cx="1547526" cy="1547526"/>
                <a:chOff x="1362339" y="4086683"/>
                <a:chExt cx="914400" cy="914400"/>
              </a:xfrm>
            </p:grpSpPr>
            <p:pic>
              <p:nvPicPr>
                <p:cNvPr id="60" name="Graphic 59" descr="Xylophone">
                  <a:extLst>
                    <a:ext uri="{FF2B5EF4-FFF2-40B4-BE49-F238E27FC236}">
                      <a16:creationId xmlns:a16="http://schemas.microsoft.com/office/drawing/2014/main" id="{D417BE8B-2321-CB44-AFEE-194640075F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62339" y="408668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61" name="Parallelogram 60">
                  <a:extLst>
                    <a:ext uri="{FF2B5EF4-FFF2-40B4-BE49-F238E27FC236}">
                      <a16:creationId xmlns:a16="http://schemas.microsoft.com/office/drawing/2014/main" id="{B2CE06B8-22ED-1E43-980B-29F607DF7542}"/>
                    </a:ext>
                  </a:extLst>
                </p:cNvPr>
                <p:cNvSpPr/>
                <p:nvPr/>
              </p:nvSpPr>
              <p:spPr>
                <a:xfrm>
                  <a:off x="1606846" y="4667703"/>
                  <a:ext cx="654143" cy="207819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scene3d>
                  <a:camera prst="orthographicFront">
                    <a:rot lat="0" lon="0" rev="6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6E0A7AE-459D-F74B-83D3-126065F2D99C}"/>
                </a:ext>
              </a:extLst>
            </p:cNvPr>
            <p:cNvCxnSpPr>
              <a:cxnSpLocks/>
            </p:cNvCxnSpPr>
            <p:nvPr/>
          </p:nvCxnSpPr>
          <p:spPr>
            <a:xfrm>
              <a:off x="902386" y="3359141"/>
              <a:ext cx="548640" cy="7381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Left Brace 55">
              <a:extLst>
                <a:ext uri="{FF2B5EF4-FFF2-40B4-BE49-F238E27FC236}">
                  <a16:creationId xmlns:a16="http://schemas.microsoft.com/office/drawing/2014/main" id="{5F2779F7-6620-384D-AC18-7D607910A1BB}"/>
                </a:ext>
              </a:extLst>
            </p:cNvPr>
            <p:cNvSpPr/>
            <p:nvPr/>
          </p:nvSpPr>
          <p:spPr>
            <a:xfrm>
              <a:off x="3223873" y="2642064"/>
              <a:ext cx="400537" cy="1222763"/>
            </a:xfrm>
            <a:prstGeom prst="leftBrace">
              <a:avLst>
                <a:gd name="adj1" fmla="val 8333"/>
                <a:gd name="adj2" fmla="val 50298"/>
              </a:avLst>
            </a:prstGeom>
            <a:ln w="38100">
              <a:solidFill>
                <a:srgbClr val="462C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76B9E511-0382-AA48-B815-48E124B45E7B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flipV="1">
              <a:off x="1982712" y="3257089"/>
              <a:ext cx="1241161" cy="1184139"/>
            </a:xfrm>
            <a:prstGeom prst="bentConnector3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52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F13208D1-F211-5E44-BA24-E6A8E501EE49}"/>
              </a:ext>
            </a:extLst>
          </p:cNvPr>
          <p:cNvSpPr txBox="1"/>
          <p:nvPr/>
        </p:nvSpPr>
        <p:spPr>
          <a:xfrm>
            <a:off x="203201" y="9000"/>
            <a:ext cx="11772900" cy="413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b="1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Investigated scenarios</a:t>
            </a:r>
          </a:p>
          <a:p>
            <a:pPr marL="457200" lvl="2" indent="-4572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1: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cable force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target: 14 cable labels</a:t>
            </a:r>
          </a:p>
          <a:p>
            <a:pPr marL="457200" lvl="2" indent="-4572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2: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cable force ratio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target: 7 cable pair labels</a:t>
            </a:r>
            <a:endParaRPr 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endParaRPr lang="en-US" sz="2200" b="1" dirty="0">
              <a:solidFill>
                <a:srgbClr val="462C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BE8C12-A296-1641-989A-18E3D61200C5}"/>
              </a:ext>
            </a:extLst>
          </p:cNvPr>
          <p:cNvGrpSpPr/>
          <p:nvPr/>
        </p:nvGrpSpPr>
        <p:grpSpPr>
          <a:xfrm>
            <a:off x="4042682" y="957955"/>
            <a:ext cx="8123573" cy="4597683"/>
            <a:chOff x="4195079" y="869892"/>
            <a:chExt cx="8799177" cy="498005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05A23A2-7015-DF4E-85BA-823BAB316FD1}"/>
                </a:ext>
              </a:extLst>
            </p:cNvPr>
            <p:cNvGrpSpPr/>
            <p:nvPr/>
          </p:nvGrpSpPr>
          <p:grpSpPr>
            <a:xfrm>
              <a:off x="4195079" y="869892"/>
              <a:ext cx="8493036" cy="2363889"/>
              <a:chOff x="4195079" y="869892"/>
              <a:chExt cx="8493036" cy="236388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DB7F454-BEB0-4D43-BB17-DAE230FA69D6}"/>
                  </a:ext>
                </a:extLst>
              </p:cNvPr>
              <p:cNvGrpSpPr/>
              <p:nvPr/>
            </p:nvGrpSpPr>
            <p:grpSpPr>
              <a:xfrm>
                <a:off x="4195079" y="869892"/>
                <a:ext cx="8493036" cy="2241675"/>
                <a:chOff x="3323292" y="1711591"/>
                <a:chExt cx="8853357" cy="2336779"/>
              </a:xfrm>
            </p:grpSpPr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7705D853-CFF8-474A-9F8C-2F36ED5BF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9861" y="3118106"/>
                  <a:ext cx="1277730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ED1D7E44-BC1F-E540-B540-361064C281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98853" y="3118106"/>
                  <a:ext cx="1196140" cy="7694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5868AC4B-0062-8742-B5F4-2BD4791BB052}"/>
                    </a:ext>
                  </a:extLst>
                </p:cNvPr>
                <p:cNvGrpSpPr/>
                <p:nvPr/>
              </p:nvGrpSpPr>
              <p:grpSpPr>
                <a:xfrm>
                  <a:off x="9129625" y="2479575"/>
                  <a:ext cx="3047024" cy="1251254"/>
                  <a:chOff x="3935325" y="4629482"/>
                  <a:chExt cx="3047024" cy="1251254"/>
                </a:xfrm>
              </p:grpSpPr>
              <p:sp>
                <p:nvSpPr>
                  <p:cNvPr id="3" name="Left Brace 2">
                    <a:extLst>
                      <a:ext uri="{FF2B5EF4-FFF2-40B4-BE49-F238E27FC236}">
                        <a16:creationId xmlns:a16="http://schemas.microsoft.com/office/drawing/2014/main" id="{970C7A4A-C3BF-E040-8003-B658FB1F71DE}"/>
                      </a:ext>
                    </a:extLst>
                  </p:cNvPr>
                  <p:cNvSpPr/>
                  <p:nvPr/>
                </p:nvSpPr>
                <p:spPr>
                  <a:xfrm>
                    <a:off x="3935325" y="4739331"/>
                    <a:ext cx="242365" cy="1082765"/>
                  </a:xfrm>
                  <a:prstGeom prst="leftBrace">
                    <a:avLst/>
                  </a:prstGeom>
                  <a:ln w="38100">
                    <a:solidFill>
                      <a:srgbClr val="462C7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FB818ED2-372B-364E-A0F8-D6F437E77A53}"/>
                      </a:ext>
                    </a:extLst>
                  </p:cNvPr>
                  <p:cNvSpPr/>
                  <p:nvPr/>
                </p:nvSpPr>
                <p:spPr>
                  <a:xfrm>
                    <a:off x="4189756" y="4629482"/>
                    <a:ext cx="2792593" cy="12512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462C7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score on cable 1 (SJS08)</a:t>
                    </a:r>
                  </a:p>
                  <a:p>
                    <a:r>
                      <a:rPr lang="en-US" dirty="0">
                        <a:solidFill>
                          <a:srgbClr val="462C7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score on cable 2 (SJS09)</a:t>
                    </a:r>
                    <a:endParaRPr lang="en-US" dirty="0"/>
                  </a:p>
                  <a:p>
                    <a:r>
                      <a:rPr lang="en-US" dirty="0"/>
                      <a:t>…</a:t>
                    </a:r>
                  </a:p>
                  <a:p>
                    <a:r>
                      <a:rPr lang="en-US" dirty="0">
                        <a:solidFill>
                          <a:srgbClr val="462C7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score on cable 14 (SJX14) </a:t>
                    </a:r>
                    <a:endParaRPr lang="en-US" dirty="0"/>
                  </a:p>
                </p:txBody>
              </p:sp>
            </p:grp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AEE753C3-DC69-2446-A8C1-AB5D6DF59413}"/>
                    </a:ext>
                  </a:extLst>
                </p:cNvPr>
                <p:cNvGrpSpPr/>
                <p:nvPr/>
              </p:nvGrpSpPr>
              <p:grpSpPr>
                <a:xfrm>
                  <a:off x="3323292" y="1711591"/>
                  <a:ext cx="2054486" cy="2336779"/>
                  <a:chOff x="3132165" y="1961655"/>
                  <a:chExt cx="2054486" cy="2336779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794556A-DC38-8E48-B876-13B3BF1B90AF}"/>
                      </a:ext>
                    </a:extLst>
                  </p:cNvPr>
                  <p:cNvSpPr txBox="1"/>
                  <p:nvPr/>
                </p:nvSpPr>
                <p:spPr>
                  <a:xfrm>
                    <a:off x="3132165" y="1961655"/>
                    <a:ext cx="2054486" cy="64633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tIns="182880" bIns="182880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rgbClr val="00010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cable force</a:t>
                    </a:r>
                    <a:endParaRPr lang="en-US" dirty="0">
                      <a:solidFill>
                        <a:srgbClr val="FBD438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55" name="Picture 54">
                    <a:extLst>
                      <a:ext uri="{FF2B5EF4-FFF2-40B4-BE49-F238E27FC236}">
                        <a16:creationId xmlns:a16="http://schemas.microsoft.com/office/drawing/2014/main" id="{D4F5CBBB-DD8F-DD49-A7F0-0E574006AC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714787" y="2439110"/>
                    <a:ext cx="889241" cy="1859324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8D7BECB-143B-5F45-8E12-678F02CBCDE8}"/>
                  </a:ext>
                </a:extLst>
              </p:cNvPr>
              <p:cNvGrpSpPr/>
              <p:nvPr/>
            </p:nvGrpSpPr>
            <p:grpSpPr>
              <a:xfrm>
                <a:off x="6740489" y="1062732"/>
                <a:ext cx="1970871" cy="2171049"/>
                <a:chOff x="6557013" y="938516"/>
                <a:chExt cx="1970871" cy="2171049"/>
              </a:xfrm>
            </p:grpSpPr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3871BCB7-60B9-D447-A486-ACEEA920B88F}"/>
                    </a:ext>
                  </a:extLst>
                </p:cNvPr>
                <p:cNvSpPr txBox="1"/>
                <p:nvPr/>
              </p:nvSpPr>
              <p:spPr>
                <a:xfrm>
                  <a:off x="6557013" y="938516"/>
                  <a:ext cx="1970871" cy="64633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tIns="182880" bIns="182880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10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LSTM-FCN model</a:t>
                  </a:r>
                  <a:endParaRPr lang="en-US" dirty="0">
                    <a:solidFill>
                      <a:srgbClr val="FBD43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B8987F45-BE89-3B43-81C8-B4AB56DD2E37}"/>
                    </a:ext>
                  </a:extLst>
                </p:cNvPr>
                <p:cNvGrpSpPr/>
                <p:nvPr/>
              </p:nvGrpSpPr>
              <p:grpSpPr>
                <a:xfrm>
                  <a:off x="6749736" y="1562039"/>
                  <a:ext cx="1547526" cy="1547526"/>
                  <a:chOff x="1362339" y="4086684"/>
                  <a:chExt cx="914400" cy="914400"/>
                </a:xfrm>
              </p:grpSpPr>
              <p:pic>
                <p:nvPicPr>
                  <p:cNvPr id="113" name="Graphic 112" descr="Xylophone">
                    <a:extLst>
                      <a:ext uri="{FF2B5EF4-FFF2-40B4-BE49-F238E27FC236}">
                        <a16:creationId xmlns:a16="http://schemas.microsoft.com/office/drawing/2014/main" id="{40FC12B6-4131-B244-B7C0-1BFF6A6FD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62339" y="4086684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114" name="Parallelogram 113">
                    <a:extLst>
                      <a:ext uri="{FF2B5EF4-FFF2-40B4-BE49-F238E27FC236}">
                        <a16:creationId xmlns:a16="http://schemas.microsoft.com/office/drawing/2014/main" id="{D0DF1C70-20AB-2144-B0BF-E04745E7D436}"/>
                      </a:ext>
                    </a:extLst>
                  </p:cNvPr>
                  <p:cNvSpPr/>
                  <p:nvPr/>
                </p:nvSpPr>
                <p:spPr>
                  <a:xfrm>
                    <a:off x="1606846" y="4667703"/>
                    <a:ext cx="654143" cy="207819"/>
                  </a:xfrm>
                  <a:prstGeom prst="parallelogram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scene3d>
                    <a:camera prst="orthographicFront">
                      <a:rot lat="0" lon="0" rev="60000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A6EC77-AA3C-634F-800F-5102060B4738}"/>
                </a:ext>
              </a:extLst>
            </p:cNvPr>
            <p:cNvGrpSpPr/>
            <p:nvPr/>
          </p:nvGrpSpPr>
          <p:grpSpPr>
            <a:xfrm>
              <a:off x="4195079" y="3556251"/>
              <a:ext cx="8799177" cy="2293697"/>
              <a:chOff x="4195079" y="3556251"/>
              <a:chExt cx="8799177" cy="2293697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82E70703-EE96-DC4E-A1C1-9D536E3DF2B0}"/>
                  </a:ext>
                </a:extLst>
              </p:cNvPr>
              <p:cNvGrpSpPr/>
              <p:nvPr/>
            </p:nvGrpSpPr>
            <p:grpSpPr>
              <a:xfrm>
                <a:off x="4195079" y="3556251"/>
                <a:ext cx="8799177" cy="2241673"/>
                <a:chOff x="3323292" y="1760755"/>
                <a:chExt cx="9172484" cy="2336777"/>
              </a:xfrm>
            </p:grpSpPr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E8F724EF-6460-FC4F-9499-22EA743BF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9861" y="3118106"/>
                  <a:ext cx="1196140" cy="7694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9C5DF7E5-F5CB-0A47-999D-A935535A0C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98853" y="3118106"/>
                  <a:ext cx="1196140" cy="7694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3ACA594F-4312-934B-AE15-AC924A4097D4}"/>
                    </a:ext>
                  </a:extLst>
                </p:cNvPr>
                <p:cNvGrpSpPr/>
                <p:nvPr/>
              </p:nvGrpSpPr>
              <p:grpSpPr>
                <a:xfrm>
                  <a:off x="9129625" y="2430411"/>
                  <a:ext cx="3366151" cy="1355315"/>
                  <a:chOff x="3935325" y="4580318"/>
                  <a:chExt cx="3366151" cy="1355315"/>
                </a:xfrm>
              </p:grpSpPr>
              <p:sp>
                <p:nvSpPr>
                  <p:cNvPr id="110" name="Left Brace 109">
                    <a:extLst>
                      <a:ext uri="{FF2B5EF4-FFF2-40B4-BE49-F238E27FC236}">
                        <a16:creationId xmlns:a16="http://schemas.microsoft.com/office/drawing/2014/main" id="{1272A119-1164-0A47-A731-FE427CF9DAFA}"/>
                      </a:ext>
                    </a:extLst>
                  </p:cNvPr>
                  <p:cNvSpPr/>
                  <p:nvPr/>
                </p:nvSpPr>
                <p:spPr>
                  <a:xfrm>
                    <a:off x="3935325" y="4739331"/>
                    <a:ext cx="242365" cy="1082765"/>
                  </a:xfrm>
                  <a:prstGeom prst="leftBrace">
                    <a:avLst/>
                  </a:prstGeom>
                  <a:ln w="38100">
                    <a:solidFill>
                      <a:srgbClr val="462C79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A0D8BC5D-4508-4248-BC16-C3EF1EC1283D}"/>
                      </a:ext>
                    </a:extLst>
                  </p:cNvPr>
                  <p:cNvSpPr/>
                  <p:nvPr/>
                </p:nvSpPr>
                <p:spPr>
                  <a:xfrm>
                    <a:off x="4189756" y="4580318"/>
                    <a:ext cx="3111720" cy="13553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462C7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score on cable pair 1 (SJ08)</a:t>
                    </a:r>
                  </a:p>
                  <a:p>
                    <a:r>
                      <a:rPr lang="en-US" dirty="0">
                        <a:solidFill>
                          <a:srgbClr val="462C7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score on cable pair 2 (SJ09)</a:t>
                    </a:r>
                    <a:endParaRPr lang="en-US" dirty="0"/>
                  </a:p>
                  <a:p>
                    <a:r>
                      <a:rPr lang="en-US" dirty="0"/>
                      <a:t>…</a:t>
                    </a:r>
                  </a:p>
                  <a:p>
                    <a:r>
                      <a:rPr lang="en-US" dirty="0">
                        <a:solidFill>
                          <a:srgbClr val="462C7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score on cable pair 7 (SJ14)</a:t>
                    </a:r>
                    <a:endParaRPr lang="en-US" dirty="0"/>
                  </a:p>
                </p:txBody>
              </p: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7E3DB0E0-59F3-024C-A548-9DCBA380C311}"/>
                    </a:ext>
                  </a:extLst>
                </p:cNvPr>
                <p:cNvGrpSpPr/>
                <p:nvPr/>
              </p:nvGrpSpPr>
              <p:grpSpPr>
                <a:xfrm>
                  <a:off x="3323292" y="1760755"/>
                  <a:ext cx="2054486" cy="2336777"/>
                  <a:chOff x="3132165" y="2010819"/>
                  <a:chExt cx="2054486" cy="2336777"/>
                </a:xfrm>
              </p:grpSpPr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3F6D96F5-9FCD-5342-B427-EE53F9586DFA}"/>
                      </a:ext>
                    </a:extLst>
                  </p:cNvPr>
                  <p:cNvSpPr txBox="1"/>
                  <p:nvPr/>
                </p:nvSpPr>
                <p:spPr>
                  <a:xfrm>
                    <a:off x="3132165" y="2010819"/>
                    <a:ext cx="2054486" cy="67375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tIns="182880" bIns="182880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rgbClr val="00010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cable force ratio</a:t>
                    </a:r>
                    <a:endParaRPr lang="en-US" dirty="0">
                      <a:solidFill>
                        <a:srgbClr val="FBD438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09" name="Picture 108">
                    <a:extLst>
                      <a:ext uri="{FF2B5EF4-FFF2-40B4-BE49-F238E27FC236}">
                        <a16:creationId xmlns:a16="http://schemas.microsoft.com/office/drawing/2014/main" id="{DF78438D-AF2D-5F40-BBEF-842B667CBF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chemeClr val="accent6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714787" y="2488273"/>
                    <a:ext cx="889241" cy="185932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7C9BAB7-354F-0E41-B980-7BA1030105D7}"/>
                  </a:ext>
                </a:extLst>
              </p:cNvPr>
              <p:cNvGrpSpPr/>
              <p:nvPr/>
            </p:nvGrpSpPr>
            <p:grpSpPr>
              <a:xfrm>
                <a:off x="6740489" y="3662857"/>
                <a:ext cx="1970871" cy="2187091"/>
                <a:chOff x="6557013" y="922474"/>
                <a:chExt cx="1970871" cy="2187091"/>
              </a:xfrm>
            </p:grpSpPr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5510B791-4EAF-4C45-B8FA-73A77C99FE11}"/>
                    </a:ext>
                  </a:extLst>
                </p:cNvPr>
                <p:cNvSpPr txBox="1"/>
                <p:nvPr/>
              </p:nvSpPr>
              <p:spPr>
                <a:xfrm>
                  <a:off x="6557013" y="922474"/>
                  <a:ext cx="1970871" cy="64633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tIns="182880" bIns="182880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10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LSTM-FCN model</a:t>
                  </a:r>
                  <a:endParaRPr lang="en-US" dirty="0">
                    <a:solidFill>
                      <a:srgbClr val="FBD438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3C4BED58-DF5D-9747-805C-473D07C8674B}"/>
                    </a:ext>
                  </a:extLst>
                </p:cNvPr>
                <p:cNvGrpSpPr/>
                <p:nvPr/>
              </p:nvGrpSpPr>
              <p:grpSpPr>
                <a:xfrm>
                  <a:off x="6749736" y="1562039"/>
                  <a:ext cx="1547526" cy="1547526"/>
                  <a:chOff x="1362339" y="4086684"/>
                  <a:chExt cx="914400" cy="914400"/>
                </a:xfrm>
              </p:grpSpPr>
              <p:pic>
                <p:nvPicPr>
                  <p:cNvPr id="119" name="Graphic 118" descr="Xylophone">
                    <a:extLst>
                      <a:ext uri="{FF2B5EF4-FFF2-40B4-BE49-F238E27FC236}">
                        <a16:creationId xmlns:a16="http://schemas.microsoft.com/office/drawing/2014/main" id="{B133BF7B-A1B3-3D49-8EC8-D9F973AF7F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62339" y="4086684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120" name="Parallelogram 119">
                    <a:extLst>
                      <a:ext uri="{FF2B5EF4-FFF2-40B4-BE49-F238E27FC236}">
                        <a16:creationId xmlns:a16="http://schemas.microsoft.com/office/drawing/2014/main" id="{68045A8E-BBC3-F44A-86CF-86D173FFF2D0}"/>
                      </a:ext>
                    </a:extLst>
                  </p:cNvPr>
                  <p:cNvSpPr/>
                  <p:nvPr/>
                </p:nvSpPr>
                <p:spPr>
                  <a:xfrm>
                    <a:off x="1606846" y="4667703"/>
                    <a:ext cx="654143" cy="207819"/>
                  </a:xfrm>
                  <a:prstGeom prst="parallelogram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  <a:scene3d>
                    <a:camera prst="orthographicFront">
                      <a:rot lat="0" lon="0" rev="60000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9659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F13208D1-F211-5E44-BA24-E6A8E501EE49}"/>
              </a:ext>
            </a:extLst>
          </p:cNvPr>
          <p:cNvSpPr txBox="1"/>
          <p:nvPr/>
        </p:nvSpPr>
        <p:spPr>
          <a:xfrm>
            <a:off x="203201" y="9000"/>
            <a:ext cx="11772900" cy="669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b="1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LSTM-FCN Model Configuration and Training</a:t>
            </a:r>
          </a:p>
          <a:p>
            <a:pPr marL="457200" lvl="2" indent="-4572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 err="1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with the TensorFlow backend</a:t>
            </a:r>
          </a:p>
          <a:p>
            <a:pPr marL="457200" lvl="2" indent="-4572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number of LSTM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Conv layers in FCN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 size of Conv layers</a:t>
            </a:r>
          </a:p>
          <a:p>
            <a:pPr marL="457200" lvl="2" indent="-4572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settings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 epochs</a:t>
            </a:r>
            <a:endParaRPr lang="en-US" sz="2200" b="1" dirty="0">
              <a:solidFill>
                <a:srgbClr val="462C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batch size:128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 optimizer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learning rate</a:t>
            </a:r>
          </a:p>
          <a:p>
            <a:pPr marL="457200" lvl="2" indent="-4572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metric: accuracy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2F09F0-FC67-E64D-902C-436EB8AB4444}"/>
              </a:ext>
            </a:extLst>
          </p:cNvPr>
          <p:cNvGrpSpPr/>
          <p:nvPr/>
        </p:nvGrpSpPr>
        <p:grpSpPr>
          <a:xfrm>
            <a:off x="4731038" y="1827750"/>
            <a:ext cx="7332622" cy="4885958"/>
            <a:chOff x="4714996" y="608551"/>
            <a:chExt cx="7332622" cy="488595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5021040-CF60-8446-BF4A-4430D4F7A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3050" y="889469"/>
              <a:ext cx="7074568" cy="397944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DE7F9D-C680-FD41-BC7C-D64B702D6AEE}"/>
                </a:ext>
              </a:extLst>
            </p:cNvPr>
            <p:cNvSpPr/>
            <p:nvPr/>
          </p:nvSpPr>
          <p:spPr>
            <a:xfrm>
              <a:off x="4714996" y="4848178"/>
              <a:ext cx="405110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462C7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128*1          256*1           128*1</a:t>
              </a:r>
            </a:p>
            <a:p>
              <a:pPr algn="ctr"/>
              <a:r>
                <a:rPr lang="en-US" dirty="0">
                  <a:solidFill>
                    <a:srgbClr val="462C7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(</a:t>
              </a:r>
              <a:r>
                <a:rPr lang="en-US" dirty="0" err="1">
                  <a:solidFill>
                    <a:srgbClr val="462C7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kenrl</a:t>
              </a:r>
              <a:r>
                <a:rPr lang="en-US" dirty="0">
                  <a:solidFill>
                    <a:srgbClr val="462C7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size)</a:t>
              </a:r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466F3A5-8827-3F4F-90D4-AA04C1B77E10}"/>
                </a:ext>
              </a:extLst>
            </p:cNvPr>
            <p:cNvSpPr/>
            <p:nvPr/>
          </p:nvSpPr>
          <p:spPr>
            <a:xfrm>
              <a:off x="8270877" y="608551"/>
              <a:ext cx="1518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462C7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cell number: 8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128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266DF3C-8FB1-C045-8C1D-1C6A26A0DB96}"/>
              </a:ext>
            </a:extLst>
          </p:cNvPr>
          <p:cNvSpPr txBox="1"/>
          <p:nvPr/>
        </p:nvSpPr>
        <p:spPr>
          <a:xfrm>
            <a:off x="203201" y="9000"/>
            <a:ext cx="11772900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b="1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457200" lvl="2" indent="-4572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accuracy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pre-2011: data prior to the year of 2011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overall-2011: all data in 2011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SJS/SJX**: data in 2011 labeled with cable ID in Scenario 1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SJ**: data in 2011 labeled with cable pair ID in Scenario 2</a:t>
            </a:r>
          </a:p>
          <a:p>
            <a:pPr marL="457200" lvl="2" indent="-4572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US" sz="2200" dirty="0">
              <a:solidFill>
                <a:srgbClr val="462C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DA5F657-9BD4-B949-8159-1B7E9DAC2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22572"/>
              </p:ext>
            </p:extLst>
          </p:nvPr>
        </p:nvGraphicFramePr>
        <p:xfrm>
          <a:off x="880870" y="3364821"/>
          <a:ext cx="11213430" cy="1886574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121343">
                  <a:extLst>
                    <a:ext uri="{9D8B030D-6E8A-4147-A177-3AD203B41FA5}">
                      <a16:colId xmlns:a16="http://schemas.microsoft.com/office/drawing/2014/main" val="1710238275"/>
                    </a:ext>
                  </a:extLst>
                </a:gridCol>
                <a:gridCol w="1121343">
                  <a:extLst>
                    <a:ext uri="{9D8B030D-6E8A-4147-A177-3AD203B41FA5}">
                      <a16:colId xmlns:a16="http://schemas.microsoft.com/office/drawing/2014/main" val="909265367"/>
                    </a:ext>
                  </a:extLst>
                </a:gridCol>
                <a:gridCol w="1121343">
                  <a:extLst>
                    <a:ext uri="{9D8B030D-6E8A-4147-A177-3AD203B41FA5}">
                      <a16:colId xmlns:a16="http://schemas.microsoft.com/office/drawing/2014/main" val="2878688967"/>
                    </a:ext>
                  </a:extLst>
                </a:gridCol>
                <a:gridCol w="1121343">
                  <a:extLst>
                    <a:ext uri="{9D8B030D-6E8A-4147-A177-3AD203B41FA5}">
                      <a16:colId xmlns:a16="http://schemas.microsoft.com/office/drawing/2014/main" val="1758178512"/>
                    </a:ext>
                  </a:extLst>
                </a:gridCol>
                <a:gridCol w="1121343">
                  <a:extLst>
                    <a:ext uri="{9D8B030D-6E8A-4147-A177-3AD203B41FA5}">
                      <a16:colId xmlns:a16="http://schemas.microsoft.com/office/drawing/2014/main" val="3823251955"/>
                    </a:ext>
                  </a:extLst>
                </a:gridCol>
                <a:gridCol w="1121343">
                  <a:extLst>
                    <a:ext uri="{9D8B030D-6E8A-4147-A177-3AD203B41FA5}">
                      <a16:colId xmlns:a16="http://schemas.microsoft.com/office/drawing/2014/main" val="2884555652"/>
                    </a:ext>
                  </a:extLst>
                </a:gridCol>
                <a:gridCol w="1121343">
                  <a:extLst>
                    <a:ext uri="{9D8B030D-6E8A-4147-A177-3AD203B41FA5}">
                      <a16:colId xmlns:a16="http://schemas.microsoft.com/office/drawing/2014/main" val="2766213829"/>
                    </a:ext>
                  </a:extLst>
                </a:gridCol>
                <a:gridCol w="1121343">
                  <a:extLst>
                    <a:ext uri="{9D8B030D-6E8A-4147-A177-3AD203B41FA5}">
                      <a16:colId xmlns:a16="http://schemas.microsoft.com/office/drawing/2014/main" val="1675232676"/>
                    </a:ext>
                  </a:extLst>
                </a:gridCol>
                <a:gridCol w="1121343">
                  <a:extLst>
                    <a:ext uri="{9D8B030D-6E8A-4147-A177-3AD203B41FA5}">
                      <a16:colId xmlns:a16="http://schemas.microsoft.com/office/drawing/2014/main" val="3336778482"/>
                    </a:ext>
                  </a:extLst>
                </a:gridCol>
                <a:gridCol w="1121343">
                  <a:extLst>
                    <a:ext uri="{9D8B030D-6E8A-4147-A177-3AD203B41FA5}">
                      <a16:colId xmlns:a16="http://schemas.microsoft.com/office/drawing/2014/main" val="2251886304"/>
                    </a:ext>
                  </a:extLst>
                </a:gridCol>
              </a:tblGrid>
              <a:tr h="415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overall-2011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SJS08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SJS09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SJS10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SJS11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SJS12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SJS13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SJS14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846075"/>
                  </a:ext>
                </a:extLst>
              </a:tr>
              <a:tr h="41549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274237"/>
                  </a:ext>
                </a:extLst>
              </a:tr>
              <a:tr h="415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SJX08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SJX09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SJX10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SJX11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SJX12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SJX13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SJX14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238613"/>
                  </a:ext>
                </a:extLst>
              </a:tr>
              <a:tr h="41549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547445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A1EB7960-E22E-E74A-B605-4D9A33324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44933"/>
              </p:ext>
            </p:extLst>
          </p:nvPr>
        </p:nvGraphicFramePr>
        <p:xfrm>
          <a:off x="880870" y="5471755"/>
          <a:ext cx="11213430" cy="1055578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121343">
                  <a:extLst>
                    <a:ext uri="{9D8B030D-6E8A-4147-A177-3AD203B41FA5}">
                      <a16:colId xmlns:a16="http://schemas.microsoft.com/office/drawing/2014/main" val="1710238275"/>
                    </a:ext>
                  </a:extLst>
                </a:gridCol>
                <a:gridCol w="1121343">
                  <a:extLst>
                    <a:ext uri="{9D8B030D-6E8A-4147-A177-3AD203B41FA5}">
                      <a16:colId xmlns:a16="http://schemas.microsoft.com/office/drawing/2014/main" val="909265367"/>
                    </a:ext>
                  </a:extLst>
                </a:gridCol>
                <a:gridCol w="1121343">
                  <a:extLst>
                    <a:ext uri="{9D8B030D-6E8A-4147-A177-3AD203B41FA5}">
                      <a16:colId xmlns:a16="http://schemas.microsoft.com/office/drawing/2014/main" val="2878688967"/>
                    </a:ext>
                  </a:extLst>
                </a:gridCol>
                <a:gridCol w="1121343">
                  <a:extLst>
                    <a:ext uri="{9D8B030D-6E8A-4147-A177-3AD203B41FA5}">
                      <a16:colId xmlns:a16="http://schemas.microsoft.com/office/drawing/2014/main" val="1758178512"/>
                    </a:ext>
                  </a:extLst>
                </a:gridCol>
                <a:gridCol w="1121343">
                  <a:extLst>
                    <a:ext uri="{9D8B030D-6E8A-4147-A177-3AD203B41FA5}">
                      <a16:colId xmlns:a16="http://schemas.microsoft.com/office/drawing/2014/main" val="3823251955"/>
                    </a:ext>
                  </a:extLst>
                </a:gridCol>
                <a:gridCol w="1121343">
                  <a:extLst>
                    <a:ext uri="{9D8B030D-6E8A-4147-A177-3AD203B41FA5}">
                      <a16:colId xmlns:a16="http://schemas.microsoft.com/office/drawing/2014/main" val="2884555652"/>
                    </a:ext>
                  </a:extLst>
                </a:gridCol>
                <a:gridCol w="1121343">
                  <a:extLst>
                    <a:ext uri="{9D8B030D-6E8A-4147-A177-3AD203B41FA5}">
                      <a16:colId xmlns:a16="http://schemas.microsoft.com/office/drawing/2014/main" val="2766213829"/>
                    </a:ext>
                  </a:extLst>
                </a:gridCol>
                <a:gridCol w="1121343">
                  <a:extLst>
                    <a:ext uri="{9D8B030D-6E8A-4147-A177-3AD203B41FA5}">
                      <a16:colId xmlns:a16="http://schemas.microsoft.com/office/drawing/2014/main" val="1675232676"/>
                    </a:ext>
                  </a:extLst>
                </a:gridCol>
                <a:gridCol w="1121343">
                  <a:extLst>
                    <a:ext uri="{9D8B030D-6E8A-4147-A177-3AD203B41FA5}">
                      <a16:colId xmlns:a16="http://schemas.microsoft.com/office/drawing/2014/main" val="3336778482"/>
                    </a:ext>
                  </a:extLst>
                </a:gridCol>
                <a:gridCol w="1121343">
                  <a:extLst>
                    <a:ext uri="{9D8B030D-6E8A-4147-A177-3AD203B41FA5}">
                      <a16:colId xmlns:a16="http://schemas.microsoft.com/office/drawing/2014/main" val="2251886304"/>
                    </a:ext>
                  </a:extLst>
                </a:gridCol>
              </a:tblGrid>
              <a:tr h="415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</a:t>
                      </a: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overall-2011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846075"/>
                  </a:ext>
                </a:extLst>
              </a:tr>
              <a:tr h="41549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27423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796F70-F350-EE4D-9EEE-5547CF86056C}"/>
              </a:ext>
            </a:extLst>
          </p:cNvPr>
          <p:cNvSpPr/>
          <p:nvPr/>
        </p:nvSpPr>
        <p:spPr>
          <a:xfrm rot="16200000">
            <a:off x="-155063" y="4107428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EBC8A-626C-DF48-96D4-69E746DAE505}"/>
              </a:ext>
            </a:extLst>
          </p:cNvPr>
          <p:cNvSpPr/>
          <p:nvPr/>
        </p:nvSpPr>
        <p:spPr>
          <a:xfrm rot="16200000">
            <a:off x="-155063" y="5805530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4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266DF3C-8FB1-C045-8C1D-1C6A26A0DB96}"/>
              </a:ext>
            </a:extLst>
          </p:cNvPr>
          <p:cNvSpPr txBox="1"/>
          <p:nvPr/>
        </p:nvSpPr>
        <p:spPr>
          <a:xfrm>
            <a:off x="203201" y="9000"/>
            <a:ext cx="11772900" cy="353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b="1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457200" lvl="2" indent="-4572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making: combining the results of Scenarios 1 &amp; 2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1: possible damage in cables SJS11 and SJX10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2: possible damage in cable pair SJ11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probable cable with damage: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SJS11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 with results in [1]: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SJ11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C0B93D-4C19-274A-B24D-D3A78B736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18" y="2679032"/>
            <a:ext cx="6991682" cy="419501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7E07BCB-6E59-7847-A8F5-4619D6945A0A}"/>
              </a:ext>
            </a:extLst>
          </p:cNvPr>
          <p:cNvSpPr/>
          <p:nvPr/>
        </p:nvSpPr>
        <p:spPr>
          <a:xfrm>
            <a:off x="364960" y="4176372"/>
            <a:ext cx="46735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Li, S., Wei, S., Bao, Y. and Li, H. 2018, “Condition assessment of cables by pattern recognition of vehicle-induced cable tension ratio”, </a:t>
            </a:r>
            <a:r>
              <a:rPr lang="en-US" i="1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Structures </a:t>
            </a:r>
            <a:r>
              <a:rPr lang="en-US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155, 1–15.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1EFBB5-264E-4141-971D-C6BE17294BF8}"/>
              </a:ext>
            </a:extLst>
          </p:cNvPr>
          <p:cNvSpPr/>
          <p:nvPr/>
        </p:nvSpPr>
        <p:spPr>
          <a:xfrm>
            <a:off x="11092276" y="5462781"/>
            <a:ext cx="758541" cy="674031"/>
          </a:xfrm>
          <a:prstGeom prst="rect">
            <a:avLst/>
          </a:prstGeom>
          <a:solidFill>
            <a:schemeClr val="bg1"/>
          </a:solidFill>
        </p:spPr>
        <p:txBody>
          <a:bodyPr wrap="none" tIns="36576" bIns="36576">
            <a:spAutoFit/>
          </a:bodyPr>
          <a:lstStyle/>
          <a:p>
            <a:r>
              <a:rPr lang="en-US" sz="13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SJS</a:t>
            </a:r>
          </a:p>
          <a:p>
            <a:r>
              <a:rPr lang="en-US" sz="13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SJX </a:t>
            </a:r>
          </a:p>
          <a:p>
            <a:r>
              <a:rPr lang="en-US" sz="13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SJ         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275767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1BBAAF-D15F-A640-8345-632C3115BB3E}"/>
              </a:ext>
            </a:extLst>
          </p:cNvPr>
          <p:cNvSpPr txBox="1"/>
          <p:nvPr/>
        </p:nvSpPr>
        <p:spPr>
          <a:xfrm>
            <a:off x="553543" y="9000"/>
            <a:ext cx="113336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b="1" dirty="0">
                <a:solidFill>
                  <a:srgbClr val="462C79"/>
                </a:solidFill>
                <a:latin typeface="Times New Roman" panose="02020603050405020304" pitchFamily="18" charset="0"/>
                <a:ea typeface="Helvetica" charset="0"/>
                <a:cs typeface="Times New Roman" panose="02020603050405020304" pitchFamily="18" charset="0"/>
              </a:rPr>
              <a:t>Conclusions and future work</a:t>
            </a:r>
            <a:endParaRPr lang="en-US" sz="2000" dirty="0">
              <a:solidFill>
                <a:srgbClr val="462C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-457200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study proposes detecting cable damage from collected cable force data through time series classification (TSC) using the deep learning framework LSTM-FCN.</a:t>
            </a:r>
            <a:endParaRPr lang="en-US" sz="2800" b="1" dirty="0">
              <a:solidFill>
                <a:srgbClr val="462C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-457200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scenarios are investigated with different input and class labels</a:t>
            </a:r>
          </a:p>
          <a:p>
            <a:pPr marL="457200" lvl="2" indent="-457200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 the results of the two scenarios, the most probable damaged cable is detected, which is consistent with the results in the literature. </a:t>
            </a:r>
          </a:p>
          <a:p>
            <a:pPr marL="457200" lvl="2" indent="-457200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proposed method enables fast and convenient early detection and warning in real applications. </a:t>
            </a:r>
          </a:p>
          <a:p>
            <a:pPr marL="457200" lvl="2" indent="-457200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case studies will be conducted in the future work. </a:t>
            </a:r>
          </a:p>
        </p:txBody>
      </p:sp>
    </p:spTree>
    <p:extLst>
      <p:ext uri="{BB962C8B-B14F-4D97-AF65-F5344CB8AC3E}">
        <p14:creationId xmlns:p14="http://schemas.microsoft.com/office/powerpoint/2010/main" val="3854146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1BBAAF-D15F-A640-8345-632C3115BB3E}"/>
              </a:ext>
            </a:extLst>
          </p:cNvPr>
          <p:cNvSpPr txBox="1"/>
          <p:nvPr/>
        </p:nvSpPr>
        <p:spPr>
          <a:xfrm>
            <a:off x="553544" y="9000"/>
            <a:ext cx="5751004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b="1" dirty="0">
                <a:solidFill>
                  <a:srgbClr val="462C79"/>
                </a:solidFill>
                <a:latin typeface="Times New Roman" panose="02020603050405020304" pitchFamily="18" charset="0"/>
                <a:ea typeface="Helvetica" charset="0"/>
                <a:cs typeface="Times New Roman" panose="02020603050405020304" pitchFamily="18" charset="0"/>
              </a:rPr>
              <a:t>Acknowledgment</a:t>
            </a:r>
            <a:endParaRPr lang="en-US" sz="2000" dirty="0">
              <a:solidFill>
                <a:srgbClr val="462C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-457200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team would like to acknowledge the organizing committee of the 1st International Project Competition for structural health monitoring (IPC-SHM 2020) for sharing all the materials used in Project 3 for cable condition assessment</a:t>
            </a:r>
          </a:p>
          <a:p>
            <a:pPr marL="457200" lvl="2" indent="-457200" algn="just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also would like to thank the committee for kindly replying to our inquiries every time. They did great job!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DC953F-43D4-1F47-98F2-8DD115150368}"/>
              </a:ext>
            </a:extLst>
          </p:cNvPr>
          <p:cNvGrpSpPr/>
          <p:nvPr/>
        </p:nvGrpSpPr>
        <p:grpSpPr>
          <a:xfrm>
            <a:off x="6584082" y="719191"/>
            <a:ext cx="5427443" cy="5419618"/>
            <a:chOff x="363166" y="473959"/>
            <a:chExt cx="5682810" cy="5674617"/>
          </a:xfrm>
        </p:grpSpPr>
        <p:pic>
          <p:nvPicPr>
            <p:cNvPr id="10" name="Picture 9" descr="A picture containing drawing, sign&#10;&#10;Description automatically generated">
              <a:extLst>
                <a:ext uri="{FF2B5EF4-FFF2-40B4-BE49-F238E27FC236}">
                  <a16:creationId xmlns:a16="http://schemas.microsoft.com/office/drawing/2014/main" id="{8BBFA0E7-6833-7443-8807-3C87DD5EF5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" b="1"/>
            <a:stretch/>
          </p:blipFill>
          <p:spPr>
            <a:xfrm>
              <a:off x="3276003" y="473959"/>
              <a:ext cx="2769973" cy="2769973"/>
            </a:xfrm>
            <a:custGeom>
              <a:avLst/>
              <a:gdLst/>
              <a:ahLst/>
              <a:cxnLst/>
              <a:rect l="l" t="t" r="r" b="b"/>
              <a:pathLst>
                <a:path w="2769973" h="2769973">
                  <a:moveTo>
                    <a:pt x="133430" y="0"/>
                  </a:moveTo>
                  <a:lnTo>
                    <a:pt x="2636543" y="0"/>
                  </a:lnTo>
                  <a:cubicBezTo>
                    <a:pt x="2710234" y="0"/>
                    <a:pt x="2769973" y="59739"/>
                    <a:pt x="2769973" y="133430"/>
                  </a:cubicBezTo>
                  <a:lnTo>
                    <a:pt x="2769973" y="2636543"/>
                  </a:lnTo>
                  <a:cubicBezTo>
                    <a:pt x="2769973" y="2710234"/>
                    <a:pt x="2710234" y="2769973"/>
                    <a:pt x="2636543" y="2769973"/>
                  </a:cubicBezTo>
                  <a:lnTo>
                    <a:pt x="133430" y="2769973"/>
                  </a:lnTo>
                  <a:cubicBezTo>
                    <a:pt x="59739" y="2769973"/>
                    <a:pt x="0" y="2710234"/>
                    <a:pt x="0" y="2636543"/>
                  </a:cubicBezTo>
                  <a:lnTo>
                    <a:pt x="0" y="133430"/>
                  </a:lnTo>
                  <a:cubicBezTo>
                    <a:pt x="0" y="59739"/>
                    <a:pt x="59739" y="0"/>
                    <a:pt x="133430" y="0"/>
                  </a:cubicBezTo>
                  <a:close/>
                </a:path>
              </a:pathLst>
            </a:custGeom>
          </p:spPr>
        </p:pic>
        <p:pic>
          <p:nvPicPr>
            <p:cNvPr id="11" name="Picture 4" descr="LSU Football @ Vanderbilt | WWL">
              <a:extLst>
                <a:ext uri="{FF2B5EF4-FFF2-40B4-BE49-F238E27FC236}">
                  <a16:creationId xmlns:a16="http://schemas.microsoft.com/office/drawing/2014/main" id="{5ABF3DE2-6D93-E84C-9F0D-E100F0B14C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" r="19" b="19"/>
            <a:stretch/>
          </p:blipFill>
          <p:spPr bwMode="auto">
            <a:xfrm>
              <a:off x="363166" y="473959"/>
              <a:ext cx="2769973" cy="2769974"/>
            </a:xfrm>
            <a:custGeom>
              <a:avLst/>
              <a:gdLst/>
              <a:ahLst/>
              <a:cxnLst/>
              <a:rect l="l" t="t" r="r" b="b"/>
              <a:pathLst>
                <a:path w="2683042" h="2683042">
                  <a:moveTo>
                    <a:pt x="102278" y="0"/>
                  </a:moveTo>
                  <a:lnTo>
                    <a:pt x="2580764" y="0"/>
                  </a:lnTo>
                  <a:cubicBezTo>
                    <a:pt x="2637251" y="0"/>
                    <a:pt x="2683042" y="45791"/>
                    <a:pt x="2683042" y="102278"/>
                  </a:cubicBezTo>
                  <a:lnTo>
                    <a:pt x="2683042" y="2580764"/>
                  </a:lnTo>
                  <a:cubicBezTo>
                    <a:pt x="2683042" y="2637251"/>
                    <a:pt x="2637251" y="2683042"/>
                    <a:pt x="2580764" y="2683042"/>
                  </a:cubicBezTo>
                  <a:lnTo>
                    <a:pt x="102278" y="2683042"/>
                  </a:lnTo>
                  <a:cubicBezTo>
                    <a:pt x="45791" y="2683042"/>
                    <a:pt x="0" y="2637251"/>
                    <a:pt x="0" y="2580764"/>
                  </a:cubicBezTo>
                  <a:lnTo>
                    <a:pt x="0" y="102278"/>
                  </a:lnTo>
                  <a:cubicBezTo>
                    <a:pt x="0" y="45791"/>
                    <a:pt x="45791" y="0"/>
                    <a:pt x="102278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UCF Knights - College &amp; University - Orlando, Florida - 7,680 Photos |  Facebook">
              <a:extLst>
                <a:ext uri="{FF2B5EF4-FFF2-40B4-BE49-F238E27FC236}">
                  <a16:creationId xmlns:a16="http://schemas.microsoft.com/office/drawing/2014/main" id="{AA69094E-C2EF-264B-9CD3-8DE83FDF47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276002" y="3378602"/>
              <a:ext cx="2769972" cy="2769974"/>
            </a:xfrm>
            <a:custGeom>
              <a:avLst/>
              <a:gdLst/>
              <a:ahLst/>
              <a:cxnLst/>
              <a:rect l="l" t="t" r="r" b="b"/>
              <a:pathLst>
                <a:path w="2683042" h="2683042">
                  <a:moveTo>
                    <a:pt x="102278" y="0"/>
                  </a:moveTo>
                  <a:lnTo>
                    <a:pt x="2580764" y="0"/>
                  </a:lnTo>
                  <a:cubicBezTo>
                    <a:pt x="2637251" y="0"/>
                    <a:pt x="2683042" y="45791"/>
                    <a:pt x="2683042" y="102278"/>
                  </a:cubicBezTo>
                  <a:lnTo>
                    <a:pt x="2683042" y="2580764"/>
                  </a:lnTo>
                  <a:cubicBezTo>
                    <a:pt x="2683042" y="2637251"/>
                    <a:pt x="2637251" y="2683042"/>
                    <a:pt x="2580764" y="2683042"/>
                  </a:cubicBezTo>
                  <a:lnTo>
                    <a:pt x="102278" y="2683042"/>
                  </a:lnTo>
                  <a:cubicBezTo>
                    <a:pt x="45791" y="2683042"/>
                    <a:pt x="0" y="2637251"/>
                    <a:pt x="0" y="2580764"/>
                  </a:cubicBezTo>
                  <a:lnTo>
                    <a:pt x="0" y="102278"/>
                  </a:lnTo>
                  <a:cubicBezTo>
                    <a:pt x="0" y="45791"/>
                    <a:pt x="45791" y="0"/>
                    <a:pt x="102278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North Dakota State University - FIRE">
              <a:extLst>
                <a:ext uri="{FF2B5EF4-FFF2-40B4-BE49-F238E27FC236}">
                  <a16:creationId xmlns:a16="http://schemas.microsoft.com/office/drawing/2014/main" id="{513EF04B-581A-E047-8407-BC7FCD2E65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" b="1"/>
            <a:stretch/>
          </p:blipFill>
          <p:spPr bwMode="auto">
            <a:xfrm>
              <a:off x="367458" y="3378601"/>
              <a:ext cx="2769972" cy="2769975"/>
            </a:xfrm>
            <a:custGeom>
              <a:avLst/>
              <a:gdLst/>
              <a:ahLst/>
              <a:cxnLst/>
              <a:rect l="l" t="t" r="r" b="b"/>
              <a:pathLst>
                <a:path w="3118718" h="3118719">
                  <a:moveTo>
                    <a:pt x="127306" y="0"/>
                  </a:moveTo>
                  <a:lnTo>
                    <a:pt x="2991412" y="0"/>
                  </a:lnTo>
                  <a:cubicBezTo>
                    <a:pt x="3061721" y="0"/>
                    <a:pt x="3118718" y="56997"/>
                    <a:pt x="3118718" y="127306"/>
                  </a:cubicBezTo>
                  <a:lnTo>
                    <a:pt x="3118718" y="2991413"/>
                  </a:lnTo>
                  <a:cubicBezTo>
                    <a:pt x="3118718" y="3061722"/>
                    <a:pt x="3061721" y="3118719"/>
                    <a:pt x="2991412" y="3118719"/>
                  </a:cubicBezTo>
                  <a:lnTo>
                    <a:pt x="127306" y="3118719"/>
                  </a:lnTo>
                  <a:cubicBezTo>
                    <a:pt x="56997" y="3118719"/>
                    <a:pt x="0" y="3061722"/>
                    <a:pt x="0" y="2991413"/>
                  </a:cubicBezTo>
                  <a:lnTo>
                    <a:pt x="0" y="127306"/>
                  </a:lnTo>
                  <a:cubicBezTo>
                    <a:pt x="0" y="56997"/>
                    <a:pt x="56997" y="0"/>
                    <a:pt x="127306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626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84861367"/>
              </p:ext>
            </p:extLst>
          </p:nvPr>
        </p:nvGraphicFramePr>
        <p:xfrm>
          <a:off x="994153" y="1053900"/>
          <a:ext cx="10450010" cy="531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47627857"/>
              </p:ext>
            </p:extLst>
          </p:nvPr>
        </p:nvGraphicFramePr>
        <p:xfrm>
          <a:off x="1905000" y="0"/>
          <a:ext cx="3124200" cy="52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Rectangle 8"/>
          <p:cNvSpPr/>
          <p:nvPr/>
        </p:nvSpPr>
        <p:spPr>
          <a:xfrm>
            <a:off x="21610" y="-5100"/>
            <a:ext cx="1270990" cy="45720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/>
                <a:solidFill>
                  <a:srgbClr val="462C79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IPC-SHM 2020</a:t>
            </a:r>
          </a:p>
        </p:txBody>
      </p:sp>
    </p:spTree>
    <p:extLst>
      <p:ext uri="{BB962C8B-B14F-4D97-AF65-F5344CB8AC3E}">
        <p14:creationId xmlns:p14="http://schemas.microsoft.com/office/powerpoint/2010/main" val="342727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1BBAAF-D15F-A640-8345-632C3115BB3E}"/>
              </a:ext>
            </a:extLst>
          </p:cNvPr>
          <p:cNvSpPr txBox="1"/>
          <p:nvPr/>
        </p:nvSpPr>
        <p:spPr>
          <a:xfrm>
            <a:off x="203201" y="9000"/>
            <a:ext cx="11772900" cy="687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b="1" dirty="0">
                <a:solidFill>
                  <a:srgbClr val="462C79"/>
                </a:solidFill>
                <a:latin typeface="Times New Roman" panose="02020603050405020304" pitchFamily="18" charset="0"/>
                <a:ea typeface="Helvetica" charset="0"/>
                <a:cs typeface="Times New Roman" panose="02020603050405020304" pitchFamily="18" charset="0"/>
              </a:rPr>
              <a:t>Project 3: Condition Assessment of Stay Cables</a:t>
            </a:r>
            <a:endParaRPr lang="en-US" sz="2000" dirty="0">
              <a:solidFill>
                <a:srgbClr val="462C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-4572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info: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cable-stayed bridge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168 stay cables (84 pairs)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pPr marL="1371600" lvl="4" indent="-45720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 tension force</a:t>
            </a:r>
          </a:p>
          <a:p>
            <a:pPr marL="1371600" lvl="4" indent="-45720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cell</a:t>
            </a:r>
          </a:p>
          <a:p>
            <a:pPr marL="1371600" lvl="4" indent="-45720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frequency: 2 Hz</a:t>
            </a:r>
          </a:p>
          <a:p>
            <a:pPr marL="1371600" lvl="4" indent="-45720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cables: SJS08 to SJS14 and SJX08 to SJX14</a:t>
            </a:r>
          </a:p>
          <a:p>
            <a:pPr marL="1371600" lvl="4" indent="-45720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days: (</a:t>
            </a: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2006-05-13 to 2006-05-19, 2007-12-14, 2009-05-05</a:t>
            </a: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2011-11-01</a:t>
            </a: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2" indent="-4572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find the damaged cable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 development</a:t>
            </a:r>
          </a:p>
        </p:txBody>
      </p:sp>
      <p:pic>
        <p:nvPicPr>
          <p:cNvPr id="3073" name="Picture 1" descr="page10image20193824">
            <a:extLst>
              <a:ext uri="{FF2B5EF4-FFF2-40B4-BE49-F238E27FC236}">
                <a16:creationId xmlns:a16="http://schemas.microsoft.com/office/drawing/2014/main" id="{4FF361BF-62B9-D94A-9B95-2BF0C66A7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7"/>
          <a:stretch/>
        </p:blipFill>
        <p:spPr bwMode="auto">
          <a:xfrm>
            <a:off x="4992092" y="747830"/>
            <a:ext cx="7123708" cy="253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A0A2B9-3282-A446-A9B5-C0E5A7BA66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313"/>
          <a:stretch/>
        </p:blipFill>
        <p:spPr>
          <a:xfrm>
            <a:off x="5582652" y="4799932"/>
            <a:ext cx="6533147" cy="204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7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17D28F-718C-6F41-A344-3EB27CE9BB89}"/>
              </a:ext>
            </a:extLst>
          </p:cNvPr>
          <p:cNvSpPr txBox="1"/>
          <p:nvPr/>
        </p:nvSpPr>
        <p:spPr>
          <a:xfrm>
            <a:off x="203201" y="9000"/>
            <a:ext cx="11772900" cy="551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b="1" dirty="0">
                <a:solidFill>
                  <a:srgbClr val="462C79"/>
                </a:solidFill>
                <a:latin typeface="Times New Roman" panose="02020603050405020304" pitchFamily="18" charset="0"/>
                <a:ea typeface="Helvetica" charset="0"/>
                <a:cs typeface="Times New Roman" panose="02020603050405020304" pitchFamily="18" charset="0"/>
              </a:rPr>
              <a:t>Methodology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classification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 applications in health care, financial analysis, etc.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 damage detection</a:t>
            </a:r>
          </a:p>
          <a:p>
            <a:pPr marL="1371600" lvl="4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X: segments of measure time series</a:t>
            </a:r>
          </a:p>
          <a:p>
            <a:pPr marL="1828800" lvl="5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1: cable force of a certain cable (SJS08)</a:t>
            </a:r>
          </a:p>
          <a:p>
            <a:pPr marL="1828800" lvl="5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2: cable force ratio of a certain cable pair (SJ08 = SJS08/SJX08)</a:t>
            </a:r>
          </a:p>
          <a:p>
            <a:pPr marL="1371600" lvl="4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Y: ID of cable or cable pair</a:t>
            </a:r>
          </a:p>
          <a:p>
            <a:pPr marL="1828800" lvl="5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1: e.g., SJS08</a:t>
            </a:r>
          </a:p>
          <a:p>
            <a:pPr marL="1828800" lvl="5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2: e.g., SJ08</a:t>
            </a:r>
          </a:p>
          <a:p>
            <a:pPr marL="1371600" lvl="4" indent="-45720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US" sz="2200" dirty="0">
              <a:solidFill>
                <a:srgbClr val="462C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9FEAE32-09CC-CE4F-BB7A-E9460715CD73}"/>
              </a:ext>
            </a:extLst>
          </p:cNvPr>
          <p:cNvGrpSpPr/>
          <p:nvPr/>
        </p:nvGrpSpPr>
        <p:grpSpPr>
          <a:xfrm>
            <a:off x="4871545" y="3744595"/>
            <a:ext cx="6623784" cy="2479712"/>
            <a:chOff x="2924061" y="4233906"/>
            <a:chExt cx="6623784" cy="24797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4BE4758-D5F6-2647-A899-F2A8C4E4FE0C}"/>
                </a:ext>
              </a:extLst>
            </p:cNvPr>
            <p:cNvGrpSpPr/>
            <p:nvPr/>
          </p:nvGrpSpPr>
          <p:grpSpPr>
            <a:xfrm>
              <a:off x="2924061" y="4487876"/>
              <a:ext cx="6623784" cy="2225742"/>
              <a:chOff x="2924062" y="4487876"/>
              <a:chExt cx="4035880" cy="1356148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32D159D-CC1C-DB41-816E-CFDE161BAF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8361" y="4772263"/>
                <a:ext cx="349355" cy="9913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B848B5B-84E1-1A4E-8C1D-2FECAD28D0FE}"/>
                  </a:ext>
                </a:extLst>
              </p:cNvPr>
              <p:cNvSpPr txBox="1"/>
              <p:nvPr/>
            </p:nvSpPr>
            <p:spPr>
              <a:xfrm>
                <a:off x="2924062" y="5030778"/>
                <a:ext cx="986540" cy="22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cable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EE24884C-CFF8-0848-A6F0-35B3210C6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5478" y="4628456"/>
                <a:ext cx="581359" cy="1215568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908FA1C-CD09-D842-9995-830D8FC19806}"/>
                  </a:ext>
                </a:extLst>
              </p:cNvPr>
              <p:cNvSpPr txBox="1"/>
              <p:nvPr/>
            </p:nvSpPr>
            <p:spPr>
              <a:xfrm>
                <a:off x="3860637" y="4487876"/>
                <a:ext cx="581359" cy="1355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1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2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90AEE15-2F77-AF48-A3B1-86A4591F3865}"/>
                  </a:ext>
                </a:extLst>
              </p:cNvPr>
              <p:cNvSpPr txBox="1"/>
              <p:nvPr/>
            </p:nvSpPr>
            <p:spPr>
              <a:xfrm>
                <a:off x="6116420" y="4487876"/>
                <a:ext cx="843522" cy="1355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2DB515-D6C9-9243-A94A-A2C7A2E1E7BB}"/>
                </a:ext>
              </a:extLst>
            </p:cNvPr>
            <p:cNvSpPr/>
            <p:nvPr/>
          </p:nvSpPr>
          <p:spPr>
            <a:xfrm>
              <a:off x="5255996" y="4233906"/>
              <a:ext cx="3510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462C7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X                                                Y</a:t>
              </a:r>
              <a:endParaRPr lang="en-US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FCA7A29-0031-864A-8DD6-4AABA4A59B6C}"/>
                </a:ext>
              </a:extLst>
            </p:cNvPr>
            <p:cNvCxnSpPr>
              <a:cxnSpLocks/>
            </p:cNvCxnSpPr>
            <p:nvPr/>
          </p:nvCxnSpPr>
          <p:spPr>
            <a:xfrm>
              <a:off x="6623412" y="5616176"/>
              <a:ext cx="1063674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A948ED-DF4F-2C45-82B9-9875EFC7B2E2}"/>
                </a:ext>
              </a:extLst>
            </p:cNvPr>
            <p:cNvSpPr txBox="1"/>
            <p:nvPr/>
          </p:nvSpPr>
          <p:spPr>
            <a:xfrm>
              <a:off x="6545179" y="5186489"/>
              <a:ext cx="1194296" cy="27699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10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TSC</a:t>
              </a:r>
              <a:endParaRPr lang="en-US" dirty="0">
                <a:solidFill>
                  <a:srgbClr val="FBD43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67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17D28F-718C-6F41-A344-3EB27CE9BB89}"/>
              </a:ext>
            </a:extLst>
          </p:cNvPr>
          <p:cNvSpPr txBox="1"/>
          <p:nvPr/>
        </p:nvSpPr>
        <p:spPr>
          <a:xfrm>
            <a:off x="203201" y="9000"/>
            <a:ext cx="11772900" cy="162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b="1" dirty="0">
                <a:solidFill>
                  <a:srgbClr val="462C79"/>
                </a:solidFill>
                <a:latin typeface="Times New Roman" panose="02020603050405020304" pitchFamily="18" charset="0"/>
                <a:ea typeface="Helvetica" charset="0"/>
                <a:cs typeface="Times New Roman" panose="02020603050405020304" pitchFamily="18" charset="0"/>
              </a:rPr>
              <a:t>Methodology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classification</a:t>
            </a:r>
          </a:p>
          <a:p>
            <a:pPr marL="1371600" lvl="4" indent="-45720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US" sz="2200" dirty="0">
              <a:solidFill>
                <a:srgbClr val="462C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6B9391F-A803-3548-947B-E33805EA26FF}"/>
              </a:ext>
            </a:extLst>
          </p:cNvPr>
          <p:cNvGrpSpPr/>
          <p:nvPr/>
        </p:nvGrpSpPr>
        <p:grpSpPr>
          <a:xfrm>
            <a:off x="733989" y="1236935"/>
            <a:ext cx="11334034" cy="5621897"/>
            <a:chOff x="596341" y="1227103"/>
            <a:chExt cx="10624799" cy="527010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F40A167-6A3A-C944-AFC8-3E903C9E19D8}"/>
                </a:ext>
              </a:extLst>
            </p:cNvPr>
            <p:cNvSpPr/>
            <p:nvPr/>
          </p:nvSpPr>
          <p:spPr>
            <a:xfrm>
              <a:off x="5278444" y="3769780"/>
              <a:ext cx="5676654" cy="154752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462C7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CFDC906-F3DA-5C4B-9742-587FC4DE0107}"/>
                </a:ext>
              </a:extLst>
            </p:cNvPr>
            <p:cNvSpPr/>
            <p:nvPr/>
          </p:nvSpPr>
          <p:spPr>
            <a:xfrm>
              <a:off x="5294255" y="1787948"/>
              <a:ext cx="5676654" cy="15475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rgbClr val="462C7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CAAF274-6531-2944-A6C1-501DAC888F15}"/>
                </a:ext>
              </a:extLst>
            </p:cNvPr>
            <p:cNvSpPr/>
            <p:nvPr/>
          </p:nvSpPr>
          <p:spPr>
            <a:xfrm>
              <a:off x="596341" y="1227103"/>
              <a:ext cx="2517523" cy="43401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rgbClr val="462C7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C797EA9-08F5-5A45-A9F1-717E3A57EE63}"/>
                </a:ext>
              </a:extLst>
            </p:cNvPr>
            <p:cNvGrpSpPr/>
            <p:nvPr/>
          </p:nvGrpSpPr>
          <p:grpSpPr>
            <a:xfrm>
              <a:off x="596341" y="1541065"/>
              <a:ext cx="2676924" cy="1202566"/>
              <a:chOff x="669006" y="1675009"/>
              <a:chExt cx="2676924" cy="1202566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62BDFB74-4979-9F45-9388-0B324A1E915A}"/>
                  </a:ext>
                </a:extLst>
              </p:cNvPr>
              <p:cNvGrpSpPr/>
              <p:nvPr/>
            </p:nvGrpSpPr>
            <p:grpSpPr>
              <a:xfrm>
                <a:off x="669006" y="1675009"/>
                <a:ext cx="1886191" cy="1202566"/>
                <a:chOff x="1378627" y="384023"/>
                <a:chExt cx="1886191" cy="1202566"/>
              </a:xfrm>
            </p:grpSpPr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58C55887-719F-6D40-86B7-936E2634989F}"/>
                    </a:ext>
                  </a:extLst>
                </p:cNvPr>
                <p:cNvGrpSpPr/>
                <p:nvPr/>
              </p:nvGrpSpPr>
              <p:grpSpPr>
                <a:xfrm>
                  <a:off x="1378627" y="447086"/>
                  <a:ext cx="1886191" cy="1139503"/>
                  <a:chOff x="1678516" y="1055002"/>
                  <a:chExt cx="2154621" cy="1301671"/>
                </a:xfrm>
              </p:grpSpPr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99A688B6-9B5A-1140-B46A-0309995E6F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71314" y="1177591"/>
                    <a:ext cx="374101" cy="106160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F2DFC6AE-4539-BC4A-9861-A79914D22D57}"/>
                      </a:ext>
                    </a:extLst>
                  </p:cNvPr>
                  <p:cNvSpPr txBox="1"/>
                  <p:nvPr/>
                </p:nvSpPr>
                <p:spPr>
                  <a:xfrm>
                    <a:off x="1678516" y="1564322"/>
                    <a:ext cx="1056419" cy="3670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cable </a:t>
                    </a:r>
                    <a:r>
                      <a:rPr lang="en-US" sz="1100" i="1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</a:t>
                    </a:r>
                    <a:endPara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68" name="Picture 167">
                    <a:extLst>
                      <a:ext uri="{FF2B5EF4-FFF2-40B4-BE49-F238E27FC236}">
                        <a16:creationId xmlns:a16="http://schemas.microsoft.com/office/drawing/2014/main" id="{40951521-449E-234F-AEEA-288E3E018F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biLevel thresh="75000"/>
                  </a:blip>
                  <a:stretch>
                    <a:fillRect/>
                  </a:stretch>
                </p:blipFill>
                <p:spPr>
                  <a:xfrm>
                    <a:off x="3210599" y="1055002"/>
                    <a:ext cx="622538" cy="13016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C3E34338-E1B7-C14C-BA18-8F5C6105C6D6}"/>
                    </a:ext>
                  </a:extLst>
                </p:cNvPr>
                <p:cNvSpPr txBox="1"/>
                <p:nvPr/>
              </p:nvSpPr>
              <p:spPr>
                <a:xfrm>
                  <a:off x="2256595" y="384023"/>
                  <a:ext cx="544980" cy="1183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1</a:t>
                  </a:r>
                </a:p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2</a:t>
                  </a:r>
                </a:p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</a:t>
                  </a:r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</a:p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</a:t>
                  </a:r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</a:p>
              </p:txBody>
            </p:sp>
          </p:grp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1B5BB58-29AD-0A4A-A0FB-9AF9ED604CE3}"/>
                  </a:ext>
                </a:extLst>
              </p:cNvPr>
              <p:cNvSpPr txBox="1"/>
              <p:nvPr/>
            </p:nvSpPr>
            <p:spPr>
              <a:xfrm>
                <a:off x="2555192" y="1675009"/>
                <a:ext cx="790738" cy="118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6DDA55AC-D455-594D-BFBF-B379A988A684}"/>
                </a:ext>
              </a:extLst>
            </p:cNvPr>
            <p:cNvGrpSpPr/>
            <p:nvPr/>
          </p:nvGrpSpPr>
          <p:grpSpPr>
            <a:xfrm>
              <a:off x="596341" y="2883837"/>
              <a:ext cx="2676924" cy="1202566"/>
              <a:chOff x="669006" y="1675009"/>
              <a:chExt cx="2676924" cy="1202566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BEFBF0A5-A626-8E4C-888C-253A09395289}"/>
                  </a:ext>
                </a:extLst>
              </p:cNvPr>
              <p:cNvGrpSpPr/>
              <p:nvPr/>
            </p:nvGrpSpPr>
            <p:grpSpPr>
              <a:xfrm>
                <a:off x="669006" y="1675009"/>
                <a:ext cx="1886191" cy="1202566"/>
                <a:chOff x="1378627" y="384023"/>
                <a:chExt cx="1886191" cy="1202566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3CD3533F-AEE1-0C49-BDCB-5CFDFFA539DF}"/>
                    </a:ext>
                  </a:extLst>
                </p:cNvPr>
                <p:cNvGrpSpPr/>
                <p:nvPr/>
              </p:nvGrpSpPr>
              <p:grpSpPr>
                <a:xfrm>
                  <a:off x="1378627" y="447086"/>
                  <a:ext cx="1886191" cy="1139503"/>
                  <a:chOff x="1678516" y="1055002"/>
                  <a:chExt cx="2154621" cy="1301671"/>
                </a:xfrm>
              </p:grpSpPr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F01370C1-851C-EB4D-9067-22CBBC2161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71314" y="1177591"/>
                    <a:ext cx="374101" cy="106160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FC9311A1-6CFD-CC4A-8801-9FA37823E22E}"/>
                      </a:ext>
                    </a:extLst>
                  </p:cNvPr>
                  <p:cNvSpPr txBox="1"/>
                  <p:nvPr/>
                </p:nvSpPr>
                <p:spPr>
                  <a:xfrm>
                    <a:off x="1678516" y="1564322"/>
                    <a:ext cx="1056419" cy="298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cable </a:t>
                    </a:r>
                    <a:r>
                      <a:rPr lang="en-US" sz="11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</a:t>
                    </a:r>
                  </a:p>
                </p:txBody>
              </p:sp>
              <p:pic>
                <p:nvPicPr>
                  <p:cNvPr id="161" name="Picture 160">
                    <a:extLst>
                      <a:ext uri="{FF2B5EF4-FFF2-40B4-BE49-F238E27FC236}">
                        <a16:creationId xmlns:a16="http://schemas.microsoft.com/office/drawing/2014/main" id="{968DC51F-FAFE-054F-9999-82998A495E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210599" y="1055002"/>
                    <a:ext cx="622538" cy="13016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231B976A-C1A2-D941-B0A3-9F7CFECD37CF}"/>
                    </a:ext>
                  </a:extLst>
                </p:cNvPr>
                <p:cNvSpPr txBox="1"/>
                <p:nvPr/>
              </p:nvSpPr>
              <p:spPr>
                <a:xfrm>
                  <a:off x="2256595" y="384023"/>
                  <a:ext cx="544980" cy="1183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1</a:t>
                  </a:r>
                </a:p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2</a:t>
                  </a:r>
                </a:p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</a:t>
                  </a:r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</a:p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</a:t>
                  </a:r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</a:p>
              </p:txBody>
            </p:sp>
          </p:grp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414DE35-6580-204D-9528-0FDDC6BC67A5}"/>
                  </a:ext>
                </a:extLst>
              </p:cNvPr>
              <p:cNvSpPr txBox="1"/>
              <p:nvPr/>
            </p:nvSpPr>
            <p:spPr>
              <a:xfrm>
                <a:off x="2555192" y="1675009"/>
                <a:ext cx="790738" cy="118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</a:p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</a:p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7FBD59A-2502-7C4C-BE43-4997F5D37FB8}"/>
                </a:ext>
              </a:extLst>
            </p:cNvPr>
            <p:cNvGrpSpPr/>
            <p:nvPr/>
          </p:nvGrpSpPr>
          <p:grpSpPr>
            <a:xfrm>
              <a:off x="596341" y="4256186"/>
              <a:ext cx="2676924" cy="1202566"/>
              <a:chOff x="669006" y="1675009"/>
              <a:chExt cx="2676924" cy="1202566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9D7539D4-78C9-6E4A-B573-89C7B52A4A18}"/>
                  </a:ext>
                </a:extLst>
              </p:cNvPr>
              <p:cNvGrpSpPr/>
              <p:nvPr/>
            </p:nvGrpSpPr>
            <p:grpSpPr>
              <a:xfrm>
                <a:off x="669006" y="1675009"/>
                <a:ext cx="1886191" cy="1202566"/>
                <a:chOff x="1378627" y="384023"/>
                <a:chExt cx="1886191" cy="1202566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69BA1497-A5F7-EE4B-B6EB-3ECD4083BC15}"/>
                    </a:ext>
                  </a:extLst>
                </p:cNvPr>
                <p:cNvGrpSpPr/>
                <p:nvPr/>
              </p:nvGrpSpPr>
              <p:grpSpPr>
                <a:xfrm>
                  <a:off x="1378627" y="447086"/>
                  <a:ext cx="1886191" cy="1139503"/>
                  <a:chOff x="1678516" y="1055002"/>
                  <a:chExt cx="2154621" cy="1301671"/>
                </a:xfrm>
              </p:grpSpPr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7B8CFCAF-63EB-6244-A930-8E44EB1BB0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71314" y="1177591"/>
                    <a:ext cx="374101" cy="106160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8C88E4CA-D139-9A48-A576-7B4AF531E2BB}"/>
                      </a:ext>
                    </a:extLst>
                  </p:cNvPr>
                  <p:cNvSpPr txBox="1"/>
                  <p:nvPr/>
                </p:nvSpPr>
                <p:spPr>
                  <a:xfrm>
                    <a:off x="1678516" y="1564322"/>
                    <a:ext cx="1056419" cy="298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cable </a:t>
                    </a:r>
                    <a:r>
                      <a:rPr lang="en-US" sz="11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</a:t>
                    </a:r>
                  </a:p>
                </p:txBody>
              </p:sp>
              <p:pic>
                <p:nvPicPr>
                  <p:cNvPr id="154" name="Picture 153">
                    <a:extLst>
                      <a:ext uri="{FF2B5EF4-FFF2-40B4-BE49-F238E27FC236}">
                        <a16:creationId xmlns:a16="http://schemas.microsoft.com/office/drawing/2014/main" id="{A56B763B-215C-2345-8641-FA6500A75D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210599" y="1055002"/>
                    <a:ext cx="622538" cy="13016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B9EBF6F6-DCEB-8A4D-9ACA-E7868EE2C889}"/>
                    </a:ext>
                  </a:extLst>
                </p:cNvPr>
                <p:cNvSpPr txBox="1"/>
                <p:nvPr/>
              </p:nvSpPr>
              <p:spPr>
                <a:xfrm>
                  <a:off x="2256595" y="384023"/>
                  <a:ext cx="544980" cy="1183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1</a:t>
                  </a:r>
                </a:p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2</a:t>
                  </a:r>
                </a:p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</a:t>
                  </a:r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</a:p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</a:t>
                  </a:r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</a:p>
              </p:txBody>
            </p: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4A32707F-6BD7-2E43-8499-D4EEC629D513}"/>
                  </a:ext>
                </a:extLst>
              </p:cNvPr>
              <p:cNvSpPr txBox="1"/>
              <p:nvPr/>
            </p:nvSpPr>
            <p:spPr>
              <a:xfrm>
                <a:off x="2555192" y="1675009"/>
                <a:ext cx="790738" cy="118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8D02194-20E6-AF4B-90C8-E15998299E3B}"/>
                </a:ext>
              </a:extLst>
            </p:cNvPr>
            <p:cNvSpPr/>
            <p:nvPr/>
          </p:nvSpPr>
          <p:spPr>
            <a:xfrm>
              <a:off x="1221091" y="1264682"/>
              <a:ext cx="122661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intact condition</a:t>
              </a:r>
              <a:endParaRPr lang="en-US" sz="1300" i="1" dirty="0"/>
            </a:p>
          </p:txBody>
        </p:sp>
        <p:sp>
          <p:nvSpPr>
            <p:cNvPr id="95" name="Left Brace 94">
              <a:extLst>
                <a:ext uri="{FF2B5EF4-FFF2-40B4-BE49-F238E27FC236}">
                  <a16:creationId xmlns:a16="http://schemas.microsoft.com/office/drawing/2014/main" id="{C2090F6B-47D0-4B48-9D40-4A928FE707C1}"/>
                </a:ext>
              </a:extLst>
            </p:cNvPr>
            <p:cNvSpPr/>
            <p:nvPr/>
          </p:nvSpPr>
          <p:spPr>
            <a:xfrm rot="10800000">
              <a:off x="3113865" y="1884628"/>
              <a:ext cx="318800" cy="3277887"/>
            </a:xfrm>
            <a:prstGeom prst="leftBrace">
              <a:avLst>
                <a:gd name="adj1" fmla="val 8333"/>
                <a:gd name="adj2" fmla="val 50298"/>
              </a:avLst>
            </a:prstGeom>
            <a:ln w="38100">
              <a:solidFill>
                <a:srgbClr val="462C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EC77B36-8191-6242-A897-4A5EED4163F2}"/>
                </a:ext>
              </a:extLst>
            </p:cNvPr>
            <p:cNvGrpSpPr/>
            <p:nvPr/>
          </p:nvGrpSpPr>
          <p:grpSpPr>
            <a:xfrm>
              <a:off x="3390892" y="2794746"/>
              <a:ext cx="1547526" cy="1720021"/>
              <a:chOff x="5749850" y="5089917"/>
              <a:chExt cx="1547526" cy="1720021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C8EEF84-EC27-9940-9559-2D63AAB27A69}"/>
                  </a:ext>
                </a:extLst>
              </p:cNvPr>
              <p:cNvSpPr txBox="1"/>
              <p:nvPr/>
            </p:nvSpPr>
            <p:spPr>
              <a:xfrm>
                <a:off x="5766041" y="5089917"/>
                <a:ext cx="1515143" cy="27699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010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TSC model</a:t>
                </a:r>
                <a:endParaRPr lang="en-US" dirty="0">
                  <a:solidFill>
                    <a:srgbClr val="FBD43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6" name="Graphic 145" descr="Xylophone">
                <a:extLst>
                  <a:ext uri="{FF2B5EF4-FFF2-40B4-BE49-F238E27FC236}">
                    <a16:creationId xmlns:a16="http://schemas.microsoft.com/office/drawing/2014/main" id="{143FB80F-5B36-4740-92F4-5B86654982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49850" y="5262412"/>
                <a:ext cx="1547526" cy="1547526"/>
              </a:xfrm>
              <a:prstGeom prst="rect">
                <a:avLst/>
              </a:prstGeom>
            </p:spPr>
          </p:pic>
          <p:sp>
            <p:nvSpPr>
              <p:cNvPr id="147" name="Parallelogram 146">
                <a:extLst>
                  <a:ext uri="{FF2B5EF4-FFF2-40B4-BE49-F238E27FC236}">
                    <a16:creationId xmlns:a16="http://schemas.microsoft.com/office/drawing/2014/main" id="{EDC43332-782A-4145-9FF3-223EF75D99B1}"/>
                  </a:ext>
                </a:extLst>
              </p:cNvPr>
              <p:cNvSpPr/>
              <p:nvPr/>
            </p:nvSpPr>
            <p:spPr>
              <a:xfrm>
                <a:off x="6163652" y="6245726"/>
                <a:ext cx="1107068" cy="35171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scene3d>
                <a:camera prst="orthographicFront">
                  <a:rot lat="0" lon="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03DC48B-5650-8B49-9AC1-50068C6E28B8}"/>
                </a:ext>
              </a:extLst>
            </p:cNvPr>
            <p:cNvGrpSpPr/>
            <p:nvPr/>
          </p:nvGrpSpPr>
          <p:grpSpPr>
            <a:xfrm>
              <a:off x="5254746" y="3816687"/>
              <a:ext cx="2676924" cy="1202566"/>
              <a:chOff x="669006" y="1675009"/>
              <a:chExt cx="2676924" cy="1202566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202EC85D-8AD7-7A46-BB3C-8255413E4F97}"/>
                  </a:ext>
                </a:extLst>
              </p:cNvPr>
              <p:cNvGrpSpPr/>
              <p:nvPr/>
            </p:nvGrpSpPr>
            <p:grpSpPr>
              <a:xfrm>
                <a:off x="669006" y="1675009"/>
                <a:ext cx="1886191" cy="1202566"/>
                <a:chOff x="1378627" y="384023"/>
                <a:chExt cx="1886191" cy="1202566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FF04CA47-29C3-B04D-8EDB-2DE69FD7A09D}"/>
                    </a:ext>
                  </a:extLst>
                </p:cNvPr>
                <p:cNvGrpSpPr/>
                <p:nvPr/>
              </p:nvGrpSpPr>
              <p:grpSpPr>
                <a:xfrm>
                  <a:off x="1378627" y="447086"/>
                  <a:ext cx="1886191" cy="1139503"/>
                  <a:chOff x="1678516" y="1055002"/>
                  <a:chExt cx="2154621" cy="1301671"/>
                </a:xfrm>
              </p:grpSpPr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C9F2A008-19C5-1F4F-9496-3BFB17605B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71314" y="1177591"/>
                    <a:ext cx="374101" cy="106160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BF418EA2-65A1-4E47-B1FB-3D8EDFFE81D8}"/>
                      </a:ext>
                    </a:extLst>
                  </p:cNvPr>
                  <p:cNvSpPr txBox="1"/>
                  <p:nvPr/>
                </p:nvSpPr>
                <p:spPr>
                  <a:xfrm>
                    <a:off x="1678516" y="1564322"/>
                    <a:ext cx="1056419" cy="298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cable </a:t>
                    </a:r>
                    <a:r>
                      <a:rPr lang="en-US" sz="11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j</a:t>
                    </a:r>
                  </a:p>
                </p:txBody>
              </p:sp>
              <p:pic>
                <p:nvPicPr>
                  <p:cNvPr id="144" name="Picture 143">
                    <a:extLst>
                      <a:ext uri="{FF2B5EF4-FFF2-40B4-BE49-F238E27FC236}">
                        <a16:creationId xmlns:a16="http://schemas.microsoft.com/office/drawing/2014/main" id="{E556EC2E-6E51-E643-AABE-DE7DCEED59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biLevel thresh="75000"/>
                  </a:blip>
                  <a:stretch>
                    <a:fillRect/>
                  </a:stretch>
                </p:blipFill>
                <p:spPr>
                  <a:xfrm>
                    <a:off x="3210599" y="1055002"/>
                    <a:ext cx="622538" cy="13016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0A20D3D-39A0-6542-9441-2D081D9644E8}"/>
                    </a:ext>
                  </a:extLst>
                </p:cNvPr>
                <p:cNvSpPr txBox="1"/>
                <p:nvPr/>
              </p:nvSpPr>
              <p:spPr>
                <a:xfrm>
                  <a:off x="2256595" y="384023"/>
                  <a:ext cx="544980" cy="1183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1</a:t>
                  </a:r>
                </a:p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2</a:t>
                  </a:r>
                </a:p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</a:t>
                  </a:r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</a:p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</a:t>
                  </a:r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</a:p>
              </p:txBody>
            </p: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173A495-82D8-0641-BB39-802E5584A313}"/>
                  </a:ext>
                </a:extLst>
              </p:cNvPr>
              <p:cNvSpPr txBox="1"/>
              <p:nvPr/>
            </p:nvSpPr>
            <p:spPr>
              <a:xfrm>
                <a:off x="2555192" y="1675009"/>
                <a:ext cx="790738" cy="118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</a:p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</a:p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5592208-3FB4-BA45-973A-2296B3064D73}"/>
                </a:ext>
              </a:extLst>
            </p:cNvPr>
            <p:cNvGrpSpPr/>
            <p:nvPr/>
          </p:nvGrpSpPr>
          <p:grpSpPr>
            <a:xfrm>
              <a:off x="5254746" y="2097827"/>
              <a:ext cx="2676924" cy="1202566"/>
              <a:chOff x="669006" y="1675009"/>
              <a:chExt cx="2676924" cy="1202566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3854CE7A-B3DB-264E-B56C-5002F0241271}"/>
                  </a:ext>
                </a:extLst>
              </p:cNvPr>
              <p:cNvGrpSpPr/>
              <p:nvPr/>
            </p:nvGrpSpPr>
            <p:grpSpPr>
              <a:xfrm>
                <a:off x="669006" y="1675009"/>
                <a:ext cx="1886191" cy="1202566"/>
                <a:chOff x="1378627" y="384023"/>
                <a:chExt cx="1886191" cy="1202566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9B784282-5903-E841-9881-CC33200AD1F4}"/>
                    </a:ext>
                  </a:extLst>
                </p:cNvPr>
                <p:cNvGrpSpPr/>
                <p:nvPr/>
              </p:nvGrpSpPr>
              <p:grpSpPr>
                <a:xfrm>
                  <a:off x="1378627" y="447086"/>
                  <a:ext cx="1886191" cy="1139503"/>
                  <a:chOff x="1678516" y="1055002"/>
                  <a:chExt cx="2154621" cy="1301671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8CE55756-5053-F34A-985E-6701795E4D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71314" y="1177591"/>
                    <a:ext cx="374101" cy="106160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4628FC9F-2229-9A4C-875D-91F55CB20EE2}"/>
                      </a:ext>
                    </a:extLst>
                  </p:cNvPr>
                  <p:cNvSpPr txBox="1"/>
                  <p:nvPr/>
                </p:nvSpPr>
                <p:spPr>
                  <a:xfrm>
                    <a:off x="1678516" y="1564322"/>
                    <a:ext cx="1056419" cy="298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cable </a:t>
                    </a:r>
                    <a:r>
                      <a:rPr lang="en-US" sz="1100" i="1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</a:t>
                    </a:r>
                    <a:endPara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37" name="Picture 136">
                    <a:extLst>
                      <a:ext uri="{FF2B5EF4-FFF2-40B4-BE49-F238E27FC236}">
                        <a16:creationId xmlns:a16="http://schemas.microsoft.com/office/drawing/2014/main" id="{D55028E4-1E26-8B42-A406-5372B6371F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210599" y="1055002"/>
                    <a:ext cx="622538" cy="13016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4D5C9120-1B3F-7F41-AAFC-435160C65CFA}"/>
                    </a:ext>
                  </a:extLst>
                </p:cNvPr>
                <p:cNvSpPr txBox="1"/>
                <p:nvPr/>
              </p:nvSpPr>
              <p:spPr>
                <a:xfrm>
                  <a:off x="2256595" y="384023"/>
                  <a:ext cx="544980" cy="1183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1</a:t>
                  </a:r>
                </a:p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2</a:t>
                  </a:r>
                </a:p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</a:t>
                  </a:r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</a:p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</a:t>
                  </a:r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</a:p>
              </p:txBody>
            </p:sp>
          </p:grp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C5A167F-E2F2-604F-B73B-F8D95F274ECD}"/>
                  </a:ext>
                </a:extLst>
              </p:cNvPr>
              <p:cNvSpPr txBox="1"/>
              <p:nvPr/>
            </p:nvSpPr>
            <p:spPr>
              <a:xfrm>
                <a:off x="2555192" y="1675009"/>
                <a:ext cx="790738" cy="118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739F0B6-401A-3647-B2B8-81B0474E9820}"/>
                </a:ext>
              </a:extLst>
            </p:cNvPr>
            <p:cNvGrpSpPr/>
            <p:nvPr/>
          </p:nvGrpSpPr>
          <p:grpSpPr>
            <a:xfrm>
              <a:off x="8544216" y="2138566"/>
              <a:ext cx="2676924" cy="1202566"/>
              <a:chOff x="220756" y="1675009"/>
              <a:chExt cx="2676924" cy="1202566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B92929C1-1BF5-2A4E-B1F1-A15DCDFD3B89}"/>
                  </a:ext>
                </a:extLst>
              </p:cNvPr>
              <p:cNvGrpSpPr/>
              <p:nvPr/>
            </p:nvGrpSpPr>
            <p:grpSpPr>
              <a:xfrm>
                <a:off x="220756" y="1675009"/>
                <a:ext cx="1886191" cy="1202566"/>
                <a:chOff x="930377" y="384023"/>
                <a:chExt cx="1886191" cy="1202566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9FD28DA8-1CA5-BF4E-BE55-CDACDD48AC8C}"/>
                    </a:ext>
                  </a:extLst>
                </p:cNvPr>
                <p:cNvGrpSpPr/>
                <p:nvPr/>
              </p:nvGrpSpPr>
              <p:grpSpPr>
                <a:xfrm>
                  <a:off x="930377" y="447086"/>
                  <a:ext cx="1886191" cy="1139503"/>
                  <a:chOff x="1166466" y="1055002"/>
                  <a:chExt cx="2154621" cy="1301671"/>
                </a:xfrm>
              </p:grpSpPr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A6F5C9CE-10BC-2F4D-AA8E-3B5D7CA5EB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59264" y="1177591"/>
                    <a:ext cx="374101" cy="106160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BB8164C7-4CAF-6E45-A05E-0A3EB4AB850E}"/>
                      </a:ext>
                    </a:extLst>
                  </p:cNvPr>
                  <p:cNvSpPr txBox="1"/>
                  <p:nvPr/>
                </p:nvSpPr>
                <p:spPr>
                  <a:xfrm>
                    <a:off x="1166466" y="1564322"/>
                    <a:ext cx="1056419" cy="298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cable </a:t>
                    </a:r>
                    <a:r>
                      <a:rPr lang="en-US" sz="1100" i="1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</a:t>
                    </a:r>
                    <a:endPara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30" name="Picture 129">
                    <a:extLst>
                      <a:ext uri="{FF2B5EF4-FFF2-40B4-BE49-F238E27FC236}">
                        <a16:creationId xmlns:a16="http://schemas.microsoft.com/office/drawing/2014/main" id="{C1AD3208-81FF-9A4B-A880-40D518EAD5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698549" y="1055002"/>
                    <a:ext cx="622538" cy="13016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6AB9C43B-DEC4-ED4F-B3D0-D2917DAB895E}"/>
                    </a:ext>
                  </a:extLst>
                </p:cNvPr>
                <p:cNvSpPr txBox="1"/>
                <p:nvPr/>
              </p:nvSpPr>
              <p:spPr>
                <a:xfrm>
                  <a:off x="1808345" y="384023"/>
                  <a:ext cx="544980" cy="1183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1</a:t>
                  </a:r>
                </a:p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2</a:t>
                  </a:r>
                </a:p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</a:t>
                  </a:r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</a:p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</a:t>
                  </a:r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8F2428A-7BD6-1947-B0E8-44F5AD3E4240}"/>
                  </a:ext>
                </a:extLst>
              </p:cNvPr>
              <p:cNvSpPr txBox="1"/>
              <p:nvPr/>
            </p:nvSpPr>
            <p:spPr>
              <a:xfrm>
                <a:off x="2106942" y="1675009"/>
                <a:ext cx="790738" cy="118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2200"/>
                  </a:lnSpc>
                </a:pP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:r>
                  <a:rPr lang="en-US" sz="11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21E71C8-687F-8443-83C6-287C11213523}"/>
                </a:ext>
              </a:extLst>
            </p:cNvPr>
            <p:cNvGrpSpPr/>
            <p:nvPr/>
          </p:nvGrpSpPr>
          <p:grpSpPr>
            <a:xfrm>
              <a:off x="8502762" y="3816687"/>
              <a:ext cx="2676924" cy="1183401"/>
              <a:chOff x="4037876" y="3306971"/>
              <a:chExt cx="2676924" cy="1183401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66656433-E90E-D14D-A986-32FB0935B6C2}"/>
                  </a:ext>
                </a:extLst>
              </p:cNvPr>
              <p:cNvGrpSpPr/>
              <p:nvPr/>
            </p:nvGrpSpPr>
            <p:grpSpPr>
              <a:xfrm>
                <a:off x="4037876" y="3306971"/>
                <a:ext cx="2676924" cy="1183401"/>
                <a:chOff x="220756" y="1675009"/>
                <a:chExt cx="2676924" cy="1183401"/>
              </a:xfrm>
            </p:grpSpPr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A00AEC1D-76F5-5844-AC2D-2648A6246CD4}"/>
                    </a:ext>
                  </a:extLst>
                </p:cNvPr>
                <p:cNvGrpSpPr/>
                <p:nvPr/>
              </p:nvGrpSpPr>
              <p:grpSpPr>
                <a:xfrm>
                  <a:off x="220756" y="1675009"/>
                  <a:ext cx="1886190" cy="1183337"/>
                  <a:chOff x="930377" y="384023"/>
                  <a:chExt cx="1886190" cy="1183337"/>
                </a:xfrm>
              </p:grpSpPr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2E2BF46F-82C0-924C-A403-36494DB2477D}"/>
                      </a:ext>
                    </a:extLst>
                  </p:cNvPr>
                  <p:cNvGrpSpPr/>
                  <p:nvPr/>
                </p:nvGrpSpPr>
                <p:grpSpPr>
                  <a:xfrm>
                    <a:off x="930377" y="554403"/>
                    <a:ext cx="1886190" cy="952403"/>
                    <a:chOff x="1166466" y="1177591"/>
                    <a:chExt cx="2154620" cy="1087941"/>
                  </a:xfrm>
                </p:grpSpPr>
                <p:cxnSp>
                  <p:nvCxnSpPr>
                    <p:cNvPr id="121" name="Straight Connector 120">
                      <a:extLst>
                        <a:ext uri="{FF2B5EF4-FFF2-40B4-BE49-F238E27FC236}">
                          <a16:creationId xmlns:a16="http://schemas.microsoft.com/office/drawing/2014/main" id="{1150E65B-DB37-F143-959C-F91A7F565B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59264" y="1177591"/>
                      <a:ext cx="374101" cy="106160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0FB58E84-A802-D54A-BD67-FF3017DD4D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6466" y="1564322"/>
                      <a:ext cx="1056419" cy="2988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cable </a:t>
                      </a:r>
                      <a:r>
                        <a:rPr lang="en-US" sz="11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p:txBody>
                </p:sp>
                <p:pic>
                  <p:nvPicPr>
                    <p:cNvPr id="123" name="Picture 122">
                      <a:extLst>
                        <a:ext uri="{FF2B5EF4-FFF2-40B4-BE49-F238E27FC236}">
                          <a16:creationId xmlns:a16="http://schemas.microsoft.com/office/drawing/2014/main" id="{16AE141E-200D-0B4B-9961-D7E478B28A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duotone>
                        <a:schemeClr val="accent4">
                          <a:shade val="45000"/>
                          <a:satMod val="135000"/>
                        </a:schemeClr>
                        <a:prstClr val="white"/>
                      </a:duotone>
                    </a:blip>
                    <a:srcRect l="4436" t="76504"/>
                    <a:stretch/>
                  </p:blipFill>
                  <p:spPr>
                    <a:xfrm>
                      <a:off x="2726161" y="1959692"/>
                      <a:ext cx="594925" cy="30584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234E7115-2784-A041-8B49-49CAE11C1647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345" y="384023"/>
                    <a:ext cx="544980" cy="11833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200"/>
                      </a:lnSpc>
                    </a:pPr>
                    <a:r>
                      <a: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data 1</a:t>
                    </a:r>
                  </a:p>
                  <a:p>
                    <a:pPr>
                      <a:lnSpc>
                        <a:spcPts val="2200"/>
                      </a:lnSpc>
                    </a:pPr>
                    <a:r>
                      <a: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data 2</a:t>
                    </a:r>
                  </a:p>
                  <a:p>
                    <a:pPr>
                      <a:lnSpc>
                        <a:spcPts val="2200"/>
                      </a:lnSpc>
                    </a:pPr>
                    <a:r>
                      <a: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data </a:t>
                    </a:r>
                    <a:r>
                      <a:rPr lang="en-US" sz="11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</a:p>
                  <a:p>
                    <a:pPr>
                      <a:lnSpc>
                        <a:spcPts val="2200"/>
                      </a:lnSpc>
                    </a:pPr>
                    <a:r>
                      <a: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data </a:t>
                    </a:r>
                    <a:r>
                      <a:rPr lang="en-US" sz="11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</a:t>
                    </a:r>
                  </a:p>
                </p:txBody>
              </p:sp>
            </p:grp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1E793A73-0F73-6E4F-A8EB-2819086AD6EC}"/>
                    </a:ext>
                  </a:extLst>
                </p:cNvPr>
                <p:cNvSpPr txBox="1"/>
                <p:nvPr/>
              </p:nvSpPr>
              <p:spPr>
                <a:xfrm>
                  <a:off x="2106942" y="1675009"/>
                  <a:ext cx="790738" cy="11834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label </a:t>
                  </a:r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</a:p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label </a:t>
                  </a:r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label </a:t>
                  </a:r>
                  <a:r>
                    <a:rPr lang="en-US" sz="1100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endParaRPr lang="en-US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ts val="2200"/>
                    </a:lnSpc>
                  </a:pPr>
                  <a:r>
                    <a:rPr 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label </a:t>
                  </a:r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</p:grpSp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DA6CA529-F7AC-F048-82F9-7BECBA9675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436" t="76504"/>
              <a:stretch/>
            </p:blipFill>
            <p:spPr>
              <a:xfrm>
                <a:off x="5403259" y="3900304"/>
                <a:ext cx="520807" cy="267737"/>
              </a:xfrm>
              <a:prstGeom prst="rect">
                <a:avLst/>
              </a:prstGeom>
            </p:spPr>
          </p:pic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0D160BE2-685B-3842-A655-BB007997A9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rcRect l="4436" t="76504"/>
              <a:stretch/>
            </p:blipFill>
            <p:spPr>
              <a:xfrm>
                <a:off x="5403259" y="3638368"/>
                <a:ext cx="520807" cy="267737"/>
              </a:xfrm>
              <a:prstGeom prst="rect">
                <a:avLst/>
              </a:prstGeom>
            </p:spPr>
          </p:pic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B37FE5F3-459A-0B4C-9B7B-C860D1CD29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4436" t="76504"/>
              <a:stretch/>
            </p:blipFill>
            <p:spPr>
              <a:xfrm>
                <a:off x="5399749" y="3377224"/>
                <a:ext cx="520807" cy="267737"/>
              </a:xfrm>
              <a:prstGeom prst="rect">
                <a:avLst/>
              </a:prstGeom>
            </p:spPr>
          </p:pic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E423602-9568-A546-B167-F71BA3B4C109}"/>
                </a:ext>
              </a:extLst>
            </p:cNvPr>
            <p:cNvCxnSpPr>
              <a:cxnSpLocks/>
            </p:cNvCxnSpPr>
            <p:nvPr/>
          </p:nvCxnSpPr>
          <p:spPr>
            <a:xfrm>
              <a:off x="7697166" y="4470925"/>
              <a:ext cx="78514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>
              <a:extLst>
                <a:ext uri="{FF2B5EF4-FFF2-40B4-BE49-F238E27FC236}">
                  <a16:creationId xmlns:a16="http://schemas.microsoft.com/office/drawing/2014/main" id="{353085F5-05BE-364B-AF1A-3A34B1674941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>
              <a:off x="4838693" y="3557608"/>
              <a:ext cx="3233029" cy="916702"/>
            </a:xfrm>
            <a:prstGeom prst="bentConnector2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57D8BDB-08A1-5D4A-9EF9-FFFE1C27429D}"/>
                </a:ext>
              </a:extLst>
            </p:cNvPr>
            <p:cNvSpPr/>
            <p:nvPr/>
          </p:nvSpPr>
          <p:spPr>
            <a:xfrm>
              <a:off x="7863973" y="4474310"/>
              <a:ext cx="41549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  <a:endParaRPr lang="en-US" sz="1300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B46BE49-48A5-7145-8865-8E6B06C64870}"/>
                </a:ext>
              </a:extLst>
            </p:cNvPr>
            <p:cNvCxnSpPr>
              <a:cxnSpLocks/>
            </p:cNvCxnSpPr>
            <p:nvPr/>
          </p:nvCxnSpPr>
          <p:spPr>
            <a:xfrm>
              <a:off x="7697166" y="2796581"/>
              <a:ext cx="78514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EF93233-65F0-384D-9938-F117EB943081}"/>
                </a:ext>
              </a:extLst>
            </p:cNvPr>
            <p:cNvSpPr/>
            <p:nvPr/>
          </p:nvSpPr>
          <p:spPr>
            <a:xfrm>
              <a:off x="7863973" y="2487449"/>
              <a:ext cx="41549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  <a:endParaRPr lang="en-US" sz="1300" dirty="0"/>
            </a:p>
          </p:txBody>
        </p:sp>
        <p:cxnSp>
          <p:nvCxnSpPr>
            <p:cNvPr id="106" name="Elbow Connector 105">
              <a:extLst>
                <a:ext uri="{FF2B5EF4-FFF2-40B4-BE49-F238E27FC236}">
                  <a16:creationId xmlns:a16="http://schemas.microsoft.com/office/drawing/2014/main" id="{D85CDDCF-7B06-BF4B-A476-F66CDCA4FD4B}"/>
                </a:ext>
              </a:extLst>
            </p:cNvPr>
            <p:cNvCxnSpPr>
              <a:cxnSpLocks/>
              <a:endCxn id="105" idx="2"/>
            </p:cNvCxnSpPr>
            <p:nvPr/>
          </p:nvCxnSpPr>
          <p:spPr>
            <a:xfrm flipV="1">
              <a:off x="4838693" y="2779837"/>
              <a:ext cx="3233029" cy="777707"/>
            </a:xfrm>
            <a:prstGeom prst="bentConnector2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7473D3-395A-0249-924A-96C432A8B674}"/>
                </a:ext>
              </a:extLst>
            </p:cNvPr>
            <p:cNvSpPr/>
            <p:nvPr/>
          </p:nvSpPr>
          <p:spPr>
            <a:xfrm>
              <a:off x="7648196" y="1845311"/>
              <a:ext cx="1257987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intact condition</a:t>
              </a:r>
              <a:endParaRPr lang="en-US" sz="1300" i="1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3EADF08-62D1-9E43-8D20-C7E0089D3DC5}"/>
                </a:ext>
              </a:extLst>
            </p:cNvPr>
            <p:cNvSpPr/>
            <p:nvPr/>
          </p:nvSpPr>
          <p:spPr>
            <a:xfrm>
              <a:off x="7520323" y="5003795"/>
              <a:ext cx="1513731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damaged condition</a:t>
              </a:r>
              <a:endParaRPr lang="en-US" sz="1300" i="1" dirty="0"/>
            </a:p>
          </p:txBody>
        </p:sp>
        <p:sp>
          <p:nvSpPr>
            <p:cNvPr id="109" name="Left Brace 108">
              <a:extLst>
                <a:ext uri="{FF2B5EF4-FFF2-40B4-BE49-F238E27FC236}">
                  <a16:creationId xmlns:a16="http://schemas.microsoft.com/office/drawing/2014/main" id="{6608ADAE-98A5-7F43-A1F9-81572A8F41B9}"/>
                </a:ext>
              </a:extLst>
            </p:cNvPr>
            <p:cNvSpPr/>
            <p:nvPr/>
          </p:nvSpPr>
          <p:spPr>
            <a:xfrm rot="16200000">
              <a:off x="2288308" y="4351336"/>
              <a:ext cx="318800" cy="3277887"/>
            </a:xfrm>
            <a:prstGeom prst="leftBrace">
              <a:avLst>
                <a:gd name="adj1" fmla="val 8333"/>
                <a:gd name="adj2" fmla="val 50298"/>
              </a:avLst>
            </a:prstGeom>
            <a:ln w="38100">
              <a:solidFill>
                <a:srgbClr val="462C7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Left Brace 109">
              <a:extLst>
                <a:ext uri="{FF2B5EF4-FFF2-40B4-BE49-F238E27FC236}">
                  <a16:creationId xmlns:a16="http://schemas.microsoft.com/office/drawing/2014/main" id="{3CAC1681-99FC-DE46-93D5-C53C976002C3}"/>
                </a:ext>
              </a:extLst>
            </p:cNvPr>
            <p:cNvSpPr/>
            <p:nvPr/>
          </p:nvSpPr>
          <p:spPr>
            <a:xfrm rot="16200000">
              <a:off x="6469292" y="3694642"/>
              <a:ext cx="318800" cy="4572000"/>
            </a:xfrm>
            <a:prstGeom prst="leftBrace">
              <a:avLst>
                <a:gd name="adj1" fmla="val 8333"/>
                <a:gd name="adj2" fmla="val 50298"/>
              </a:avLst>
            </a:prstGeom>
            <a:ln w="38100">
              <a:solidFill>
                <a:srgbClr val="462C7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877717E-B1CA-3047-A104-3200778D3F04}"/>
                </a:ext>
              </a:extLst>
            </p:cNvPr>
            <p:cNvSpPr txBox="1"/>
            <p:nvPr/>
          </p:nvSpPr>
          <p:spPr>
            <a:xfrm>
              <a:off x="1713151" y="6220207"/>
              <a:ext cx="1515143" cy="27699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10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r>
                <a:rPr lang="zh-CN" altLang="en-US" dirty="0">
                  <a:solidFill>
                    <a:srgbClr val="00010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010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</a:t>
              </a:r>
              <a:endParaRPr lang="en-US" dirty="0">
                <a:solidFill>
                  <a:srgbClr val="FBD43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6A8841F-598F-CE49-A776-6F702460E457}"/>
                </a:ext>
              </a:extLst>
            </p:cNvPr>
            <p:cNvSpPr txBox="1"/>
            <p:nvPr/>
          </p:nvSpPr>
          <p:spPr>
            <a:xfrm>
              <a:off x="5886110" y="6211871"/>
              <a:ext cx="1515143" cy="27699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10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r>
                <a:rPr lang="zh-CN" altLang="en-US" dirty="0">
                  <a:solidFill>
                    <a:srgbClr val="00010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00010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  <a:endParaRPr lang="en-US" dirty="0">
                <a:solidFill>
                  <a:srgbClr val="FBD43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03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B3D3E26-BF63-0343-B3E0-613D7A6F6DC0}"/>
              </a:ext>
            </a:extLst>
          </p:cNvPr>
          <p:cNvSpPr txBox="1"/>
          <p:nvPr/>
        </p:nvSpPr>
        <p:spPr>
          <a:xfrm>
            <a:off x="203201" y="9000"/>
            <a:ext cx="11772900" cy="864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b="1" dirty="0">
                <a:solidFill>
                  <a:srgbClr val="462C79"/>
                </a:solidFill>
                <a:latin typeface="Times New Roman" panose="02020603050405020304" pitchFamily="18" charset="0"/>
                <a:ea typeface="Helvetica" charset="0"/>
                <a:cs typeface="Times New Roman" panose="02020603050405020304" pitchFamily="18" charset="0"/>
              </a:rPr>
              <a:t>Methodology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LSTM-FCN model for TSC (Karim et al. 2017)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preprocessing compared with other deep learning models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pPr marL="1371600" lvl="4" indent="-457200">
              <a:lnSpc>
                <a:spcPts val="12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  <a:p>
            <a:pPr marL="1371600" lvl="4" indent="-457200">
              <a:lnSpc>
                <a:spcPts val="12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FCN module</a:t>
            </a:r>
          </a:p>
          <a:p>
            <a:pPr marL="1828800" lvl="5" indent="-457200">
              <a:lnSpc>
                <a:spcPts val="12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 layer</a:t>
            </a:r>
          </a:p>
          <a:p>
            <a:pPr marL="1828800" lvl="5" indent="-457200">
              <a:lnSpc>
                <a:spcPts val="12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err="1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function</a:t>
            </a:r>
          </a:p>
          <a:p>
            <a:pPr marL="1828800" lvl="5" indent="-457200">
              <a:lnSpc>
                <a:spcPts val="12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</a:t>
            </a:r>
          </a:p>
          <a:p>
            <a:pPr marL="1371600" lvl="4" indent="-457200">
              <a:lnSpc>
                <a:spcPts val="12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module</a:t>
            </a:r>
          </a:p>
          <a:p>
            <a:pPr marL="1828800" lvl="5" indent="-457200">
              <a:lnSpc>
                <a:spcPts val="12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augmentation</a:t>
            </a:r>
          </a:p>
          <a:p>
            <a:pPr marL="1828800" lvl="5" indent="-457200">
              <a:lnSpc>
                <a:spcPts val="12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</a:p>
          <a:p>
            <a:pPr marL="1828800" lvl="5" indent="-457200">
              <a:lnSpc>
                <a:spcPts val="12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 shuffle</a:t>
            </a:r>
          </a:p>
          <a:p>
            <a:pPr marL="2286000" lvl="6" indent="-457200">
              <a:lnSpc>
                <a:spcPts val="12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overfitting</a:t>
            </a:r>
          </a:p>
          <a:p>
            <a:pPr marL="1371600" lvl="4" indent="-457200">
              <a:lnSpc>
                <a:spcPts val="12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concatenation</a:t>
            </a:r>
          </a:p>
          <a:p>
            <a:pPr marL="1371600" lvl="4" indent="-457200">
              <a:lnSpc>
                <a:spcPts val="12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err="1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</a:p>
          <a:p>
            <a:pPr marL="1828800" lvl="5" indent="-45720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US" sz="2200" dirty="0">
              <a:solidFill>
                <a:srgbClr val="462C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4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US" sz="2200" dirty="0">
              <a:solidFill>
                <a:srgbClr val="462C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endParaRPr lang="en-US" sz="2200" dirty="0">
              <a:solidFill>
                <a:srgbClr val="462C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4" indent="-45720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endParaRPr lang="en-US" sz="2200" dirty="0">
              <a:solidFill>
                <a:srgbClr val="462C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FCE996-141A-7C49-BD90-A0399B4A38E1}"/>
              </a:ext>
            </a:extLst>
          </p:cNvPr>
          <p:cNvGrpSpPr/>
          <p:nvPr/>
        </p:nvGrpSpPr>
        <p:grpSpPr>
          <a:xfrm>
            <a:off x="4798584" y="2454442"/>
            <a:ext cx="7285804" cy="4004629"/>
            <a:chOff x="182880" y="223520"/>
            <a:chExt cx="11793143" cy="6482080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4D96B10D-8FF4-9F4D-B0A0-24EB05411E5B}"/>
                </a:ext>
              </a:extLst>
            </p:cNvPr>
            <p:cNvSpPr/>
            <p:nvPr/>
          </p:nvSpPr>
          <p:spPr>
            <a:xfrm>
              <a:off x="2812525" y="406400"/>
              <a:ext cx="1617896" cy="2646159"/>
            </a:xfrm>
            <a:prstGeom prst="cube">
              <a:avLst>
                <a:gd name="adj" fmla="val 4935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>
                <a:lnSpc>
                  <a:spcPts val="1860"/>
                </a:lnSpc>
              </a:pP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dimension shuffle</a:t>
              </a:r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A584F81D-F376-424C-84D3-536AE7E19FB5}"/>
                </a:ext>
              </a:extLst>
            </p:cNvPr>
            <p:cNvSpPr/>
            <p:nvPr/>
          </p:nvSpPr>
          <p:spPr>
            <a:xfrm>
              <a:off x="5984389" y="223520"/>
              <a:ext cx="982278" cy="2953831"/>
            </a:xfrm>
            <a:prstGeom prst="cube">
              <a:avLst>
                <a:gd name="adj" fmla="val 47737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LSTM</a:t>
              </a:r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A6AD5AC2-0937-7B47-BA54-75A7C0BECE39}"/>
                </a:ext>
              </a:extLst>
            </p:cNvPr>
            <p:cNvSpPr/>
            <p:nvPr/>
          </p:nvSpPr>
          <p:spPr>
            <a:xfrm>
              <a:off x="6519018" y="915623"/>
              <a:ext cx="816292" cy="1850245"/>
            </a:xfrm>
            <a:prstGeom prst="cube">
              <a:avLst>
                <a:gd name="adj" fmla="val 4773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2BC7FC-A317-864E-B6A4-D996B86117BC}"/>
                </a:ext>
              </a:extLst>
            </p:cNvPr>
            <p:cNvSpPr/>
            <p:nvPr/>
          </p:nvSpPr>
          <p:spPr>
            <a:xfrm>
              <a:off x="182880" y="223520"/>
              <a:ext cx="532790" cy="64820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(cable force/cable force ratio)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F7676DC-0E3C-B340-8227-11BC5DA4F028}"/>
                </a:ext>
              </a:extLst>
            </p:cNvPr>
            <p:cNvGrpSpPr/>
            <p:nvPr/>
          </p:nvGrpSpPr>
          <p:grpSpPr>
            <a:xfrm>
              <a:off x="1614008" y="3751769"/>
              <a:ext cx="1179737" cy="2953831"/>
              <a:chOff x="2656140" y="3751769"/>
              <a:chExt cx="2174196" cy="2953831"/>
            </a:xfrm>
          </p:grpSpPr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52AD6976-8194-6D4C-8128-4448B80A4831}"/>
                  </a:ext>
                </a:extLst>
              </p:cNvPr>
              <p:cNvSpPr/>
              <p:nvPr/>
            </p:nvSpPr>
            <p:spPr>
              <a:xfrm>
                <a:off x="2656140" y="3751769"/>
                <a:ext cx="1810290" cy="2953831"/>
              </a:xfrm>
              <a:prstGeom prst="cube">
                <a:avLst>
                  <a:gd name="adj" fmla="val 47737"/>
                </a:avLst>
              </a:prstGeom>
              <a:solidFill>
                <a:srgbClr val="F161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Conv1D</a:t>
                </a:r>
              </a:p>
            </p:txBody>
          </p:sp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E9224779-9D1D-264B-9E5E-FAB19D65080B}"/>
                  </a:ext>
                </a:extLst>
              </p:cNvPr>
              <p:cNvSpPr/>
              <p:nvPr/>
            </p:nvSpPr>
            <p:spPr>
              <a:xfrm>
                <a:off x="3709569" y="4484512"/>
                <a:ext cx="1120767" cy="1850245"/>
              </a:xfrm>
              <a:prstGeom prst="cube">
                <a:avLst>
                  <a:gd name="adj" fmla="val 47737"/>
                </a:avLst>
              </a:prstGeom>
              <a:solidFill>
                <a:srgbClr val="36FF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817D05-B476-5A48-9B06-EBA4CD046EF0}"/>
                </a:ext>
              </a:extLst>
            </p:cNvPr>
            <p:cNvGrpSpPr/>
            <p:nvPr/>
          </p:nvGrpSpPr>
          <p:grpSpPr>
            <a:xfrm>
              <a:off x="3569443" y="3751768"/>
              <a:ext cx="1179737" cy="2953831"/>
              <a:chOff x="2656140" y="3751769"/>
              <a:chExt cx="2174196" cy="2953831"/>
            </a:xfrm>
          </p:grpSpPr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E03EFC2D-03EA-5C44-AC11-242B6C54E1CD}"/>
                  </a:ext>
                </a:extLst>
              </p:cNvPr>
              <p:cNvSpPr/>
              <p:nvPr/>
            </p:nvSpPr>
            <p:spPr>
              <a:xfrm>
                <a:off x="2656140" y="3751769"/>
                <a:ext cx="1810290" cy="2953831"/>
              </a:xfrm>
              <a:prstGeom prst="cube">
                <a:avLst>
                  <a:gd name="adj" fmla="val 47737"/>
                </a:avLst>
              </a:prstGeom>
              <a:solidFill>
                <a:srgbClr val="F161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Conv1D</a:t>
                </a:r>
              </a:p>
            </p:txBody>
          </p:sp>
          <p:sp>
            <p:nvSpPr>
              <p:cNvPr id="27" name="Cube 26">
                <a:extLst>
                  <a:ext uri="{FF2B5EF4-FFF2-40B4-BE49-F238E27FC236}">
                    <a16:creationId xmlns:a16="http://schemas.microsoft.com/office/drawing/2014/main" id="{9382ABA6-2895-584E-963F-6B62C75724F7}"/>
                  </a:ext>
                </a:extLst>
              </p:cNvPr>
              <p:cNvSpPr/>
              <p:nvPr/>
            </p:nvSpPr>
            <p:spPr>
              <a:xfrm>
                <a:off x="3709569" y="4484512"/>
                <a:ext cx="1120767" cy="1850245"/>
              </a:xfrm>
              <a:prstGeom prst="cube">
                <a:avLst>
                  <a:gd name="adj" fmla="val 47737"/>
                </a:avLst>
              </a:prstGeom>
              <a:solidFill>
                <a:srgbClr val="36FF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6AE2926-2829-774F-B5C0-D7057EAF4AC5}"/>
                </a:ext>
              </a:extLst>
            </p:cNvPr>
            <p:cNvGrpSpPr/>
            <p:nvPr/>
          </p:nvGrpSpPr>
          <p:grpSpPr>
            <a:xfrm>
              <a:off x="5524879" y="3751767"/>
              <a:ext cx="1179737" cy="2953831"/>
              <a:chOff x="2656140" y="3751769"/>
              <a:chExt cx="2174196" cy="2953831"/>
            </a:xfrm>
          </p:grpSpPr>
          <p:sp>
            <p:nvSpPr>
              <p:cNvPr id="24" name="Cube 23">
                <a:extLst>
                  <a:ext uri="{FF2B5EF4-FFF2-40B4-BE49-F238E27FC236}">
                    <a16:creationId xmlns:a16="http://schemas.microsoft.com/office/drawing/2014/main" id="{3785441B-D0FE-6644-AA5A-F865931B9F89}"/>
                  </a:ext>
                </a:extLst>
              </p:cNvPr>
              <p:cNvSpPr/>
              <p:nvPr/>
            </p:nvSpPr>
            <p:spPr>
              <a:xfrm>
                <a:off x="2656140" y="3751769"/>
                <a:ext cx="1810290" cy="2953831"/>
              </a:xfrm>
              <a:prstGeom prst="cube">
                <a:avLst>
                  <a:gd name="adj" fmla="val 47737"/>
                </a:avLst>
              </a:prstGeom>
              <a:solidFill>
                <a:srgbClr val="F161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Conv1D</a:t>
                </a:r>
              </a:p>
            </p:txBody>
          </p:sp>
          <p:sp>
            <p:nvSpPr>
              <p:cNvPr id="25" name="Cube 24">
                <a:extLst>
                  <a:ext uri="{FF2B5EF4-FFF2-40B4-BE49-F238E27FC236}">
                    <a16:creationId xmlns:a16="http://schemas.microsoft.com/office/drawing/2014/main" id="{CC362603-08A0-3C41-92D7-A0C9409A0047}"/>
                  </a:ext>
                </a:extLst>
              </p:cNvPr>
              <p:cNvSpPr/>
              <p:nvPr/>
            </p:nvSpPr>
            <p:spPr>
              <a:xfrm>
                <a:off x="3709569" y="4484512"/>
                <a:ext cx="1120767" cy="1850245"/>
              </a:xfrm>
              <a:prstGeom prst="cube">
                <a:avLst>
                  <a:gd name="adj" fmla="val 47737"/>
                </a:avLst>
              </a:prstGeom>
              <a:solidFill>
                <a:srgbClr val="36FF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A3A457E8-0D69-334E-9125-88D53196083D}"/>
                </a:ext>
              </a:extLst>
            </p:cNvPr>
            <p:cNvSpPr/>
            <p:nvPr/>
          </p:nvSpPr>
          <p:spPr>
            <a:xfrm>
              <a:off x="7480315" y="3751766"/>
              <a:ext cx="982278" cy="2953831"/>
            </a:xfrm>
            <a:prstGeom prst="cube">
              <a:avLst>
                <a:gd name="adj" fmla="val 47737"/>
              </a:avLst>
            </a:prstGeom>
            <a:solidFill>
              <a:srgbClr val="EFFF8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pooling</a:t>
              </a:r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9C108BD8-B01F-3844-8529-81C14A5BA892}"/>
                </a:ext>
              </a:extLst>
            </p:cNvPr>
            <p:cNvSpPr/>
            <p:nvPr/>
          </p:nvSpPr>
          <p:spPr>
            <a:xfrm>
              <a:off x="9226776" y="1210689"/>
              <a:ext cx="982278" cy="4436622"/>
            </a:xfrm>
            <a:prstGeom prst="cube">
              <a:avLst>
                <a:gd name="adj" fmla="val 5719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concatenate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ADE33E1B-2C75-F946-A38A-5C0855092EF2}"/>
                </a:ext>
              </a:extLst>
            </p:cNvPr>
            <p:cNvSpPr/>
            <p:nvPr/>
          </p:nvSpPr>
          <p:spPr>
            <a:xfrm>
              <a:off x="11159731" y="2503877"/>
              <a:ext cx="816292" cy="1850245"/>
            </a:xfrm>
            <a:prstGeom prst="cube">
              <a:avLst>
                <a:gd name="adj" fmla="val 4773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8BD01696-780F-7246-80FE-8296E1452A23}"/>
                </a:ext>
              </a:extLst>
            </p:cNvPr>
            <p:cNvCxnSpPr/>
            <p:nvPr/>
          </p:nvCxnSpPr>
          <p:spPr>
            <a:xfrm>
              <a:off x="7335310" y="1840745"/>
              <a:ext cx="1891466" cy="925123"/>
            </a:xfrm>
            <a:prstGeom prst="bentConnector3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B8D2DF8-E7F3-6B4E-A829-1C2A6D25D960}"/>
                </a:ext>
              </a:extLst>
            </p:cNvPr>
            <p:cNvCxnSpPr>
              <a:cxnSpLocks/>
            </p:cNvCxnSpPr>
            <p:nvPr/>
          </p:nvCxnSpPr>
          <p:spPr>
            <a:xfrm>
              <a:off x="894080" y="1954290"/>
              <a:ext cx="1798065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7EB1841-5C1C-1547-A0E3-7E213DB513D0}"/>
                </a:ext>
              </a:extLst>
            </p:cNvPr>
            <p:cNvCxnSpPr>
              <a:cxnSpLocks/>
            </p:cNvCxnSpPr>
            <p:nvPr/>
          </p:nvCxnSpPr>
          <p:spPr>
            <a:xfrm>
              <a:off x="4060582" y="1954290"/>
              <a:ext cx="1798065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C20CA4-E803-6144-A2CC-D1FE36287E0F}"/>
                </a:ext>
              </a:extLst>
            </p:cNvPr>
            <p:cNvCxnSpPr>
              <a:cxnSpLocks/>
            </p:cNvCxnSpPr>
            <p:nvPr/>
          </p:nvCxnSpPr>
          <p:spPr>
            <a:xfrm>
              <a:off x="798222" y="5504642"/>
              <a:ext cx="731520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5FB579A-C498-E84E-BBA5-4610C0CE5BBC}"/>
                </a:ext>
              </a:extLst>
            </p:cNvPr>
            <p:cNvCxnSpPr>
              <a:cxnSpLocks/>
            </p:cNvCxnSpPr>
            <p:nvPr/>
          </p:nvCxnSpPr>
          <p:spPr>
            <a:xfrm>
              <a:off x="2793745" y="5513153"/>
              <a:ext cx="731520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0C49A2-F76D-5248-9F37-B0FE148A6396}"/>
                </a:ext>
              </a:extLst>
            </p:cNvPr>
            <p:cNvCxnSpPr>
              <a:cxnSpLocks/>
            </p:cNvCxnSpPr>
            <p:nvPr/>
          </p:nvCxnSpPr>
          <p:spPr>
            <a:xfrm>
              <a:off x="4796799" y="5504642"/>
              <a:ext cx="731520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7E0F36A-91BE-194A-8AB5-61FD236594DF}"/>
                </a:ext>
              </a:extLst>
            </p:cNvPr>
            <p:cNvCxnSpPr>
              <a:cxnSpLocks/>
            </p:cNvCxnSpPr>
            <p:nvPr/>
          </p:nvCxnSpPr>
          <p:spPr>
            <a:xfrm>
              <a:off x="6748795" y="5513153"/>
              <a:ext cx="731520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CB7AC39B-3B38-B54A-9179-4E884653D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2436" y="4673600"/>
              <a:ext cx="834660" cy="775023"/>
            </a:xfrm>
            <a:prstGeom prst="bentConnector3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9B5B5B9-0EC1-954C-A0BA-4607033944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29374" y="3741606"/>
              <a:ext cx="950677" cy="0"/>
            </a:xfrm>
            <a:prstGeom prst="straightConnector1">
              <a:avLst/>
            </a:prstGeom>
            <a:ln w="762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536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8C2521-41F4-074B-853C-8993F6027ED5}"/>
              </a:ext>
            </a:extLst>
          </p:cNvPr>
          <p:cNvSpPr txBox="1"/>
          <p:nvPr/>
        </p:nvSpPr>
        <p:spPr>
          <a:xfrm>
            <a:off x="203201" y="9000"/>
            <a:ext cx="11772900" cy="589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b="1" dirty="0">
                <a:solidFill>
                  <a:srgbClr val="462C79"/>
                </a:solidFill>
                <a:latin typeface="Times New Roman" panose="02020603050405020304" pitchFamily="18" charset="0"/>
                <a:ea typeface="Helvetica" charset="0"/>
                <a:cs typeface="Times New Roman" panose="02020603050405020304" pitchFamily="18" charset="0"/>
              </a:rPr>
              <a:t>Experimental case study</a:t>
            </a:r>
            <a:endParaRPr lang="en-US" sz="2000" dirty="0">
              <a:solidFill>
                <a:srgbClr val="462C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-4572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3: condition assessment of stay cables</a:t>
            </a:r>
          </a:p>
          <a:p>
            <a:pPr marL="457200" lvl="2" indent="-4572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failure</a:t>
            </a:r>
          </a:p>
          <a:p>
            <a:pPr marL="457200" lvl="2" indent="-4572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LSTM-FCN model Configuration &amp; training</a:t>
            </a:r>
          </a:p>
          <a:p>
            <a:pPr marL="457200" lvl="2" indent="-4572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1 with cable force as input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2 with cable force ratio as input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on the damaged cable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endParaRPr lang="en-US" sz="2200" dirty="0">
              <a:solidFill>
                <a:srgbClr val="462C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" descr="page10image20193824">
            <a:extLst>
              <a:ext uri="{FF2B5EF4-FFF2-40B4-BE49-F238E27FC236}">
                <a16:creationId xmlns:a16="http://schemas.microsoft.com/office/drawing/2014/main" id="{C2DEB5DA-1295-9041-8875-361702C7F5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7"/>
          <a:stretch/>
        </p:blipFill>
        <p:spPr bwMode="auto">
          <a:xfrm>
            <a:off x="6158991" y="1721447"/>
            <a:ext cx="5994583" cy="212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C655A45-6538-0A4B-A802-E7BE0C2067E2}"/>
              </a:ext>
            </a:extLst>
          </p:cNvPr>
          <p:cNvGrpSpPr/>
          <p:nvPr/>
        </p:nvGrpSpPr>
        <p:grpSpPr>
          <a:xfrm>
            <a:off x="2949202" y="5274822"/>
            <a:ext cx="9078209" cy="1485831"/>
            <a:chOff x="1916071" y="5047421"/>
            <a:chExt cx="9078209" cy="1485831"/>
          </a:xfrm>
        </p:grpSpPr>
        <p:pic>
          <p:nvPicPr>
            <p:cNvPr id="4098" name="Picture 2" descr="Strategy Session: Cutting the Cord With a Disconnected Chapter:  Associations Now">
              <a:extLst>
                <a:ext uri="{FF2B5EF4-FFF2-40B4-BE49-F238E27FC236}">
                  <a16:creationId xmlns:a16="http://schemas.microsoft.com/office/drawing/2014/main" id="{C865EEB2-186A-584B-B621-C7B72232F1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0526" y="5190966"/>
              <a:ext cx="2053754" cy="1232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19FC753-2F39-4544-8BB5-DFB39B148D72}"/>
                </a:ext>
              </a:extLst>
            </p:cNvPr>
            <p:cNvSpPr/>
            <p:nvPr/>
          </p:nvSpPr>
          <p:spPr>
            <a:xfrm>
              <a:off x="1916071" y="5516666"/>
              <a:ext cx="1619075" cy="659279"/>
            </a:xfrm>
            <a:prstGeom prst="rect">
              <a:avLst/>
            </a:prstGeom>
            <a:noFill/>
            <a:ln w="28575">
              <a:solidFill>
                <a:srgbClr val="462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37160" bIns="137160"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Preprocessing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773A19D-03EE-4A4D-9068-6AF240177DF0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>
              <a:off x="3535146" y="5846306"/>
              <a:ext cx="420500" cy="0"/>
            </a:xfrm>
            <a:prstGeom prst="straightConnector1">
              <a:avLst/>
            </a:prstGeom>
            <a:ln w="28575">
              <a:solidFill>
                <a:srgbClr val="462C79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3962358-E7D3-43EF-9991-524B87E98D9C}"/>
                </a:ext>
              </a:extLst>
            </p:cNvPr>
            <p:cNvSpPr/>
            <p:nvPr/>
          </p:nvSpPr>
          <p:spPr>
            <a:xfrm>
              <a:off x="3979766" y="5586247"/>
              <a:ext cx="1619075" cy="520117"/>
            </a:xfrm>
            <a:prstGeom prst="rect">
              <a:avLst/>
            </a:prstGeom>
            <a:noFill/>
            <a:ln w="28575">
              <a:solidFill>
                <a:srgbClr val="462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LSTM-FCN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9BF8AC-4353-402B-AC19-2FD45CD540FB}"/>
                </a:ext>
              </a:extLst>
            </p:cNvPr>
            <p:cNvSpPr/>
            <p:nvPr/>
          </p:nvSpPr>
          <p:spPr>
            <a:xfrm>
              <a:off x="6286726" y="5047421"/>
              <a:ext cx="1619075" cy="520117"/>
            </a:xfrm>
            <a:prstGeom prst="rect">
              <a:avLst/>
            </a:prstGeom>
            <a:noFill/>
            <a:ln w="28575">
              <a:solidFill>
                <a:srgbClr val="462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 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EC0DE51-BE69-4440-9B20-32BC13C06E86}"/>
                </a:ext>
              </a:extLst>
            </p:cNvPr>
            <p:cNvSpPr/>
            <p:nvPr/>
          </p:nvSpPr>
          <p:spPr>
            <a:xfrm>
              <a:off x="6310846" y="6013135"/>
              <a:ext cx="1619075" cy="520117"/>
            </a:xfrm>
            <a:prstGeom prst="rect">
              <a:avLst/>
            </a:prstGeom>
            <a:noFill/>
            <a:ln w="28575">
              <a:solidFill>
                <a:srgbClr val="462C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Scenario 2</a:t>
              </a: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62015D78-3B7F-4C38-8649-530670721EFF}"/>
                </a:ext>
              </a:extLst>
            </p:cNvPr>
            <p:cNvCxnSpPr>
              <a:stCxn id="32" idx="3"/>
            </p:cNvCxnSpPr>
            <p:nvPr/>
          </p:nvCxnSpPr>
          <p:spPr>
            <a:xfrm flipV="1">
              <a:off x="5598841" y="5307479"/>
              <a:ext cx="687885" cy="538827"/>
            </a:xfrm>
            <a:prstGeom prst="bentConnector3">
              <a:avLst>
                <a:gd name="adj1" fmla="val 52439"/>
              </a:avLst>
            </a:prstGeom>
            <a:ln w="28575">
              <a:solidFill>
                <a:srgbClr val="462C79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A53DACA1-EDA5-4182-9919-705E6A1CBFE5}"/>
                </a:ext>
              </a:extLst>
            </p:cNvPr>
            <p:cNvCxnSpPr>
              <a:cxnSpLocks/>
              <a:stCxn id="32" idx="3"/>
              <a:endCxn id="37" idx="1"/>
            </p:cNvCxnSpPr>
            <p:nvPr/>
          </p:nvCxnSpPr>
          <p:spPr>
            <a:xfrm>
              <a:off x="5598841" y="5846306"/>
              <a:ext cx="712005" cy="426888"/>
            </a:xfrm>
            <a:prstGeom prst="bentConnector3">
              <a:avLst>
                <a:gd name="adj1" fmla="val 51178"/>
              </a:avLst>
            </a:prstGeom>
            <a:ln w="28575">
              <a:solidFill>
                <a:srgbClr val="462C79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F25FA397-6D13-4C36-A614-7D62DC5F841F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V="1">
              <a:off x="7929921" y="5807093"/>
              <a:ext cx="697533" cy="46610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462C79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D325DAA2-1F1A-4B79-A24A-2DD2303C04D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842440" y="5370840"/>
              <a:ext cx="499616" cy="372890"/>
            </a:xfrm>
            <a:prstGeom prst="bentConnector3">
              <a:avLst>
                <a:gd name="adj1" fmla="val 6344"/>
              </a:avLst>
            </a:prstGeom>
            <a:ln w="28575">
              <a:solidFill>
                <a:srgbClr val="462C7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348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266DF3C-8FB1-C045-8C1D-1C6A26A0DB96}"/>
              </a:ext>
            </a:extLst>
          </p:cNvPr>
          <p:cNvSpPr txBox="1"/>
          <p:nvPr/>
        </p:nvSpPr>
        <p:spPr>
          <a:xfrm>
            <a:off x="203201" y="9000"/>
            <a:ext cx="117729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b="1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outlier</a:t>
            </a:r>
          </a:p>
          <a:p>
            <a:pPr marL="457200" lvl="2" indent="-4572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outlier: extreme values</a:t>
            </a:r>
          </a:p>
          <a:p>
            <a:pPr marL="457200" lvl="2" indent="-4572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outliers based on the range elsewhere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DF7C7A-09A2-7046-9611-B3FD3B81400E}"/>
              </a:ext>
            </a:extLst>
          </p:cNvPr>
          <p:cNvGrpSpPr/>
          <p:nvPr/>
        </p:nvGrpSpPr>
        <p:grpSpPr>
          <a:xfrm>
            <a:off x="-9313" y="2006600"/>
            <a:ext cx="12183328" cy="4873331"/>
            <a:chOff x="-9313" y="2006600"/>
            <a:chExt cx="12183328" cy="4873331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AD28E72-E0FF-414F-A849-2AA872F4D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313" y="2006600"/>
              <a:ext cx="12183328" cy="487333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03BF14-921B-9D42-9B06-A8542B9C1747}"/>
                </a:ext>
              </a:extLst>
            </p:cNvPr>
            <p:cNvSpPr/>
            <p:nvPr/>
          </p:nvSpPr>
          <p:spPr>
            <a:xfrm>
              <a:off x="7928311" y="2023213"/>
              <a:ext cx="1845057" cy="246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462C7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 SJX13 with outlier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89A015-DF29-F341-8AF9-E64BB29B46CC}"/>
                </a:ext>
              </a:extLst>
            </p:cNvPr>
            <p:cNvSpPr/>
            <p:nvPr/>
          </p:nvSpPr>
          <p:spPr>
            <a:xfrm>
              <a:off x="2285221" y="2022847"/>
              <a:ext cx="1851469" cy="246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462C7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 SJS13 with outlier </a:t>
              </a:r>
              <a:endParaRPr lang="en-US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2F9247-AC50-954D-B0E0-291EFE5E920B}"/>
                </a:ext>
              </a:extLst>
            </p:cNvPr>
            <p:cNvSpPr/>
            <p:nvPr/>
          </p:nvSpPr>
          <p:spPr>
            <a:xfrm>
              <a:off x="2008264" y="4367011"/>
              <a:ext cx="2571217" cy="246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462C7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(c) SJS13 with outlier removed</a:t>
              </a:r>
              <a:endParaRPr lang="en-US" sz="16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69598E3-5731-5647-9198-B1B36CFD7523}"/>
                </a:ext>
              </a:extLst>
            </p:cNvPr>
            <p:cNvSpPr/>
            <p:nvPr/>
          </p:nvSpPr>
          <p:spPr>
            <a:xfrm>
              <a:off x="7695190" y="4381722"/>
              <a:ext cx="2616101" cy="2468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en-US" sz="1600" dirty="0">
                  <a:solidFill>
                    <a:srgbClr val="462C7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(d) SJX13 with outlier removed</a:t>
              </a:r>
              <a:endParaRPr lang="en-US" sz="160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D37D57A-3230-CF44-904F-621D213D727F}"/>
              </a:ext>
            </a:extLst>
          </p:cNvPr>
          <p:cNvSpPr/>
          <p:nvPr/>
        </p:nvSpPr>
        <p:spPr>
          <a:xfrm>
            <a:off x="11535508" y="2352255"/>
            <a:ext cx="440593" cy="199130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1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266DF3C-8FB1-C045-8C1D-1C6A26A0DB96}"/>
              </a:ext>
            </a:extLst>
          </p:cNvPr>
          <p:cNvSpPr txBox="1"/>
          <p:nvPr/>
        </p:nvSpPr>
        <p:spPr>
          <a:xfrm>
            <a:off x="203201" y="9000"/>
            <a:ext cx="11772900" cy="549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b="1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sensor failure</a:t>
            </a:r>
          </a:p>
          <a:p>
            <a:pPr marL="457200" lvl="2" indent="-4572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SJS08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periodicity pattern</a:t>
            </a:r>
          </a:p>
          <a:p>
            <a:pPr marL="1371600" lvl="4" indent="-45720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loads</a:t>
            </a:r>
          </a:p>
          <a:p>
            <a:pPr marL="1371600" lvl="4" indent="-457200">
              <a:lnSpc>
                <a:spcPts val="16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marL="457200" lvl="2" indent="-4572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10 on SJX08 &amp; SJX13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notably small magnitude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fluctuation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462C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reversal or random drift </a:t>
            </a:r>
          </a:p>
          <a:p>
            <a:pPr marL="914400" lvl="3" indent="-457200">
              <a:lnSpc>
                <a:spcPts val="2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failure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endParaRPr lang="en-US" sz="2200" b="1" dirty="0">
              <a:solidFill>
                <a:srgbClr val="462C7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BBFDCF-F9C4-C345-8BC1-75FFC6230503}"/>
              </a:ext>
            </a:extLst>
          </p:cNvPr>
          <p:cNvGrpSpPr/>
          <p:nvPr/>
        </p:nvGrpSpPr>
        <p:grpSpPr>
          <a:xfrm>
            <a:off x="4103432" y="831792"/>
            <a:ext cx="8113968" cy="5822996"/>
            <a:chOff x="4306820" y="1314392"/>
            <a:chExt cx="7923280" cy="568615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8EF9623-F636-7340-B4EB-5706BA4FBC0F}"/>
                </a:ext>
              </a:extLst>
            </p:cNvPr>
            <p:cNvGrpSpPr/>
            <p:nvPr/>
          </p:nvGrpSpPr>
          <p:grpSpPr>
            <a:xfrm>
              <a:off x="4306820" y="1676400"/>
              <a:ext cx="7923280" cy="5324148"/>
              <a:chOff x="3061898" y="815713"/>
              <a:chExt cx="9144000" cy="6144432"/>
            </a:xfrm>
          </p:grpSpPr>
          <p:pic>
            <p:nvPicPr>
              <p:cNvPr id="8" name="Picture 7" descr="A picture containing screenshot&#10;&#10;Description automatically generated">
                <a:extLst>
                  <a:ext uri="{FF2B5EF4-FFF2-40B4-BE49-F238E27FC236}">
                    <a16:creationId xmlns:a16="http://schemas.microsoft.com/office/drawing/2014/main" id="{45791CF9-1300-554B-9D56-3B6623EE98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1898" y="815713"/>
                <a:ext cx="9144000" cy="1828800"/>
              </a:xfrm>
              <a:prstGeom prst="rect">
                <a:avLst/>
              </a:prstGeom>
            </p:spPr>
          </p:pic>
          <p:pic>
            <p:nvPicPr>
              <p:cNvPr id="11" name="Picture 10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F65F16F3-B272-9449-B8FB-F0FEC72E0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1898" y="2973531"/>
                <a:ext cx="9144000" cy="1828799"/>
              </a:xfrm>
              <a:prstGeom prst="rect">
                <a:avLst/>
              </a:prstGeom>
            </p:spPr>
          </p:pic>
          <p:pic>
            <p:nvPicPr>
              <p:cNvPr id="13" name="Picture 1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642E2B3F-0429-B044-814D-98335A346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1898" y="5131347"/>
                <a:ext cx="9144000" cy="1828798"/>
              </a:xfrm>
              <a:prstGeom prst="rect">
                <a:avLst/>
              </a:prstGeom>
            </p:spPr>
          </p:pic>
        </p:grp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7066EBB6-68B0-6F4E-887D-1A149CC69AA6}"/>
                </a:ext>
              </a:extLst>
            </p:cNvPr>
            <p:cNvSpPr txBox="1">
              <a:spLocks/>
            </p:cNvSpPr>
            <p:nvPr/>
          </p:nvSpPr>
          <p:spPr>
            <a:xfrm>
              <a:off x="5907668" y="1314392"/>
              <a:ext cx="5230232" cy="45090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600" dirty="0">
                  <a:solidFill>
                    <a:srgbClr val="462C7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cable force: SJS08        (a) to (j): day 1 to day 10</a:t>
              </a: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DF1D9267-5000-9D4B-9F18-508F6D402D7E}"/>
                </a:ext>
              </a:extLst>
            </p:cNvPr>
            <p:cNvSpPr txBox="1">
              <a:spLocks/>
            </p:cNvSpPr>
            <p:nvPr/>
          </p:nvSpPr>
          <p:spPr>
            <a:xfrm>
              <a:off x="5907668" y="3245251"/>
              <a:ext cx="5230232" cy="45090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600" dirty="0">
                  <a:solidFill>
                    <a:srgbClr val="462C7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cable force: SJX08        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 to (j): day 1 to day 10</a:t>
              </a:r>
            </a:p>
          </p:txBody>
        </p:sp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A287315B-DE97-5742-B4E7-C646AFFE7305}"/>
                </a:ext>
              </a:extLst>
            </p:cNvPr>
            <p:cNvSpPr txBox="1">
              <a:spLocks/>
            </p:cNvSpPr>
            <p:nvPr/>
          </p:nvSpPr>
          <p:spPr>
            <a:xfrm>
              <a:off x="5907668" y="5097504"/>
              <a:ext cx="5230232" cy="45090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600" dirty="0">
                  <a:solidFill>
                    <a:srgbClr val="462C7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cable force: SJX13        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 to (j): day 1 to day 10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B42588E-C373-7B4D-9FB3-EFC8697F956D}"/>
              </a:ext>
            </a:extLst>
          </p:cNvPr>
          <p:cNvSpPr/>
          <p:nvPr/>
        </p:nvSpPr>
        <p:spPr>
          <a:xfrm>
            <a:off x="10863366" y="5823564"/>
            <a:ext cx="1315382" cy="77729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5F5668-5C9F-C342-AE18-82FAE10CAAB5}"/>
              </a:ext>
            </a:extLst>
          </p:cNvPr>
          <p:cNvSpPr/>
          <p:nvPr/>
        </p:nvSpPr>
        <p:spPr>
          <a:xfrm>
            <a:off x="10843489" y="3935278"/>
            <a:ext cx="1315382" cy="77729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86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1248</Words>
  <Application>Microsoft Macintosh PowerPoint</Application>
  <PresentationFormat>Widescreen</PresentationFormat>
  <Paragraphs>363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Condition Assessment of Stay Cables through Enhanced Time Series Classification Using a Deep Learning Approach  ---- Project 3 of IPC-SHM 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 Assessment of Stay Cables through Enhanced Time Series Classification Using a Deep Learning Approach  ---- Project 3 of IPC-SHM 2020</dc:title>
  <dc:creator>Zhiming Zhang</dc:creator>
  <cp:lastModifiedBy>Zhiming Zhang</cp:lastModifiedBy>
  <cp:revision>78</cp:revision>
  <dcterms:created xsi:type="dcterms:W3CDTF">2020-08-30T03:26:18Z</dcterms:created>
  <dcterms:modified xsi:type="dcterms:W3CDTF">2020-08-31T23:38:21Z</dcterms:modified>
</cp:coreProperties>
</file>