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9383153" cy="223669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+mn-lt"/>
              </a:rPr>
              <a:t>Python vs Java: Comparaison des Langages de Programmation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567" y="2902573"/>
            <a:ext cx="5106988" cy="3336863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Introduction</a:t>
            </a:r>
          </a:p>
          <a:p>
            <a:r>
              <a:rPr lang="fr-FR" sz="1800" b="1" dirty="0" smtClean="0">
                <a:solidFill>
                  <a:schemeClr val="tx1"/>
                </a:solidFill>
                <a:latin typeface="+mj-lt"/>
              </a:rPr>
              <a:t>Caractéristiques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 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Python</a:t>
            </a:r>
          </a:p>
          <a:p>
            <a:r>
              <a:rPr lang="fr-FR" sz="1800" b="1" dirty="0" smtClean="0">
                <a:solidFill>
                  <a:schemeClr val="tx1"/>
                </a:solidFill>
                <a:latin typeface="+mj-lt"/>
              </a:rPr>
              <a:t>Caractéristiques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 Java</a:t>
            </a:r>
          </a:p>
          <a:p>
            <a:r>
              <a:rPr lang="fr-FR" sz="1800" b="1" dirty="0" smtClean="0">
                <a:solidFill>
                  <a:schemeClr val="tx1"/>
                </a:solidFill>
                <a:latin typeface="+mj-lt"/>
              </a:rPr>
              <a:t>Utilisation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 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Python</a:t>
            </a:r>
          </a:p>
          <a:p>
            <a:r>
              <a:rPr lang="fr-FR" sz="1800" b="1" dirty="0" smtClean="0">
                <a:solidFill>
                  <a:schemeClr val="tx1"/>
                </a:solidFill>
                <a:latin typeface="+mj-lt"/>
              </a:rPr>
              <a:t>Utilisation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 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Java</a:t>
            </a:r>
          </a:p>
          <a:p>
            <a:r>
              <a:rPr lang="fr-FR" sz="1800" b="1" dirty="0" smtClean="0">
                <a:solidFill>
                  <a:schemeClr val="tx1"/>
                </a:solidFill>
                <a:latin typeface="+mj-lt"/>
              </a:rPr>
              <a:t>Avantages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 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Python</a:t>
            </a:r>
          </a:p>
          <a:p>
            <a:r>
              <a:rPr lang="fr-FR" sz="1800" b="1" dirty="0" smtClean="0">
                <a:solidFill>
                  <a:schemeClr val="tx1"/>
                </a:solidFill>
                <a:latin typeface="+mj-lt"/>
              </a:rPr>
              <a:t>Avantages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de 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Java	</a:t>
            </a:r>
          </a:p>
          <a:p>
            <a:r>
              <a:rPr lang="en-US" sz="1800" b="1" dirty="0">
                <a:solidFill>
                  <a:schemeClr val="tx1"/>
                </a:solidFill>
                <a:latin typeface="+mj-lt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19" y="4258166"/>
            <a:ext cx="1908000" cy="19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62" y="1693581"/>
            <a:ext cx="216823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9383153" cy="88302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305" y="1257548"/>
            <a:ext cx="11200542" cy="844677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</a:rPr>
              <a:t>Python</a:t>
            </a:r>
            <a:r>
              <a:rPr lang="fr-FR" sz="1800" dirty="0">
                <a:solidFill>
                  <a:schemeClr val="tx1"/>
                </a:solidFill>
              </a:rPr>
              <a:t> et </a:t>
            </a:r>
            <a:r>
              <a:rPr lang="fr-FR" sz="1800" b="1" dirty="0">
                <a:solidFill>
                  <a:schemeClr val="tx1"/>
                </a:solidFill>
              </a:rPr>
              <a:t>Java</a:t>
            </a:r>
            <a:r>
              <a:rPr lang="fr-FR" sz="1800" dirty="0">
                <a:solidFill>
                  <a:schemeClr val="tx1"/>
                </a:solidFill>
              </a:rPr>
              <a:t> sont deux des langages de programmation les plus populaires.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fr-FR" sz="1800" dirty="0">
                <a:solidFill>
                  <a:schemeClr val="tx1"/>
                </a:solidFill>
              </a:rPr>
              <a:t>Chacun a ses propres caractéristiques, avantages et cas d’utilisation spécifiques</a:t>
            </a:r>
            <a:endParaRPr lang="en-US" sz="1800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305" y="2135595"/>
            <a:ext cx="5259389" cy="3507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>
                <a:solidFill>
                  <a:schemeClr val="tx1"/>
                </a:solidFill>
              </a:rPr>
              <a:t>Java </a:t>
            </a:r>
            <a:r>
              <a:rPr lang="fr-FR" sz="1200" dirty="0">
                <a:solidFill>
                  <a:schemeClr val="tx1"/>
                </a:solidFill>
              </a:rPr>
              <a:t>a connu une évolution significative depuis sa création en 1995 par Sun Microsystems</a:t>
            </a:r>
            <a:r>
              <a:rPr lang="fr-FR" sz="1200" dirty="0" smtClean="0">
                <a:solidFill>
                  <a:schemeClr val="tx1"/>
                </a:solidFill>
              </a:rPr>
              <a:t>. </a:t>
            </a:r>
            <a:r>
              <a:rPr lang="fr-FR" sz="1200" b="1" dirty="0" smtClean="0">
                <a:solidFill>
                  <a:schemeClr val="tx1"/>
                </a:solidFill>
              </a:rPr>
              <a:t>Java </a:t>
            </a:r>
            <a:r>
              <a:rPr lang="fr-FR" sz="1200" b="1" dirty="0">
                <a:solidFill>
                  <a:schemeClr val="tx1"/>
                </a:solidFill>
              </a:rPr>
              <a:t>1.0 (1995)</a:t>
            </a:r>
            <a:r>
              <a:rPr lang="fr-FR" sz="1200" dirty="0">
                <a:solidFill>
                  <a:schemeClr val="tx1"/>
                </a:solidFill>
              </a:rPr>
              <a:t> : </a:t>
            </a:r>
            <a:r>
              <a:rPr lang="fr-FR" sz="1200" dirty="0" smtClean="0">
                <a:solidFill>
                  <a:schemeClr val="tx1"/>
                </a:solidFill>
              </a:rPr>
              <a:t>  - Write </a:t>
            </a:r>
            <a:r>
              <a:rPr lang="fr-FR" sz="1200" dirty="0">
                <a:solidFill>
                  <a:schemeClr val="tx1"/>
                </a:solidFill>
              </a:rPr>
              <a:t>Once, </a:t>
            </a:r>
            <a:r>
              <a:rPr lang="fr-FR" sz="1200" dirty="0" err="1">
                <a:solidFill>
                  <a:schemeClr val="tx1"/>
                </a:solidFill>
              </a:rPr>
              <a:t>Run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 smtClean="0">
                <a:solidFill>
                  <a:schemeClr val="tx1"/>
                </a:solidFill>
              </a:rPr>
              <a:t>Anywhere</a:t>
            </a:r>
            <a:r>
              <a:rPr lang="fr-FR" sz="1200" dirty="0" smtClean="0">
                <a:solidFill>
                  <a:schemeClr val="tx1"/>
                </a:solidFill>
              </a:rPr>
              <a:t> JVM</a:t>
            </a:r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Java 2 (1998)</a:t>
            </a:r>
            <a:r>
              <a:rPr lang="fr-FR" sz="1200" dirty="0">
                <a:solidFill>
                  <a:schemeClr val="tx1"/>
                </a:solidFill>
              </a:rPr>
              <a:t> : </a:t>
            </a:r>
            <a:r>
              <a:rPr lang="fr-FR" sz="1200" dirty="0" smtClean="0">
                <a:solidFill>
                  <a:schemeClr val="tx1"/>
                </a:solidFill>
              </a:rPr>
              <a:t> - J2SE, </a:t>
            </a:r>
            <a:r>
              <a:rPr lang="fr-FR" sz="1200" dirty="0">
                <a:solidFill>
                  <a:schemeClr val="tx1"/>
                </a:solidFill>
              </a:rPr>
              <a:t>Enterprise </a:t>
            </a:r>
            <a:r>
              <a:rPr lang="fr-FR" sz="1200" dirty="0" smtClean="0">
                <a:solidFill>
                  <a:schemeClr val="tx1"/>
                </a:solidFill>
              </a:rPr>
              <a:t>J2EE, Micro J2ME</a:t>
            </a:r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Java 5 (2004)</a:t>
            </a:r>
            <a:r>
              <a:rPr lang="fr-FR" sz="1200" dirty="0">
                <a:solidFill>
                  <a:schemeClr val="tx1"/>
                </a:solidFill>
              </a:rPr>
              <a:t> </a:t>
            </a:r>
            <a:r>
              <a:rPr lang="fr-FR" sz="1200" dirty="0" smtClean="0">
                <a:solidFill>
                  <a:schemeClr val="tx1"/>
                </a:solidFill>
              </a:rPr>
              <a:t>: - Fonctionnalités </a:t>
            </a:r>
            <a:r>
              <a:rPr lang="fr-FR" sz="1200" dirty="0">
                <a:solidFill>
                  <a:schemeClr val="tx1"/>
                </a:solidFill>
              </a:rPr>
              <a:t>majeures </a:t>
            </a:r>
            <a:r>
              <a:rPr lang="fr-FR" sz="1200" dirty="0" smtClean="0">
                <a:solidFill>
                  <a:schemeClr val="tx1"/>
                </a:solidFill>
              </a:rPr>
              <a:t>: les </a:t>
            </a:r>
            <a:r>
              <a:rPr lang="fr-FR" sz="1200" dirty="0">
                <a:solidFill>
                  <a:schemeClr val="tx1"/>
                </a:solidFill>
              </a:rPr>
              <a:t>génériques, les énumérations, les annotations et le bouclage amélioré (for-</a:t>
            </a:r>
            <a:r>
              <a:rPr lang="fr-FR" sz="1200" dirty="0" err="1">
                <a:solidFill>
                  <a:schemeClr val="tx1"/>
                </a:solidFill>
              </a:rPr>
              <a:t>each</a:t>
            </a:r>
            <a:r>
              <a:rPr lang="fr-FR" sz="1200" dirty="0">
                <a:solidFill>
                  <a:schemeClr val="tx1"/>
                </a:solidFill>
              </a:rPr>
              <a:t>).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Java 8 (2014)</a:t>
            </a:r>
            <a:r>
              <a:rPr lang="fr-FR" sz="1200" dirty="0">
                <a:solidFill>
                  <a:schemeClr val="tx1"/>
                </a:solidFill>
              </a:rPr>
              <a:t> : </a:t>
            </a:r>
            <a:r>
              <a:rPr lang="fr-FR" sz="1200" dirty="0" smtClean="0">
                <a:solidFill>
                  <a:schemeClr val="tx1"/>
                </a:solidFill>
              </a:rPr>
              <a:t>- Les expressions </a:t>
            </a:r>
            <a:r>
              <a:rPr lang="fr-FR" sz="1200" dirty="0">
                <a:solidFill>
                  <a:schemeClr val="tx1"/>
                </a:solidFill>
              </a:rPr>
              <a:t>lambda, des API de flux (</a:t>
            </a:r>
            <a:r>
              <a:rPr lang="fr-FR" sz="1200" dirty="0" err="1">
                <a:solidFill>
                  <a:schemeClr val="tx1"/>
                </a:solidFill>
              </a:rPr>
              <a:t>Streams</a:t>
            </a:r>
            <a:r>
              <a:rPr lang="fr-FR" sz="1200" dirty="0">
                <a:solidFill>
                  <a:schemeClr val="tx1"/>
                </a:solidFill>
              </a:rPr>
              <a:t>) et de la nouvelle API de date et heure (</a:t>
            </a:r>
            <a:r>
              <a:rPr lang="fr-FR" sz="1200" dirty="0" err="1">
                <a:solidFill>
                  <a:schemeClr val="tx1"/>
                </a:solidFill>
              </a:rPr>
              <a:t>java.time</a:t>
            </a:r>
            <a:r>
              <a:rPr lang="fr-FR" sz="1200" dirty="0">
                <a:solidFill>
                  <a:schemeClr val="tx1"/>
                </a:solidFill>
              </a:rPr>
              <a:t>).</a:t>
            </a:r>
          </a:p>
          <a:p>
            <a:r>
              <a:rPr lang="fr-FR" sz="1200" b="1" dirty="0">
                <a:solidFill>
                  <a:schemeClr val="tx1"/>
                </a:solidFill>
              </a:rPr>
              <a:t>Java 9 (2017)</a:t>
            </a:r>
            <a:r>
              <a:rPr lang="fr-FR" sz="1200" dirty="0">
                <a:solidFill>
                  <a:schemeClr val="tx1"/>
                </a:solidFill>
              </a:rPr>
              <a:t> : </a:t>
            </a:r>
            <a:r>
              <a:rPr lang="fr-FR" sz="1200" dirty="0" smtClean="0">
                <a:solidFill>
                  <a:schemeClr val="tx1"/>
                </a:solidFill>
              </a:rPr>
              <a:t> - Project </a:t>
            </a:r>
            <a:r>
              <a:rPr lang="fr-FR" sz="1200" dirty="0" err="1" smtClean="0">
                <a:solidFill>
                  <a:schemeClr val="tx1"/>
                </a:solidFill>
              </a:rPr>
              <a:t>Jigsaw</a:t>
            </a:r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b="1" dirty="0">
                <a:solidFill>
                  <a:schemeClr val="tx1"/>
                </a:solidFill>
              </a:rPr>
              <a:t>Java 11 (2018)</a:t>
            </a:r>
            <a:r>
              <a:rPr lang="fr-FR" sz="1200" dirty="0">
                <a:solidFill>
                  <a:schemeClr val="tx1"/>
                </a:solidFill>
              </a:rPr>
              <a:t> : </a:t>
            </a:r>
            <a:r>
              <a:rPr lang="fr-FR" sz="1200" dirty="0" smtClean="0">
                <a:solidFill>
                  <a:schemeClr val="tx1"/>
                </a:solidFill>
              </a:rPr>
              <a:t> - Long </a:t>
            </a:r>
            <a:r>
              <a:rPr lang="fr-FR" sz="1200" dirty="0" err="1">
                <a:solidFill>
                  <a:schemeClr val="tx1"/>
                </a:solidFill>
              </a:rPr>
              <a:t>Term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Support - </a:t>
            </a:r>
            <a:r>
              <a:rPr lang="fr-FR" sz="1200" dirty="0" err="1" smtClean="0">
                <a:solidFill>
                  <a:schemeClr val="tx1"/>
                </a:solidFill>
              </a:rPr>
              <a:t>Text</a:t>
            </a:r>
            <a:r>
              <a:rPr lang="fr-FR" sz="1200" dirty="0" smtClean="0">
                <a:solidFill>
                  <a:schemeClr val="tx1"/>
                </a:solidFill>
              </a:rPr>
              <a:t> Blocks</a:t>
            </a:r>
          </a:p>
          <a:p>
            <a:r>
              <a:rPr lang="fr-FR" sz="1200" b="1" dirty="0" smtClean="0">
                <a:solidFill>
                  <a:schemeClr val="tx1"/>
                </a:solidFill>
              </a:rPr>
              <a:t>Java </a:t>
            </a:r>
            <a:r>
              <a:rPr lang="fr-FR" sz="1200" b="1" dirty="0">
                <a:solidFill>
                  <a:schemeClr val="tx1"/>
                </a:solidFill>
              </a:rPr>
              <a:t>17 (2021) : 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dirty="0" smtClean="0">
                <a:solidFill>
                  <a:schemeClr val="tx1"/>
                </a:solidFill>
              </a:rPr>
              <a:t>- LTS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746373" y="2126630"/>
            <a:ext cx="5635905" cy="35071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26514" y="2244038"/>
            <a:ext cx="5780333" cy="40626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dirty="0">
                <a:latin typeface="+mj-lt"/>
              </a:rPr>
              <a:t>Python a connu une évolution remarquable depuis sa création. Voici un aperçu des principales étapes de son développement 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 smtClean="0">
                <a:latin typeface="+mj-lt"/>
              </a:rPr>
              <a:t>1989 </a:t>
            </a:r>
            <a:r>
              <a:rPr lang="fr-FR" altLang="en-US" sz="1200" b="1" dirty="0">
                <a:latin typeface="+mj-lt"/>
              </a:rPr>
              <a:t>: </a:t>
            </a:r>
            <a:r>
              <a:rPr lang="fr-FR" altLang="en-US" sz="1200" dirty="0">
                <a:latin typeface="+mj-lt"/>
              </a:rPr>
              <a:t>Guido van </a:t>
            </a:r>
            <a:r>
              <a:rPr lang="fr-FR" altLang="en-US" sz="1200" dirty="0" err="1">
                <a:latin typeface="+mj-lt"/>
              </a:rPr>
              <a:t>Rossum</a:t>
            </a:r>
            <a:r>
              <a:rPr lang="fr-FR" altLang="en-US" sz="1200" dirty="0">
                <a:latin typeface="+mj-lt"/>
              </a:rPr>
              <a:t> commence à développer Python au CWI aux </a:t>
            </a:r>
            <a:r>
              <a:rPr lang="fr-FR" altLang="en-US" sz="1200" dirty="0" smtClean="0">
                <a:latin typeface="+mj-lt"/>
              </a:rPr>
              <a:t>Pays-Bas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>
                <a:latin typeface="+mj-lt"/>
              </a:rPr>
              <a:t>1991 : </a:t>
            </a:r>
            <a:r>
              <a:rPr lang="fr-FR" altLang="en-US" sz="1200" dirty="0" smtClean="0">
                <a:latin typeface="+mj-lt"/>
              </a:rPr>
              <a:t>Première </a:t>
            </a:r>
            <a:r>
              <a:rPr lang="fr-FR" altLang="en-US" sz="1200" dirty="0">
                <a:latin typeface="+mj-lt"/>
              </a:rPr>
              <a:t>version publique, Python 0.9.0, est publiée. Elle inclut des fonctionnalités de base comme les classes avec héritage, la gestion des exceptions, et les types de données </a:t>
            </a:r>
            <a:r>
              <a:rPr lang="fr-FR" altLang="en-US" sz="1200" dirty="0" smtClean="0">
                <a:latin typeface="+mj-lt"/>
              </a:rPr>
              <a:t>fondamentaux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 smtClean="0">
                <a:latin typeface="+mj-lt"/>
              </a:rPr>
              <a:t>1994 </a:t>
            </a:r>
            <a:r>
              <a:rPr lang="fr-FR" altLang="en-US" sz="1200" b="1" dirty="0">
                <a:latin typeface="+mj-lt"/>
              </a:rPr>
              <a:t>: Python 1.0</a:t>
            </a:r>
            <a:r>
              <a:rPr lang="fr-FR" altLang="en-US" sz="1200" dirty="0">
                <a:latin typeface="+mj-lt"/>
              </a:rPr>
              <a:t> </a:t>
            </a:r>
            <a:r>
              <a:rPr lang="fr-FR" altLang="en-US" sz="1200" dirty="0" smtClean="0">
                <a:latin typeface="+mj-lt"/>
              </a:rPr>
              <a:t> - Lambda</a:t>
            </a:r>
            <a:r>
              <a:rPr lang="fr-FR" altLang="en-US" sz="1200" dirty="0">
                <a:latin typeface="+mj-lt"/>
              </a:rPr>
              <a:t>, </a:t>
            </a:r>
            <a:r>
              <a:rPr lang="fr-FR" altLang="en-US" sz="1200" dirty="0" err="1">
                <a:latin typeface="+mj-lt"/>
              </a:rPr>
              <a:t>map</a:t>
            </a:r>
            <a:r>
              <a:rPr lang="fr-FR" altLang="en-US" sz="1200" dirty="0">
                <a:latin typeface="+mj-lt"/>
              </a:rPr>
              <a:t>, </a:t>
            </a:r>
            <a:r>
              <a:rPr lang="fr-FR" altLang="en-US" sz="1200" dirty="0" err="1">
                <a:latin typeface="+mj-lt"/>
              </a:rPr>
              <a:t>filter</a:t>
            </a:r>
            <a:r>
              <a:rPr lang="fr-FR" altLang="en-US" sz="1200" dirty="0">
                <a:latin typeface="+mj-lt"/>
              </a:rPr>
              <a:t> et </a:t>
            </a:r>
            <a:r>
              <a:rPr lang="fr-FR" altLang="en-US" sz="1200" dirty="0" err="1" smtClean="0">
                <a:latin typeface="+mj-lt"/>
              </a:rPr>
              <a:t>reduce</a:t>
            </a:r>
            <a:endParaRPr lang="fr-FR" altLang="en-US" sz="1200" dirty="0" smtClean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>
                <a:latin typeface="+mj-lt"/>
              </a:rPr>
              <a:t>1995-2000 :</a:t>
            </a:r>
            <a:r>
              <a:rPr lang="fr-FR" altLang="en-US" sz="1200" dirty="0">
                <a:latin typeface="+mj-lt"/>
              </a:rPr>
              <a:t> </a:t>
            </a:r>
            <a:r>
              <a:rPr lang="fr-FR" altLang="en-US" sz="1200" dirty="0" smtClean="0">
                <a:latin typeface="+mj-lt"/>
              </a:rPr>
              <a:t> - Arguments </a:t>
            </a:r>
            <a:r>
              <a:rPr lang="fr-FR" altLang="en-US" sz="1200" dirty="0">
                <a:latin typeface="+mj-lt"/>
              </a:rPr>
              <a:t>de mots-clés et le support des nombres </a:t>
            </a:r>
            <a:r>
              <a:rPr lang="fr-FR" altLang="en-US" sz="1200" dirty="0" smtClean="0">
                <a:latin typeface="+mj-lt"/>
              </a:rPr>
              <a:t>complexes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 smtClean="0">
                <a:latin typeface="+mj-lt"/>
              </a:rPr>
              <a:t>2000 </a:t>
            </a:r>
            <a:r>
              <a:rPr lang="fr-FR" altLang="en-US" sz="1200" b="1" dirty="0">
                <a:latin typeface="+mj-lt"/>
              </a:rPr>
              <a:t>: Python 2.0</a:t>
            </a:r>
            <a:r>
              <a:rPr lang="fr-FR" altLang="en-US" sz="1200" dirty="0">
                <a:latin typeface="+mj-lt"/>
              </a:rPr>
              <a:t> </a:t>
            </a:r>
            <a:r>
              <a:rPr lang="fr-FR" altLang="en-US" sz="1200" dirty="0" smtClean="0">
                <a:latin typeface="+mj-lt"/>
              </a:rPr>
              <a:t> - Détecteur </a:t>
            </a:r>
            <a:r>
              <a:rPr lang="fr-FR" altLang="en-US" sz="1200" dirty="0">
                <a:latin typeface="+mj-lt"/>
              </a:rPr>
              <a:t>de cycles </a:t>
            </a:r>
            <a:r>
              <a:rPr lang="fr-FR" altLang="en-US" sz="1200" dirty="0" smtClean="0">
                <a:latin typeface="+mj-lt"/>
              </a:rPr>
              <a:t> - </a:t>
            </a:r>
            <a:r>
              <a:rPr lang="fr-FR" altLang="en-US" sz="1200" dirty="0">
                <a:latin typeface="+mj-lt"/>
              </a:rPr>
              <a:t>support de </a:t>
            </a:r>
            <a:r>
              <a:rPr lang="fr-FR" altLang="en-US" sz="1200" dirty="0" smtClean="0">
                <a:latin typeface="+mj-lt"/>
              </a:rPr>
              <a:t>l’Unicode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 smtClean="0">
                <a:latin typeface="+mj-lt"/>
              </a:rPr>
              <a:t>2008 </a:t>
            </a:r>
            <a:r>
              <a:rPr lang="fr-FR" altLang="en-US" sz="1200" b="1" dirty="0">
                <a:latin typeface="+mj-lt"/>
              </a:rPr>
              <a:t>: Python 3.0</a:t>
            </a:r>
            <a:r>
              <a:rPr lang="fr-FR" altLang="en-US" sz="1200" dirty="0">
                <a:latin typeface="+mj-lt"/>
              </a:rPr>
              <a:t> </a:t>
            </a:r>
            <a:r>
              <a:rPr lang="fr-FR" altLang="en-US" sz="1200" dirty="0" smtClean="0">
                <a:latin typeface="+mj-lt"/>
              </a:rPr>
              <a:t> - Correction des </a:t>
            </a:r>
            <a:r>
              <a:rPr lang="fr-FR" altLang="en-US" sz="1200" dirty="0">
                <a:latin typeface="+mj-lt"/>
              </a:rPr>
              <a:t>défauts fondamentaux du </a:t>
            </a:r>
            <a:r>
              <a:rPr lang="fr-FR" altLang="en-US" sz="1200" dirty="0" smtClean="0">
                <a:latin typeface="+mj-lt"/>
              </a:rPr>
              <a:t>langage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 smtClean="0">
                <a:latin typeface="+mj-lt"/>
              </a:rPr>
              <a:t>2018 </a:t>
            </a:r>
            <a:r>
              <a:rPr lang="fr-FR" altLang="en-US" sz="1200" b="1" dirty="0">
                <a:latin typeface="+mj-lt"/>
              </a:rPr>
              <a:t>:</a:t>
            </a:r>
            <a:r>
              <a:rPr lang="fr-FR" altLang="en-US" sz="1200" dirty="0">
                <a:latin typeface="+mj-lt"/>
              </a:rPr>
              <a:t> Guido van </a:t>
            </a:r>
            <a:r>
              <a:rPr lang="fr-FR" altLang="en-US" sz="1200" dirty="0" err="1">
                <a:latin typeface="+mj-lt"/>
              </a:rPr>
              <a:t>Rossum</a:t>
            </a:r>
            <a:r>
              <a:rPr lang="fr-FR" altLang="en-US" sz="1200" dirty="0">
                <a:latin typeface="+mj-lt"/>
              </a:rPr>
              <a:t> se </a:t>
            </a:r>
            <a:r>
              <a:rPr lang="fr-FR" altLang="en-US" sz="1200" dirty="0" smtClean="0">
                <a:latin typeface="+mj-lt"/>
              </a:rPr>
              <a:t>retire – La communauté </a:t>
            </a:r>
            <a:r>
              <a:rPr lang="fr-FR" altLang="en-US" sz="1200" dirty="0">
                <a:latin typeface="+mj-lt"/>
              </a:rPr>
              <a:t>continue de développer Python </a:t>
            </a:r>
            <a:r>
              <a:rPr lang="fr-FR" altLang="en-US" sz="1200" dirty="0" smtClean="0">
                <a:latin typeface="+mj-lt"/>
              </a:rPr>
              <a:t>activement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en-US" sz="12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1200" b="1" dirty="0">
                <a:latin typeface="+mj-lt"/>
              </a:rPr>
              <a:t>2020s :</a:t>
            </a:r>
            <a:r>
              <a:rPr lang="fr-FR" altLang="en-US" sz="1200" dirty="0">
                <a:latin typeface="+mj-lt"/>
              </a:rPr>
              <a:t> </a:t>
            </a:r>
            <a:r>
              <a:rPr lang="fr-FR" altLang="en-US" sz="1200" dirty="0" smtClean="0">
                <a:latin typeface="+mj-lt"/>
              </a:rPr>
              <a:t> Développement web - Analyse </a:t>
            </a:r>
            <a:r>
              <a:rPr lang="fr-FR" altLang="en-US" sz="1200" dirty="0">
                <a:latin typeface="+mj-lt"/>
              </a:rPr>
              <a:t>de </a:t>
            </a:r>
            <a:r>
              <a:rPr lang="fr-FR" altLang="en-US" sz="1200" dirty="0" smtClean="0">
                <a:latin typeface="+mj-lt"/>
              </a:rPr>
              <a:t>données – AI ..</a:t>
            </a:r>
            <a:endParaRPr kumimoji="0" lang="en-US" altLang="en-US" sz="1200" b="0" i="0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90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9383153" cy="945777"/>
          </a:xfrm>
        </p:spPr>
        <p:txBody>
          <a:bodyPr>
            <a:normAutofit/>
          </a:bodyPr>
          <a:lstStyle/>
          <a:p>
            <a:r>
              <a:rPr lang="en-US" dirty="0" err="1"/>
              <a:t>Caractéristiques</a:t>
            </a:r>
            <a:r>
              <a:rPr lang="en-US" dirty="0"/>
              <a:t> de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567" y="1855695"/>
            <a:ext cx="6211009" cy="4383742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</a:rPr>
              <a:t>Interprété</a:t>
            </a:r>
            <a:r>
              <a:rPr lang="fr-FR" sz="1800" dirty="0">
                <a:solidFill>
                  <a:schemeClr val="tx1"/>
                </a:solidFill>
              </a:rPr>
              <a:t> : Python est un langage interprété, ce qui signifie que le code est exécuté ligne par ligne.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Dynamique</a:t>
            </a:r>
            <a:r>
              <a:rPr lang="fr-FR" sz="1800" dirty="0">
                <a:solidFill>
                  <a:schemeClr val="tx1"/>
                </a:solidFill>
              </a:rPr>
              <a:t> : Typage dynamique, ce qui permet de changer le type des variables à la volée.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Simplicité</a:t>
            </a:r>
            <a:r>
              <a:rPr lang="fr-FR" sz="1800" dirty="0">
                <a:solidFill>
                  <a:schemeClr val="tx1"/>
                </a:solidFill>
              </a:rPr>
              <a:t> : Syntaxe simple et lisible, idéale pour les débutants.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fr-FR" sz="1800" b="1" dirty="0">
                <a:solidFill>
                  <a:schemeClr val="tx1"/>
                </a:solidFill>
              </a:rPr>
              <a:t>Multi-paradigme</a:t>
            </a:r>
            <a:r>
              <a:rPr lang="fr-FR" sz="1800" dirty="0">
                <a:solidFill>
                  <a:schemeClr val="tx1"/>
                </a:solidFill>
              </a:rPr>
              <a:t> : Supporte la programmation orientée objet, procédurale et </a:t>
            </a:r>
            <a:r>
              <a:rPr lang="fr-FR" sz="1800" dirty="0" smtClean="0">
                <a:solidFill>
                  <a:schemeClr val="tx1"/>
                </a:solidFill>
              </a:rPr>
              <a:t>fonctionnelle, bibliothèques étendues, multiplateforme  </a:t>
            </a:r>
            <a:endParaRPr lang="en-US" sz="1800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76" y="1353671"/>
            <a:ext cx="5111507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3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093" y="909918"/>
            <a:ext cx="9383153" cy="94577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Caractéristiques</a:t>
            </a:r>
            <a:r>
              <a:rPr lang="en-US" dirty="0"/>
              <a:t> </a:t>
            </a:r>
            <a:r>
              <a:rPr lang="en-US" dirty="0" smtClean="0"/>
              <a:t>de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93" y="2465296"/>
            <a:ext cx="5262736" cy="3541058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</a:rPr>
              <a:t>Compilé</a:t>
            </a:r>
            <a:r>
              <a:rPr lang="fr-FR" sz="1800" dirty="0">
                <a:solidFill>
                  <a:schemeClr val="tx1"/>
                </a:solidFill>
              </a:rPr>
              <a:t> : Java est un langage compilé, le code est converti en </a:t>
            </a:r>
            <a:r>
              <a:rPr lang="fr-FR" sz="1800" dirty="0" smtClean="0">
                <a:solidFill>
                  <a:schemeClr val="tx1"/>
                </a:solidFill>
              </a:rPr>
              <a:t>byte code </a:t>
            </a:r>
            <a:r>
              <a:rPr lang="fr-FR" sz="1800" dirty="0">
                <a:solidFill>
                  <a:schemeClr val="tx1"/>
                </a:solidFill>
              </a:rPr>
              <a:t>avant l’exécution.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Statique</a:t>
            </a:r>
            <a:r>
              <a:rPr lang="fr-FR" sz="1800" dirty="0">
                <a:solidFill>
                  <a:schemeClr val="tx1"/>
                </a:solidFill>
              </a:rPr>
              <a:t> : Typage statique, les types de variables sont vérifiés à la compilation.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Portabilité</a:t>
            </a:r>
            <a:r>
              <a:rPr lang="fr-FR" sz="1800" dirty="0">
                <a:solidFill>
                  <a:schemeClr val="tx1"/>
                </a:solidFill>
              </a:rPr>
              <a:t> : “Écrire une fois, exécuter partout” grâce à la JVM (Java Virtual Machine).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Orienté objet</a:t>
            </a:r>
            <a:r>
              <a:rPr lang="fr-FR" sz="1800" dirty="0">
                <a:solidFill>
                  <a:schemeClr val="tx1"/>
                </a:solidFill>
              </a:rPr>
              <a:t> : Tout en Java est un objet, ce qui favorise une structure de code claire et modulaire.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03" y="551437"/>
            <a:ext cx="5609468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4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9383153" cy="945777"/>
          </a:xfrm>
        </p:spPr>
        <p:txBody>
          <a:bodyPr>
            <a:normAutofit/>
          </a:bodyPr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fr-FR" dirty="0" smtClean="0"/>
              <a:t>d'utilisation</a:t>
            </a:r>
            <a:r>
              <a:rPr lang="en-US" dirty="0" smtClean="0"/>
              <a:t> de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567" y="1855695"/>
            <a:ext cx="7975692" cy="4383742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  <a:latin typeface="+mj-lt"/>
              </a:rPr>
              <a:t>Développement Web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 :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Frameworks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 comme Django et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Flask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  <a:latin typeface="+mj-lt"/>
              </a:rPr>
              <a:t>Data Science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 : Bibliothèques comme Pandas,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NumPy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, et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Matplotlib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  <a:latin typeface="+mj-lt"/>
              </a:rPr>
              <a:t>Intelligence Artificielle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 : Utilisé dans le machine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learning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 avec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TensorFlow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 et </a:t>
            </a:r>
            <a:r>
              <a:rPr lang="fr-FR" sz="1800" dirty="0" err="1">
                <a:solidFill>
                  <a:schemeClr val="tx1"/>
                </a:solidFill>
                <a:latin typeface="+mj-lt"/>
              </a:rPr>
              <a:t>PyTorch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  <a:latin typeface="+mj-lt"/>
              </a:rPr>
              <a:t>Automatisation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> : Scripts pour automatiser des tâches répétitives.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73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9383153" cy="945777"/>
          </a:xfrm>
        </p:spPr>
        <p:txBody>
          <a:bodyPr>
            <a:normAutofit/>
          </a:bodyPr>
          <a:lstStyle/>
          <a:p>
            <a:r>
              <a:rPr lang="en-US" dirty="0" err="1" smtClean="0"/>
              <a:t>Cas</a:t>
            </a:r>
            <a:r>
              <a:rPr lang="en-US" dirty="0" smtClean="0"/>
              <a:t> </a:t>
            </a:r>
            <a:r>
              <a:rPr lang="fr-FR" dirty="0" smtClean="0"/>
              <a:t>d'utilisation</a:t>
            </a:r>
            <a:r>
              <a:rPr lang="en-US" dirty="0" smtClean="0"/>
              <a:t> de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567" y="1855695"/>
            <a:ext cx="7975692" cy="4383742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</a:rPr>
              <a:t>Applications Entreprise</a:t>
            </a:r>
            <a:r>
              <a:rPr lang="fr-FR" sz="1800" dirty="0">
                <a:solidFill>
                  <a:schemeClr val="tx1"/>
                </a:solidFill>
              </a:rPr>
              <a:t> : Utilisé dans les systèmes bancaires et les grandes entreprises.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Applications Mobiles</a:t>
            </a:r>
            <a:r>
              <a:rPr lang="fr-FR" sz="1800" dirty="0">
                <a:solidFill>
                  <a:schemeClr val="tx1"/>
                </a:solidFill>
              </a:rPr>
              <a:t> : Développement d’applications Android.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Serveurs Web</a:t>
            </a:r>
            <a:r>
              <a:rPr lang="fr-FR" sz="1800" dirty="0">
                <a:solidFill>
                  <a:schemeClr val="tx1"/>
                </a:solidFill>
              </a:rPr>
              <a:t> : Utilisé dans les serveurs web et les applications </a:t>
            </a:r>
            <a:r>
              <a:rPr lang="fr-FR" sz="1800" dirty="0" err="1">
                <a:solidFill>
                  <a:schemeClr val="tx1"/>
                </a:solidFill>
              </a:rPr>
              <a:t>backend</a:t>
            </a:r>
            <a:r>
              <a:rPr lang="fr-FR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Jeux Vidéo</a:t>
            </a:r>
            <a:r>
              <a:rPr lang="fr-FR" sz="1800" dirty="0">
                <a:solidFill>
                  <a:schemeClr val="tx1"/>
                </a:solidFill>
              </a:rPr>
              <a:t> : Utilisé dans le développement de jeux avec des moteurs comme </a:t>
            </a:r>
            <a:r>
              <a:rPr lang="fr-FR" sz="1800" dirty="0" err="1">
                <a:solidFill>
                  <a:schemeClr val="tx1"/>
                </a:solidFill>
              </a:rPr>
              <a:t>LibGDX</a:t>
            </a:r>
            <a:r>
              <a:rPr lang="fr-FR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9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9383153" cy="945777"/>
          </a:xfrm>
        </p:spPr>
        <p:txBody>
          <a:bodyPr>
            <a:normAutofit/>
          </a:bodyPr>
          <a:lstStyle/>
          <a:p>
            <a:r>
              <a:rPr lang="en-US" dirty="0" err="1" smtClean="0"/>
              <a:t>Avantages</a:t>
            </a:r>
            <a:r>
              <a:rPr lang="en-US" dirty="0" smtClean="0"/>
              <a:t> de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567" y="1855695"/>
            <a:ext cx="7975692" cy="4383742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</a:rPr>
              <a:t>Facilité d’apprentissage</a:t>
            </a:r>
            <a:r>
              <a:rPr lang="fr-FR" sz="1800" dirty="0">
                <a:solidFill>
                  <a:schemeClr val="tx1"/>
                </a:solidFill>
              </a:rPr>
              <a:t> : Idéal pour les débutants grâce à sa syntaxe simple.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Flexibilité</a:t>
            </a:r>
            <a:r>
              <a:rPr lang="fr-FR" sz="1800" dirty="0">
                <a:solidFill>
                  <a:schemeClr val="tx1"/>
                </a:solidFill>
              </a:rPr>
              <a:t> : Adapté à de nombreux types de projets.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Communauté Active</a:t>
            </a:r>
            <a:r>
              <a:rPr lang="fr-FR" sz="1800" dirty="0">
                <a:solidFill>
                  <a:schemeClr val="tx1"/>
                </a:solidFill>
              </a:rPr>
              <a:t> : Grande communauté et nombreuses ressources disponibles.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59" y="4747372"/>
            <a:ext cx="3209365" cy="17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9383153" cy="945777"/>
          </a:xfrm>
        </p:spPr>
        <p:txBody>
          <a:bodyPr>
            <a:normAutofit/>
          </a:bodyPr>
          <a:lstStyle/>
          <a:p>
            <a:r>
              <a:rPr lang="en-US" dirty="0" err="1" smtClean="0"/>
              <a:t>Avantages</a:t>
            </a:r>
            <a:r>
              <a:rPr lang="en-US" dirty="0" smtClean="0"/>
              <a:t> de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567" y="1855695"/>
            <a:ext cx="7975692" cy="4383742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</a:rPr>
              <a:t>Performance</a:t>
            </a:r>
            <a:r>
              <a:rPr lang="fr-FR" sz="1800" dirty="0">
                <a:solidFill>
                  <a:schemeClr val="tx1"/>
                </a:solidFill>
              </a:rPr>
              <a:t> : Plus rapide grâce à la compilation en </a:t>
            </a:r>
            <a:r>
              <a:rPr lang="fr-FR" sz="1800" dirty="0" err="1">
                <a:solidFill>
                  <a:schemeClr val="tx1"/>
                </a:solidFill>
              </a:rPr>
              <a:t>bytecode</a:t>
            </a:r>
            <a:r>
              <a:rPr lang="fr-FR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Sécurité</a:t>
            </a:r>
            <a:r>
              <a:rPr lang="fr-FR" sz="1800" dirty="0">
                <a:solidFill>
                  <a:schemeClr val="tx1"/>
                </a:solidFill>
              </a:rPr>
              <a:t> : Forte sécurité grâce à la JVM.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Portabilité</a:t>
            </a:r>
            <a:r>
              <a:rPr lang="fr-FR" sz="1800" dirty="0">
                <a:solidFill>
                  <a:schemeClr val="tx1"/>
                </a:solidFill>
              </a:rPr>
              <a:t> : Exécutable sur n’importe quelle plateforme supportant la JVM.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Robustesse</a:t>
            </a:r>
            <a:r>
              <a:rPr lang="fr-FR" sz="1800" dirty="0">
                <a:solidFill>
                  <a:schemeClr val="tx1"/>
                </a:solidFill>
              </a:rPr>
              <a:t> : Gestion des erreurs et des exceptions bien définie.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63" y="3650379"/>
            <a:ext cx="3888000" cy="30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64"/>
            <a:ext cx="12204000" cy="6864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05" y="407894"/>
            <a:ext cx="11579507" cy="9457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</a:schemeClr>
                </a:solidFill>
              </a:rPr>
              <a:t>CONCLUSION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567" y="1416420"/>
            <a:ext cx="11131268" cy="1407458"/>
          </a:xfrm>
        </p:spPr>
        <p:txBody>
          <a:bodyPr>
            <a:noAutofit/>
          </a:bodyPr>
          <a:lstStyle/>
          <a:p>
            <a:pPr lvl="0"/>
            <a:r>
              <a:rPr lang="fr-FR" sz="1800" b="1" dirty="0">
                <a:solidFill>
                  <a:schemeClr val="tx1"/>
                </a:solidFill>
              </a:rPr>
              <a:t>Choix du langage</a:t>
            </a:r>
            <a:r>
              <a:rPr lang="fr-FR" sz="1800" dirty="0">
                <a:solidFill>
                  <a:schemeClr val="tx1"/>
                </a:solidFill>
              </a:rPr>
              <a:t> : Dépend </a:t>
            </a:r>
            <a:r>
              <a:rPr lang="fr-FR" sz="1800" dirty="0" smtClean="0">
                <a:solidFill>
                  <a:schemeClr val="tx1"/>
                </a:solidFill>
              </a:rPr>
              <a:t>                                                                        des </a:t>
            </a:r>
            <a:r>
              <a:rPr lang="fr-FR" sz="1800" dirty="0">
                <a:solidFill>
                  <a:schemeClr val="tx1"/>
                </a:solidFill>
              </a:rPr>
              <a:t>besoins spécifiques du projet et des préférences </a:t>
            </a:r>
            <a:r>
              <a:rPr lang="fr-FR" sz="1800" dirty="0" smtClean="0">
                <a:solidFill>
                  <a:schemeClr val="tx1"/>
                </a:solidFill>
              </a:rPr>
              <a:t>                                                                                   personnelles</a:t>
            </a:r>
            <a:r>
              <a:rPr lang="fr-FR" sz="1800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Python</a:t>
            </a:r>
            <a:r>
              <a:rPr lang="fr-FR" sz="1800" dirty="0">
                <a:solidFill>
                  <a:schemeClr val="tx1"/>
                </a:solidFill>
              </a:rPr>
              <a:t> : Idéal pour </a:t>
            </a:r>
            <a:r>
              <a:rPr lang="fr-FR" sz="1800" dirty="0" smtClean="0">
                <a:solidFill>
                  <a:schemeClr val="tx1"/>
                </a:solidFill>
              </a:rPr>
              <a:t>les                                                                                           </a:t>
            </a:r>
            <a:r>
              <a:rPr lang="fr-FR" sz="1800" dirty="0">
                <a:solidFill>
                  <a:schemeClr val="tx1"/>
                </a:solidFill>
              </a:rPr>
              <a:t>projets rapides, la data science et l’IA.</a:t>
            </a:r>
            <a:endParaRPr lang="en-US" sz="1800" dirty="0">
              <a:solidFill>
                <a:schemeClr val="tx1"/>
              </a:solidFill>
            </a:endParaRPr>
          </a:p>
          <a:p>
            <a:pPr lvl="0"/>
            <a:r>
              <a:rPr lang="fr-FR" sz="1800" b="1" dirty="0">
                <a:solidFill>
                  <a:schemeClr val="tx1"/>
                </a:solidFill>
              </a:rPr>
              <a:t>Java</a:t>
            </a:r>
            <a:r>
              <a:rPr lang="fr-FR" sz="1800" dirty="0">
                <a:solidFill>
                  <a:schemeClr val="tx1"/>
                </a:solidFill>
              </a:rPr>
              <a:t> : Préféré pour les </a:t>
            </a:r>
            <a:r>
              <a:rPr lang="fr-FR" sz="1800" dirty="0" smtClean="0">
                <a:solidFill>
                  <a:schemeClr val="tx1"/>
                </a:solidFill>
              </a:rPr>
              <a:t>                                                                                              grandes </a:t>
            </a:r>
            <a:r>
              <a:rPr lang="fr-FR" sz="1800" dirty="0">
                <a:solidFill>
                  <a:schemeClr val="tx1"/>
                </a:solidFill>
              </a:rPr>
              <a:t>applications d’entreprise et </a:t>
            </a:r>
            <a:r>
              <a:rPr lang="fr-FR" sz="1800" dirty="0" smtClean="0">
                <a:solidFill>
                  <a:schemeClr val="tx1"/>
                </a:solidFill>
              </a:rPr>
              <a:t>les                                                                                                       </a:t>
            </a:r>
            <a:r>
              <a:rPr lang="fr-FR" sz="1800" dirty="0">
                <a:solidFill>
                  <a:schemeClr val="tx1"/>
                </a:solidFill>
              </a:rPr>
              <a:t>applications mobiles.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4952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223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Bahnschrift Light</vt:lpstr>
      <vt:lpstr>Century Gothic</vt:lpstr>
      <vt:lpstr>Wingdings 3</vt:lpstr>
      <vt:lpstr>Slice</vt:lpstr>
      <vt:lpstr>Python vs Java: Comparaison des Langages de Programmation</vt:lpstr>
      <vt:lpstr>introduction</vt:lpstr>
      <vt:lpstr>Caractéristiques de Python</vt:lpstr>
      <vt:lpstr>Caractéristiques de  JAVA</vt:lpstr>
      <vt:lpstr>Cas d'utilisation de python</vt:lpstr>
      <vt:lpstr>Cas d'utilisation de JAVA</vt:lpstr>
      <vt:lpstr>Avantages de python</vt:lpstr>
      <vt:lpstr>Avantages de JAVA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vs Java: Comparaison des Langages de Programmation</dc:title>
  <dc:creator>ZAIDATDXB</dc:creator>
  <cp:lastModifiedBy>ZAIDATDXB</cp:lastModifiedBy>
  <cp:revision>9</cp:revision>
  <dcterms:created xsi:type="dcterms:W3CDTF">2024-09-10T10:10:02Z</dcterms:created>
  <dcterms:modified xsi:type="dcterms:W3CDTF">2024-09-11T21:12:14Z</dcterms:modified>
</cp:coreProperties>
</file>